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68" r:id="rId18"/>
    <p:sldId id="269" r:id="rId19"/>
    <p:sldId id="27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9" r:id="rId29"/>
    <p:sldId id="283" r:id="rId30"/>
    <p:sldId id="284" r:id="rId31"/>
    <p:sldId id="285" r:id="rId32"/>
    <p:sldId id="286" r:id="rId33"/>
    <p:sldId id="287" r:id="rId34"/>
    <p:sldId id="288" r:id="rId35"/>
    <p:sldId id="290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74A4-EF86-448E-8330-E1CCDB41AC72}" type="datetimeFigureOut">
              <a:rPr lang="cs-CZ" smtClean="0"/>
              <a:pPr/>
              <a:t>15.03.2018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831A-FD30-4A2A-A0D9-76577B040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74A4-EF86-448E-8330-E1CCDB41AC72}" type="datetimeFigureOut">
              <a:rPr lang="cs-CZ" smtClean="0"/>
              <a:pPr/>
              <a:t>15.03.2018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831A-FD30-4A2A-A0D9-76577B040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74A4-EF86-448E-8330-E1CCDB41AC72}" type="datetimeFigureOut">
              <a:rPr lang="cs-CZ" smtClean="0"/>
              <a:pPr/>
              <a:t>15.03.2018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831A-FD30-4A2A-A0D9-76577B040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74A4-EF86-448E-8330-E1CCDB41AC72}" type="datetimeFigureOut">
              <a:rPr lang="cs-CZ" smtClean="0"/>
              <a:pPr/>
              <a:t>15.03.2018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831A-FD30-4A2A-A0D9-76577B040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74A4-EF86-448E-8330-E1CCDB41AC72}" type="datetimeFigureOut">
              <a:rPr lang="cs-CZ" smtClean="0"/>
              <a:pPr/>
              <a:t>15.03.2018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831A-FD30-4A2A-A0D9-76577B040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74A4-EF86-448E-8330-E1CCDB41AC72}" type="datetimeFigureOut">
              <a:rPr lang="cs-CZ" smtClean="0"/>
              <a:pPr/>
              <a:t>15.03.2018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831A-FD30-4A2A-A0D9-76577B040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74A4-EF86-448E-8330-E1CCDB41AC72}" type="datetimeFigureOut">
              <a:rPr lang="cs-CZ" smtClean="0"/>
              <a:pPr/>
              <a:t>15.03.2018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831A-FD30-4A2A-A0D9-76577B040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74A4-EF86-448E-8330-E1CCDB41AC72}" type="datetimeFigureOut">
              <a:rPr lang="cs-CZ" smtClean="0"/>
              <a:pPr/>
              <a:t>15.03.2018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831A-FD30-4A2A-A0D9-76577B040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74A4-EF86-448E-8330-E1CCDB41AC72}" type="datetimeFigureOut">
              <a:rPr lang="cs-CZ" smtClean="0"/>
              <a:pPr/>
              <a:t>15.03.2018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831A-FD30-4A2A-A0D9-76577B040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74A4-EF86-448E-8330-E1CCDB41AC72}" type="datetimeFigureOut">
              <a:rPr lang="cs-CZ" smtClean="0"/>
              <a:pPr/>
              <a:t>15.03.2018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831A-FD30-4A2A-A0D9-76577B040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74A4-EF86-448E-8330-E1CCDB41AC72}" type="datetimeFigureOut">
              <a:rPr lang="cs-CZ" smtClean="0"/>
              <a:pPr/>
              <a:t>15.03.2018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831A-FD30-4A2A-A0D9-76577B040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974A4-EF86-448E-8330-E1CCDB41AC72}" type="datetimeFigureOut">
              <a:rPr lang="cs-CZ" smtClean="0"/>
              <a:pPr/>
              <a:t>15.03.2018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831A-FD30-4A2A-A0D9-76577B04090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ipik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cs-CZ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Interetnické</a:t>
            </a:r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konflikty v pohraničních regionech</a:t>
            </a:r>
            <a:endParaRPr lang="cs-CZ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9144000" cy="1752600"/>
          </a:xfrm>
        </p:spPr>
        <p:txBody>
          <a:bodyPr/>
          <a:lstStyle/>
          <a:p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 v letech </a:t>
            </a:r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1939 – 1944/45</a:t>
            </a:r>
            <a:endParaRPr lang="cs-CZ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Rasová válka: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Jelikož nacistické Německa chápalo válku jako souboj ras a ideologií, tak zejména na východě šly stranou všechny zásady vedení boje, což vedlo k řadě masakrů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Již během tažení proti Polsku nasadilo Německo </a:t>
            </a:r>
            <a:r>
              <a:rPr lang="cs-CZ" sz="2000" b="1" dirty="0" smtClean="0"/>
              <a:t>tzv. zvláštní útvary (</a:t>
            </a:r>
            <a:r>
              <a:rPr lang="cs-CZ" sz="2000" b="1" dirty="0" err="1" smtClean="0"/>
              <a:t>Einsatzgruppen</a:t>
            </a:r>
            <a:r>
              <a:rPr lang="cs-CZ" sz="2000" b="1" dirty="0" smtClean="0"/>
              <a:t>):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Měly za cíl fyzicky eliminovat všechny možné oponenty německé moci, tedy polskou inteligenci, představitele státní moci, Židy, komunisty a potenciální nepřátele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Při svém jednání se tak dopouštěli etnických čistek, jimž padly za oběť tisíce civilistů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Jednotky byly aktivní i po porážce Polska, jejich cílem se stalo vytvořit oblasti bez židovského, či polského osídlení, jež bylo následně kolonizováno Němci</a:t>
            </a:r>
            <a:endParaRPr lang="cs-CZ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Polsku Němci také poprvé aplikovaly své rasové teorie proti Židům, které shromáždili do ghett, kde v důsledku špatných životních podmínek, špatné stravy, přelidnění, nemocí a krutého zacházení hromadně umírali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oblastech, které nebyly zahrnuty do Generálního gouvernementu, ale byly přímo začleněny do Říše, probíhalo etnické čištění lokalit, které byly určeny pro nové osídlence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Obzvláště na území nové říšské župy </a:t>
            </a:r>
            <a:r>
              <a:rPr lang="cs-CZ" sz="2000" dirty="0" err="1" smtClean="0"/>
              <a:t>Povartí</a:t>
            </a:r>
            <a:r>
              <a:rPr lang="cs-CZ" sz="2000" dirty="0" smtClean="0"/>
              <a:t>, kde značně převyšoval počet etnicky polského obyvatelstva počet zdejších Němců, se hlavním cílem vraždění nestali Židé, ale Poláci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Dále pokračoval i teror zaměřený proti polským elitám a jen v létě 1940 při akci AB bylo popraveno více než 30 tisíc lidí</a:t>
            </a:r>
            <a:endParaRPr 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Palmiry_ostatnia_drog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7101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Holocaust: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S postupem války se v německém vedení začala prosazovat myšlenka na očištění jimi ovládaných územích o veškerou židovskou populaci, která měla být fyzicky zlikvidována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Významným momentem byl počátek války na východě, kde opět působily jednotky </a:t>
            </a:r>
            <a:r>
              <a:rPr lang="cs-CZ" sz="2000" dirty="0" err="1" smtClean="0"/>
              <a:t>Einsatzgruppen</a:t>
            </a:r>
            <a:r>
              <a:rPr lang="cs-CZ" sz="2000" dirty="0" smtClean="0"/>
              <a:t>, jimž padly za oběť statisíce, možná i přes milion zdejších obyvatel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Symbolem holocaustu se ale staly koncentrační a vyhlazovací tábory, které začaly ve velkém vznikat až v r. 1942. Jednalo se o výsledek konference ve </a:t>
            </a:r>
            <a:r>
              <a:rPr lang="cs-CZ" sz="2000" dirty="0" err="1" smtClean="0"/>
              <a:t>Wannsee</a:t>
            </a:r>
            <a:r>
              <a:rPr lang="cs-CZ" sz="2000" dirty="0" smtClean="0"/>
              <a:t> (leden 1942), na níž byly dohodnuty konkrétní podmínky a podoba procesu masového vyvražďování</a:t>
            </a:r>
            <a:endParaRPr lang="cs-CZ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Během r. 1942 a 1943 vzniklo především na území bývalého Polska množství vyhlazovacích táborů, jejichž jediným cílem byla fyzická likvidace lidí. Jednalo se o tábory: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Osvětim – Březinka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err="1" smtClean="0"/>
              <a:t>Chelmno</a:t>
            </a:r>
            <a:endParaRPr lang="cs-CZ" sz="1600" dirty="0" smtClean="0"/>
          </a:p>
          <a:p>
            <a:pPr lvl="2" algn="just">
              <a:lnSpc>
                <a:spcPct val="150000"/>
              </a:lnSpc>
            </a:pPr>
            <a:r>
              <a:rPr lang="cs-CZ" sz="1600" dirty="0" err="1" smtClean="0"/>
              <a:t>Belžec</a:t>
            </a:r>
            <a:endParaRPr lang="cs-CZ" sz="1600" dirty="0" smtClean="0"/>
          </a:p>
          <a:p>
            <a:pPr lvl="2" algn="just">
              <a:lnSpc>
                <a:spcPct val="150000"/>
              </a:lnSpc>
            </a:pPr>
            <a:r>
              <a:rPr lang="cs-CZ" sz="1600" dirty="0" err="1" smtClean="0"/>
              <a:t>Sobibor</a:t>
            </a:r>
            <a:endParaRPr lang="cs-CZ" sz="1600" dirty="0" smtClean="0"/>
          </a:p>
          <a:p>
            <a:pPr lvl="2" algn="just">
              <a:lnSpc>
                <a:spcPct val="150000"/>
              </a:lnSpc>
            </a:pPr>
            <a:r>
              <a:rPr lang="cs-CZ" sz="1600" dirty="0" err="1" smtClean="0"/>
              <a:t>Treblinka</a:t>
            </a:r>
            <a:endParaRPr lang="cs-CZ" sz="1600" dirty="0" smtClean="0"/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Tyto tábory sloužily jenom k rychlé likvidaci lidí deportovaných do nich ze všech koutů Evropy. Celkem v nich do r. 1945 zahynulo asi 3,6 milionu lidí, převážně Židů, ale i Romů, Slovanů a politických nepřátel režimu</a:t>
            </a:r>
            <a:endParaRPr lang="cs-C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Horror_chamber_at_the_Buchenwald_concentration_camp_near_Jena,_Germa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7102155" cy="57150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72330" y="1142984"/>
            <a:ext cx="2071670" cy="59093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Pec na spalování těl v koncentračním táboře Buchenwald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 descr="1280px-WW2-Holocaust-Europ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6868752" cy="57150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58016" y="1142984"/>
            <a:ext cx="2285984" cy="59093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Holocaust v Evropě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Třídní válka: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Na polském území obsazeném SSSR se také rozpoutala velká vlna vraždění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Ačkoliv Sověti deklarovali, že se jedná o snahu vystopovat třídní nepřátele, jejich oběti byly vybírány na základě své příslušnosti k polskému etniku a zejména proti jeho elitám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Útvary NKVD již v r. 1939 zajistily tisíce polských důstojníků, úředníků, policistů a příslušníků inteligence, které internovali v táborech v Rusku a na Ukrajině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Na počátku r. 1940 bylo rozhodnuto o jejich fyzické likvidaci. Tento zločin vešel ve známost jako tzv. </a:t>
            </a:r>
            <a:r>
              <a:rPr lang="cs-CZ" sz="2000" b="1" dirty="0" err="1" smtClean="0"/>
              <a:t>Katyňský</a:t>
            </a:r>
            <a:r>
              <a:rPr lang="cs-CZ" sz="2000" b="1" dirty="0" smtClean="0"/>
              <a:t> masakr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Celkem bylo během tohoto masakru povražděno 22 tisíc lidí, důvodem jejich popravy byl uveden nepřátelský postoj vůči SSSR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Katyn_massacr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42984"/>
            <a:ext cx="9190739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Sovětské masakry pokračovaly i dále, jejich cílem se staly na území bývalého východního Polska nejenom polští, ale následně i ukrajinští nacionalisté, kteří usilovali o vlastní stát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Po obsazení Litvy, Lotyšska a Estonska v létě 1940 se sovětský teror přesunul i do Pobaltí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Sovětské čistky zasahovaly v této době v drtivé většině případů právě příslušníky národnostních menšin a na jejich místa často přicházeli etničtí Rusové, čímž docházelo i k proměnám etnického složení regionu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Tyto masakry a deportace na Sibiř pokračovaly až do června 1941, kdy do oblasti vstoupili Němci</a:t>
            </a:r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Druhá světová válka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5786446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Průběh: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Válku zahájila 1. září 1939 </a:t>
            </a:r>
            <a:r>
              <a:rPr lang="cs-CZ" sz="2000" b="1" dirty="0" smtClean="0"/>
              <a:t>německá invaze do Polska</a:t>
            </a:r>
            <a:r>
              <a:rPr lang="cs-CZ" sz="2000" dirty="0" smtClean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Německá vojska rychle prorazila polskou obranu a postoupila do hloubky země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Dne 17. září se k tažení připojila Rudá armáda, která vstoupila do východního Polska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Navzdory německým plánům se Poláci tvrdě bránili a způsobili Němcům ztráty. Nicméně do konce září 1939 se polská obrana zhroutila a země byla obsazena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Němci obsazená část byla přeměněna na Generální gouvernement a část území přímo včleněna do Říše, Sověty obsazená území byla jako součást Běloruské a Ukrajinské SSR začleněna do SSSR</a:t>
            </a:r>
            <a:endParaRPr lang="cs-CZ" sz="1600" dirty="0"/>
          </a:p>
        </p:txBody>
      </p:sp>
      <p:pic>
        <p:nvPicPr>
          <p:cNvPr id="4" name="Obrázek 3" descr="Bundesarchiv_Bild_101I-121-0008-25,_Polen,_Treffen_deutscher_und_sowjetischer_Solda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142984"/>
            <a:ext cx="3392974" cy="22860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786446" y="3429000"/>
            <a:ext cx="3357554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Němečtí a sovětští vojáci na území Polska</a:t>
            </a:r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Vražedné léto 1941: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Dne 22. června 1941 napadla vojska Německa a jeho spojenců Sovětský svaz. Rudá armáda byla v sérii pohraničních střetů rozdrcena a zbytky vojsk se stahovaly na východ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Na územích západní Ukrajiny a v Pobaltí vypukla </a:t>
            </a:r>
            <a:r>
              <a:rPr lang="cs-CZ" sz="2000" b="1" dirty="0" smtClean="0"/>
              <a:t>řada protisovětských povstání</a:t>
            </a:r>
            <a:r>
              <a:rPr lang="cs-CZ" sz="2000" dirty="0" smtClean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Většinou ve chvílích, kdy se zhroutila sovětská obrana, vystoupili se zbraní místní nacionalisté proti sovětské moci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Nacionalisté zaútočili na ustupující kolony vojsk Rudé armády, na opozdilé vojáky i na představitele sovětské moci, které bez milosti vraždili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Ve Lvově na Ukrajině i ve Vilniusu na Litvě byly ustaveny místní národní vlády, které očekávaly příchod Němců, který chtěly využít k obnovení, či ustavení vlastních národních států</a:t>
            </a:r>
            <a:endParaRPr lang="cs-CZ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Bundesarchiv_Bild_101I-006-2230-08,_Litauen,_Wilna,_Russische_Kriegsgefange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Na dobytých územích nalézali v červnu a červenci 1941 Němci řadu obětí sovětského režimu. Nejvíce nálezů bylo na západní Ukrajině: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Jednalo se o polské a ukrajinské nacionalisty, kteří byli vězněni sovětským režimem jako političtí nepřátelé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V okamžiku německého vpádu byl vydán rozkaz, aby byli tito vězni evakuováni na východ. Na výslovný příkaz L. P. </a:t>
            </a:r>
            <a:r>
              <a:rPr lang="cs-CZ" sz="1600" dirty="0" err="1" smtClean="0"/>
              <a:t>Beriji</a:t>
            </a:r>
            <a:r>
              <a:rPr lang="cs-CZ" sz="1600" dirty="0" smtClean="0"/>
              <a:t> v případě, že vězni nemohli být evakuováni, měly místní útvary NKVD příkaz je popravit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Zejména ve Lvově byly popraveny tisíce zdejších vězňů, mnozí z nich velice brutálním způsobem. Podle odhadů jen v tomto městě bylo takto zabito na 4 000 vězňů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Další masakry se odehrály v </a:t>
            </a:r>
            <a:r>
              <a:rPr lang="cs-CZ" sz="1600" dirty="0" err="1" smtClean="0"/>
              <a:t>Samboru</a:t>
            </a:r>
            <a:r>
              <a:rPr lang="cs-CZ" sz="1600" dirty="0" smtClean="0"/>
              <a:t>, </a:t>
            </a:r>
            <a:r>
              <a:rPr lang="cs-CZ" sz="1600" dirty="0" err="1" smtClean="0"/>
              <a:t>Lutsku</a:t>
            </a:r>
            <a:r>
              <a:rPr lang="cs-CZ" sz="1600" dirty="0" smtClean="0"/>
              <a:t>, či Dubnu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Jenom na území Ukrajiny bylo během léta a počátku podzimu 1941 popraveno na 8 800 vězňů. Příchozí Němci nalezli ve věznicích jen zbytky původního množství zadržených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Victims_of_Soviet_NKVD_in_Lvov,_June_19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42984"/>
            <a:ext cx="9184847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Po objevení obětí sovětského teroru se ve městech brzy rozšířila fáma (podporovaná i přicházejícími Němci), že za těmito zvěrstvy stojí Židé, kteří aktivně spolupracovali s NKVD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Tyto fámy vyústily na řadě míst v odvetné útoky místních milic a civilního obyvatelstva vůči židovským komunitám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I za asistence útvarů Wehrmachtu tak během konce června a počátkem července byly místními nacionalisty pobity další tisíce lidí, opět v mnoha případech velice brutálním způsobem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Dějištěm jednoho z nejhorších masakrů se stal opět Lvov, kde ukrajinští nacionalisté společně s Němci zavraždili možná až 6 tisíc Židů a další byli vyhnáni ze svých domovů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5857884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Dalším regionem, kde došlo během rozkladu sovětské moci v červnu 1941 k protižidovským pogromům, bylo Pobaltí: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Zejména v Litvě a Lotyšsku žily velké židovské komunity, jež byly, stejně jako na Ukrajině, krátce po ústupu Rudé armády a po nálezech těl zavražděných litevských a lotyšských nacionalistů obviněni z kolaborace s NKVD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Kaunasu převzaly moc ještě před příchodem Němců místní litevské orgány. Po příjezdu Němců došlo k výzvám k vraždění Židů, které uposlechlo asi na 600 místních obyvatel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Podle zpráv bylo za asistence Němců místními milicemi v následujících dnech pobito asi na 4 tisíce místních Židů, ačkoliv o konečném počtu nadále panují spory</a:t>
            </a:r>
            <a:endParaRPr lang="cs-CZ" sz="1600" dirty="0"/>
          </a:p>
        </p:txBody>
      </p:sp>
      <p:pic>
        <p:nvPicPr>
          <p:cNvPr id="4" name="Obrázek 3" descr="Dead_dealer_Lietukis_Garage_Kov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985" y="1142984"/>
            <a:ext cx="3297015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Lze konstatovat, že v první fázi války na východě se na územích, kde se zhroutila sovětská vláda zažil způsob masového vraždění příslušníků židovského etnika, který byl v mnoha případech obdobný: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těchto regionech vítali místní obyvatelé Němce  jako osvoboditele a na Židy se pohlíželo ve všech zemích jako na spolupachatele masakrů NKVD na místních lidech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Nálezy lidí zavražděných NKVD vyvolaly reakci, jež bývala i podporována Němci. Během odvetných masakrů bylo cíleno mimo Židů i na známé příslušníky komunistické strany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Němci vybírali popravčí z řad místních, jejichž rodiny za sovětské okupace zvláště trpěly a jejich jednání tak mohlo být vysvětleno jako spravedlivá odveta za sovětské zločiny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Tyto masakry jež se odehrály hlavně koncem června 1941 se v mnoha případech  neobešly bez asistence místního obyvatelstva, které v útocích na Židy vidělo i možnost, jak si přilepšit</a:t>
            </a:r>
            <a:endParaRPr lang="cs-CZ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Etnickou nenávist vůči Židům se Němcům v regionu východní Evropy podařilo v prvních dnech války přetavit do podoby pogromů, které si vyžádaly tisíce mrtvých a jejichž vykonavateli se stali místní nacionalisté za pomoci německých útvarů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Cílem německé politiky v tomto etnicky smíšeném regionu ale bylo absolutní přetvoření celé oblasti. Jedním z nástrojů se staly opět útvary </a:t>
            </a:r>
            <a:r>
              <a:rPr lang="cs-CZ" sz="2000" b="1" dirty="0" err="1" smtClean="0"/>
              <a:t>Einsatzgruppen</a:t>
            </a:r>
            <a:r>
              <a:rPr lang="cs-CZ" sz="2000" b="1" dirty="0" smtClean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Celkem 4 tyto jednotky vstoupily do SSSR v létě 1941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Cílem bylo likvidovat místní židovskou populaci, ale i komunisty, politické funkcionáře, inteligenci a případné nepřátele Německa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Jen do konce r. 1941 měly tyto útvary na svém kontě stovky tisíc obětí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Asi největší masakr se odehrál v září 1941 v rokli </a:t>
            </a:r>
            <a:r>
              <a:rPr lang="cs-CZ" sz="1600" dirty="0" err="1" smtClean="0"/>
              <a:t>Babij</a:t>
            </a:r>
            <a:r>
              <a:rPr lang="cs-CZ" sz="1600" dirty="0" smtClean="0"/>
              <a:t> Jar u Kyjeva, kde bylo povražděni během několika dní přes 30 tisíc kyjevských Židů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385762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2" algn="just">
              <a:lnSpc>
                <a:spcPct val="150000"/>
              </a:lnSpc>
            </a:pPr>
            <a:r>
              <a:rPr lang="cs-CZ" sz="1600" dirty="0" smtClean="0"/>
              <a:t>Činnost útvarů </a:t>
            </a:r>
            <a:r>
              <a:rPr lang="cs-CZ" sz="1600" dirty="0" err="1" smtClean="0"/>
              <a:t>Einsatzgruppen</a:t>
            </a:r>
            <a:r>
              <a:rPr lang="cs-CZ" sz="1600" dirty="0" smtClean="0"/>
              <a:t> se protáhla až do r. 1942 a představují první etapu Holocaustu v Evropě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Jejich aktivita by byla mnohem komplikovanější bez aktivního zapojení místních nacionalistů, kteří v mnoha případech zajišťovali ostrahu lokalit, kde popravy probíhaly, dopravovaly na místo oběti a podobnými způsoby přispívali k těmto vraždám</a:t>
            </a:r>
            <a:endParaRPr lang="cs-CZ" sz="1600" dirty="0"/>
          </a:p>
        </p:txBody>
      </p:sp>
      <p:pic>
        <p:nvPicPr>
          <p:cNvPr id="4" name="Obrázek 3" descr="Karte_-_Einsatzgruppen_in_der_Sowjetunion_19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142984"/>
            <a:ext cx="5300884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Jew_Killings_in_Ivangorod_(194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3"/>
            <a:ext cx="9144000" cy="571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Druhá světová válka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4786314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r. 1940 následovalo </a:t>
            </a:r>
            <a:r>
              <a:rPr lang="cs-CZ" sz="2000" b="1" dirty="0" smtClean="0"/>
              <a:t>německé tažení na západ: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Již v dubnu bylo okupováno Dánsko a německá vojska se vylodila i v Norsku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květnu 1940 zahájili Němci rozsáhlé tažení proti západním spojencům, během něhož bylo obsazeno území Beneluxu a během šesti týdnů dokázal Wehrmacht rozcupovat i francouzská vojska a Britský expediční sbor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červnu 1940 Francie kapitulovala a jako poslední vzdorující nepřítel Německa zůstala Velká Británie, která musela ve vzduchu i na moři čelit německé hrozbě</a:t>
            </a:r>
            <a:endParaRPr lang="cs-CZ" sz="1600" dirty="0"/>
          </a:p>
        </p:txBody>
      </p:sp>
      <p:pic>
        <p:nvPicPr>
          <p:cNvPr id="4" name="Obrázek 3" descr="Bundesarchiv_Bild_101I-126-0347-09A,_Paris,_Deutsche_Truppen_am_Arc_de_Triomp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142983"/>
            <a:ext cx="4357686" cy="5708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Etnické násilí na Ukrajině: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Národnostně silně smíšená Ukrajina si v letech 1941 až 1944 prošla dalším krveproléváním, spojeným s napjatými </a:t>
            </a:r>
            <a:r>
              <a:rPr lang="cs-CZ" sz="2000" dirty="0" err="1" smtClean="0"/>
              <a:t>mezietnickými</a:t>
            </a:r>
            <a:r>
              <a:rPr lang="cs-CZ" sz="2000" dirty="0" smtClean="0"/>
              <a:t> vztahy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Lze říci, že zejména na západě Ukrajiny vypukla válka v níž bojovali komunističtí partyzáni, ukrajinští nacionalisté, polští partyzáni a Němci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Ukrajinští nacionalisté se i přesto, že nebyl vyhlášen nezávislý ukrajinský stát (existoval zde Generální gouvernement a Říšský komisariát Ukrajina) nevzdávali a v řadách Ukrajinské pomocné police jich tisíce sloužily nacistickému režimu. Byla také vytvořena ze západních Ukrajinců i jedna divize SS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Naopak Poláci bojující proti nacistickému režimu byli vystaveni útokům jak ze strany Němců, tak i Ukrajinců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Na přelomu let 1942/43 přijalo vedení s Němci spojené Organizace ukrajinských nacionalistů rozhodnutí, že v oblasti </a:t>
            </a:r>
            <a:r>
              <a:rPr lang="cs-CZ" sz="2000" b="1" dirty="0" smtClean="0"/>
              <a:t>Volyně</a:t>
            </a:r>
            <a:r>
              <a:rPr lang="cs-CZ" sz="2000" dirty="0" smtClean="0"/>
              <a:t> budou eliminováni všichni Poláci: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Na jaře 1943 vydalo vedení OUN rozkaz, aby všichni polští muži mezi 16 a 60 lety byli zlikvidováni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Útoky na polská sídla probíhala již od jarních měsíců a v řadě lokálních incidentů byly pobyty stovky etnických Poláků. Vraždění rychle nabylo podobu etnických čistek, kdy byli v </a:t>
            </a:r>
            <a:r>
              <a:rPr lang="cs-CZ" sz="1600" dirty="0" smtClean="0"/>
              <a:t>c</a:t>
            </a:r>
            <a:r>
              <a:rPr lang="cs-CZ" sz="1600" dirty="0" smtClean="0"/>
              <a:t>elém regionu Volyně bez milosti likvidováni všichni Poláci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Vrcholem se stala tzv. Krvavá Volyňská neděle 11. července 1943, kdy bylo napadeno několik set polských osad a měst. Vraždění trvalo až do 16. července a padlo mu za oběť na 16 tisíc zdejších Poláků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Intenzita vraždění pokračovala i v dalších měsících a brzy byly zabíjeny i děti mladší 16 let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Ačkoliv se Poláci snažili bránit, tak vraždění pokračovalo i v dalších měsících a přelilo se i do roku 1944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564357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2" algn="just">
              <a:lnSpc>
                <a:spcPct val="150000"/>
              </a:lnSpc>
            </a:pPr>
            <a:r>
              <a:rPr lang="cs-CZ" sz="1600" dirty="0" smtClean="0"/>
              <a:t>Mnoho Poláků, kteří přežily ukrajinské vraždění se později přidala k sovětským partyzánským skupinám, nebo naopak k německé bezpečnostní policii, což jim mělo zajistit bezpečí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Počet obětí tohoto etnického násilí je těžké stanovit, nejnižší údaje, kdy byly stanovena i jména obětí, hovoří o cca 36 750 obětech, ale další badatelé již toto množství vyčíslily na 40  000 mrtvých a nejvyšší odhady hovoří o 60 až 80 tisících obětí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Mimo Poláků ale bylo zabito i mnoho obyvatel Volyně jiné národnosti. Během odvetných masakrů bylo zabito několik tisíc Ukrajinců polskými milicemi. Za oběť vlně vraždění a obecné anarchie padla i řada volyňských Čechů, ale mezi oběťmi bychom mohli nalézt i téměř celou komunitu volyňských Arménů</a:t>
            </a:r>
          </a:p>
          <a:p>
            <a:pPr lvl="2"/>
            <a:endParaRPr lang="cs-CZ" sz="1600" dirty="0"/>
          </a:p>
        </p:txBody>
      </p:sp>
      <p:pic>
        <p:nvPicPr>
          <p:cNvPr id="4" name="Obrázek 3" descr="800px-Memorial_plaque_in_Paros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142984"/>
            <a:ext cx="3500430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Příchod Rudé armády: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Porážka Německa a ústup jeho vojsk znamenaly, že do vražděním zmítaného prostoru středovýchodní Evropy se v r. 1944/45 vstoupila sovětská vojska, která zde nastolila nový režim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Spojenci Německa a kolaboranti z řad místního obyvatelstva museli hromadně prchnout na západ, aby se vyhnuli pomstě nejenom místních obyvatel, ale i téměř jisté smrti z rukou vojáků Rudé armády, či NKVD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Avšak ani porážka Německa neznamenala, že se v regionu podaří nastolit klid a pořádek, naopak v oblasti východního Polska a západní Ukrajiny se ještě dále bojovalo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Etnické konflikty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Shrnutí: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Léta 1939 – 1944/45 byla ve středovýchodní Evropě charakteristická utvořením německého řádu v němž některá etnika byla definována jako méněcenná, což vedlo buď ke snaze o jejich absolutní likvidaci, případně pak o zničení jejich elit a podřízení těchto národů německé vůli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Německý vpád také vedl k rozkladu sovětského řádu a erupci nahromaděné nenávisti, což se odrazilo ve zneužívání nacionalismů v tomto regionu pro masové vraždění celých etnik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Počty obětí rasových perzekucí a etnického násilí v regionu středovýchodní Evropy jdou do milionů a jejich přesný počet pravděpodobně nebude již nikdy zjištěn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75713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cs-CZ" sz="5400" b="1" dirty="0" smtClean="0"/>
          </a:p>
          <a:p>
            <a:pPr algn="ctr"/>
            <a:endParaRPr lang="cs-CZ" sz="5400" b="1" dirty="0" smtClean="0"/>
          </a:p>
          <a:p>
            <a:pPr algn="ctr"/>
            <a:endParaRPr lang="cs-CZ" sz="5400" b="1" dirty="0" smtClean="0"/>
          </a:p>
          <a:p>
            <a:pPr algn="ctr"/>
            <a:endParaRPr lang="cs-CZ" sz="5400" b="1" dirty="0" smtClean="0"/>
          </a:p>
          <a:p>
            <a:pPr algn="ctr"/>
            <a:r>
              <a:rPr lang="cs-CZ" sz="5400" b="1" dirty="0" smtClean="0"/>
              <a:t>Děkuji za pozornost</a:t>
            </a:r>
          </a:p>
          <a:p>
            <a:pPr algn="ctr"/>
            <a:endParaRPr lang="cs-CZ" sz="5400" b="1" dirty="0" smtClean="0"/>
          </a:p>
          <a:p>
            <a:pPr algn="ctr"/>
            <a:endParaRPr lang="cs-CZ" sz="5400" b="1" dirty="0" smtClean="0"/>
          </a:p>
          <a:p>
            <a:pPr algn="ctr"/>
            <a:endParaRPr lang="cs-CZ" sz="5400" b="1" dirty="0" smtClean="0"/>
          </a:p>
          <a:p>
            <a:pPr algn="ctr"/>
            <a:endParaRPr lang="cs-CZ" sz="5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Druhá světová válka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r. 1941 zahájilo Německo dvě tažení. První byla </a:t>
            </a:r>
            <a:r>
              <a:rPr lang="cs-CZ" sz="2000" b="1" dirty="0" smtClean="0"/>
              <a:t>invaze do Jugoslávie a Řecka: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dubnu 1941 zahájilo Německo tažení proti Jugoslávii a Řecku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err="1" smtClean="0"/>
              <a:t>Jugoslávská</a:t>
            </a:r>
            <a:r>
              <a:rPr lang="cs-CZ" sz="1600" dirty="0" smtClean="0"/>
              <a:t> obrana se rychle zhroutila, ale v Řecku byla rozmístěna britská vojska, která se s útočícími Němci tvrdě střetla, nicméně nakonec byla vytlačena na Krétu a později do severní Afriky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Klíčovou událostí se stala </a:t>
            </a:r>
            <a:r>
              <a:rPr lang="cs-CZ" sz="2000" b="1" dirty="0" smtClean="0"/>
              <a:t>invaze do SSSR: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Dne 22. června 1941 zahájilo Německo se svými spojenci obrovskou pozemní invazi do SSSR, která v prvních měsících dosáhla ohromných úspěchů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Sovětská vojska se zhroutila a ustupovala na východ, ale postupně jejich odpor znatelně sílil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Zprvu nezastavitelný německý postup byl nakonec zastaven v prosinci 1941 v bitvě u Moskvy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Německá invaze znamenala počátek rozsáhlých etnických čistek a masakrů, které se odehrávaly po celé šíři východní fronty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Druhá světová válka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Eastern_Front_1941-06_to_1941-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7500958" cy="574786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429521" y="1142984"/>
            <a:ext cx="1714480" cy="59093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Východní fronta v r. 1941</a:t>
            </a:r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Druhá světová válka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Rozhodující se stala ve válce </a:t>
            </a:r>
            <a:r>
              <a:rPr lang="cs-CZ" sz="2000" b="1" dirty="0" smtClean="0"/>
              <a:t>východní fronta: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Po porážce u Moskvy dokázali Němci v r. 1942 dosáhnout řady vítězství a postoupili až na Kavkaz a ke Stalingradu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Na přelomu let 1942 – 1943 byla ale německá vojska poražena u Stalingradu, což byl </a:t>
            </a:r>
            <a:r>
              <a:rPr lang="cs-CZ" sz="1600" dirty="0" err="1" smtClean="0"/>
              <a:t>rohodující</a:t>
            </a:r>
            <a:r>
              <a:rPr lang="cs-CZ" sz="1600" dirty="0" smtClean="0"/>
              <a:t> zlom ve vývoji války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Další těžkou porážku zaznamenalo Německo v červenci 1943 u </a:t>
            </a:r>
            <a:r>
              <a:rPr lang="cs-CZ" sz="1600" dirty="0" err="1" smtClean="0"/>
              <a:t>Kurska</a:t>
            </a:r>
            <a:endParaRPr lang="cs-CZ" sz="1600" dirty="0" smtClean="0"/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Definitivní zlom nastal v r. 1944, kdy sovětská vojska rozbila hlavní německá uskupení na východě a postoupila daleko na západ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Na počátku r. 1945 dosáhli Sověti území Německa a v dubnu 1945 obsadili Berlín, čímž dokonali porážku Německa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Východní fronta vázala drtivou většinu německých pozemních sil a rozhodující měrou přispěla k vítězství nad Německem</a:t>
            </a:r>
            <a:endParaRPr lang="cs-CZ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Druhá světová válka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19440816_soviet_soldiers_attack_jelga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3"/>
            <a:ext cx="9144000" cy="57048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Druhá světová válka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Ačkoliv již od r. 1941 bojovali Němci i v Africe, významné síly začaly </a:t>
            </a:r>
            <a:r>
              <a:rPr lang="cs-CZ" sz="2000" b="1" dirty="0" smtClean="0"/>
              <a:t>boje na západě</a:t>
            </a:r>
            <a:r>
              <a:rPr lang="cs-CZ" sz="2000" dirty="0" smtClean="0"/>
              <a:t> vázat Němcům až od r. 1943: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létě 1943 se spojenecká vojska vylodila na Sicílii a později i v samotné Itálii, kde zahájili tažení na sever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Dne 6. června 1944 byla podniknuta invaze do Normandie, čímž byla otevřena další fronta, která odčerpávala velké množství německých sil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Itálii se boje zastavily na dlouhou dobu u </a:t>
            </a:r>
            <a:r>
              <a:rPr lang="cs-CZ" sz="1600" dirty="0" err="1" smtClean="0"/>
              <a:t>Monte</a:t>
            </a:r>
            <a:r>
              <a:rPr lang="cs-CZ" sz="1600" dirty="0" smtClean="0"/>
              <a:t> </a:t>
            </a:r>
            <a:r>
              <a:rPr lang="cs-CZ" sz="1600" dirty="0" err="1" smtClean="0"/>
              <a:t>Cassina</a:t>
            </a:r>
            <a:r>
              <a:rPr lang="cs-CZ" sz="1600" dirty="0" smtClean="0"/>
              <a:t> a i když nakonec spojenci prorazili, do konce války se nedokázali dostat až do Rakouska, jak byl původně plán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Na západě se spojenecké plány na konec války v r. 1944 nezdařily, když u </a:t>
            </a:r>
            <a:r>
              <a:rPr lang="cs-CZ" sz="1600" dirty="0" err="1" smtClean="0"/>
              <a:t>Arnhemu</a:t>
            </a:r>
            <a:r>
              <a:rPr lang="cs-CZ" sz="1600" dirty="0" smtClean="0"/>
              <a:t> </a:t>
            </a:r>
            <a:r>
              <a:rPr lang="cs-CZ" sz="1600" dirty="0" err="1" smtClean="0"/>
              <a:t>jjim</a:t>
            </a:r>
            <a:r>
              <a:rPr lang="cs-CZ" sz="1600" dirty="0" smtClean="0"/>
              <a:t> Němci uštědřili porážku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I přes německý pokus v prosinci 1944 získat zpět iniciativu v bitvě v Ardenách, se spojenecká vojska na počátku r. 1945 uchytila v západním pohraničí Německa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březnu 1945 se německá obrana s konečnou platností na západě zhroutila a spojenci vstoupili do nitra Říše, čímž byla i na západě završena porážka Německa</a:t>
            </a:r>
            <a:endParaRPr lang="cs-CZ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Druhá světová válka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1280px-Ww2_allied_advance_siegfried_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7322543" cy="571501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286645" y="1142984"/>
            <a:ext cx="1857356" cy="59093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Američané vstupují do Německa</a:t>
            </a:r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2703</Words>
  <Application>Microsoft Office PowerPoint</Application>
  <PresentationFormat>Předvádění na obrazovce (4:3)</PresentationFormat>
  <Paragraphs>269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Interetnické konflikty v pohraničních regionech</vt:lpstr>
      <vt:lpstr>Druhá světová válka</vt:lpstr>
      <vt:lpstr>Druhá světová válka</vt:lpstr>
      <vt:lpstr>Druhá světová válka</vt:lpstr>
      <vt:lpstr>Druhá světová válka</vt:lpstr>
      <vt:lpstr>Druhá světová válka</vt:lpstr>
      <vt:lpstr>Druhá světová válka</vt:lpstr>
      <vt:lpstr>Druhá světová válka</vt:lpstr>
      <vt:lpstr>Druhá světová válka</vt:lpstr>
      <vt:lpstr>Etnické konflikty</vt:lpstr>
      <vt:lpstr>Etnické konflikty</vt:lpstr>
      <vt:lpstr>Etnické konflikty</vt:lpstr>
      <vt:lpstr>Etnické konflikty</vt:lpstr>
      <vt:lpstr>Etnické konflikty</vt:lpstr>
      <vt:lpstr>Etnické konflikty</vt:lpstr>
      <vt:lpstr>Etnické konflikty</vt:lpstr>
      <vt:lpstr>Etnické konflikty</vt:lpstr>
      <vt:lpstr>Etnické konflikty</vt:lpstr>
      <vt:lpstr>Etnické konflikty</vt:lpstr>
      <vt:lpstr>Etnické konflikty</vt:lpstr>
      <vt:lpstr>Etnické konflikty</vt:lpstr>
      <vt:lpstr>Etnické konflikty</vt:lpstr>
      <vt:lpstr>Etnické konflikty</vt:lpstr>
      <vt:lpstr>Etnické konflikty</vt:lpstr>
      <vt:lpstr>Etnické konflikty</vt:lpstr>
      <vt:lpstr>Etnické konflikty</vt:lpstr>
      <vt:lpstr>Etnické konflikty</vt:lpstr>
      <vt:lpstr>Snímek 28</vt:lpstr>
      <vt:lpstr>Etnické konflikty</vt:lpstr>
      <vt:lpstr>Etnické konflikty</vt:lpstr>
      <vt:lpstr>Etnické konflikty</vt:lpstr>
      <vt:lpstr>Etnické konflikty</vt:lpstr>
      <vt:lpstr>Etnické konflikty</vt:lpstr>
      <vt:lpstr>Etnické konflikty</vt:lpstr>
      <vt:lpstr>Snímek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Interetnické konflikty v pohraničních regionech</dc:title>
  <dc:creator>Lubomír</dc:creator>
  <cp:lastModifiedBy>Lubomír</cp:lastModifiedBy>
  <cp:revision>4</cp:revision>
  <dcterms:created xsi:type="dcterms:W3CDTF">2018-03-08T18:59:19Z</dcterms:created>
  <dcterms:modified xsi:type="dcterms:W3CDTF">2018-03-15T12:17:51Z</dcterms:modified>
</cp:coreProperties>
</file>