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2C7C8363-3E57-477F-97C3-D6D247E0C441}" type="datetimeFigureOut">
              <a:rPr lang="cs-CZ" smtClean="0"/>
              <a:t>09.04.2018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93E3836-6278-45CE-97E3-21356FCAE96A}"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C7C8363-3E57-477F-97C3-D6D247E0C441}" type="datetimeFigureOut">
              <a:rPr lang="cs-CZ" smtClean="0"/>
              <a:t>09.04.2018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93E3836-6278-45CE-97E3-21356FCAE96A}"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C7C8363-3E57-477F-97C3-D6D247E0C441}" type="datetimeFigureOut">
              <a:rPr lang="cs-CZ" smtClean="0"/>
              <a:t>09.04.2018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93E3836-6278-45CE-97E3-21356FCAE96A}"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2C7C8363-3E57-477F-97C3-D6D247E0C441}" type="datetimeFigureOut">
              <a:rPr lang="cs-CZ" smtClean="0"/>
              <a:t>09.04.2018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93E3836-6278-45CE-97E3-21356FCAE96A}"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2C7C8363-3E57-477F-97C3-D6D247E0C441}" type="datetimeFigureOut">
              <a:rPr lang="cs-CZ" smtClean="0"/>
              <a:t>09.04.2018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93E3836-6278-45CE-97E3-21356FCAE96A}"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2C7C8363-3E57-477F-97C3-D6D247E0C441}" type="datetimeFigureOut">
              <a:rPr lang="cs-CZ" smtClean="0"/>
              <a:t>09.04.2018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93E3836-6278-45CE-97E3-21356FCAE96A}"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2C7C8363-3E57-477F-97C3-D6D247E0C441}" type="datetimeFigureOut">
              <a:rPr lang="cs-CZ" smtClean="0"/>
              <a:t>09.04.2018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393E3836-6278-45CE-97E3-21356FCAE96A}"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2C7C8363-3E57-477F-97C3-D6D247E0C441}" type="datetimeFigureOut">
              <a:rPr lang="cs-CZ" smtClean="0"/>
              <a:t>09.04.2018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393E3836-6278-45CE-97E3-21356FCAE96A}"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C7C8363-3E57-477F-97C3-D6D247E0C441}" type="datetimeFigureOut">
              <a:rPr lang="cs-CZ" smtClean="0"/>
              <a:t>09.04.2018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393E3836-6278-45CE-97E3-21356FCAE96A}"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2C7C8363-3E57-477F-97C3-D6D247E0C441}" type="datetimeFigureOut">
              <a:rPr lang="cs-CZ" smtClean="0"/>
              <a:t>09.04.2018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93E3836-6278-45CE-97E3-21356FCAE96A}"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2C7C8363-3E57-477F-97C3-D6D247E0C441}" type="datetimeFigureOut">
              <a:rPr lang="cs-CZ" smtClean="0"/>
              <a:t>09.04.2018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393E3836-6278-45CE-97E3-21356FCAE96A}"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7C8363-3E57-477F-97C3-D6D247E0C441}" type="datetimeFigureOut">
              <a:rPr lang="cs-CZ" smtClean="0"/>
              <a:t>09.04.2018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3E3836-6278-45CE-97E3-21356FCAE96A}"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srebrenica-massacre.jpg"/>
          <p:cNvPicPr>
            <a:picLocks noChangeAspect="1"/>
          </p:cNvPicPr>
          <p:nvPr/>
        </p:nvPicPr>
        <p:blipFill>
          <a:blip r:embed="rId2"/>
          <a:stretch>
            <a:fillRect/>
          </a:stretch>
        </p:blipFill>
        <p:spPr>
          <a:xfrm>
            <a:off x="0" y="0"/>
            <a:ext cx="9144000" cy="6858000"/>
          </a:xfrm>
          <a:prstGeom prst="rect">
            <a:avLst/>
          </a:prstGeom>
        </p:spPr>
      </p:pic>
      <p:sp>
        <p:nvSpPr>
          <p:cNvPr id="2" name="Nadpis 1"/>
          <p:cNvSpPr>
            <a:spLocks noGrp="1"/>
          </p:cNvSpPr>
          <p:nvPr>
            <p:ph type="ctrTitle"/>
          </p:nvPr>
        </p:nvSpPr>
        <p:spPr/>
        <p:txBody>
          <a:bodyPr/>
          <a:lstStyle/>
          <a:p>
            <a:r>
              <a:rPr lang="cs-CZ" b="1" dirty="0" err="1" smtClean="0">
                <a:solidFill>
                  <a:srgbClr val="FF0000"/>
                </a:solidFill>
                <a:effectLst>
                  <a:outerShdw blurRad="38100" dist="38100" dir="2700000" algn="tl">
                    <a:srgbClr val="000000">
                      <a:alpha val="43137"/>
                    </a:srgbClr>
                  </a:outerShdw>
                </a:effectLst>
              </a:rPr>
              <a:t>Interetnické</a:t>
            </a:r>
            <a:r>
              <a:rPr lang="cs-CZ" b="1" dirty="0" smtClean="0">
                <a:solidFill>
                  <a:srgbClr val="FF0000"/>
                </a:solidFill>
                <a:effectLst>
                  <a:outerShdw blurRad="38100" dist="38100" dir="2700000" algn="tl">
                    <a:srgbClr val="000000">
                      <a:alpha val="43137"/>
                    </a:srgbClr>
                  </a:outerShdw>
                </a:effectLst>
              </a:rPr>
              <a:t> problémy v pohraničních regionech</a:t>
            </a:r>
            <a:endParaRPr lang="cs-CZ" b="1" dirty="0">
              <a:solidFill>
                <a:srgbClr val="FF0000"/>
              </a:solidFill>
              <a:effectLst>
                <a:outerShdw blurRad="38100" dist="38100" dir="2700000" algn="tl">
                  <a:srgbClr val="000000">
                    <a:alpha val="43137"/>
                  </a:srgbClr>
                </a:outerShdw>
              </a:effectLst>
            </a:endParaRPr>
          </a:p>
        </p:txBody>
      </p:sp>
      <p:sp>
        <p:nvSpPr>
          <p:cNvPr id="3" name="Podnadpis 2"/>
          <p:cNvSpPr>
            <a:spLocks noGrp="1"/>
          </p:cNvSpPr>
          <p:nvPr>
            <p:ph type="subTitle" idx="1"/>
          </p:nvPr>
        </p:nvSpPr>
        <p:spPr>
          <a:xfrm>
            <a:off x="0" y="5105400"/>
            <a:ext cx="9144000" cy="1752600"/>
          </a:xfrm>
        </p:spPr>
        <p:txBody>
          <a:bodyPr/>
          <a:lstStyle/>
          <a:p>
            <a:r>
              <a:rPr lang="cs-CZ" b="1" dirty="0" smtClean="0">
                <a:solidFill>
                  <a:srgbClr val="FF0000"/>
                </a:solidFill>
                <a:effectLst>
                  <a:outerShdw blurRad="38100" dist="38100" dir="2700000" algn="tl">
                    <a:srgbClr val="000000">
                      <a:alpha val="43137"/>
                    </a:srgbClr>
                  </a:outerShdw>
                </a:effectLst>
              </a:rPr>
              <a:t>Poválečný svět</a:t>
            </a:r>
            <a:endParaRPr lang="cs-CZ"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a:blipFill>
            <a:blip r:embed="rId2"/>
            <a:tile tx="0" ty="0" sx="100000" sy="100000" flip="none" algn="tl"/>
          </a:blipFill>
        </p:spPr>
        <p:txBody>
          <a:bodyPr>
            <a:normAutofit/>
          </a:bodyPr>
          <a:lstStyle/>
          <a:p>
            <a:pPr algn="just"/>
            <a:r>
              <a:rPr lang="cs-CZ" sz="3200" b="1" dirty="0" smtClean="0">
                <a:effectLst>
                  <a:outerShdw blurRad="38100" dist="38100" dir="2700000" algn="tl">
                    <a:srgbClr val="000000">
                      <a:alpha val="43137"/>
                    </a:srgbClr>
                  </a:outerShdw>
                </a:effectLst>
              </a:rPr>
              <a:t>Pád nacismu</a:t>
            </a:r>
            <a:endParaRPr lang="cs-CZ" sz="3200"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142984"/>
            <a:ext cx="9144000" cy="5715016"/>
          </a:xfrm>
          <a:blipFill>
            <a:blip r:embed="rId2"/>
            <a:tile tx="0" ty="0" sx="100000" sy="100000" flip="none" algn="tl"/>
          </a:blipFill>
        </p:spPr>
        <p:txBody>
          <a:bodyPr>
            <a:normAutofit/>
          </a:bodyPr>
          <a:lstStyle/>
          <a:p>
            <a:pPr algn="just">
              <a:lnSpc>
                <a:spcPct val="150000"/>
              </a:lnSpc>
            </a:pPr>
            <a:r>
              <a:rPr lang="cs-CZ" sz="2400" b="1" dirty="0" smtClean="0"/>
              <a:t>Nový řád:</a:t>
            </a:r>
          </a:p>
          <a:p>
            <a:pPr lvl="1" algn="just">
              <a:lnSpc>
                <a:spcPct val="150000"/>
              </a:lnSpc>
              <a:buFont typeface="Arial" pitchFamily="34" charset="0"/>
              <a:buChar char="•"/>
            </a:pPr>
            <a:r>
              <a:rPr lang="cs-CZ" sz="2000" dirty="0" smtClean="0"/>
              <a:t>S blížícím se koncem války se stupňovalo i etnické napětí v celém regionu. Obzvláště bylo silné v oblastech, kde se dotýkalo, nebo překrývalo osídlení německé a jiného etnika</a:t>
            </a:r>
          </a:p>
          <a:p>
            <a:pPr lvl="1" algn="just">
              <a:lnSpc>
                <a:spcPct val="150000"/>
              </a:lnSpc>
              <a:buFont typeface="Arial" pitchFamily="34" charset="0"/>
              <a:buChar char="•"/>
            </a:pPr>
            <a:r>
              <a:rPr lang="cs-CZ" sz="2000" dirty="0" smtClean="0"/>
              <a:t>Začínala se rodit i nová podobě Evropy, která byla utvořena na konferenci v Jaltě (únor 1945), kde bylo mj. dohodnuto i posunutí Polska na západ, což znamenalo, že se na polském území ocitly miliony etnických Němců</a:t>
            </a:r>
          </a:p>
          <a:p>
            <a:pPr lvl="1" algn="just">
              <a:lnSpc>
                <a:spcPct val="150000"/>
              </a:lnSpc>
              <a:buFont typeface="Arial" pitchFamily="34" charset="0"/>
              <a:buChar char="•"/>
            </a:pPr>
            <a:r>
              <a:rPr lang="cs-CZ" sz="2000" dirty="0" smtClean="0"/>
              <a:t>Politika přesidlování a etnických čistek z let Hitlerovi vlády dávala tušit, jak bude s německým obyvatelstvem v celém regionu zacházeno po válce</a:t>
            </a:r>
          </a:p>
          <a:p>
            <a:pPr lvl="1" algn="just">
              <a:lnSpc>
                <a:spcPct val="150000"/>
              </a:lnSpc>
              <a:buFont typeface="Arial" pitchFamily="34" charset="0"/>
              <a:buChar char="•"/>
            </a:pPr>
            <a:r>
              <a:rPr lang="cs-CZ" sz="2000" dirty="0" smtClean="0"/>
              <a:t>Otázka zněla, kolik milionů Němců bude muset odejít ze svých domovů, což ale netušili nejenom Američani a Britové, ale ani Sověti</a:t>
            </a:r>
            <a:endParaRPr lang="cs-CZ"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a:blipFill>
            <a:blip r:embed="rId2"/>
            <a:tile tx="0" ty="0" sx="100000" sy="100000" flip="none" algn="tl"/>
          </a:blipFill>
        </p:spPr>
        <p:txBody>
          <a:bodyPr>
            <a:normAutofit/>
          </a:bodyPr>
          <a:lstStyle/>
          <a:p>
            <a:pPr algn="just"/>
            <a:r>
              <a:rPr lang="cs-CZ" sz="3200" b="1" dirty="0" smtClean="0">
                <a:effectLst>
                  <a:outerShdw blurRad="38100" dist="38100" dir="2700000" algn="tl">
                    <a:srgbClr val="000000">
                      <a:alpha val="43137"/>
                    </a:srgbClr>
                  </a:outerShdw>
                </a:effectLst>
              </a:rPr>
              <a:t>Pád nacismu</a:t>
            </a:r>
            <a:endParaRPr lang="cs-CZ" sz="3200" b="1" dirty="0">
              <a:effectLst>
                <a:outerShdw blurRad="38100" dist="38100" dir="2700000" algn="tl">
                  <a:srgbClr val="000000">
                    <a:alpha val="43137"/>
                  </a:srgbClr>
                </a:outerShdw>
              </a:effectLst>
            </a:endParaRPr>
          </a:p>
        </p:txBody>
      </p:sp>
      <p:pic>
        <p:nvPicPr>
          <p:cNvPr id="3" name="Obrázek 2" descr="TXjAy4NjRlaI8TVvl15bOw.jpg"/>
          <p:cNvPicPr>
            <a:picLocks noChangeAspect="1"/>
          </p:cNvPicPr>
          <p:nvPr/>
        </p:nvPicPr>
        <p:blipFill>
          <a:blip r:embed="rId3"/>
          <a:stretch>
            <a:fillRect/>
          </a:stretch>
        </p:blipFill>
        <p:spPr>
          <a:xfrm>
            <a:off x="0" y="1142984"/>
            <a:ext cx="9144064" cy="57150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a:blipFill>
            <a:blip r:embed="rId2"/>
            <a:tile tx="0" ty="0" sx="100000" sy="100000" flip="none" algn="tl"/>
          </a:blipFill>
        </p:spPr>
        <p:txBody>
          <a:bodyPr>
            <a:normAutofit/>
          </a:bodyPr>
          <a:lstStyle/>
          <a:p>
            <a:pPr algn="just"/>
            <a:r>
              <a:rPr lang="cs-CZ" sz="3200" b="1" dirty="0" smtClean="0">
                <a:effectLst>
                  <a:outerShdw blurRad="38100" dist="38100" dir="2700000" algn="tl">
                    <a:srgbClr val="000000">
                      <a:alpha val="43137"/>
                    </a:srgbClr>
                  </a:outerShdw>
                </a:effectLst>
              </a:rPr>
              <a:t>Pád nacismu</a:t>
            </a:r>
            <a:endParaRPr lang="cs-CZ" sz="3200"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142984"/>
            <a:ext cx="9144000" cy="5715016"/>
          </a:xfrm>
          <a:blipFill>
            <a:blip r:embed="rId2"/>
            <a:tile tx="0" ty="0" sx="100000" sy="100000" flip="none" algn="tl"/>
          </a:blipFill>
        </p:spPr>
        <p:txBody>
          <a:bodyPr>
            <a:normAutofit/>
          </a:bodyPr>
          <a:lstStyle/>
          <a:p>
            <a:pPr lvl="1" algn="just">
              <a:lnSpc>
                <a:spcPct val="150000"/>
              </a:lnSpc>
              <a:buFont typeface="Arial" pitchFamily="34" charset="0"/>
              <a:buChar char="•"/>
            </a:pPr>
            <a:r>
              <a:rPr lang="cs-CZ" sz="2000" dirty="0" smtClean="0"/>
              <a:t>Největší množství Němců žilo v prostoru, který chtěl Stalin předat Polsku, jako kompenzaci za západní Ukrajinu a Bělorusko, které byly již v r. 1939 připojeny k SSSR:</a:t>
            </a:r>
          </a:p>
          <a:p>
            <a:pPr lvl="2" algn="just">
              <a:lnSpc>
                <a:spcPct val="150000"/>
              </a:lnSpc>
            </a:pPr>
            <a:r>
              <a:rPr lang="cs-CZ" sz="1600" dirty="0" smtClean="0"/>
              <a:t>Nová hraniční linie mezi Německem a Polskem byla stanovena na linii řek Odra a Lužická Nisa</a:t>
            </a:r>
          </a:p>
          <a:p>
            <a:pPr lvl="2" algn="just">
              <a:lnSpc>
                <a:spcPct val="150000"/>
              </a:lnSpc>
            </a:pPr>
            <a:r>
              <a:rPr lang="cs-CZ" sz="1600" dirty="0" smtClean="0"/>
              <a:t>Na těchto územích žilo podle odhadů asi 10 milionů Němců. Jejich odsun a zabránění návratu mělo být úkolem polské komunistické vlády</a:t>
            </a:r>
          </a:p>
          <a:p>
            <a:pPr lvl="2" algn="just">
              <a:lnSpc>
                <a:spcPct val="150000"/>
              </a:lnSpc>
            </a:pPr>
            <a:r>
              <a:rPr lang="cs-CZ" sz="1600" dirty="0" smtClean="0"/>
              <a:t>Nově vytvořené Polsko mělo být podle sovětských plánů etnicky homogenním státem, což znamenalo, že osud Němců na východních územích měl být zpečetěn, ačkoliv se nekonala žádná mírová konference, jež by toto potvrdila právně</a:t>
            </a:r>
          </a:p>
          <a:p>
            <a:pPr lvl="2" algn="just">
              <a:lnSpc>
                <a:spcPct val="150000"/>
              </a:lnSpc>
            </a:pPr>
            <a:r>
              <a:rPr lang="cs-CZ" sz="1600" dirty="0" smtClean="0"/>
              <a:t>Hlavním rozdílem tohoto přesídlení oproti letům německé nadvlády bylo to, že Němce nikdo nechtěl fyzicky eliminovat, jakkoliv se se ztrátami při přesunu a v důsledku špatného zacházení logicky počítalo</a:t>
            </a:r>
            <a:endParaRPr lang="cs-CZ"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a:blipFill>
            <a:blip r:embed="rId2"/>
            <a:tile tx="0" ty="0" sx="100000" sy="100000" flip="none" algn="tl"/>
          </a:blipFill>
        </p:spPr>
        <p:txBody>
          <a:bodyPr>
            <a:normAutofit/>
          </a:bodyPr>
          <a:lstStyle/>
          <a:p>
            <a:pPr algn="just"/>
            <a:r>
              <a:rPr lang="cs-CZ" sz="3200" b="1" dirty="0" smtClean="0">
                <a:effectLst>
                  <a:outerShdw blurRad="38100" dist="38100" dir="2700000" algn="tl">
                    <a:srgbClr val="000000">
                      <a:alpha val="43137"/>
                    </a:srgbClr>
                  </a:outerShdw>
                </a:effectLst>
              </a:rPr>
              <a:t>Pád nacismu</a:t>
            </a:r>
            <a:endParaRPr lang="cs-CZ" sz="3200" b="1" dirty="0">
              <a:effectLst>
                <a:outerShdw blurRad="38100" dist="38100" dir="2700000" algn="tl">
                  <a:srgbClr val="000000">
                    <a:alpha val="43137"/>
                  </a:srgbClr>
                </a:outerShdw>
              </a:effectLst>
            </a:endParaRPr>
          </a:p>
        </p:txBody>
      </p:sp>
      <p:pic>
        <p:nvPicPr>
          <p:cNvPr id="3" name="Obrázek 2" descr="Polska-ww1-nation.png"/>
          <p:cNvPicPr>
            <a:picLocks noChangeAspect="1"/>
          </p:cNvPicPr>
          <p:nvPr/>
        </p:nvPicPr>
        <p:blipFill>
          <a:blip r:embed="rId3"/>
          <a:stretch>
            <a:fillRect/>
          </a:stretch>
        </p:blipFill>
        <p:spPr>
          <a:xfrm>
            <a:off x="0" y="1142984"/>
            <a:ext cx="4500594" cy="5715016"/>
          </a:xfrm>
          <a:prstGeom prst="rect">
            <a:avLst/>
          </a:prstGeom>
        </p:spPr>
      </p:pic>
      <p:sp>
        <p:nvSpPr>
          <p:cNvPr id="4" name="TextovéPole 3"/>
          <p:cNvSpPr txBox="1"/>
          <p:nvPr/>
        </p:nvSpPr>
        <p:spPr>
          <a:xfrm>
            <a:off x="4500562" y="1142984"/>
            <a:ext cx="4643438" cy="5909310"/>
          </a:xfrm>
          <a:prstGeom prst="rect">
            <a:avLst/>
          </a:prstGeom>
          <a:blipFill>
            <a:blip r:embed="rId2"/>
            <a:tile tx="0" ty="0" sx="100000" sy="100000" flip="none" algn="tl"/>
          </a:blipFill>
        </p:spPr>
        <p:txBody>
          <a:bodyPr wrap="square" rtlCol="0">
            <a:spAutoFit/>
          </a:bodyPr>
          <a:lstStyle/>
          <a:p>
            <a:r>
              <a:rPr lang="cs-CZ" sz="1400" b="1" dirty="0" smtClean="0"/>
              <a:t>Posunutí Polska. Tmavě červená hranice 1921, čerchovaně hranice 1947</a:t>
            </a:r>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a:blipFill>
            <a:blip r:embed="rId2"/>
            <a:tile tx="0" ty="0" sx="100000" sy="100000" flip="none" algn="tl"/>
          </a:blipFill>
        </p:spPr>
        <p:txBody>
          <a:bodyPr>
            <a:normAutofit/>
          </a:bodyPr>
          <a:lstStyle/>
          <a:p>
            <a:pPr algn="just"/>
            <a:r>
              <a:rPr lang="cs-CZ" sz="3200" b="1" dirty="0" smtClean="0">
                <a:effectLst>
                  <a:outerShdw blurRad="38100" dist="38100" dir="2700000" algn="tl">
                    <a:srgbClr val="000000">
                      <a:alpha val="43137"/>
                    </a:srgbClr>
                  </a:outerShdw>
                </a:effectLst>
              </a:rPr>
              <a:t>Pád nacismu</a:t>
            </a:r>
            <a:endParaRPr lang="cs-CZ" sz="3200"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142984"/>
            <a:ext cx="9144000" cy="5715016"/>
          </a:xfrm>
          <a:blipFill>
            <a:blip r:embed="rId2"/>
            <a:tile tx="0" ty="0" sx="100000" sy="100000" flip="none" algn="tl"/>
          </a:blipFill>
        </p:spPr>
        <p:txBody>
          <a:bodyPr>
            <a:normAutofit/>
          </a:bodyPr>
          <a:lstStyle/>
          <a:p>
            <a:pPr algn="just">
              <a:lnSpc>
                <a:spcPct val="150000"/>
              </a:lnSpc>
            </a:pPr>
            <a:r>
              <a:rPr lang="cs-CZ" sz="2400" b="1" dirty="0" smtClean="0"/>
              <a:t>Exodus:</a:t>
            </a:r>
          </a:p>
          <a:p>
            <a:pPr lvl="1" algn="just">
              <a:lnSpc>
                <a:spcPct val="150000"/>
              </a:lnSpc>
              <a:buFont typeface="Arial" pitchFamily="34" charset="0"/>
              <a:buChar char="•"/>
            </a:pPr>
            <a:r>
              <a:rPr lang="cs-CZ" sz="2000" dirty="0" smtClean="0"/>
              <a:t>Při tažení Rudé armády na západ šířili dobyvatelé mezi Němci obrovský strach, který byl umocněn barbarským pleněním</a:t>
            </a:r>
          </a:p>
          <a:p>
            <a:pPr lvl="1" algn="just">
              <a:lnSpc>
                <a:spcPct val="150000"/>
              </a:lnSpc>
              <a:buFont typeface="Arial" pitchFamily="34" charset="0"/>
              <a:buChar char="•"/>
            </a:pPr>
            <a:r>
              <a:rPr lang="cs-CZ" sz="2000" dirty="0" smtClean="0"/>
              <a:t>Na dobytých územích se rozpoutala vlna vraždění a znásilňování, což dále umocnilo strach civilistů z postupu Sovětů, takže ještě před jejich příchodem se dávaly na útěk stovky tisíc německých civilistů</a:t>
            </a:r>
          </a:p>
          <a:p>
            <a:pPr lvl="1" algn="just">
              <a:lnSpc>
                <a:spcPct val="150000"/>
              </a:lnSpc>
              <a:buFont typeface="Arial" pitchFamily="34" charset="0"/>
              <a:buChar char="•"/>
            </a:pPr>
            <a:r>
              <a:rPr lang="cs-CZ" sz="2000" dirty="0" smtClean="0"/>
              <a:t>Svého vrcholu dosáhlo chování rudoarmějců po vstupu na německá území. Podporováni byli zejména štvavou propagandou, která jim vštěpovala nenávist vůči Němcům</a:t>
            </a:r>
          </a:p>
          <a:p>
            <a:pPr lvl="1" algn="ctr">
              <a:lnSpc>
                <a:spcPct val="150000"/>
              </a:lnSpc>
              <a:buNone/>
            </a:pPr>
            <a:r>
              <a:rPr lang="cs-CZ" sz="2000" i="1" dirty="0" smtClean="0"/>
              <a:t>„ Od nynějška už chápeme, že Němci nejsou lidé!“</a:t>
            </a:r>
          </a:p>
          <a:p>
            <a:pPr lvl="1" algn="ctr">
              <a:lnSpc>
                <a:spcPct val="150000"/>
              </a:lnSpc>
              <a:buNone/>
            </a:pPr>
            <a:r>
              <a:rPr lang="cs-CZ" sz="2000" b="1" dirty="0" smtClean="0"/>
              <a:t>Ilja </a:t>
            </a:r>
            <a:r>
              <a:rPr lang="cs-CZ" sz="2000" b="1" dirty="0" err="1" smtClean="0"/>
              <a:t>Erenburg</a:t>
            </a:r>
            <a:endParaRPr lang="cs-CZ" sz="20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a:blipFill>
            <a:blip r:embed="rId2"/>
            <a:tile tx="0" ty="0" sx="100000" sy="100000" flip="none" algn="tl"/>
          </a:blipFill>
        </p:spPr>
        <p:txBody>
          <a:bodyPr>
            <a:normAutofit/>
          </a:bodyPr>
          <a:lstStyle/>
          <a:p>
            <a:pPr algn="just"/>
            <a:r>
              <a:rPr lang="cs-CZ" sz="3200" b="1" dirty="0" smtClean="0">
                <a:effectLst>
                  <a:outerShdw blurRad="38100" dist="38100" dir="2700000" algn="tl">
                    <a:srgbClr val="000000">
                      <a:alpha val="43137"/>
                    </a:srgbClr>
                  </a:outerShdw>
                </a:effectLst>
              </a:rPr>
              <a:t>Pád nacismu</a:t>
            </a:r>
            <a:endParaRPr lang="cs-CZ" sz="3200" b="1" dirty="0">
              <a:effectLst>
                <a:outerShdw blurRad="38100" dist="38100" dir="2700000" algn="tl">
                  <a:srgbClr val="000000">
                    <a:alpha val="43137"/>
                  </a:srgbClr>
                </a:outerShdw>
              </a:effectLst>
            </a:endParaRPr>
          </a:p>
        </p:txBody>
      </p:sp>
      <p:pic>
        <p:nvPicPr>
          <p:cNvPr id="3" name="Obrázek 2" descr="1280px-Germans_killed_by_Soviet_army.jpg"/>
          <p:cNvPicPr>
            <a:picLocks noChangeAspect="1"/>
          </p:cNvPicPr>
          <p:nvPr/>
        </p:nvPicPr>
        <p:blipFill>
          <a:blip r:embed="rId3"/>
          <a:stretch>
            <a:fillRect/>
          </a:stretch>
        </p:blipFill>
        <p:spPr>
          <a:xfrm>
            <a:off x="0" y="1142984"/>
            <a:ext cx="7700232" cy="5715016"/>
          </a:xfrm>
          <a:prstGeom prst="rect">
            <a:avLst/>
          </a:prstGeom>
        </p:spPr>
      </p:pic>
      <p:sp>
        <p:nvSpPr>
          <p:cNvPr id="4" name="TextovéPole 3"/>
          <p:cNvSpPr txBox="1"/>
          <p:nvPr/>
        </p:nvSpPr>
        <p:spPr>
          <a:xfrm>
            <a:off x="7643834" y="1142984"/>
            <a:ext cx="1500166" cy="5909310"/>
          </a:xfrm>
          <a:prstGeom prst="rect">
            <a:avLst/>
          </a:prstGeom>
          <a:blipFill>
            <a:blip r:embed="rId2"/>
            <a:tile tx="0" ty="0" sx="100000" sy="100000" flip="none" algn="tl"/>
          </a:blipFill>
        </p:spPr>
        <p:txBody>
          <a:bodyPr wrap="square" rtlCol="0">
            <a:spAutoFit/>
          </a:bodyPr>
          <a:lstStyle/>
          <a:p>
            <a:r>
              <a:rPr lang="cs-CZ" sz="1400" b="1" dirty="0" smtClean="0"/>
              <a:t>Hrůzy sovětské pomsty okusili jako první civilisté ve Východním Prusku</a:t>
            </a:r>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a:p>
            <a:endParaRPr lang="cs-CZ" sz="1400" b="1" dirty="0" smtClean="0"/>
          </a:p>
          <a:p>
            <a:endParaRPr lang="cs-CZ" sz="14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143000"/>
          </a:xfrm>
          <a:blipFill>
            <a:blip r:embed="rId2"/>
            <a:tile tx="0" ty="0" sx="100000" sy="100000" flip="none" algn="tl"/>
          </a:blipFill>
        </p:spPr>
        <p:txBody>
          <a:bodyPr>
            <a:normAutofit/>
          </a:bodyPr>
          <a:lstStyle/>
          <a:p>
            <a:pPr algn="just"/>
            <a:r>
              <a:rPr lang="cs-CZ" sz="3200" b="1" dirty="0" smtClean="0">
                <a:effectLst>
                  <a:outerShdw blurRad="38100" dist="38100" dir="2700000" algn="tl">
                    <a:srgbClr val="000000">
                      <a:alpha val="43137"/>
                    </a:srgbClr>
                  </a:outerShdw>
                </a:effectLst>
              </a:rPr>
              <a:t>Pád nacismu</a:t>
            </a:r>
            <a:endParaRPr lang="cs-CZ" sz="3200" b="1" dirty="0">
              <a:effectLst>
                <a:outerShdw blurRad="38100" dist="38100" dir="2700000" algn="tl">
                  <a:srgbClr val="000000">
                    <a:alpha val="43137"/>
                  </a:srgbClr>
                </a:outerShdw>
              </a:effectLst>
            </a:endParaRPr>
          </a:p>
        </p:txBody>
      </p:sp>
      <p:sp>
        <p:nvSpPr>
          <p:cNvPr id="3" name="Zástupný symbol pro obsah 2"/>
          <p:cNvSpPr>
            <a:spLocks noGrp="1"/>
          </p:cNvSpPr>
          <p:nvPr>
            <p:ph idx="1"/>
          </p:nvPr>
        </p:nvSpPr>
        <p:spPr>
          <a:xfrm>
            <a:off x="0" y="1142984"/>
            <a:ext cx="9144000" cy="5715016"/>
          </a:xfrm>
          <a:blipFill>
            <a:blip r:embed="rId2"/>
            <a:tile tx="0" ty="0" sx="100000" sy="100000" flip="none" algn="tl"/>
          </a:blipFill>
        </p:spPr>
        <p:txBody>
          <a:bodyPr>
            <a:normAutofit/>
          </a:bodyPr>
          <a:lstStyle/>
          <a:p>
            <a:pPr lvl="1">
              <a:buFont typeface="Arial" pitchFamily="34" charset="0"/>
              <a:buChar char="•"/>
            </a:pPr>
            <a:endParaRPr lang="cs-CZ" sz="2000" dirty="0"/>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540</TotalTime>
  <Words>391</Words>
  <Application>Microsoft Office PowerPoint</Application>
  <PresentationFormat>Předvádění na obrazovce (4:3)</PresentationFormat>
  <Paragraphs>69</Paragraphs>
  <Slides>8</Slides>
  <Notes>0</Notes>
  <HiddenSlides>0</HiddenSlides>
  <MMClips>0</MMClips>
  <ScaleCrop>false</ScaleCrop>
  <HeadingPairs>
    <vt:vector size="4" baseType="variant">
      <vt:variant>
        <vt:lpstr>Motiv</vt:lpstr>
      </vt:variant>
      <vt:variant>
        <vt:i4>1</vt:i4>
      </vt:variant>
      <vt:variant>
        <vt:lpstr>Nadpisy snímků</vt:lpstr>
      </vt:variant>
      <vt:variant>
        <vt:i4>8</vt:i4>
      </vt:variant>
    </vt:vector>
  </HeadingPairs>
  <TitlesOfParts>
    <vt:vector size="9" baseType="lpstr">
      <vt:lpstr>Motiv sady Office</vt:lpstr>
      <vt:lpstr>Interetnické problémy v pohraničních regionech</vt:lpstr>
      <vt:lpstr>Pád nacismu</vt:lpstr>
      <vt:lpstr>Pád nacismu</vt:lpstr>
      <vt:lpstr>Pád nacismu</vt:lpstr>
      <vt:lpstr>Pád nacismu</vt:lpstr>
      <vt:lpstr>Pád nacismu</vt:lpstr>
      <vt:lpstr>Pád nacismu</vt:lpstr>
      <vt:lpstr>Pád nacismu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Interetnické problémy v pohraničních regionech</dc:title>
  <dc:creator>Lubomír</dc:creator>
  <cp:lastModifiedBy>Lubomír</cp:lastModifiedBy>
  <cp:revision>1</cp:revision>
  <dcterms:created xsi:type="dcterms:W3CDTF">2018-04-09T10:54:55Z</dcterms:created>
  <dcterms:modified xsi:type="dcterms:W3CDTF">2018-04-09T19:55:01Z</dcterms:modified>
</cp:coreProperties>
</file>