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96" r:id="rId18"/>
    <p:sldId id="297" r:id="rId19"/>
    <p:sldId id="298"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0" d="100"/>
          <a:sy n="70" d="100"/>
        </p:scale>
        <p:origin x="53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cs-CZ"/>
              <a:t>Kliknutím lze upravit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cs-CZ"/>
              <a:t>Kliknutím lze upravit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2A54C80-263E-416B-A8E0-580EDEADCBDC}" type="datetimeFigureOut">
              <a:rPr lang="en-US" dirty="0"/>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3/26/2021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A6D9C061-AAA9-4F6B-925A-7C908B1CECD2}"/>
              </a:ext>
            </a:extLst>
          </p:cNvPr>
          <p:cNvSpPr>
            <a:spLocks noGrp="1"/>
          </p:cNvSpPr>
          <p:nvPr>
            <p:ph type="ctrTitle"/>
          </p:nvPr>
        </p:nvSpPr>
        <p:spPr/>
        <p:txBody>
          <a:bodyPr/>
          <a:lstStyle/>
          <a:p>
            <a:r>
              <a:rPr lang="cs-CZ" dirty="0"/>
              <a:t>Speciální </a:t>
            </a:r>
            <a:r>
              <a:rPr lang="cs-CZ" dirty="0" err="1"/>
              <a:t>gerontagogika</a:t>
            </a:r>
            <a:endParaRPr lang="cs-CZ" dirty="0"/>
          </a:p>
        </p:txBody>
      </p:sp>
      <p:sp>
        <p:nvSpPr>
          <p:cNvPr id="3" name="Podnadpis 2">
            <a:extLst>
              <a:ext uri="{FF2B5EF4-FFF2-40B4-BE49-F238E27FC236}">
                <a16:creationId xmlns="" xmlns:a16="http://schemas.microsoft.com/office/drawing/2014/main" id="{DAC4DDC6-637F-475D-97E4-8D8DDE7A35DD}"/>
              </a:ext>
            </a:extLst>
          </p:cNvPr>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1995089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Nadpis 10"/>
          <p:cNvSpPr>
            <a:spLocks noGrp="1"/>
          </p:cNvSpPr>
          <p:nvPr>
            <p:ph type="title"/>
          </p:nvPr>
        </p:nvSpPr>
        <p:spPr/>
        <p:txBody>
          <a:bodyPr/>
          <a:lstStyle/>
          <a:p>
            <a:r>
              <a:rPr lang="cs-CZ" dirty="0"/>
              <a:t>Cílovou skupinu lze rozčlenit do několika skupin</a:t>
            </a:r>
            <a:r>
              <a:rPr lang="cs-CZ" dirty="0" smtClean="0"/>
              <a:t>: Funkční stav</a:t>
            </a:r>
            <a:endParaRPr lang="cs-CZ" dirty="0"/>
          </a:p>
        </p:txBody>
      </p:sp>
      <p:sp>
        <p:nvSpPr>
          <p:cNvPr id="3" name="Zástupný obsah 2">
            <a:extLst>
              <a:ext uri="{FF2B5EF4-FFF2-40B4-BE49-F238E27FC236}">
                <a16:creationId xmlns="" xmlns:a16="http://schemas.microsoft.com/office/drawing/2014/main" id="{FE05AA8A-F926-4450-827B-7DF2F0B0FC1B}"/>
              </a:ext>
            </a:extLst>
          </p:cNvPr>
          <p:cNvSpPr>
            <a:spLocks noGrp="1"/>
          </p:cNvSpPr>
          <p:nvPr>
            <p:ph idx="1"/>
          </p:nvPr>
        </p:nvSpPr>
        <p:spPr/>
        <p:txBody>
          <a:bodyPr>
            <a:normAutofit fontScale="85000" lnSpcReduction="10000"/>
          </a:bodyPr>
          <a:lstStyle/>
          <a:p>
            <a:pPr marL="0" indent="0">
              <a:buNone/>
            </a:pPr>
            <a:r>
              <a:rPr lang="cs-CZ" dirty="0"/>
              <a:t>Č</a:t>
            </a:r>
            <a:r>
              <a:rPr lang="cs-CZ" dirty="0" smtClean="0"/>
              <a:t>lenění seniorů z hlediska </a:t>
            </a:r>
            <a:r>
              <a:rPr lang="cs-CZ" b="1" dirty="0" smtClean="0"/>
              <a:t>jejich funkčního stavu </a:t>
            </a:r>
            <a:r>
              <a:rPr lang="cs-CZ" dirty="0" smtClean="0"/>
              <a:t>(dle stavu aktivit denního života), který vypovídá o soběstačnosti, nezávislosti, schopnosti adaptace, fyzické, sociální a psychické zdatnosti.  </a:t>
            </a:r>
          </a:p>
          <a:p>
            <a:pPr>
              <a:buFont typeface="Wingdings" panose="05000000000000000000" pitchFamily="2" charset="2"/>
              <a:buChar char="v"/>
            </a:pPr>
            <a:r>
              <a:rPr lang="cs-CZ" b="1" dirty="0" smtClean="0"/>
              <a:t>elitní senior </a:t>
            </a:r>
            <a:r>
              <a:rPr lang="cs-CZ" dirty="0" smtClean="0"/>
              <a:t>(samostatný, schopen mimořádných výkonů, např. otužilec)  </a:t>
            </a:r>
          </a:p>
          <a:p>
            <a:pPr>
              <a:buFont typeface="Wingdings" panose="05000000000000000000" pitchFamily="2" charset="2"/>
              <a:buChar char="v"/>
            </a:pPr>
            <a:r>
              <a:rPr lang="cs-CZ" b="1" dirty="0" smtClean="0"/>
              <a:t>zdatný senior </a:t>
            </a:r>
            <a:r>
              <a:rPr lang="cs-CZ" dirty="0" smtClean="0"/>
              <a:t>(žije samostatně, žije i o samotě, má dobrou tělesnou a duševní kondici)  </a:t>
            </a:r>
          </a:p>
          <a:p>
            <a:pPr>
              <a:buFont typeface="Wingdings" panose="05000000000000000000" pitchFamily="2" charset="2"/>
              <a:buChar char="v"/>
            </a:pPr>
            <a:r>
              <a:rPr lang="cs-CZ" b="1" dirty="0" smtClean="0"/>
              <a:t>nezávislý senior </a:t>
            </a:r>
            <a:r>
              <a:rPr lang="cs-CZ" dirty="0" smtClean="0"/>
              <a:t>(zvládá běžné aktivity, má nižší zdatnost – posedává, bolavé klouby, nízká svalová síla, selhává v zátěžových situacích)  </a:t>
            </a:r>
          </a:p>
          <a:p>
            <a:pPr>
              <a:buFont typeface="Wingdings" panose="05000000000000000000" pitchFamily="2" charset="2"/>
              <a:buChar char="v"/>
            </a:pPr>
            <a:r>
              <a:rPr lang="cs-CZ" b="1" dirty="0" smtClean="0"/>
              <a:t>křehký senior </a:t>
            </a:r>
            <a:r>
              <a:rPr lang="cs-CZ" dirty="0" smtClean="0"/>
              <a:t>(malá schopnost zdatnosti, odolnosti a adaptibility), malá odolnost k zátěži, snadno se dekompenzují a musí vyhledávat pomoc u běžných aktivit) </a:t>
            </a:r>
          </a:p>
          <a:p>
            <a:pPr>
              <a:buFont typeface="Wingdings" panose="05000000000000000000" pitchFamily="2" charset="2"/>
              <a:buChar char="v"/>
            </a:pPr>
            <a:r>
              <a:rPr lang="cs-CZ" b="1" dirty="0" smtClean="0"/>
              <a:t>závislý senior </a:t>
            </a:r>
            <a:r>
              <a:rPr lang="cs-CZ" dirty="0" smtClean="0"/>
              <a:t>(částečná až úplná ztráta soběstačnosti, zvládají sebeobsluhu, ale jinak potřebují pomoci, pomoc s animací život k podnětům, komunikaci a smyslu  </a:t>
            </a:r>
          </a:p>
          <a:p>
            <a:pPr>
              <a:buFont typeface="Wingdings" panose="05000000000000000000" pitchFamily="2" charset="2"/>
              <a:buChar char="v"/>
            </a:pPr>
            <a:r>
              <a:rPr lang="cs-CZ" b="1" dirty="0" smtClean="0"/>
              <a:t>zcela závislý senior </a:t>
            </a:r>
            <a:r>
              <a:rPr lang="cs-CZ" dirty="0" smtClean="0"/>
              <a:t>(vyžaduje pomoc i u základních aktivit, trvalý dohled, ošetřování při upoutání na lůžko, obvyklá inkontinence, vyžaduje ochranu a bezpečí)  </a:t>
            </a:r>
          </a:p>
          <a:p>
            <a:pPr>
              <a:buFont typeface="Wingdings" panose="05000000000000000000" pitchFamily="2" charset="2"/>
              <a:buChar char="v"/>
            </a:pPr>
            <a:r>
              <a:rPr lang="cs-CZ" b="1" dirty="0" smtClean="0"/>
              <a:t>umírající senior </a:t>
            </a:r>
            <a:r>
              <a:rPr lang="cs-CZ" dirty="0" smtClean="0"/>
              <a:t>(vyžaduje paliativní péči).</a:t>
            </a:r>
            <a:endParaRPr lang="cs-CZ" dirty="0"/>
          </a:p>
        </p:txBody>
      </p:sp>
    </p:spTree>
    <p:extLst>
      <p:ext uri="{BB962C8B-B14F-4D97-AF65-F5344CB8AC3E}">
        <p14:creationId xmlns:p14="http://schemas.microsoft.com/office/powerpoint/2010/main" val="35724957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LEGISLATIVA TÝKAJÍCÍ SE </a:t>
            </a:r>
            <a:r>
              <a:rPr lang="cs-CZ" dirty="0" smtClean="0"/>
              <a:t>OSOB SE ZDRAVOTNÍM POSTIŽENÍM </a:t>
            </a:r>
            <a:endParaRPr lang="cs-CZ" dirty="0"/>
          </a:p>
        </p:txBody>
      </p:sp>
      <p:sp>
        <p:nvSpPr>
          <p:cNvPr id="3" name="Zástupný symbol pro obsah 2"/>
          <p:cNvSpPr>
            <a:spLocks noGrp="1"/>
          </p:cNvSpPr>
          <p:nvPr>
            <p:ph idx="1"/>
          </p:nvPr>
        </p:nvSpPr>
        <p:spPr/>
        <p:txBody>
          <a:bodyPr>
            <a:normAutofit fontScale="92500" lnSpcReduction="20000"/>
          </a:bodyPr>
          <a:lstStyle/>
          <a:p>
            <a:pPr marL="0" indent="0">
              <a:buNone/>
            </a:pPr>
            <a:r>
              <a:rPr lang="cs-CZ" dirty="0"/>
              <a:t>Uznání a ochrana práv jedinců se zdravotním postižením je zahrnuta v řadě národních i mezinárodních dokumentů. </a:t>
            </a:r>
            <a:endParaRPr lang="cs-CZ" dirty="0" smtClean="0"/>
          </a:p>
          <a:p>
            <a:r>
              <a:rPr lang="cs-CZ" b="1" dirty="0"/>
              <a:t>Všeobecná deklarace lidských práv </a:t>
            </a:r>
            <a:r>
              <a:rPr lang="cs-CZ" dirty="0" smtClean="0"/>
              <a:t>přijata </a:t>
            </a:r>
            <a:r>
              <a:rPr lang="cs-CZ" dirty="0"/>
              <a:t>10. 12. 1948 </a:t>
            </a:r>
          </a:p>
          <a:p>
            <a:pPr marL="0" indent="0">
              <a:buNone/>
            </a:pPr>
            <a:r>
              <a:rPr lang="cs-CZ" dirty="0"/>
              <a:t>Článek 1: </a:t>
            </a:r>
            <a:r>
              <a:rPr lang="cs-CZ" i="1" dirty="0"/>
              <a:t>„Všichni lidé rodí se svobodní a rovní co do důstojnosti a práv“ </a:t>
            </a:r>
            <a:endParaRPr lang="cs-CZ" i="1" dirty="0" smtClean="0"/>
          </a:p>
          <a:p>
            <a:r>
              <a:rPr lang="cs-CZ" b="1" dirty="0"/>
              <a:t>Evropská sociální charta </a:t>
            </a:r>
            <a:endParaRPr lang="cs-CZ" dirty="0"/>
          </a:p>
          <a:p>
            <a:pPr marL="0" indent="0">
              <a:buNone/>
            </a:pPr>
            <a:r>
              <a:rPr lang="cs-CZ" dirty="0"/>
              <a:t>18. 10. 1961 v Turínu, přijala Rada </a:t>
            </a:r>
            <a:r>
              <a:rPr lang="cs-CZ" dirty="0" smtClean="0"/>
              <a:t>Evropy, v ČR ratifikováno</a:t>
            </a:r>
            <a:r>
              <a:rPr lang="cs-CZ" i="1" dirty="0" smtClean="0"/>
              <a:t> </a:t>
            </a:r>
            <a:r>
              <a:rPr lang="cs-CZ" i="1" dirty="0"/>
              <a:t>3. listopadu 1999.) </a:t>
            </a:r>
            <a:r>
              <a:rPr lang="cs-CZ" dirty="0"/>
              <a:t>Lidem se zdravotním postižením jsou věnována ustanovení, </a:t>
            </a:r>
            <a:r>
              <a:rPr lang="cs-CZ" dirty="0" smtClean="0"/>
              <a:t>která </a:t>
            </a:r>
            <a:r>
              <a:rPr lang="cs-CZ" dirty="0"/>
              <a:t>se </a:t>
            </a:r>
            <a:r>
              <a:rPr lang="cs-CZ" dirty="0" smtClean="0"/>
              <a:t>týkají </a:t>
            </a:r>
            <a:r>
              <a:rPr lang="cs-CZ" dirty="0"/>
              <a:t>práva na využívání sociálních služeb, odborný výcvik, rehabilitaci a sociální </a:t>
            </a:r>
            <a:r>
              <a:rPr lang="cs-CZ" dirty="0" err="1" smtClean="0"/>
              <a:t>readaptaci</a:t>
            </a:r>
            <a:r>
              <a:rPr lang="cs-CZ" dirty="0"/>
              <a:t>, právo na </a:t>
            </a:r>
            <a:r>
              <a:rPr lang="cs-CZ" dirty="0" smtClean="0"/>
              <a:t>práci. </a:t>
            </a:r>
          </a:p>
          <a:p>
            <a:r>
              <a:rPr lang="cs-CZ" b="1" dirty="0"/>
              <a:t>Deklarace práv zdravotně postižených osob </a:t>
            </a:r>
            <a:endParaRPr lang="cs-CZ" dirty="0"/>
          </a:p>
          <a:p>
            <a:pPr marL="0" indent="0">
              <a:buNone/>
            </a:pPr>
            <a:r>
              <a:rPr lang="cs-CZ" dirty="0"/>
              <a:t>Deklarace práv zdravotně postižených osob byla vyhlášena Valným shromážděním OSN dne 9. 12. 1975. Důležité je ustanovení, které zdůrazňuje, že je třeba chránit člověka se zdravotním postižením nejen v rámci pracovního procesu, ale směřovat ke komplexní ochraně lidských práv. </a:t>
            </a:r>
          </a:p>
        </p:txBody>
      </p:sp>
    </p:spTree>
    <p:extLst>
      <p:ext uri="{BB962C8B-B14F-4D97-AF65-F5344CB8AC3E}">
        <p14:creationId xmlns:p14="http://schemas.microsoft.com/office/powerpoint/2010/main" val="18121122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LEGISLATIVA TÝKAJÍCÍ SE ZDRAVOTNÍHO POSTIŽENÍ </a:t>
            </a:r>
          </a:p>
        </p:txBody>
      </p:sp>
      <p:sp>
        <p:nvSpPr>
          <p:cNvPr id="3" name="Zástupný symbol pro obsah 2"/>
          <p:cNvSpPr>
            <a:spLocks noGrp="1"/>
          </p:cNvSpPr>
          <p:nvPr>
            <p:ph idx="1"/>
          </p:nvPr>
        </p:nvSpPr>
        <p:spPr/>
        <p:txBody>
          <a:bodyPr>
            <a:normAutofit fontScale="85000" lnSpcReduction="10000"/>
          </a:bodyPr>
          <a:lstStyle/>
          <a:p>
            <a:r>
              <a:rPr lang="cs-CZ" b="1" dirty="0"/>
              <a:t>Standardní pravidla pro vyrovnávání příležitostí pro osoby se zdravotním postižením </a:t>
            </a:r>
            <a:r>
              <a:rPr lang="cs-CZ" dirty="0" smtClean="0"/>
              <a:t>2</a:t>
            </a:r>
            <a:r>
              <a:rPr lang="cs-CZ" dirty="0"/>
              <a:t>. 10. 1993 </a:t>
            </a:r>
            <a:r>
              <a:rPr lang="cs-CZ" dirty="0" smtClean="0"/>
              <a:t>přijalo </a:t>
            </a:r>
            <a:r>
              <a:rPr lang="cs-CZ" dirty="0"/>
              <a:t>Valné shromáždění OSN. </a:t>
            </a:r>
            <a:endParaRPr lang="cs-CZ" dirty="0" smtClean="0"/>
          </a:p>
          <a:p>
            <a:r>
              <a:rPr lang="en-US" b="1" dirty="0"/>
              <a:t>ÚMLUVA O PRÁVECH OSOB SE ZDRAVOTNÍM POSTIŽENÍM (CONVENTION ON THE RIGHTS OF PERSONS WITH DISABILITIES) </a:t>
            </a:r>
            <a:endParaRPr lang="en-US" dirty="0"/>
          </a:p>
          <a:p>
            <a:pPr marL="0" indent="0">
              <a:buNone/>
            </a:pPr>
            <a:r>
              <a:rPr lang="cs-CZ" dirty="0"/>
              <a:t>Úmluvu o právech osob se zdravotním postižením přijalo Valné shromáždění OSN dne 13. prosince 2006 s platností od 3. května 2008. Česká republika ji podepsala 30. března 2007</a:t>
            </a:r>
            <a:r>
              <a:rPr lang="cs-CZ" i="1" dirty="0"/>
              <a:t>. „Účelem této úmluvy je podporovat, chránit a zajišťovat plné a rovné užívání všech </a:t>
            </a:r>
            <a:r>
              <a:rPr lang="cs-CZ" i="1" dirty="0" smtClean="0"/>
              <a:t>lidských </a:t>
            </a:r>
            <a:r>
              <a:rPr lang="cs-CZ" i="1" dirty="0"/>
              <a:t>práv a základních svobod všemi osobami se </a:t>
            </a:r>
            <a:r>
              <a:rPr lang="cs-CZ" i="1" dirty="0" smtClean="0"/>
              <a:t>zdravotním postižením.</a:t>
            </a:r>
          </a:p>
          <a:p>
            <a:pPr>
              <a:buFont typeface="Wingdings" panose="05000000000000000000" pitchFamily="2" charset="2"/>
              <a:buChar char="Ø"/>
            </a:pPr>
            <a:r>
              <a:rPr lang="cs-CZ" b="1" dirty="0" smtClean="0"/>
              <a:t>Listina </a:t>
            </a:r>
            <a:r>
              <a:rPr lang="cs-CZ" b="1" dirty="0"/>
              <a:t>základních práv a svobod </a:t>
            </a:r>
            <a:r>
              <a:rPr lang="cs-CZ" dirty="0"/>
              <a:t>(dále jen LZPS) byla v ČR přijata zákonem č. 2/1993 Sb., o vyhlášení Listiny základních práv a svobod, ve znění ústavního zákona č. 162/1998 </a:t>
            </a:r>
            <a:r>
              <a:rPr lang="cs-CZ" dirty="0" smtClean="0"/>
              <a:t>Sb.</a:t>
            </a:r>
          </a:p>
          <a:p>
            <a:pPr>
              <a:buFont typeface="Wingdings" panose="05000000000000000000" pitchFamily="2" charset="2"/>
              <a:buChar char="Ø"/>
            </a:pPr>
            <a:r>
              <a:rPr lang="cs-CZ" dirty="0"/>
              <a:t>Zákon č. 198/2009 Sb., o rovném zacházení a o právních prostředcích ochrany před </a:t>
            </a:r>
            <a:r>
              <a:rPr lang="cs-CZ" dirty="0" smtClean="0"/>
              <a:t>diskriminací </a:t>
            </a:r>
            <a:r>
              <a:rPr lang="cs-CZ" dirty="0"/>
              <a:t>a o změně některých zákonů (</a:t>
            </a:r>
            <a:r>
              <a:rPr lang="cs-CZ" b="1" dirty="0"/>
              <a:t>antidiskriminační zákon</a:t>
            </a:r>
            <a:r>
              <a:rPr lang="cs-CZ" dirty="0"/>
              <a:t>) </a:t>
            </a:r>
            <a:endParaRPr lang="cs-CZ" dirty="0" smtClean="0"/>
          </a:p>
          <a:p>
            <a:pPr>
              <a:buFont typeface="Wingdings" panose="05000000000000000000" pitchFamily="2" charset="2"/>
              <a:buChar char="Ø"/>
            </a:pPr>
            <a:r>
              <a:rPr lang="cs-CZ" b="1" dirty="0" smtClean="0"/>
              <a:t>Národní </a:t>
            </a:r>
            <a:r>
              <a:rPr lang="cs-CZ" b="1" dirty="0"/>
              <a:t>plán podpory rovných příležitostí pro osoby se zdravotním postižením na období 2021–2025</a:t>
            </a:r>
          </a:p>
          <a:p>
            <a:pPr>
              <a:buFont typeface="Wingdings" panose="05000000000000000000" pitchFamily="2" charset="2"/>
              <a:buChar char="Ø"/>
            </a:pPr>
            <a:endParaRPr lang="cs-CZ" dirty="0"/>
          </a:p>
        </p:txBody>
      </p:sp>
    </p:spTree>
    <p:extLst>
      <p:ext uri="{BB962C8B-B14F-4D97-AF65-F5344CB8AC3E}">
        <p14:creationId xmlns:p14="http://schemas.microsoft.com/office/powerpoint/2010/main" val="33613399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Systém péče o dospělé a seniory se zdravotním postižením </a:t>
            </a:r>
          </a:p>
        </p:txBody>
      </p:sp>
      <p:sp>
        <p:nvSpPr>
          <p:cNvPr id="3" name="Zástupný symbol pro obsah 2"/>
          <p:cNvSpPr>
            <a:spLocks noGrp="1"/>
          </p:cNvSpPr>
          <p:nvPr>
            <p:ph idx="1"/>
          </p:nvPr>
        </p:nvSpPr>
        <p:spPr/>
        <p:txBody>
          <a:bodyPr>
            <a:normAutofit/>
          </a:bodyPr>
          <a:lstStyle/>
          <a:p>
            <a:pPr marL="0" indent="0">
              <a:buNone/>
            </a:pPr>
            <a:r>
              <a:rPr lang="cs-CZ" dirty="0"/>
              <a:t>Podpora státu směrem k dospělým a seniorům se zdravotním postižením se váže ke třem oblastem</a:t>
            </a:r>
            <a:r>
              <a:rPr lang="cs-CZ" dirty="0" smtClean="0"/>
              <a:t>:</a:t>
            </a:r>
          </a:p>
          <a:p>
            <a:r>
              <a:rPr lang="cs-CZ" b="1" dirty="0" err="1" smtClean="0"/>
              <a:t>speciálněpedagogické</a:t>
            </a:r>
            <a:r>
              <a:rPr lang="cs-CZ" b="1" dirty="0" smtClean="0"/>
              <a:t> </a:t>
            </a:r>
            <a:r>
              <a:rPr lang="cs-CZ" dirty="0" smtClean="0"/>
              <a:t>(jedná se </a:t>
            </a:r>
            <a:r>
              <a:rPr lang="cs-CZ" dirty="0"/>
              <a:t>o nabídku individuálních kurzů, vzdělávání, zájmové </a:t>
            </a:r>
            <a:r>
              <a:rPr lang="cs-CZ" dirty="0" smtClean="0"/>
              <a:t>činnosti)</a:t>
            </a:r>
          </a:p>
          <a:p>
            <a:r>
              <a:rPr lang="cs-CZ" b="1" dirty="0" smtClean="0"/>
              <a:t>pracovní </a:t>
            </a:r>
            <a:r>
              <a:rPr lang="cs-CZ" dirty="0" smtClean="0"/>
              <a:t>(běžné </a:t>
            </a:r>
            <a:r>
              <a:rPr lang="cs-CZ" dirty="0"/>
              <a:t>i podporované zaměstnávání, chráněná </a:t>
            </a:r>
            <a:r>
              <a:rPr lang="cs-CZ" dirty="0" smtClean="0"/>
              <a:t>pracoviště)</a:t>
            </a:r>
          </a:p>
          <a:p>
            <a:r>
              <a:rPr lang="cs-CZ" b="1" dirty="0" smtClean="0"/>
              <a:t>sociální </a:t>
            </a:r>
            <a:r>
              <a:rPr lang="cs-CZ" dirty="0" smtClean="0"/>
              <a:t>(chráněného </a:t>
            </a:r>
            <a:r>
              <a:rPr lang="cs-CZ" dirty="0"/>
              <a:t>či podporovaného bydlení, osobní </a:t>
            </a:r>
            <a:r>
              <a:rPr lang="cs-CZ" dirty="0" smtClean="0"/>
              <a:t>asistence</a:t>
            </a:r>
            <a:r>
              <a:rPr lang="cs-CZ" dirty="0"/>
              <a:t>, denních center, komunitní podpory apod</a:t>
            </a:r>
            <a:r>
              <a:rPr lang="cs-CZ" dirty="0" smtClean="0"/>
              <a:t>.) </a:t>
            </a:r>
            <a:endParaRPr lang="cs-CZ" dirty="0"/>
          </a:p>
          <a:p>
            <a:pPr marL="0" indent="0">
              <a:buNone/>
            </a:pPr>
            <a:r>
              <a:rPr lang="cs-CZ" sz="2000" dirty="0"/>
              <a:t>S</a:t>
            </a:r>
            <a:r>
              <a:rPr lang="cs-CZ" sz="2000" dirty="0" smtClean="0"/>
              <a:t>ystém </a:t>
            </a:r>
            <a:r>
              <a:rPr lang="cs-CZ" sz="2000" dirty="0"/>
              <a:t>sociální péče </a:t>
            </a:r>
            <a:r>
              <a:rPr lang="cs-CZ" sz="2000" dirty="0" smtClean="0"/>
              <a:t>je ustanoven </a:t>
            </a:r>
            <a:r>
              <a:rPr lang="cs-CZ" sz="2000" b="1" dirty="0"/>
              <a:t>zákonem č. 108/2006 Sb., o sociálních </a:t>
            </a:r>
            <a:r>
              <a:rPr lang="cs-CZ" sz="2000" b="1" dirty="0" smtClean="0"/>
              <a:t>službách</a:t>
            </a:r>
            <a:r>
              <a:rPr lang="cs-CZ" sz="2000" dirty="0"/>
              <a:t> </a:t>
            </a:r>
            <a:r>
              <a:rPr lang="cs-CZ" sz="2000" dirty="0" smtClean="0"/>
              <a:t>(31 </a:t>
            </a:r>
            <a:r>
              <a:rPr lang="cs-CZ" sz="2000" dirty="0"/>
              <a:t>typů sociálních služeb, které mají společného </a:t>
            </a:r>
            <a:r>
              <a:rPr lang="cs-CZ" sz="2000" dirty="0" smtClean="0"/>
              <a:t>jmenovatele - </a:t>
            </a:r>
            <a:r>
              <a:rPr lang="cs-CZ" sz="2000" dirty="0"/>
              <a:t>podporovat kvalitní a důstojný život jedinců s postižením. </a:t>
            </a:r>
          </a:p>
        </p:txBody>
      </p:sp>
    </p:spTree>
    <p:extLst>
      <p:ext uri="{BB962C8B-B14F-4D97-AF65-F5344CB8AC3E}">
        <p14:creationId xmlns:p14="http://schemas.microsoft.com/office/powerpoint/2010/main" val="40806794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Sociální služby</a:t>
            </a:r>
            <a:endParaRPr lang="cs-CZ" dirty="0"/>
          </a:p>
        </p:txBody>
      </p:sp>
      <p:sp>
        <p:nvSpPr>
          <p:cNvPr id="3" name="Zástupný symbol pro obsah 2"/>
          <p:cNvSpPr>
            <a:spLocks noGrp="1"/>
          </p:cNvSpPr>
          <p:nvPr>
            <p:ph idx="1"/>
          </p:nvPr>
        </p:nvSpPr>
        <p:spPr>
          <a:xfrm>
            <a:off x="677334" y="1444753"/>
            <a:ext cx="8596668" cy="4596610"/>
          </a:xfrm>
        </p:spPr>
        <p:txBody>
          <a:bodyPr>
            <a:normAutofit/>
          </a:bodyPr>
          <a:lstStyle/>
          <a:p>
            <a:pPr marL="0" indent="0">
              <a:buNone/>
            </a:pPr>
            <a:r>
              <a:rPr lang="cs-CZ" sz="2000" dirty="0" smtClean="0"/>
              <a:t>Změna v poskytování </a:t>
            </a:r>
            <a:r>
              <a:rPr lang="cs-CZ" sz="2000" dirty="0"/>
              <a:t>sociálních služeb od </a:t>
            </a:r>
            <a:r>
              <a:rPr lang="cs-CZ" sz="2000" dirty="0" smtClean="0"/>
              <a:t>direktivního </a:t>
            </a:r>
            <a:r>
              <a:rPr lang="cs-CZ" sz="2000" dirty="0"/>
              <a:t>působení ke smluvní spolupráci, </a:t>
            </a:r>
            <a:r>
              <a:rPr lang="cs-CZ" sz="2000" dirty="0" smtClean="0"/>
              <a:t>ta </a:t>
            </a:r>
            <a:r>
              <a:rPr lang="cs-CZ" sz="2000" dirty="0"/>
              <a:t>je založena na vztahu </a:t>
            </a:r>
            <a:r>
              <a:rPr lang="cs-CZ" sz="2000" b="1" dirty="0"/>
              <a:t>poskytovatele a uživatele služby</a:t>
            </a:r>
            <a:r>
              <a:rPr lang="cs-CZ" sz="2000" dirty="0"/>
              <a:t>. </a:t>
            </a:r>
            <a:endParaRPr lang="cs-CZ" sz="2000" dirty="0" smtClean="0"/>
          </a:p>
          <a:p>
            <a:pPr marL="0" indent="0">
              <a:buNone/>
            </a:pPr>
            <a:r>
              <a:rPr lang="cs-CZ" sz="2000" dirty="0" smtClean="0"/>
              <a:t>Sociální </a:t>
            </a:r>
            <a:r>
              <a:rPr lang="cs-CZ" sz="2000" dirty="0"/>
              <a:t>péči už neposkytuje pouze </a:t>
            </a:r>
            <a:r>
              <a:rPr lang="cs-CZ" sz="2000" b="1" dirty="0"/>
              <a:t>stát</a:t>
            </a:r>
            <a:r>
              <a:rPr lang="cs-CZ" sz="2000" dirty="0"/>
              <a:t>, ale mnoho dalších poskytovatelů, převážně v rámci neziskového sektoru. </a:t>
            </a:r>
            <a:endParaRPr lang="cs-CZ" sz="2000" dirty="0" smtClean="0"/>
          </a:p>
          <a:p>
            <a:pPr marL="0" indent="0">
              <a:buNone/>
            </a:pPr>
            <a:r>
              <a:rPr lang="cs-CZ" sz="2000" dirty="0" smtClean="0"/>
              <a:t>Pozornost </a:t>
            </a:r>
            <a:r>
              <a:rPr lang="cs-CZ" sz="2000" dirty="0"/>
              <a:t>je věnována kvalitě poskytovaných služeb, což dokladuje od roku 2007 závazná vyhláška MPSV č. 505/2006 Sb., prováděcího předpisu k zákonu č. 108/2006 Sb., o sociálních službách, v platném znění </a:t>
            </a:r>
            <a:r>
              <a:rPr lang="cs-CZ" sz="2000" b="1" dirty="0"/>
              <a:t>popisující Standardy </a:t>
            </a:r>
            <a:r>
              <a:rPr lang="cs-CZ" sz="2000" b="1" dirty="0" smtClean="0"/>
              <a:t>kvality </a:t>
            </a:r>
            <a:r>
              <a:rPr lang="cs-CZ" sz="2000" b="1" dirty="0"/>
              <a:t>sociálních služeb. </a:t>
            </a:r>
            <a:endParaRPr lang="cs-CZ" sz="2000" b="1" dirty="0" smtClean="0"/>
          </a:p>
          <a:p>
            <a:pPr marL="0" indent="0">
              <a:buNone/>
            </a:pPr>
            <a:r>
              <a:rPr lang="cs-CZ" sz="2000" dirty="0">
                <a:solidFill>
                  <a:srgbClr val="FF0000"/>
                </a:solidFill>
              </a:rPr>
              <a:t>V rámci zákona č. 108/2006 Sb., o sociálních službách, se rozlišují </a:t>
            </a:r>
            <a:r>
              <a:rPr lang="cs-CZ" sz="2000" b="1" dirty="0">
                <a:solidFill>
                  <a:srgbClr val="FF0000"/>
                </a:solidFill>
              </a:rPr>
              <a:t>služby sociální péče, služby sociální prevence a sociální poradenství</a:t>
            </a:r>
            <a:r>
              <a:rPr lang="cs-CZ" sz="2000" dirty="0">
                <a:solidFill>
                  <a:srgbClr val="FF0000"/>
                </a:solidFill>
              </a:rPr>
              <a:t>. Sociální služby se uskutečňují </a:t>
            </a:r>
            <a:r>
              <a:rPr lang="cs-CZ" sz="2000" b="1" dirty="0">
                <a:solidFill>
                  <a:srgbClr val="FF0000"/>
                </a:solidFill>
              </a:rPr>
              <a:t>formou </a:t>
            </a:r>
            <a:r>
              <a:rPr lang="cs-CZ" sz="2000" b="1" dirty="0" smtClean="0">
                <a:solidFill>
                  <a:srgbClr val="FF0000"/>
                </a:solidFill>
              </a:rPr>
              <a:t>pobytovou</a:t>
            </a:r>
            <a:r>
              <a:rPr lang="cs-CZ" sz="2000" b="1" dirty="0">
                <a:solidFill>
                  <a:srgbClr val="FF0000"/>
                </a:solidFill>
              </a:rPr>
              <a:t>, ambulantní nebo terénní.</a:t>
            </a:r>
            <a:r>
              <a:rPr lang="cs-CZ" sz="2000" dirty="0">
                <a:solidFill>
                  <a:srgbClr val="FF0000"/>
                </a:solidFill>
              </a:rPr>
              <a:t> </a:t>
            </a:r>
          </a:p>
        </p:txBody>
      </p:sp>
    </p:spTree>
    <p:extLst>
      <p:ext uri="{BB962C8B-B14F-4D97-AF65-F5344CB8AC3E}">
        <p14:creationId xmlns:p14="http://schemas.microsoft.com/office/powerpoint/2010/main" val="11957775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SLUŽBY </a:t>
            </a:r>
            <a:r>
              <a:rPr lang="cs-CZ" dirty="0">
                <a:solidFill>
                  <a:srgbClr val="FF0000"/>
                </a:solidFill>
              </a:rPr>
              <a:t>SOCIÁLNÍ </a:t>
            </a:r>
            <a:r>
              <a:rPr lang="cs-CZ" dirty="0" smtClean="0">
                <a:solidFill>
                  <a:srgbClr val="FF0000"/>
                </a:solidFill>
              </a:rPr>
              <a:t>PÉČE</a:t>
            </a:r>
            <a:endParaRPr lang="cs-CZ" dirty="0">
              <a:solidFill>
                <a:srgbClr val="FF0000"/>
              </a:solidFill>
            </a:endParaRPr>
          </a:p>
        </p:txBody>
      </p:sp>
      <p:sp>
        <p:nvSpPr>
          <p:cNvPr id="3" name="Zástupný symbol pro obsah 2"/>
          <p:cNvSpPr>
            <a:spLocks noGrp="1"/>
          </p:cNvSpPr>
          <p:nvPr>
            <p:ph idx="1"/>
          </p:nvPr>
        </p:nvSpPr>
        <p:spPr>
          <a:xfrm>
            <a:off x="677334" y="1281749"/>
            <a:ext cx="8596668" cy="5036755"/>
          </a:xfrm>
        </p:spPr>
        <p:txBody>
          <a:bodyPr>
            <a:normAutofit fontScale="77500" lnSpcReduction="20000"/>
          </a:bodyPr>
          <a:lstStyle/>
          <a:p>
            <a:pPr marL="0" indent="0">
              <a:buNone/>
            </a:pPr>
            <a:r>
              <a:rPr lang="cs-CZ" sz="2300" dirty="0"/>
              <a:t>C</a:t>
            </a:r>
            <a:r>
              <a:rPr lang="cs-CZ" sz="2300" dirty="0" smtClean="0"/>
              <a:t>ílem </a:t>
            </a:r>
            <a:r>
              <a:rPr lang="cs-CZ" sz="2300" dirty="0"/>
              <a:t>je </a:t>
            </a:r>
            <a:r>
              <a:rPr lang="cs-CZ" sz="2300" i="1" dirty="0"/>
              <a:t>zajistit fyzickou a psychickou soběstačnost, podpořit život v přirozeném sociálním prostředí a umožnit zapojení do běžného života společnosti, a v případech, kdy toto </a:t>
            </a:r>
            <a:r>
              <a:rPr lang="cs-CZ" sz="2300" i="1" dirty="0" smtClean="0"/>
              <a:t>vylučuje </a:t>
            </a:r>
            <a:r>
              <a:rPr lang="cs-CZ" sz="2300" i="1" dirty="0"/>
              <a:t>jejich stav, zajistit jim důstojné prostředí a zacházení. </a:t>
            </a:r>
            <a:endParaRPr lang="cs-CZ" sz="2300" dirty="0"/>
          </a:p>
          <a:p>
            <a:pPr marL="0" indent="0">
              <a:buNone/>
            </a:pPr>
            <a:endParaRPr lang="cs-CZ" sz="2100" b="1" dirty="0" smtClean="0"/>
          </a:p>
          <a:p>
            <a:pPr marL="0" indent="0">
              <a:buNone/>
            </a:pPr>
            <a:r>
              <a:rPr lang="cs-CZ" sz="2100" b="1" dirty="0" smtClean="0"/>
              <a:t>Služby </a:t>
            </a:r>
            <a:r>
              <a:rPr lang="cs-CZ" sz="2100" b="1" dirty="0"/>
              <a:t>sociální péče </a:t>
            </a:r>
            <a:r>
              <a:rPr lang="cs-CZ" sz="2100" dirty="0"/>
              <a:t>tvoří 14 </a:t>
            </a:r>
            <a:r>
              <a:rPr lang="cs-CZ" sz="2100" dirty="0" smtClean="0"/>
              <a:t>typů služeb: </a:t>
            </a:r>
          </a:p>
          <a:p>
            <a:pPr marL="0" indent="0">
              <a:buNone/>
            </a:pPr>
            <a:r>
              <a:rPr lang="cs-CZ" sz="2100" b="1" dirty="0" smtClean="0"/>
              <a:t>Osobní </a:t>
            </a:r>
            <a:r>
              <a:rPr lang="cs-CZ" sz="2100" b="1" dirty="0"/>
              <a:t>asistence </a:t>
            </a:r>
            <a:r>
              <a:rPr lang="cs-CZ" sz="2100" dirty="0"/>
              <a:t>(terénní služba v přirozeném </a:t>
            </a:r>
            <a:r>
              <a:rPr lang="cs-CZ" sz="2100" dirty="0" smtClean="0"/>
              <a:t>prostředí), </a:t>
            </a:r>
            <a:r>
              <a:rPr lang="cs-CZ" sz="2100" b="1" dirty="0"/>
              <a:t>p</a:t>
            </a:r>
            <a:r>
              <a:rPr lang="cs-CZ" sz="2100" b="1" dirty="0" smtClean="0"/>
              <a:t>ečovatelská </a:t>
            </a:r>
            <a:r>
              <a:rPr lang="cs-CZ" sz="2100" b="1" dirty="0"/>
              <a:t>služba </a:t>
            </a:r>
            <a:r>
              <a:rPr lang="cs-CZ" sz="2100" dirty="0"/>
              <a:t>(terénní nebo ambulantní </a:t>
            </a:r>
            <a:r>
              <a:rPr lang="cs-CZ" sz="2100" dirty="0" smtClean="0"/>
              <a:t>služba), </a:t>
            </a:r>
            <a:r>
              <a:rPr lang="cs-CZ" sz="2100" b="1" dirty="0"/>
              <a:t>t</a:t>
            </a:r>
            <a:r>
              <a:rPr lang="cs-CZ" sz="2100" b="1" dirty="0" smtClean="0"/>
              <a:t>ísňová </a:t>
            </a:r>
            <a:r>
              <a:rPr lang="cs-CZ" sz="2100" b="1" dirty="0"/>
              <a:t>péče </a:t>
            </a:r>
            <a:r>
              <a:rPr lang="cs-CZ" sz="2100" dirty="0"/>
              <a:t>(nepřetržitá distanční hlasová a elektronická </a:t>
            </a:r>
            <a:r>
              <a:rPr lang="cs-CZ" sz="2100" dirty="0" smtClean="0"/>
              <a:t>komunikace), </a:t>
            </a:r>
            <a:r>
              <a:rPr lang="cs-CZ" sz="2100" b="1" dirty="0"/>
              <a:t>p</a:t>
            </a:r>
            <a:r>
              <a:rPr lang="cs-CZ" sz="2100" b="1" dirty="0" smtClean="0"/>
              <a:t>růvodcovské </a:t>
            </a:r>
            <a:r>
              <a:rPr lang="cs-CZ" sz="2100" b="1" dirty="0"/>
              <a:t>a předčitatelské služby </a:t>
            </a:r>
            <a:r>
              <a:rPr lang="cs-CZ" sz="2100" dirty="0"/>
              <a:t>(terénní nebo ambulantní </a:t>
            </a:r>
            <a:r>
              <a:rPr lang="cs-CZ" sz="2100" dirty="0" smtClean="0"/>
              <a:t>služba), </a:t>
            </a:r>
            <a:r>
              <a:rPr lang="cs-CZ" sz="2100" b="1" dirty="0"/>
              <a:t>p</a:t>
            </a:r>
            <a:r>
              <a:rPr lang="cs-CZ" sz="2100" b="1" dirty="0" smtClean="0"/>
              <a:t>odpora </a:t>
            </a:r>
            <a:r>
              <a:rPr lang="cs-CZ" sz="2100" b="1" dirty="0"/>
              <a:t>samostatného bydlení </a:t>
            </a:r>
            <a:r>
              <a:rPr lang="cs-CZ" sz="2100" dirty="0"/>
              <a:t>(terénní </a:t>
            </a:r>
            <a:r>
              <a:rPr lang="cs-CZ" sz="2100" dirty="0" smtClean="0"/>
              <a:t>služba), </a:t>
            </a:r>
            <a:r>
              <a:rPr lang="cs-CZ" sz="2100" b="1" dirty="0"/>
              <a:t>o</a:t>
            </a:r>
            <a:r>
              <a:rPr lang="cs-CZ" sz="2100" b="1" dirty="0" smtClean="0"/>
              <a:t>dlehčovací </a:t>
            </a:r>
            <a:r>
              <a:rPr lang="cs-CZ" sz="2100" b="1" dirty="0"/>
              <a:t>služby </a:t>
            </a:r>
            <a:r>
              <a:rPr lang="cs-CZ" sz="2100" dirty="0"/>
              <a:t>(terénní, pobytové a ambulantní </a:t>
            </a:r>
            <a:r>
              <a:rPr lang="cs-CZ" sz="2100" dirty="0" smtClean="0"/>
              <a:t>služby), </a:t>
            </a:r>
            <a:r>
              <a:rPr lang="cs-CZ" sz="2100" b="1" dirty="0"/>
              <a:t>c</a:t>
            </a:r>
            <a:r>
              <a:rPr lang="cs-CZ" sz="2100" b="1" dirty="0" smtClean="0"/>
              <a:t>entra </a:t>
            </a:r>
            <a:r>
              <a:rPr lang="cs-CZ" sz="2100" b="1" dirty="0"/>
              <a:t>denních služeb </a:t>
            </a:r>
            <a:r>
              <a:rPr lang="cs-CZ" sz="2100" dirty="0"/>
              <a:t>(ambulantní </a:t>
            </a:r>
            <a:r>
              <a:rPr lang="cs-CZ" sz="2100" dirty="0" smtClean="0"/>
              <a:t>služba), </a:t>
            </a:r>
            <a:r>
              <a:rPr lang="cs-CZ" sz="2100" b="1" dirty="0"/>
              <a:t>d</a:t>
            </a:r>
            <a:r>
              <a:rPr lang="cs-CZ" sz="2100" b="1" dirty="0" smtClean="0"/>
              <a:t>enní </a:t>
            </a:r>
            <a:r>
              <a:rPr lang="cs-CZ" sz="2100" b="1" dirty="0"/>
              <a:t>stacionáře </a:t>
            </a:r>
            <a:r>
              <a:rPr lang="cs-CZ" sz="2100" dirty="0"/>
              <a:t>(ambulantní </a:t>
            </a:r>
            <a:r>
              <a:rPr lang="cs-CZ" sz="2100" dirty="0" smtClean="0"/>
              <a:t>služba), </a:t>
            </a:r>
            <a:r>
              <a:rPr lang="cs-CZ" sz="2100" b="1" dirty="0"/>
              <a:t>t</a:t>
            </a:r>
            <a:r>
              <a:rPr lang="cs-CZ" sz="2100" b="1" dirty="0" smtClean="0"/>
              <a:t>ýdenní </a:t>
            </a:r>
            <a:r>
              <a:rPr lang="cs-CZ" sz="2100" b="1" dirty="0"/>
              <a:t>stacionáře </a:t>
            </a:r>
            <a:r>
              <a:rPr lang="cs-CZ" sz="2100" dirty="0"/>
              <a:t>(pobytové </a:t>
            </a:r>
            <a:r>
              <a:rPr lang="cs-CZ" sz="2100" dirty="0" smtClean="0"/>
              <a:t>služby), </a:t>
            </a:r>
            <a:r>
              <a:rPr lang="cs-CZ" sz="2100" b="1" dirty="0"/>
              <a:t>d</a:t>
            </a:r>
            <a:r>
              <a:rPr lang="cs-CZ" sz="2100" b="1" dirty="0" smtClean="0"/>
              <a:t>omovy </a:t>
            </a:r>
            <a:r>
              <a:rPr lang="cs-CZ" sz="2100" b="1" dirty="0"/>
              <a:t>pro osoby se zdravotním postižením </a:t>
            </a:r>
            <a:r>
              <a:rPr lang="cs-CZ" sz="2100" dirty="0"/>
              <a:t>(pobytová </a:t>
            </a:r>
            <a:r>
              <a:rPr lang="cs-CZ" sz="2100" dirty="0" smtClean="0"/>
              <a:t>služba), </a:t>
            </a:r>
            <a:r>
              <a:rPr lang="cs-CZ" sz="2100" b="1" dirty="0"/>
              <a:t>d</a:t>
            </a:r>
            <a:r>
              <a:rPr lang="cs-CZ" sz="2100" b="1" dirty="0" smtClean="0"/>
              <a:t>omovy </a:t>
            </a:r>
            <a:r>
              <a:rPr lang="cs-CZ" sz="2100" b="1" dirty="0"/>
              <a:t>pro seniory </a:t>
            </a:r>
            <a:r>
              <a:rPr lang="cs-CZ" sz="2100" dirty="0"/>
              <a:t>(pobytová služba určená osobám, které mají sníženou </a:t>
            </a:r>
            <a:r>
              <a:rPr lang="cs-CZ" sz="2100" dirty="0" smtClean="0"/>
              <a:t>soběstačnost </a:t>
            </a:r>
            <a:r>
              <a:rPr lang="cs-CZ" sz="2100" dirty="0"/>
              <a:t>zejména z důvodu věku</a:t>
            </a:r>
            <a:r>
              <a:rPr lang="cs-CZ" sz="2100" dirty="0" smtClean="0"/>
              <a:t>), </a:t>
            </a:r>
            <a:r>
              <a:rPr lang="cs-CZ" sz="2100" b="1" dirty="0"/>
              <a:t>d</a:t>
            </a:r>
            <a:r>
              <a:rPr lang="cs-CZ" sz="2100" b="1" dirty="0" smtClean="0"/>
              <a:t>omovy </a:t>
            </a:r>
            <a:r>
              <a:rPr lang="cs-CZ" sz="2100" b="1" dirty="0"/>
              <a:t>se zvláštním režimem </a:t>
            </a:r>
            <a:r>
              <a:rPr lang="cs-CZ" sz="2100" dirty="0"/>
              <a:t>(pobytová služba, která je určena jedincům, kteří mají sníženou soběstačnost z důvodu chronického duševního </a:t>
            </a:r>
            <a:r>
              <a:rPr lang="cs-CZ" sz="2100" dirty="0" smtClean="0"/>
              <a:t>onemocnění), </a:t>
            </a:r>
            <a:r>
              <a:rPr lang="cs-CZ" sz="2100" b="1" dirty="0"/>
              <a:t>c</a:t>
            </a:r>
            <a:r>
              <a:rPr lang="cs-CZ" sz="2100" b="1" dirty="0" smtClean="0"/>
              <a:t>hráněné </a:t>
            </a:r>
            <a:r>
              <a:rPr lang="cs-CZ" sz="2100" b="1" dirty="0"/>
              <a:t>bydlení </a:t>
            </a:r>
            <a:r>
              <a:rPr lang="cs-CZ" sz="2100" dirty="0"/>
              <a:t>(má formu skupinového, popřípadě individuálního bydlení</a:t>
            </a:r>
            <a:r>
              <a:rPr lang="cs-CZ" sz="2100" dirty="0" smtClean="0"/>
              <a:t>),</a:t>
            </a:r>
            <a:r>
              <a:rPr lang="cs-CZ" sz="2100" b="1" dirty="0"/>
              <a:t> Sociální služby poskytované ve zdravotnických zařízeních lůžkové péče </a:t>
            </a:r>
            <a:r>
              <a:rPr lang="cs-CZ" sz="2100" dirty="0"/>
              <a:t>(pobytové sociální služby osobám, které již nevyžadují lůžkovou péči, ale vzhledem ke svému </a:t>
            </a:r>
            <a:r>
              <a:rPr lang="cs-CZ" sz="2100" dirty="0" smtClean="0"/>
              <a:t>zdravotnímu </a:t>
            </a:r>
            <a:r>
              <a:rPr lang="cs-CZ" sz="2100" dirty="0"/>
              <a:t>stavu nejsou schopny se obejít bez pomoci jiné fyzické </a:t>
            </a:r>
            <a:r>
              <a:rPr lang="cs-CZ" sz="2100" dirty="0" smtClean="0"/>
              <a:t>osoby).             </a:t>
            </a:r>
          </a:p>
          <a:p>
            <a:pPr marL="0" indent="0">
              <a:buNone/>
            </a:pPr>
            <a:r>
              <a:rPr lang="cs-CZ" sz="2100" dirty="0" smtClean="0"/>
              <a:t> </a:t>
            </a:r>
            <a:endParaRPr lang="cs-CZ" sz="2100" dirty="0"/>
          </a:p>
        </p:txBody>
      </p:sp>
    </p:spTree>
    <p:extLst>
      <p:ext uri="{BB962C8B-B14F-4D97-AF65-F5344CB8AC3E}">
        <p14:creationId xmlns:p14="http://schemas.microsoft.com/office/powerpoint/2010/main" val="28312570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FF0000"/>
                </a:solidFill>
              </a:rPr>
              <a:t>SLUŽBY SOCIÁLNÍ PREVENCE </a:t>
            </a:r>
            <a:r>
              <a:rPr lang="en-US" dirty="0" err="1" smtClean="0"/>
              <a:t>tvoří</a:t>
            </a:r>
            <a:r>
              <a:rPr lang="en-US" dirty="0" smtClean="0"/>
              <a:t> </a:t>
            </a:r>
            <a:r>
              <a:rPr lang="en-US" dirty="0"/>
              <a:t>18 </a:t>
            </a:r>
            <a:r>
              <a:rPr lang="en-US" dirty="0" err="1" smtClean="0"/>
              <a:t>služeb</a:t>
            </a:r>
            <a:r>
              <a:rPr lang="en-US" dirty="0" smtClean="0"/>
              <a:t> </a:t>
            </a:r>
            <a:endParaRPr lang="cs-CZ" dirty="0"/>
          </a:p>
        </p:txBody>
      </p:sp>
      <p:sp>
        <p:nvSpPr>
          <p:cNvPr id="3" name="Zástupný symbol pro obsah 2"/>
          <p:cNvSpPr>
            <a:spLocks noGrp="1"/>
          </p:cNvSpPr>
          <p:nvPr>
            <p:ph idx="1"/>
          </p:nvPr>
        </p:nvSpPr>
        <p:spPr>
          <a:xfrm>
            <a:off x="677334" y="1737360"/>
            <a:ext cx="8596668" cy="4690871"/>
          </a:xfrm>
        </p:spPr>
        <p:txBody>
          <a:bodyPr>
            <a:normAutofit fontScale="92500"/>
          </a:bodyPr>
          <a:lstStyle/>
          <a:p>
            <a:r>
              <a:rPr lang="cs-CZ" b="1" dirty="0"/>
              <a:t>Raná péče </a:t>
            </a:r>
            <a:r>
              <a:rPr lang="cs-CZ" dirty="0"/>
              <a:t>(terénní služba, popřípadě doplněná ambulantní formou služby, </a:t>
            </a:r>
            <a:r>
              <a:rPr lang="cs-CZ" dirty="0" smtClean="0"/>
              <a:t>poskytovaná </a:t>
            </a:r>
            <a:r>
              <a:rPr lang="cs-CZ" dirty="0"/>
              <a:t>dítěti a rodičům dítěte ve věku do 7 let</a:t>
            </a:r>
            <a:r>
              <a:rPr lang="cs-CZ" dirty="0" smtClean="0"/>
              <a:t>).</a:t>
            </a:r>
          </a:p>
          <a:p>
            <a:r>
              <a:rPr lang="cs-CZ" b="1" dirty="0"/>
              <a:t>Sociálně aktivizační služby pro seniory a osoby se zdravotním postižením </a:t>
            </a:r>
            <a:r>
              <a:rPr lang="cs-CZ" dirty="0"/>
              <a:t>(</a:t>
            </a:r>
            <a:r>
              <a:rPr lang="cs-CZ" dirty="0" smtClean="0"/>
              <a:t>ambulantní</a:t>
            </a:r>
            <a:r>
              <a:rPr lang="cs-CZ" dirty="0"/>
              <a:t>, popřípadě terénní služby poskytované osobám v důchodovém věku nebo osobám se zdravotním postižením ohroženým sociálním vyloučením</a:t>
            </a:r>
            <a:r>
              <a:rPr lang="cs-CZ" dirty="0" smtClean="0"/>
              <a:t>). </a:t>
            </a:r>
          </a:p>
          <a:p>
            <a:r>
              <a:rPr lang="cs-CZ" b="1" dirty="0"/>
              <a:t>Sociálně terapeutické dílny </a:t>
            </a:r>
            <a:r>
              <a:rPr lang="cs-CZ" dirty="0"/>
              <a:t>(ambulantní služby určené také jedincům se zdravotním postižením, jejichž cílem je dlouhodobá a pravidelná podpora zdokonalování pracovních návyků a dovedností prostřednictvím sociálně pracovní </a:t>
            </a:r>
            <a:r>
              <a:rPr lang="cs-CZ" dirty="0" smtClean="0"/>
              <a:t>terapie). </a:t>
            </a:r>
            <a:endParaRPr lang="cs-CZ" dirty="0"/>
          </a:p>
          <a:p>
            <a:r>
              <a:rPr lang="cs-CZ" b="1" dirty="0" smtClean="0"/>
              <a:t>Sociální </a:t>
            </a:r>
            <a:r>
              <a:rPr lang="cs-CZ" b="1" dirty="0"/>
              <a:t>rehabilitace </a:t>
            </a:r>
            <a:r>
              <a:rPr lang="cs-CZ" dirty="0"/>
              <a:t>(</a:t>
            </a:r>
            <a:r>
              <a:rPr lang="cs-CZ" i="1" dirty="0"/>
              <a:t>soubor specifických činností směřujících k dosažení </a:t>
            </a:r>
            <a:r>
              <a:rPr lang="cs-CZ" i="1" dirty="0" smtClean="0"/>
              <a:t>samostatnosti</a:t>
            </a:r>
            <a:r>
              <a:rPr lang="cs-CZ" i="1" dirty="0"/>
              <a:t>, nezávislosti a soběstačnosti osob, a to rozvojem jejich specifických schopností a </a:t>
            </a:r>
            <a:r>
              <a:rPr lang="cs-CZ" i="1" dirty="0" smtClean="0"/>
              <a:t>dovedností</a:t>
            </a:r>
            <a:r>
              <a:rPr lang="cs-CZ" i="1" dirty="0"/>
              <a:t>, posilováním návyků a nácvikem výkonu běžných, pro samostatný život nezbytných činností alternativním způsobem využívajícím zachovaných schopností, potenciálů a </a:t>
            </a:r>
            <a:r>
              <a:rPr lang="cs-CZ" i="1" dirty="0" smtClean="0"/>
              <a:t>kompetencí</a:t>
            </a:r>
            <a:r>
              <a:rPr lang="cs-CZ" i="1" dirty="0"/>
              <a:t>. Sociální rehabilitace se poskytuje formou terénních a ambulantních služeb, nebo formou pobytových služeb poskytovaných v centrech sociálně rehabilitačních </a:t>
            </a:r>
            <a:r>
              <a:rPr lang="cs-CZ" i="1" dirty="0" smtClean="0"/>
              <a:t>služeb).</a:t>
            </a:r>
            <a:r>
              <a:rPr lang="cs-CZ" dirty="0" smtClean="0"/>
              <a:t> </a:t>
            </a:r>
            <a:endParaRPr lang="cs-CZ" dirty="0"/>
          </a:p>
        </p:txBody>
      </p:sp>
    </p:spTree>
    <p:extLst>
      <p:ext uri="{BB962C8B-B14F-4D97-AF65-F5344CB8AC3E}">
        <p14:creationId xmlns:p14="http://schemas.microsoft.com/office/powerpoint/2010/main" val="15406894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Služby sociální prevence</a:t>
            </a:r>
            <a:endParaRPr lang="cs-CZ" dirty="0"/>
          </a:p>
        </p:txBody>
      </p:sp>
      <p:sp>
        <p:nvSpPr>
          <p:cNvPr id="3" name="Zástupný symbol pro obsah 2"/>
          <p:cNvSpPr>
            <a:spLocks noGrp="1"/>
          </p:cNvSpPr>
          <p:nvPr>
            <p:ph idx="1"/>
          </p:nvPr>
        </p:nvSpPr>
        <p:spPr>
          <a:xfrm>
            <a:off x="677334" y="1280160"/>
            <a:ext cx="8596668" cy="5001767"/>
          </a:xfrm>
        </p:spPr>
        <p:txBody>
          <a:bodyPr>
            <a:normAutofit fontScale="85000" lnSpcReduction="20000"/>
          </a:bodyPr>
          <a:lstStyle/>
          <a:p>
            <a:r>
              <a:rPr lang="cs-CZ" b="1" dirty="0"/>
              <a:t>Telefonická krizová pomoc </a:t>
            </a:r>
            <a:r>
              <a:rPr lang="cs-CZ" dirty="0"/>
              <a:t>(terénní služba poskytovaná na přechodnou dobu </a:t>
            </a:r>
            <a:r>
              <a:rPr lang="cs-CZ" dirty="0" smtClean="0"/>
              <a:t>osobám</a:t>
            </a:r>
            <a:r>
              <a:rPr lang="cs-CZ" dirty="0"/>
              <a:t>, které se nacházejí v situaci ohrožení zdraví nebo života nebo v jiné obtížné životní situaci, kterou přechodně nemohou řešit vlastními silami) </a:t>
            </a:r>
          </a:p>
          <a:p>
            <a:r>
              <a:rPr lang="cs-CZ" b="1" dirty="0" smtClean="0"/>
              <a:t>Tlumočnické </a:t>
            </a:r>
            <a:r>
              <a:rPr lang="cs-CZ" b="1" dirty="0"/>
              <a:t>služby </a:t>
            </a:r>
            <a:r>
              <a:rPr lang="cs-CZ" dirty="0"/>
              <a:t>(terénní, popřípadě ambulantní služba poskytovaná osobám s poruchami komunikace, jejichž postižení zamezuje běžné komunikaci s okolím bez pomoci jiné fyzické osoby) </a:t>
            </a:r>
          </a:p>
          <a:p>
            <a:r>
              <a:rPr lang="cs-CZ" b="1" dirty="0" smtClean="0"/>
              <a:t>Azylové </a:t>
            </a:r>
            <a:r>
              <a:rPr lang="cs-CZ" b="1" dirty="0"/>
              <a:t>domy </a:t>
            </a:r>
            <a:r>
              <a:rPr lang="cs-CZ" dirty="0"/>
              <a:t>(pobytové služby na přechodnou dobu osobám v nepříznivé sociální situaci spojené se ztrátou bydlení) </a:t>
            </a:r>
          </a:p>
          <a:p>
            <a:r>
              <a:rPr lang="pl-PL" b="1" dirty="0" smtClean="0"/>
              <a:t>Domy </a:t>
            </a:r>
            <a:r>
              <a:rPr lang="pl-PL" b="1" dirty="0"/>
              <a:t>na půl cesty </a:t>
            </a:r>
            <a:r>
              <a:rPr lang="pl-PL" dirty="0"/>
              <a:t>(pobytové služby zpravidla pro osoby do 26 let věku) </a:t>
            </a:r>
          </a:p>
          <a:p>
            <a:r>
              <a:rPr lang="cs-CZ" b="1" dirty="0" smtClean="0"/>
              <a:t>Kontaktní </a:t>
            </a:r>
            <a:r>
              <a:rPr lang="cs-CZ" b="1" dirty="0"/>
              <a:t>centra </a:t>
            </a:r>
            <a:r>
              <a:rPr lang="cs-CZ" dirty="0"/>
              <a:t>(nízkoprahová zařízení poskytující ambulantní, popřípadě terénní služby osobám ohroženým závislostí na návykových látkách s cílem snižování sociálních a zdravotních rizik spojených se zneužíváním návykových látek. </a:t>
            </a:r>
          </a:p>
          <a:p>
            <a:r>
              <a:rPr lang="cs-CZ" b="1" dirty="0" smtClean="0"/>
              <a:t>Krizová </a:t>
            </a:r>
            <a:r>
              <a:rPr lang="cs-CZ" b="1" dirty="0"/>
              <a:t>pomoc </a:t>
            </a:r>
            <a:r>
              <a:rPr lang="cs-CZ" dirty="0"/>
              <a:t>(terénní, ambulantní nebo pobytová služba na přechodnou dobu </a:t>
            </a:r>
            <a:r>
              <a:rPr lang="cs-CZ" dirty="0" smtClean="0"/>
              <a:t>poskytovaná </a:t>
            </a:r>
            <a:r>
              <a:rPr lang="cs-CZ" dirty="0"/>
              <a:t>osobám, které se nacházejí v situaci ohrožení zdraví nebo života, kdy přechodně nemohou řešit svoji nepříznivou sociální situaci vlastními silami) </a:t>
            </a:r>
          </a:p>
          <a:p>
            <a:r>
              <a:rPr lang="cs-CZ" b="1" dirty="0" smtClean="0"/>
              <a:t>Intervenční </a:t>
            </a:r>
            <a:r>
              <a:rPr lang="cs-CZ" b="1" dirty="0"/>
              <a:t>centra </a:t>
            </a:r>
            <a:r>
              <a:rPr lang="cs-CZ" dirty="0"/>
              <a:t>(ambulantní, terénní nebo pobytová služba určená osobám, které byly ohroženy násilným chováním jiné osoby obývající s ní společné obydlí) </a:t>
            </a:r>
          </a:p>
          <a:p>
            <a:r>
              <a:rPr lang="cs-CZ" b="1" dirty="0" smtClean="0"/>
              <a:t>Nízkoprahová </a:t>
            </a:r>
            <a:r>
              <a:rPr lang="cs-CZ" b="1" dirty="0"/>
              <a:t>denní centra </a:t>
            </a:r>
            <a:r>
              <a:rPr lang="cs-CZ" dirty="0"/>
              <a:t>(ambulantní, popřípadě terénní služby pro osoby bez </a:t>
            </a:r>
            <a:r>
              <a:rPr lang="cs-CZ" dirty="0" smtClean="0"/>
              <a:t>přístřeší</a:t>
            </a:r>
            <a:r>
              <a:rPr lang="cs-CZ" dirty="0"/>
              <a:t>) </a:t>
            </a:r>
          </a:p>
          <a:p>
            <a:r>
              <a:rPr lang="cs-CZ" b="1" dirty="0" smtClean="0"/>
              <a:t>Nízkoprahová </a:t>
            </a:r>
            <a:r>
              <a:rPr lang="cs-CZ" b="1" dirty="0"/>
              <a:t>zařízení pro děti a mládež </a:t>
            </a:r>
            <a:r>
              <a:rPr lang="cs-CZ" dirty="0"/>
              <a:t>(ambulantní, popřípadě terénní služby </a:t>
            </a:r>
            <a:r>
              <a:rPr lang="cs-CZ" dirty="0" smtClean="0"/>
              <a:t>dětem </a:t>
            </a:r>
            <a:r>
              <a:rPr lang="cs-CZ" dirty="0"/>
              <a:t>ve věku od 6 do 26 let ohroženým společensky nežádoucími </a:t>
            </a:r>
            <a:r>
              <a:rPr lang="cs-CZ" dirty="0" smtClean="0"/>
              <a:t>jevy</a:t>
            </a:r>
            <a:endParaRPr lang="cs-CZ" dirty="0"/>
          </a:p>
        </p:txBody>
      </p:sp>
    </p:spTree>
    <p:extLst>
      <p:ext uri="{BB962C8B-B14F-4D97-AF65-F5344CB8AC3E}">
        <p14:creationId xmlns:p14="http://schemas.microsoft.com/office/powerpoint/2010/main" val="5125468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609600"/>
            <a:ext cx="8596668" cy="661416"/>
          </a:xfrm>
        </p:spPr>
        <p:txBody>
          <a:bodyPr/>
          <a:lstStyle/>
          <a:p>
            <a:r>
              <a:rPr lang="cs-CZ" dirty="0" smtClean="0"/>
              <a:t>Služby sociální prevence</a:t>
            </a:r>
            <a:endParaRPr lang="cs-CZ" dirty="0"/>
          </a:p>
        </p:txBody>
      </p:sp>
      <p:sp>
        <p:nvSpPr>
          <p:cNvPr id="3" name="Zástupný symbol pro obsah 2"/>
          <p:cNvSpPr>
            <a:spLocks noGrp="1"/>
          </p:cNvSpPr>
          <p:nvPr>
            <p:ph idx="1"/>
          </p:nvPr>
        </p:nvSpPr>
        <p:spPr>
          <a:xfrm>
            <a:off x="677334" y="1271017"/>
            <a:ext cx="8596668" cy="4770346"/>
          </a:xfrm>
        </p:spPr>
        <p:txBody>
          <a:bodyPr>
            <a:noAutofit/>
          </a:bodyPr>
          <a:lstStyle/>
          <a:p>
            <a:r>
              <a:rPr lang="cs-CZ" sz="1600" b="1" dirty="0" smtClean="0"/>
              <a:t>Noclehárny </a:t>
            </a:r>
            <a:r>
              <a:rPr lang="cs-CZ" sz="1600" dirty="0"/>
              <a:t>(ambulantní služby osobám bez přístřeší, které mají zájem o využití </a:t>
            </a:r>
            <a:r>
              <a:rPr lang="cs-CZ" sz="1600" dirty="0" smtClean="0"/>
              <a:t>hygienického </a:t>
            </a:r>
            <a:r>
              <a:rPr lang="cs-CZ" sz="1600" dirty="0"/>
              <a:t>zařízení a přenocování) </a:t>
            </a:r>
          </a:p>
          <a:p>
            <a:r>
              <a:rPr lang="cs-CZ" sz="1600" b="1" dirty="0" smtClean="0"/>
              <a:t>Služby </a:t>
            </a:r>
            <a:r>
              <a:rPr lang="cs-CZ" sz="1600" b="1" dirty="0"/>
              <a:t>následné péče </a:t>
            </a:r>
            <a:r>
              <a:rPr lang="cs-CZ" sz="1600" dirty="0"/>
              <a:t>(ambulantní nebo pobytové služby poskytované osobám s </a:t>
            </a:r>
            <a:r>
              <a:rPr lang="cs-CZ" sz="1600" dirty="0" smtClean="0"/>
              <a:t>chronickým </a:t>
            </a:r>
            <a:r>
              <a:rPr lang="cs-CZ" sz="1600" dirty="0"/>
              <a:t>duševním onemocněním a osobám závislým na návykových látkách, které </a:t>
            </a:r>
            <a:r>
              <a:rPr lang="cs-CZ" sz="1600" dirty="0" smtClean="0"/>
              <a:t>absolvovaly </a:t>
            </a:r>
            <a:r>
              <a:rPr lang="cs-CZ" sz="1600" dirty="0"/>
              <a:t>lůžkovou péči ve zdravotnickém zařízení, absolvovaly ambulantní léčbu nebo se jí podrobují, nebo osobám, které abstinují) </a:t>
            </a:r>
          </a:p>
          <a:p>
            <a:r>
              <a:rPr lang="cs-CZ" sz="1600" b="1" dirty="0" smtClean="0"/>
              <a:t>Sociálně </a:t>
            </a:r>
            <a:r>
              <a:rPr lang="cs-CZ" sz="1600" b="1" dirty="0"/>
              <a:t>aktivizační služby pro rodiny s dětmi </a:t>
            </a:r>
            <a:r>
              <a:rPr lang="cs-CZ" sz="1600" dirty="0"/>
              <a:t>(terénní, popřípadě ambulantní služby poskytované rodině s dítětem, u kterého je jeho vývoj ohrožen v důsledku dopadů dlouhodobě krizové sociální situace, kterou rodiče nedokáží sami bez pomoci překonat, a u kterého existují další rizika ohrožení jeho vývoje) </a:t>
            </a:r>
          </a:p>
          <a:p>
            <a:r>
              <a:rPr lang="cs-CZ" sz="1600" b="1" dirty="0" smtClean="0"/>
              <a:t>Terapeutické </a:t>
            </a:r>
            <a:r>
              <a:rPr lang="cs-CZ" sz="1600" b="1" dirty="0"/>
              <a:t>komunity </a:t>
            </a:r>
            <a:r>
              <a:rPr lang="cs-CZ" sz="1600" dirty="0"/>
              <a:t>(pobytové služby i na přechodnou dobu pro osoby závislé na návykových látkách nebo osoby s chronickým duševním onemocněním) </a:t>
            </a:r>
          </a:p>
          <a:p>
            <a:r>
              <a:rPr lang="cs-CZ" sz="1600" b="1" dirty="0" smtClean="0"/>
              <a:t>Terénní </a:t>
            </a:r>
            <a:r>
              <a:rPr lang="cs-CZ" sz="1600" b="1" dirty="0"/>
              <a:t>programy </a:t>
            </a:r>
            <a:r>
              <a:rPr lang="cs-CZ" sz="1600" dirty="0"/>
              <a:t>(terénní služby poskytované osobám, které vedou rizikový způsob života nebo jsou tímto způsobem života ohroženy) </a:t>
            </a:r>
          </a:p>
        </p:txBody>
      </p:sp>
    </p:spTree>
    <p:extLst>
      <p:ext uri="{BB962C8B-B14F-4D97-AF65-F5344CB8AC3E}">
        <p14:creationId xmlns:p14="http://schemas.microsoft.com/office/powerpoint/2010/main" val="20461569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Služby </a:t>
            </a:r>
            <a:r>
              <a:rPr lang="cs-CZ" dirty="0" smtClean="0">
                <a:solidFill>
                  <a:srgbClr val="FF0000"/>
                </a:solidFill>
              </a:rPr>
              <a:t>sociálního poradenství</a:t>
            </a:r>
            <a:endParaRPr lang="cs-CZ" dirty="0">
              <a:solidFill>
                <a:srgbClr val="FF0000"/>
              </a:solidFill>
            </a:endParaRPr>
          </a:p>
        </p:txBody>
      </p:sp>
      <p:sp>
        <p:nvSpPr>
          <p:cNvPr id="3" name="Zástupný symbol pro obsah 2"/>
          <p:cNvSpPr>
            <a:spLocks noGrp="1"/>
          </p:cNvSpPr>
          <p:nvPr>
            <p:ph idx="1"/>
          </p:nvPr>
        </p:nvSpPr>
        <p:spPr>
          <a:xfrm>
            <a:off x="677334" y="1261873"/>
            <a:ext cx="8596668" cy="4779490"/>
          </a:xfrm>
        </p:spPr>
        <p:txBody>
          <a:bodyPr>
            <a:normAutofit/>
          </a:bodyPr>
          <a:lstStyle/>
          <a:p>
            <a:r>
              <a:rPr lang="cs-CZ" dirty="0"/>
              <a:t>V zákoně 108/2006 Sb. je sociální poradenství zahrnuto ve druhém díle. Tvoří je </a:t>
            </a:r>
            <a:r>
              <a:rPr lang="cs-CZ" b="1" dirty="0"/>
              <a:t>základní</a:t>
            </a:r>
            <a:r>
              <a:rPr lang="cs-CZ" dirty="0"/>
              <a:t> a </a:t>
            </a:r>
            <a:r>
              <a:rPr lang="cs-CZ" b="1" dirty="0"/>
              <a:t>odborné sociální poradenství</a:t>
            </a:r>
            <a:r>
              <a:rPr lang="cs-CZ" dirty="0"/>
              <a:t>. </a:t>
            </a:r>
          </a:p>
          <a:p>
            <a:r>
              <a:rPr lang="cs-CZ" dirty="0"/>
              <a:t>§ 37, odst. 2 </a:t>
            </a:r>
            <a:r>
              <a:rPr lang="cs-CZ" b="1" dirty="0"/>
              <a:t>Základní sociální poradenství </a:t>
            </a:r>
            <a:r>
              <a:rPr lang="cs-CZ" dirty="0"/>
              <a:t>(informace přispívající k řešení jejich </a:t>
            </a:r>
            <a:r>
              <a:rPr lang="cs-CZ" dirty="0" smtClean="0"/>
              <a:t>nepříznivé </a:t>
            </a:r>
            <a:r>
              <a:rPr lang="cs-CZ" dirty="0"/>
              <a:t>sociální situace</a:t>
            </a:r>
            <a:r>
              <a:rPr lang="cs-CZ" dirty="0" smtClean="0"/>
              <a:t>)</a:t>
            </a:r>
            <a:endParaRPr lang="cs-CZ" dirty="0"/>
          </a:p>
          <a:p>
            <a:r>
              <a:rPr lang="cs-CZ" dirty="0"/>
              <a:t>§ 37, odst. 3 O</a:t>
            </a:r>
            <a:r>
              <a:rPr lang="cs-CZ" b="1" dirty="0"/>
              <a:t>dborné sociální poradenství </a:t>
            </a:r>
            <a:r>
              <a:rPr lang="cs-CZ" dirty="0"/>
              <a:t>(</a:t>
            </a:r>
            <a:r>
              <a:rPr lang="cs-CZ" i="1" dirty="0"/>
              <a:t>je poskytováno se zaměřením na potřeby </a:t>
            </a:r>
            <a:r>
              <a:rPr lang="cs-CZ" i="1" dirty="0" smtClean="0"/>
              <a:t>jednotlivých </a:t>
            </a:r>
            <a:r>
              <a:rPr lang="cs-CZ" i="1" dirty="0"/>
              <a:t>okruhů sociálních skupin osob v občanských poradnách, manželských a </a:t>
            </a:r>
            <a:r>
              <a:rPr lang="cs-CZ" i="1" dirty="0" smtClean="0"/>
              <a:t>rodinných </a:t>
            </a:r>
            <a:r>
              <a:rPr lang="cs-CZ" i="1" dirty="0"/>
              <a:t>poradnách, </a:t>
            </a:r>
            <a:r>
              <a:rPr lang="cs-CZ" b="1" i="1" dirty="0"/>
              <a:t>poradnách pro seniory, poradnách pro osoby se zdravotním postižením,</a:t>
            </a:r>
            <a:r>
              <a:rPr lang="cs-CZ" i="1" dirty="0"/>
              <a:t> poradnách pro oběti trestných činů a domácího násilí a ve speciálních lůžkových </a:t>
            </a:r>
            <a:r>
              <a:rPr lang="cs-CZ" i="1" dirty="0" smtClean="0"/>
              <a:t>zdravotnických </a:t>
            </a:r>
            <a:r>
              <a:rPr lang="cs-CZ" i="1" dirty="0"/>
              <a:t>zařízeních hospicového typu; zahrnuje též sociální práci s osobami, jejichž způsob života může vést ke konfliktu se společností</a:t>
            </a:r>
            <a:r>
              <a:rPr lang="cs-CZ" i="1" dirty="0" smtClean="0"/>
              <a:t>.</a:t>
            </a:r>
            <a:r>
              <a:rPr lang="cs-CZ" dirty="0" smtClean="0"/>
              <a:t>)</a:t>
            </a:r>
          </a:p>
          <a:p>
            <a:r>
              <a:rPr lang="cs-CZ" dirty="0"/>
              <a:t>Odborné sociální poradenství poskytují specializované poradny, které se profilují buď podle nějakého jevu (např. problematika domácího násilí) nebo podle cílové skupiny (např. osoby se zdravotním postižením, senioři, cizinci apod.).</a:t>
            </a:r>
          </a:p>
        </p:txBody>
      </p:sp>
    </p:spTree>
    <p:extLst>
      <p:ext uri="{BB962C8B-B14F-4D97-AF65-F5344CB8AC3E}">
        <p14:creationId xmlns:p14="http://schemas.microsoft.com/office/powerpoint/2010/main" val="2241359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56154199-43E4-4F05-9EFC-82F5FE43D910}"/>
              </a:ext>
            </a:extLst>
          </p:cNvPr>
          <p:cNvSpPr>
            <a:spLocks noGrp="1"/>
          </p:cNvSpPr>
          <p:nvPr>
            <p:ph type="title"/>
          </p:nvPr>
        </p:nvSpPr>
        <p:spPr/>
        <p:txBody>
          <a:bodyPr/>
          <a:lstStyle/>
          <a:p>
            <a:r>
              <a:rPr lang="cs-CZ" dirty="0"/>
              <a:t>Definování a předmět</a:t>
            </a:r>
          </a:p>
        </p:txBody>
      </p:sp>
      <p:sp>
        <p:nvSpPr>
          <p:cNvPr id="3" name="Zástupný obsah 2">
            <a:extLst>
              <a:ext uri="{FF2B5EF4-FFF2-40B4-BE49-F238E27FC236}">
                <a16:creationId xmlns="" xmlns:a16="http://schemas.microsoft.com/office/drawing/2014/main" id="{4C7130E8-B69A-41BF-BFB1-5C035F3A3FE4}"/>
              </a:ext>
            </a:extLst>
          </p:cNvPr>
          <p:cNvSpPr>
            <a:spLocks noGrp="1"/>
          </p:cNvSpPr>
          <p:nvPr>
            <p:ph idx="1"/>
          </p:nvPr>
        </p:nvSpPr>
        <p:spPr/>
        <p:txBody>
          <a:bodyPr>
            <a:noAutofit/>
          </a:bodyPr>
          <a:lstStyle/>
          <a:p>
            <a:r>
              <a:rPr lang="cs-CZ" sz="2800" dirty="0"/>
              <a:t>Speciální andragogika a </a:t>
            </a:r>
            <a:r>
              <a:rPr lang="cs-CZ" sz="2800" dirty="0" err="1"/>
              <a:t>gerontagogika</a:t>
            </a:r>
            <a:r>
              <a:rPr lang="cs-CZ" sz="2800" dirty="0"/>
              <a:t> jsou nejmladšími disciplínami speciální pedagogiky, které se ustavily v souvislosti s proměnou paradigmatu speciální pedagogiky, rozšířením sociálních a vzdělávacích služeb pro osoby se znevýhodněním, ale také demografickou křivkou. Müller (2013) za další důvod vzniku této disciplíny považuje podporovanou filozofii </a:t>
            </a:r>
            <a:r>
              <a:rPr lang="cs-CZ" sz="2800" b="1" dirty="0"/>
              <a:t>celoživotního učení. </a:t>
            </a:r>
          </a:p>
        </p:txBody>
      </p:sp>
    </p:spTree>
    <p:extLst>
      <p:ext uri="{BB962C8B-B14F-4D97-AF65-F5344CB8AC3E}">
        <p14:creationId xmlns:p14="http://schemas.microsoft.com/office/powerpoint/2010/main" val="11718016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87062" y="536448"/>
            <a:ext cx="8596668" cy="1320800"/>
          </a:xfrm>
        </p:spPr>
        <p:txBody>
          <a:bodyPr>
            <a:normAutofit fontScale="90000"/>
          </a:bodyPr>
          <a:lstStyle/>
          <a:p>
            <a:r>
              <a:rPr lang="cs-CZ" b="1" dirty="0"/>
              <a:t>FINANČNÍ PODPORA STÁTU </a:t>
            </a:r>
            <a:r>
              <a:rPr lang="cs-CZ" b="1" dirty="0" smtClean="0"/>
              <a:t>– příspěvek na péči</a:t>
            </a:r>
            <a:r>
              <a:rPr lang="cs-CZ" dirty="0"/>
              <a:t/>
            </a:r>
            <a:br>
              <a:rPr lang="cs-CZ" dirty="0"/>
            </a:br>
            <a:endParaRPr lang="cs-CZ" dirty="0"/>
          </a:p>
        </p:txBody>
      </p:sp>
      <p:sp>
        <p:nvSpPr>
          <p:cNvPr id="3" name="Zástupný symbol pro obsah 2"/>
          <p:cNvSpPr>
            <a:spLocks noGrp="1"/>
          </p:cNvSpPr>
          <p:nvPr>
            <p:ph idx="1"/>
          </p:nvPr>
        </p:nvSpPr>
        <p:spPr>
          <a:xfrm>
            <a:off x="677334" y="1536192"/>
            <a:ext cx="8596668" cy="4855463"/>
          </a:xfrm>
        </p:spPr>
        <p:txBody>
          <a:bodyPr>
            <a:normAutofit fontScale="32500" lnSpcReduction="20000"/>
          </a:bodyPr>
          <a:lstStyle/>
          <a:p>
            <a:pPr marL="0" indent="0">
              <a:buNone/>
            </a:pPr>
            <a:r>
              <a:rPr lang="cs-CZ" b="1" dirty="0" smtClean="0"/>
              <a:t> </a:t>
            </a:r>
            <a:endParaRPr lang="cs-CZ" dirty="0"/>
          </a:p>
          <a:p>
            <a:pPr marL="0" indent="0">
              <a:buNone/>
            </a:pPr>
            <a:r>
              <a:rPr lang="cs-CZ" sz="5500" dirty="0" smtClean="0"/>
              <a:t>Na </a:t>
            </a:r>
            <a:r>
              <a:rPr lang="cs-CZ" sz="5500" dirty="0"/>
              <a:t>příspěvek na péči má nárok osoba, která z důvodu dlouhodobě nepříznivého </a:t>
            </a:r>
            <a:r>
              <a:rPr lang="cs-CZ" sz="5500" dirty="0" smtClean="0"/>
              <a:t>zdravotního </a:t>
            </a:r>
            <a:r>
              <a:rPr lang="cs-CZ" sz="5500" dirty="0"/>
              <a:t>stavu potřebuje pomoc jiné druhé osoby, přičemž jeho výše je určena tzv. stupněm závislosti</a:t>
            </a:r>
            <a:r>
              <a:rPr lang="cs-CZ" sz="5500" dirty="0" smtClean="0"/>
              <a:t>. </a:t>
            </a:r>
            <a:endParaRPr lang="cs-CZ" sz="5500" dirty="0"/>
          </a:p>
          <a:p>
            <a:pPr marL="0" indent="0">
              <a:buNone/>
            </a:pPr>
            <a:r>
              <a:rPr lang="cs-CZ" sz="4900" dirty="0" smtClean="0"/>
              <a:t>Při </a:t>
            </a:r>
            <a:r>
              <a:rPr lang="cs-CZ" sz="4900" dirty="0"/>
              <a:t>posuzování stupně závislosti osoby se kromě zdravotního posudku v přirozeném </a:t>
            </a:r>
            <a:r>
              <a:rPr lang="cs-CZ" sz="4900" dirty="0" smtClean="0"/>
              <a:t>prostředí </a:t>
            </a:r>
            <a:r>
              <a:rPr lang="cs-CZ" sz="4900" dirty="0"/>
              <a:t>hodnotí sociálním šetřením: </a:t>
            </a:r>
          </a:p>
          <a:p>
            <a:r>
              <a:rPr lang="cs-CZ" sz="4900" dirty="0" smtClean="0"/>
              <a:t>mobilita</a:t>
            </a:r>
            <a:r>
              <a:rPr lang="cs-CZ" sz="4900" dirty="0"/>
              <a:t>, </a:t>
            </a:r>
          </a:p>
          <a:p>
            <a:r>
              <a:rPr lang="cs-CZ" sz="4900" dirty="0" smtClean="0"/>
              <a:t>orientace</a:t>
            </a:r>
            <a:r>
              <a:rPr lang="cs-CZ" sz="4900" dirty="0"/>
              <a:t>, </a:t>
            </a:r>
          </a:p>
          <a:p>
            <a:r>
              <a:rPr lang="cs-CZ" sz="4900" dirty="0" smtClean="0"/>
              <a:t>komunikace</a:t>
            </a:r>
            <a:r>
              <a:rPr lang="cs-CZ" sz="4900" dirty="0"/>
              <a:t>, </a:t>
            </a:r>
          </a:p>
          <a:p>
            <a:r>
              <a:rPr lang="cs-CZ" sz="4900" dirty="0" smtClean="0"/>
              <a:t>stravování</a:t>
            </a:r>
            <a:r>
              <a:rPr lang="cs-CZ" sz="4900" dirty="0"/>
              <a:t>, </a:t>
            </a:r>
          </a:p>
          <a:p>
            <a:r>
              <a:rPr lang="cs-CZ" sz="4900" dirty="0" smtClean="0"/>
              <a:t>oblékání </a:t>
            </a:r>
            <a:r>
              <a:rPr lang="cs-CZ" sz="4900" dirty="0"/>
              <a:t>a obouvání, </a:t>
            </a:r>
          </a:p>
          <a:p>
            <a:r>
              <a:rPr lang="cs-CZ" sz="4900" dirty="0" smtClean="0"/>
              <a:t>tělesná </a:t>
            </a:r>
            <a:r>
              <a:rPr lang="cs-CZ" sz="4900" dirty="0"/>
              <a:t>hygiena, </a:t>
            </a:r>
          </a:p>
          <a:p>
            <a:r>
              <a:rPr lang="cs-CZ" sz="4900" dirty="0" smtClean="0"/>
              <a:t>výkon </a:t>
            </a:r>
            <a:r>
              <a:rPr lang="cs-CZ" sz="4900" dirty="0"/>
              <a:t>fyziologické potřeby, </a:t>
            </a:r>
          </a:p>
          <a:p>
            <a:r>
              <a:rPr lang="cs-CZ" sz="4900" dirty="0" smtClean="0"/>
              <a:t>péče </a:t>
            </a:r>
            <a:r>
              <a:rPr lang="cs-CZ" sz="4900" dirty="0"/>
              <a:t>o zdraví, </a:t>
            </a:r>
          </a:p>
          <a:p>
            <a:r>
              <a:rPr lang="cs-CZ" sz="4900" dirty="0" smtClean="0"/>
              <a:t>osobní </a:t>
            </a:r>
            <a:r>
              <a:rPr lang="cs-CZ" sz="4900" dirty="0"/>
              <a:t>aktivity </a:t>
            </a:r>
          </a:p>
          <a:p>
            <a:r>
              <a:rPr lang="cs-CZ" sz="4900" dirty="0" smtClean="0"/>
              <a:t>péče </a:t>
            </a:r>
            <a:r>
              <a:rPr lang="cs-CZ" sz="4900" dirty="0"/>
              <a:t>o domácnost. </a:t>
            </a:r>
            <a:r>
              <a:rPr lang="cs-CZ" sz="4900" dirty="0" smtClean="0"/>
              <a:t> </a:t>
            </a:r>
            <a:endParaRPr lang="cs-CZ" sz="4900" dirty="0"/>
          </a:p>
        </p:txBody>
      </p:sp>
    </p:spTree>
    <p:extLst>
      <p:ext uri="{BB962C8B-B14F-4D97-AF65-F5344CB8AC3E}">
        <p14:creationId xmlns:p14="http://schemas.microsoft.com/office/powerpoint/2010/main" val="14194027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Příspěvek na péči</a:t>
            </a:r>
            <a:endParaRPr lang="cs-CZ" dirty="0"/>
          </a:p>
        </p:txBody>
      </p:sp>
      <p:sp>
        <p:nvSpPr>
          <p:cNvPr id="3" name="Zástupný symbol pro obsah 2"/>
          <p:cNvSpPr>
            <a:spLocks noGrp="1"/>
          </p:cNvSpPr>
          <p:nvPr>
            <p:ph idx="1"/>
          </p:nvPr>
        </p:nvSpPr>
        <p:spPr/>
        <p:txBody>
          <a:bodyPr/>
          <a:lstStyle/>
          <a:p>
            <a:r>
              <a:rPr lang="cs-CZ" b="1" dirty="0" smtClean="0"/>
              <a:t>Stupně výše příspěvku na péči</a:t>
            </a:r>
          </a:p>
          <a:p>
            <a:pPr marL="0" indent="0">
              <a:buNone/>
            </a:pPr>
            <a:r>
              <a:rPr lang="cs-CZ" dirty="0" smtClean="0"/>
              <a:t>Stupeň I. lehká závislost – 800,-Kč</a:t>
            </a:r>
            <a:endParaRPr lang="cs-CZ" dirty="0"/>
          </a:p>
          <a:p>
            <a:pPr marL="0" indent="0">
              <a:buNone/>
            </a:pPr>
            <a:r>
              <a:rPr lang="cs-CZ" dirty="0"/>
              <a:t>S</a:t>
            </a:r>
            <a:r>
              <a:rPr lang="cs-CZ" dirty="0" smtClean="0"/>
              <a:t>tupeň </a:t>
            </a:r>
            <a:r>
              <a:rPr lang="cs-CZ" dirty="0"/>
              <a:t>II, středně těžká </a:t>
            </a:r>
            <a:r>
              <a:rPr lang="cs-CZ" dirty="0" smtClean="0"/>
              <a:t>závislost – 4400,-Kč</a:t>
            </a:r>
            <a:endParaRPr lang="cs-CZ" dirty="0"/>
          </a:p>
          <a:p>
            <a:pPr marL="0" indent="0">
              <a:buNone/>
            </a:pPr>
            <a:r>
              <a:rPr lang="cs-CZ" dirty="0"/>
              <a:t>S</a:t>
            </a:r>
            <a:r>
              <a:rPr lang="cs-CZ" dirty="0" smtClean="0"/>
              <a:t>tupeň </a:t>
            </a:r>
            <a:r>
              <a:rPr lang="cs-CZ" dirty="0"/>
              <a:t>III, těžká </a:t>
            </a:r>
            <a:r>
              <a:rPr lang="cs-CZ" dirty="0" smtClean="0"/>
              <a:t>závislost – 8800,- Kč</a:t>
            </a:r>
            <a:endParaRPr lang="cs-CZ" dirty="0"/>
          </a:p>
          <a:p>
            <a:pPr marL="0" indent="0">
              <a:buNone/>
            </a:pPr>
            <a:r>
              <a:rPr lang="cs-CZ" dirty="0"/>
              <a:t>S</a:t>
            </a:r>
            <a:r>
              <a:rPr lang="cs-CZ" dirty="0" smtClean="0"/>
              <a:t>tupeň </a:t>
            </a:r>
            <a:r>
              <a:rPr lang="cs-CZ" dirty="0"/>
              <a:t>IV, úplná </a:t>
            </a:r>
            <a:r>
              <a:rPr lang="cs-CZ" dirty="0" smtClean="0"/>
              <a:t>závislost – 13200,-Kč</a:t>
            </a:r>
            <a:endParaRPr lang="cs-CZ" dirty="0"/>
          </a:p>
          <a:p>
            <a:r>
              <a:rPr lang="cs-CZ" dirty="0"/>
              <a:t>Dávky pro osoby se zdravotním </a:t>
            </a:r>
            <a:r>
              <a:rPr lang="cs-CZ" dirty="0" smtClean="0"/>
              <a:t>postižením</a:t>
            </a:r>
          </a:p>
          <a:p>
            <a:pPr marL="0" indent="0">
              <a:buNone/>
            </a:pPr>
            <a:r>
              <a:rPr lang="cs-CZ" dirty="0"/>
              <a:t>Osoby se zdravotním postižením mají právo na příspěvek na </a:t>
            </a:r>
            <a:r>
              <a:rPr lang="cs-CZ" b="1" dirty="0"/>
              <a:t>mobilitu</a:t>
            </a:r>
            <a:r>
              <a:rPr lang="cs-CZ" dirty="0"/>
              <a:t>, příspěvek na </a:t>
            </a:r>
            <a:r>
              <a:rPr lang="cs-CZ" b="1" dirty="0"/>
              <a:t>zvláštní pomůcku</a:t>
            </a:r>
            <a:r>
              <a:rPr lang="cs-CZ" dirty="0"/>
              <a:t>, </a:t>
            </a:r>
            <a:r>
              <a:rPr lang="cs-CZ" dirty="0" smtClean="0"/>
              <a:t>na průkaz </a:t>
            </a:r>
            <a:r>
              <a:rPr lang="cs-CZ" dirty="0"/>
              <a:t>osoby se </a:t>
            </a:r>
            <a:r>
              <a:rPr lang="cs-CZ" dirty="0" smtClean="0"/>
              <a:t>zdravotním postižením. </a:t>
            </a:r>
            <a:endParaRPr lang="cs-CZ" dirty="0"/>
          </a:p>
          <a:p>
            <a:endParaRPr lang="cs-CZ" dirty="0"/>
          </a:p>
        </p:txBody>
      </p:sp>
    </p:spTree>
    <p:extLst>
      <p:ext uri="{BB962C8B-B14F-4D97-AF65-F5344CB8AC3E}">
        <p14:creationId xmlns:p14="http://schemas.microsoft.com/office/powerpoint/2010/main" val="3187637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b="1" dirty="0"/>
              <a:t>METODY SPECIÁLNÍ PEDAGOGIKY SE ZAMĚŘENÍM NA OSOBY S POSTIŽENÍM SENIORSKÉHO VĚKU </a:t>
            </a:r>
            <a:endParaRPr lang="cs-CZ" sz="2800" dirty="0"/>
          </a:p>
        </p:txBody>
      </p:sp>
      <p:sp>
        <p:nvSpPr>
          <p:cNvPr id="3" name="Zástupný symbol pro obsah 2"/>
          <p:cNvSpPr>
            <a:spLocks noGrp="1"/>
          </p:cNvSpPr>
          <p:nvPr>
            <p:ph idx="1"/>
          </p:nvPr>
        </p:nvSpPr>
        <p:spPr/>
        <p:txBody>
          <a:bodyPr>
            <a:normAutofit fontScale="92500" lnSpcReduction="10000"/>
          </a:bodyPr>
          <a:lstStyle/>
          <a:p>
            <a:pPr marL="0" indent="0">
              <a:buNone/>
            </a:pPr>
            <a:r>
              <a:rPr lang="cs-CZ" sz="2400" dirty="0"/>
              <a:t>V rámci speciální </a:t>
            </a:r>
            <a:r>
              <a:rPr lang="cs-CZ" sz="2400" dirty="0" err="1"/>
              <a:t>gerontagogiky</a:t>
            </a:r>
            <a:r>
              <a:rPr lang="cs-CZ" sz="2400" dirty="0"/>
              <a:t> budeme rozlišovat následující skupiny metod: </a:t>
            </a:r>
            <a:r>
              <a:rPr lang="cs-CZ" sz="2400" dirty="0" smtClean="0"/>
              <a:t>diagnostické</a:t>
            </a:r>
            <a:r>
              <a:rPr lang="cs-CZ" sz="2400" dirty="0"/>
              <a:t>, nápravné, preventivní, terapeutické a výzkumné</a:t>
            </a:r>
            <a:r>
              <a:rPr lang="cs-CZ" sz="2400" dirty="0" smtClean="0"/>
              <a:t>.</a:t>
            </a:r>
          </a:p>
          <a:p>
            <a:pPr marL="0" indent="0">
              <a:buNone/>
            </a:pPr>
            <a:r>
              <a:rPr lang="cs-CZ" sz="2400" b="1" dirty="0" smtClean="0"/>
              <a:t>Diagnostické metody </a:t>
            </a:r>
            <a:r>
              <a:rPr lang="cs-CZ" sz="2400" dirty="0" smtClean="0"/>
              <a:t>- cílem </a:t>
            </a:r>
            <a:r>
              <a:rPr lang="cs-CZ" sz="2400" dirty="0"/>
              <a:t>je stanovené speciálně-pedagogické diagnózy, na jejímž </a:t>
            </a:r>
            <a:r>
              <a:rPr lang="cs-CZ" sz="2400" dirty="0" smtClean="0"/>
              <a:t>základě </a:t>
            </a:r>
            <a:r>
              <a:rPr lang="cs-CZ" sz="2400" dirty="0"/>
              <a:t>může být vytvořen individuální plán práce s klientem. Můžeme rozlišovat vstupní diagnózu, průběžnou a závěrečnou</a:t>
            </a:r>
            <a:r>
              <a:rPr lang="cs-CZ" sz="2400" dirty="0" smtClean="0"/>
              <a:t>.</a:t>
            </a:r>
          </a:p>
          <a:p>
            <a:pPr marL="0" indent="0">
              <a:buNone/>
            </a:pPr>
            <a:r>
              <a:rPr lang="cs-CZ" sz="2400" b="1" dirty="0" smtClean="0"/>
              <a:t>Klinické a testové metody </a:t>
            </a:r>
            <a:r>
              <a:rPr lang="cs-CZ" sz="2400" dirty="0" smtClean="0"/>
              <a:t>– osobní a rodinná anamnéza, rozhovor, pozorování, analýza produktů činnosti, dotazník, případová studie, </a:t>
            </a:r>
            <a:r>
              <a:rPr lang="cs-CZ" sz="2400" dirty="0"/>
              <a:t>testy </a:t>
            </a:r>
            <a:r>
              <a:rPr lang="cs-CZ" sz="2400" dirty="0" smtClean="0"/>
              <a:t>osobnosti</a:t>
            </a:r>
            <a:r>
              <a:rPr lang="cs-CZ" sz="2400" dirty="0"/>
              <a:t>, testy schopností a výkonové testy. Významnou roli hrají také sociometrické testy. </a:t>
            </a:r>
            <a:r>
              <a:rPr lang="cs-CZ" sz="2400" dirty="0" smtClean="0"/>
              <a:t>  </a:t>
            </a:r>
            <a:endParaRPr lang="cs-CZ" sz="2400" dirty="0"/>
          </a:p>
        </p:txBody>
      </p:sp>
    </p:spTree>
    <p:extLst>
      <p:ext uri="{BB962C8B-B14F-4D97-AF65-F5344CB8AC3E}">
        <p14:creationId xmlns:p14="http://schemas.microsoft.com/office/powerpoint/2010/main" val="37553146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200" b="1" dirty="0"/>
              <a:t>Základní </a:t>
            </a:r>
            <a:r>
              <a:rPr lang="cs-CZ" sz="2200" b="1" dirty="0" err="1" smtClean="0"/>
              <a:t>speciálněpedagogické</a:t>
            </a:r>
            <a:r>
              <a:rPr lang="cs-CZ" sz="2200" b="1" dirty="0" smtClean="0"/>
              <a:t> </a:t>
            </a:r>
            <a:r>
              <a:rPr lang="cs-CZ" sz="2200" b="1" dirty="0"/>
              <a:t>metody </a:t>
            </a:r>
            <a:r>
              <a:rPr lang="cs-CZ" sz="2200" dirty="0"/>
              <a:t/>
            </a:r>
            <a:br>
              <a:rPr lang="cs-CZ" sz="2200" dirty="0"/>
            </a:br>
            <a:r>
              <a:rPr lang="cs-CZ" sz="2200" dirty="0"/>
              <a:t>Metoda je definována jako „</a:t>
            </a:r>
            <a:r>
              <a:rPr lang="cs-CZ" sz="2200" i="1" dirty="0"/>
              <a:t>postup směřující k vytyčenému cíli nebo také způsob vědeckého poznávání jevů a skutečností.</a:t>
            </a:r>
            <a:r>
              <a:rPr lang="cs-CZ" sz="2200" dirty="0"/>
              <a:t>“</a:t>
            </a:r>
            <a:r>
              <a:rPr lang="cs-CZ" dirty="0"/>
              <a:t> </a:t>
            </a:r>
          </a:p>
        </p:txBody>
      </p:sp>
      <p:sp>
        <p:nvSpPr>
          <p:cNvPr id="3" name="Zástupný symbol pro obsah 2"/>
          <p:cNvSpPr>
            <a:spLocks noGrp="1"/>
          </p:cNvSpPr>
          <p:nvPr>
            <p:ph idx="1"/>
          </p:nvPr>
        </p:nvSpPr>
        <p:spPr/>
        <p:txBody>
          <a:bodyPr/>
          <a:lstStyle/>
          <a:p>
            <a:r>
              <a:rPr lang="cs-CZ" b="1" dirty="0" err="1" smtClean="0"/>
              <a:t>Speciálněpedagogické</a:t>
            </a:r>
            <a:r>
              <a:rPr lang="cs-CZ" b="1" dirty="0" smtClean="0"/>
              <a:t> metody </a:t>
            </a:r>
            <a:r>
              <a:rPr lang="cs-CZ" dirty="0" smtClean="0"/>
              <a:t>- směřují </a:t>
            </a:r>
            <a:r>
              <a:rPr lang="cs-CZ" dirty="0"/>
              <a:t>ke zmírnění následků </a:t>
            </a:r>
            <a:r>
              <a:rPr lang="cs-CZ" dirty="0" smtClean="0"/>
              <a:t>postižení, znevýhodnění </a:t>
            </a:r>
            <a:r>
              <a:rPr lang="cs-CZ" dirty="0"/>
              <a:t>a snaží se předcházet rozvoji </a:t>
            </a:r>
            <a:r>
              <a:rPr lang="cs-CZ" dirty="0" smtClean="0"/>
              <a:t>narušení jedince ve vztahu k okolí. </a:t>
            </a:r>
            <a:endParaRPr lang="cs-CZ" dirty="0"/>
          </a:p>
          <a:p>
            <a:pPr marL="0" indent="0">
              <a:buNone/>
            </a:pPr>
            <a:r>
              <a:rPr lang="cs-CZ" dirty="0"/>
              <a:t>Patří mezi ně </a:t>
            </a:r>
            <a:r>
              <a:rPr lang="cs-CZ" b="1" dirty="0"/>
              <a:t>reedukace, kompenzace a rehabilitace</a:t>
            </a:r>
            <a:r>
              <a:rPr lang="cs-CZ" b="1" dirty="0" smtClean="0"/>
              <a:t>.</a:t>
            </a:r>
          </a:p>
          <a:p>
            <a:r>
              <a:rPr lang="cs-CZ" b="1" dirty="0" smtClean="0"/>
              <a:t>Metody prevence </a:t>
            </a:r>
            <a:r>
              <a:rPr lang="cs-CZ" dirty="0" smtClean="0"/>
              <a:t>- </a:t>
            </a:r>
            <a:r>
              <a:rPr lang="cs-CZ" dirty="0"/>
              <a:t>s</a:t>
            </a:r>
            <a:r>
              <a:rPr lang="cs-CZ" dirty="0" smtClean="0"/>
              <a:t>oubor </a:t>
            </a:r>
            <a:r>
              <a:rPr lang="cs-CZ" dirty="0"/>
              <a:t>aktivit, opatření nebo procesů zaměřených na předcházení vzniku nebo snižování důsledků ohrožení, narušení nebo postižení. </a:t>
            </a:r>
            <a:r>
              <a:rPr lang="cs-CZ" dirty="0" smtClean="0"/>
              <a:t>  </a:t>
            </a:r>
          </a:p>
          <a:p>
            <a:r>
              <a:rPr lang="cs-CZ" b="1" dirty="0" smtClean="0"/>
              <a:t>Výzkumné metody </a:t>
            </a:r>
            <a:r>
              <a:rPr lang="cs-CZ" dirty="0" smtClean="0"/>
              <a:t>- </a:t>
            </a:r>
            <a:r>
              <a:rPr lang="cs-CZ" dirty="0"/>
              <a:t>s</a:t>
            </a:r>
            <a:r>
              <a:rPr lang="cs-CZ" dirty="0" smtClean="0"/>
              <a:t>peciální </a:t>
            </a:r>
            <a:r>
              <a:rPr lang="cs-CZ" dirty="0" err="1" smtClean="0"/>
              <a:t>gerontagogika</a:t>
            </a:r>
            <a:r>
              <a:rPr lang="cs-CZ" dirty="0" smtClean="0"/>
              <a:t> </a:t>
            </a:r>
            <a:r>
              <a:rPr lang="cs-CZ" dirty="0"/>
              <a:t>je vědní disciplína a jako taková má své oblasti </a:t>
            </a:r>
            <a:r>
              <a:rPr lang="cs-CZ" dirty="0" smtClean="0"/>
              <a:t>výzkumu</a:t>
            </a:r>
            <a:r>
              <a:rPr lang="cs-CZ" dirty="0"/>
              <a:t>, výzkumné problémy, na které hledá prostřednictvím metod odpovědi, které </a:t>
            </a:r>
            <a:r>
              <a:rPr lang="cs-CZ" dirty="0" smtClean="0"/>
              <a:t>pomohou </a:t>
            </a:r>
            <a:r>
              <a:rPr lang="cs-CZ" dirty="0"/>
              <a:t>dalšímu rozvoji oboru a zkvalitnění života jedinců s postižením. </a:t>
            </a:r>
          </a:p>
        </p:txBody>
      </p:sp>
    </p:spTree>
    <p:extLst>
      <p:ext uri="{BB962C8B-B14F-4D97-AF65-F5344CB8AC3E}">
        <p14:creationId xmlns:p14="http://schemas.microsoft.com/office/powerpoint/2010/main" val="746445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Terapeutické techniky</a:t>
            </a:r>
            <a:endParaRPr lang="cs-CZ" dirty="0"/>
          </a:p>
        </p:txBody>
      </p:sp>
      <p:sp>
        <p:nvSpPr>
          <p:cNvPr id="3" name="Zástupný symbol pro obsah 2"/>
          <p:cNvSpPr>
            <a:spLocks noGrp="1"/>
          </p:cNvSpPr>
          <p:nvPr>
            <p:ph idx="1"/>
          </p:nvPr>
        </p:nvSpPr>
        <p:spPr>
          <a:xfrm>
            <a:off x="677334" y="1307593"/>
            <a:ext cx="8596668" cy="4733770"/>
          </a:xfrm>
        </p:spPr>
        <p:txBody>
          <a:bodyPr/>
          <a:lstStyle/>
          <a:p>
            <a:r>
              <a:rPr lang="cs-CZ" dirty="0"/>
              <a:t>EXPRESIVNÍ TERAPIE </a:t>
            </a:r>
          </a:p>
          <a:p>
            <a:pPr marL="0" indent="0">
              <a:buNone/>
            </a:pPr>
            <a:r>
              <a:rPr lang="cs-CZ" sz="2000" dirty="0"/>
              <a:t>V rámci různých služeb a nabídek aktivit se osvědčily tzv. </a:t>
            </a:r>
            <a:r>
              <a:rPr lang="cs-CZ" sz="2000" b="1" dirty="0"/>
              <a:t>expresivně</a:t>
            </a:r>
            <a:r>
              <a:rPr lang="cs-CZ" sz="2000" dirty="0"/>
              <a:t> laděné terapie, které využívají různých uměleckých forem k sebevyjádření, uvolnění a prožitku</a:t>
            </a:r>
            <a:r>
              <a:rPr lang="cs-CZ" sz="2000" dirty="0" smtClean="0"/>
              <a:t>.</a:t>
            </a:r>
          </a:p>
          <a:p>
            <a:pPr marL="0" indent="0">
              <a:buNone/>
            </a:pPr>
            <a:r>
              <a:rPr lang="cs-CZ" sz="2000" dirty="0"/>
              <a:t>D</a:t>
            </a:r>
            <a:r>
              <a:rPr lang="cs-CZ" sz="2000" dirty="0" smtClean="0"/>
              <a:t>o </a:t>
            </a:r>
            <a:r>
              <a:rPr lang="cs-CZ" sz="2000" dirty="0"/>
              <a:t>expresivních terapií </a:t>
            </a:r>
            <a:r>
              <a:rPr lang="cs-CZ" sz="2000" dirty="0" smtClean="0"/>
              <a:t>zahrnujeme </a:t>
            </a:r>
            <a:r>
              <a:rPr lang="cs-CZ" sz="2000" dirty="0"/>
              <a:t>základní pětici </a:t>
            </a:r>
            <a:r>
              <a:rPr lang="cs-CZ" sz="2000" dirty="0" smtClean="0"/>
              <a:t>terapií dle </a:t>
            </a:r>
            <a:r>
              <a:rPr lang="cs-CZ" sz="2000" dirty="0"/>
              <a:t>druhů </a:t>
            </a:r>
            <a:r>
              <a:rPr lang="cs-CZ" sz="2000" dirty="0" smtClean="0"/>
              <a:t>umění</a:t>
            </a:r>
          </a:p>
          <a:p>
            <a:pPr>
              <a:buFont typeface="Wingdings" panose="05000000000000000000" pitchFamily="2" charset="2"/>
              <a:buChar char="Ø"/>
            </a:pPr>
            <a:r>
              <a:rPr lang="cs-CZ" sz="2000" dirty="0" smtClean="0"/>
              <a:t>arteterapii </a:t>
            </a:r>
            <a:r>
              <a:rPr lang="cs-CZ" sz="2000" dirty="0"/>
              <a:t>v užším slova smyslu, </a:t>
            </a:r>
            <a:endParaRPr lang="cs-CZ" sz="2000" dirty="0" smtClean="0"/>
          </a:p>
          <a:p>
            <a:r>
              <a:rPr lang="cs-CZ" sz="2000" dirty="0" smtClean="0"/>
              <a:t>muzikoterapii, </a:t>
            </a:r>
          </a:p>
          <a:p>
            <a:r>
              <a:rPr lang="cs-CZ" sz="2000" dirty="0" smtClean="0"/>
              <a:t>dramaterapii </a:t>
            </a:r>
            <a:r>
              <a:rPr lang="cs-CZ" sz="2000" dirty="0"/>
              <a:t>a </a:t>
            </a:r>
            <a:r>
              <a:rPr lang="cs-CZ" sz="2000" dirty="0" smtClean="0"/>
              <a:t>teatroterapii, </a:t>
            </a:r>
          </a:p>
          <a:p>
            <a:r>
              <a:rPr lang="cs-CZ" sz="2000" dirty="0" smtClean="0"/>
              <a:t>taneční </a:t>
            </a:r>
            <a:r>
              <a:rPr lang="cs-CZ" sz="2000" dirty="0"/>
              <a:t>a </a:t>
            </a:r>
            <a:r>
              <a:rPr lang="cs-CZ" sz="2000" dirty="0" smtClean="0"/>
              <a:t>pohybovou terapii  </a:t>
            </a:r>
          </a:p>
          <a:p>
            <a:r>
              <a:rPr lang="cs-CZ" sz="2000" dirty="0" err="1" smtClean="0"/>
              <a:t>biblioterapie</a:t>
            </a:r>
            <a:r>
              <a:rPr lang="cs-CZ" sz="2000" dirty="0" smtClean="0"/>
              <a:t> </a:t>
            </a:r>
            <a:r>
              <a:rPr lang="cs-CZ" sz="2000" dirty="0"/>
              <a:t>a </a:t>
            </a:r>
            <a:r>
              <a:rPr lang="cs-CZ" sz="2000" dirty="0" err="1"/>
              <a:t>poetoterapie</a:t>
            </a:r>
            <a:endParaRPr lang="cs-CZ" sz="2000" dirty="0"/>
          </a:p>
        </p:txBody>
      </p:sp>
    </p:spTree>
    <p:extLst>
      <p:ext uri="{BB962C8B-B14F-4D97-AF65-F5344CB8AC3E}">
        <p14:creationId xmlns:p14="http://schemas.microsoft.com/office/powerpoint/2010/main" val="9406577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Arteterapie</a:t>
            </a:r>
            <a:endParaRPr lang="cs-CZ" dirty="0"/>
          </a:p>
        </p:txBody>
      </p:sp>
      <p:sp>
        <p:nvSpPr>
          <p:cNvPr id="3" name="Zástupný symbol pro obsah 2"/>
          <p:cNvSpPr>
            <a:spLocks noGrp="1"/>
          </p:cNvSpPr>
          <p:nvPr>
            <p:ph idx="1"/>
          </p:nvPr>
        </p:nvSpPr>
        <p:spPr/>
        <p:txBody>
          <a:bodyPr>
            <a:normAutofit/>
          </a:bodyPr>
          <a:lstStyle/>
          <a:p>
            <a:r>
              <a:rPr lang="cs-CZ" sz="2400" dirty="0"/>
              <a:t>Arteterapie v nejširším slova smyslu znamená léčbu uměním, v užším slova smyslu potom uměním výtvarným. Základním předpokladem arteterapie je skutečnost, že již samotný proces tvorby má léčivé účinky. Důraz není kladen na estetičnost a krásu, ale </a:t>
            </a:r>
            <a:r>
              <a:rPr lang="cs-CZ" sz="2400" dirty="0" smtClean="0"/>
              <a:t>na prožitek </a:t>
            </a:r>
            <a:r>
              <a:rPr lang="cs-CZ" sz="2400" dirty="0"/>
              <a:t>ze spontánního </a:t>
            </a:r>
            <a:r>
              <a:rPr lang="cs-CZ" sz="2400" dirty="0" smtClean="0"/>
              <a:t>tvoření. </a:t>
            </a:r>
            <a:r>
              <a:rPr lang="cs-CZ" sz="2400" dirty="0"/>
              <a:t>Neverbální obrazová forma komunikace a její vědomá reflexe </a:t>
            </a:r>
            <a:r>
              <a:rPr lang="cs-CZ" sz="2400" dirty="0" smtClean="0"/>
              <a:t>pomáhají </a:t>
            </a:r>
            <a:r>
              <a:rPr lang="cs-CZ" sz="2400" dirty="0"/>
              <a:t>dosahovat hlubšího sebepoznání. Současně je naplňován sekundární cíl, a to, že na skupinových arteterapiích vzniká bezpečný prostor pro setkávání, otevřené sdílení a </a:t>
            </a:r>
            <a:r>
              <a:rPr lang="cs-CZ" sz="2400" dirty="0" smtClean="0"/>
              <a:t>komunikaci</a:t>
            </a:r>
            <a:r>
              <a:rPr lang="cs-CZ" sz="2400" dirty="0"/>
              <a:t>.</a:t>
            </a:r>
          </a:p>
        </p:txBody>
      </p:sp>
    </p:spTree>
    <p:extLst>
      <p:ext uri="{BB962C8B-B14F-4D97-AF65-F5344CB8AC3E}">
        <p14:creationId xmlns:p14="http://schemas.microsoft.com/office/powerpoint/2010/main" val="32108011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Muzikoterapie</a:t>
            </a:r>
            <a:endParaRPr lang="cs-CZ" dirty="0"/>
          </a:p>
        </p:txBody>
      </p:sp>
      <p:sp>
        <p:nvSpPr>
          <p:cNvPr id="3" name="Zástupný symbol pro obsah 2"/>
          <p:cNvSpPr>
            <a:spLocks noGrp="1"/>
          </p:cNvSpPr>
          <p:nvPr>
            <p:ph idx="1"/>
          </p:nvPr>
        </p:nvSpPr>
        <p:spPr/>
        <p:txBody>
          <a:bodyPr>
            <a:normAutofit/>
          </a:bodyPr>
          <a:lstStyle/>
          <a:p>
            <a:r>
              <a:rPr lang="cs-CZ" sz="2000" dirty="0"/>
              <a:t>Muzikoterapie využívá základní složky hudebního umění, a to melodii, harmonii, rytmus, zvukovou barvu, tempo, dynamiku, takt. Muzikoterapie může být </a:t>
            </a:r>
            <a:r>
              <a:rPr lang="cs-CZ" sz="2000" b="1" dirty="0"/>
              <a:t>receptivní</a:t>
            </a:r>
            <a:r>
              <a:rPr lang="cs-CZ" sz="2000" dirty="0"/>
              <a:t>, což je vlastní vnímání a prožívání hudby, nebo </a:t>
            </a:r>
            <a:r>
              <a:rPr lang="cs-CZ" sz="2000" b="1" dirty="0"/>
              <a:t>aktivní</a:t>
            </a:r>
            <a:r>
              <a:rPr lang="cs-CZ" sz="2000" dirty="0"/>
              <a:t>, při níž hudbu spoluvytváří všichni zúčastnění. Podobně jako v arteterapii nejde o samotný hudební výkon, ale hudební prožitek </a:t>
            </a:r>
            <a:r>
              <a:rPr lang="cs-CZ" sz="2000" dirty="0" smtClean="0"/>
              <a:t>nezávislý</a:t>
            </a:r>
            <a:r>
              <a:rPr lang="cs-CZ" sz="2000" dirty="0"/>
              <a:t> </a:t>
            </a:r>
            <a:r>
              <a:rPr lang="cs-CZ" sz="2000" dirty="0" smtClean="0"/>
              <a:t>na </a:t>
            </a:r>
            <a:r>
              <a:rPr lang="cs-CZ" sz="2000" dirty="0"/>
              <a:t>hudební zkušenosti či dovednosti. Mezi oblíbené formy patří např. bubnování, při </a:t>
            </a:r>
            <a:r>
              <a:rPr lang="cs-CZ" sz="2000" dirty="0" smtClean="0"/>
              <a:t>kterém </a:t>
            </a:r>
            <a:r>
              <a:rPr lang="cs-CZ" sz="2000" dirty="0"/>
              <a:t>prožívají účastníci radost z rytmů, které společně vytvářejí, současně to přispívá k </a:t>
            </a:r>
            <a:r>
              <a:rPr lang="cs-CZ" sz="2000" dirty="0" smtClean="0"/>
              <a:t>relaxaci</a:t>
            </a:r>
            <a:r>
              <a:rPr lang="cs-CZ" sz="2000" dirty="0"/>
              <a:t>, tělesnému a psychickému, zvláště emočnímu uvolnění.</a:t>
            </a:r>
          </a:p>
        </p:txBody>
      </p:sp>
    </p:spTree>
    <p:extLst>
      <p:ext uri="{BB962C8B-B14F-4D97-AF65-F5344CB8AC3E}">
        <p14:creationId xmlns:p14="http://schemas.microsoft.com/office/powerpoint/2010/main" val="40406634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Dramaterapie a teatroterapie</a:t>
            </a:r>
            <a:endParaRPr lang="cs-CZ" dirty="0"/>
          </a:p>
        </p:txBody>
      </p:sp>
      <p:sp>
        <p:nvSpPr>
          <p:cNvPr id="3" name="Zástupný symbol pro obsah 2"/>
          <p:cNvSpPr>
            <a:spLocks noGrp="1"/>
          </p:cNvSpPr>
          <p:nvPr>
            <p:ph idx="1"/>
          </p:nvPr>
        </p:nvSpPr>
        <p:spPr/>
        <p:txBody>
          <a:bodyPr>
            <a:normAutofit/>
          </a:bodyPr>
          <a:lstStyle/>
          <a:p>
            <a:r>
              <a:rPr lang="cs-CZ" sz="2400" b="1" dirty="0"/>
              <a:t>U dramaterapie </a:t>
            </a:r>
            <a:r>
              <a:rPr lang="cs-CZ" sz="2400" dirty="0"/>
              <a:t>jsou pro terapeutické účely využívány divadelní postupy, které umožní </a:t>
            </a:r>
            <a:r>
              <a:rPr lang="cs-CZ" sz="2400" dirty="0" smtClean="0"/>
              <a:t>klientovi </a:t>
            </a:r>
            <a:r>
              <a:rPr lang="cs-CZ" sz="2400" dirty="0"/>
              <a:t>hrát si, zkoušet různé role, měnit si role v situacích smyšlených nebo plynoucích ze životních zkušeností. Dramaterapie odbourává stres, podporuje expresi, kooperaci, </a:t>
            </a:r>
            <a:r>
              <a:rPr lang="cs-CZ" sz="2400" dirty="0" smtClean="0"/>
              <a:t>spontaneitu</a:t>
            </a:r>
            <a:r>
              <a:rPr lang="cs-CZ" sz="2400" dirty="0"/>
              <a:t>. </a:t>
            </a:r>
          </a:p>
          <a:p>
            <a:r>
              <a:rPr lang="cs-CZ" sz="2400" b="1" dirty="0"/>
              <a:t>Teatroterapie</a:t>
            </a:r>
            <a:r>
              <a:rPr lang="cs-CZ" sz="2400" dirty="0"/>
              <a:t> je terapeutický </a:t>
            </a:r>
            <a:r>
              <a:rPr lang="cs-CZ" sz="2400" dirty="0" err="1"/>
              <a:t>paradivadelní</a:t>
            </a:r>
            <a:r>
              <a:rPr lang="cs-CZ" sz="2400" dirty="0"/>
              <a:t> systém zaměřen nejen na proces jako u </a:t>
            </a:r>
            <a:r>
              <a:rPr lang="cs-CZ" sz="2400" dirty="0" smtClean="0"/>
              <a:t>dramaterapie</a:t>
            </a:r>
            <a:r>
              <a:rPr lang="cs-CZ" sz="2400" dirty="0"/>
              <a:t>, ale také na výsledný produkt.</a:t>
            </a:r>
          </a:p>
        </p:txBody>
      </p:sp>
    </p:spTree>
    <p:extLst>
      <p:ext uri="{BB962C8B-B14F-4D97-AF65-F5344CB8AC3E}">
        <p14:creationId xmlns:p14="http://schemas.microsoft.com/office/powerpoint/2010/main" val="19365235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Tanečně-pohybové </a:t>
            </a:r>
            <a:r>
              <a:rPr lang="cs-CZ" dirty="0"/>
              <a:t>terapie</a:t>
            </a:r>
          </a:p>
        </p:txBody>
      </p:sp>
      <p:sp>
        <p:nvSpPr>
          <p:cNvPr id="3" name="Zástupný symbol pro obsah 2"/>
          <p:cNvSpPr>
            <a:spLocks noGrp="1"/>
          </p:cNvSpPr>
          <p:nvPr>
            <p:ph idx="1"/>
          </p:nvPr>
        </p:nvSpPr>
        <p:spPr/>
        <p:txBody>
          <a:bodyPr>
            <a:normAutofit/>
          </a:bodyPr>
          <a:lstStyle/>
          <a:p>
            <a:r>
              <a:rPr lang="cs-CZ" sz="2000" dirty="0"/>
              <a:t>Podstatou tanečně-pohybové terapie je </a:t>
            </a:r>
            <a:r>
              <a:rPr lang="cs-CZ" sz="2000" i="1" dirty="0"/>
              <a:t>„použití pohybu jako procesu posilujícího emocionální, kognitivní, sociální a fyzickou integraci jedince.“ </a:t>
            </a:r>
            <a:r>
              <a:rPr lang="cs-CZ" sz="2000" dirty="0" smtClean="0"/>
              <a:t>Základním </a:t>
            </a:r>
            <a:r>
              <a:rPr lang="cs-CZ" sz="2000" dirty="0"/>
              <a:t>východiskem je pochopení reciprocity tělesného a duševního</a:t>
            </a:r>
            <a:r>
              <a:rPr lang="cs-CZ" sz="2000" dirty="0" smtClean="0"/>
              <a:t>.</a:t>
            </a:r>
            <a:endParaRPr lang="cs-CZ" sz="2000" dirty="0"/>
          </a:p>
          <a:p>
            <a:r>
              <a:rPr lang="cs-CZ" sz="2000" dirty="0"/>
              <a:t>N</a:t>
            </a:r>
            <a:r>
              <a:rPr lang="cs-CZ" sz="2000" dirty="0" smtClean="0"/>
              <a:t>ejde tedy o </a:t>
            </a:r>
            <a:r>
              <a:rPr lang="cs-CZ" sz="2000" dirty="0"/>
              <a:t>taneční výkon či estetické hledisko, ale o prožitek, uvolnění, spontaneitu. Vytváří se </a:t>
            </a:r>
            <a:r>
              <a:rPr lang="cs-CZ" sz="2000" dirty="0" smtClean="0"/>
              <a:t>bezpečný </a:t>
            </a:r>
            <a:r>
              <a:rPr lang="cs-CZ" sz="2000" dirty="0"/>
              <a:t>prostor pro vlastní sebepoznání, při dobře vedené terapii může klient získat vědomý náhled na své emoce. Jednoznačně se tímto </a:t>
            </a:r>
            <a:r>
              <a:rPr lang="cs-CZ" sz="2000" dirty="0" smtClean="0"/>
              <a:t>rozvíjí </a:t>
            </a:r>
            <a:r>
              <a:rPr lang="cs-CZ" sz="2000" dirty="0"/>
              <a:t>tvořivost, sebedůvěra a </a:t>
            </a:r>
            <a:r>
              <a:rPr lang="cs-CZ" sz="2000" dirty="0" smtClean="0"/>
              <a:t>individualita</a:t>
            </a:r>
            <a:r>
              <a:rPr lang="cs-CZ" sz="2000" dirty="0"/>
              <a:t>, spolupráce s druhými, empatie a tolerance.</a:t>
            </a:r>
            <a:endParaRPr lang="cs-CZ" sz="2000" dirty="0" smtClean="0"/>
          </a:p>
        </p:txBody>
      </p:sp>
    </p:spTree>
    <p:extLst>
      <p:ext uri="{BB962C8B-B14F-4D97-AF65-F5344CB8AC3E}">
        <p14:creationId xmlns:p14="http://schemas.microsoft.com/office/powerpoint/2010/main" val="22884964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Biblioterapie</a:t>
            </a:r>
            <a:r>
              <a:rPr lang="cs-CZ" b="1" dirty="0"/>
              <a:t> a </a:t>
            </a:r>
            <a:r>
              <a:rPr lang="cs-CZ" b="1" dirty="0" err="1"/>
              <a:t>poetoterapie</a:t>
            </a:r>
            <a:endParaRPr lang="cs-CZ" dirty="0"/>
          </a:p>
        </p:txBody>
      </p:sp>
      <p:sp>
        <p:nvSpPr>
          <p:cNvPr id="3" name="Zástupný symbol pro obsah 2"/>
          <p:cNvSpPr>
            <a:spLocks noGrp="1"/>
          </p:cNvSpPr>
          <p:nvPr>
            <p:ph idx="1"/>
          </p:nvPr>
        </p:nvSpPr>
        <p:spPr/>
        <p:txBody>
          <a:bodyPr>
            <a:normAutofit fontScale="92500" lnSpcReduction="10000"/>
          </a:bodyPr>
          <a:lstStyle/>
          <a:p>
            <a:r>
              <a:rPr lang="cs-CZ" sz="2400" dirty="0" smtClean="0"/>
              <a:t>Tyto terapie můžeme vymezit jako</a:t>
            </a:r>
            <a:r>
              <a:rPr lang="cs-CZ" sz="2400" i="1" dirty="0" smtClean="0"/>
              <a:t> </a:t>
            </a:r>
            <a:r>
              <a:rPr lang="cs-CZ" sz="2400" dirty="0"/>
              <a:t>terapeutickou aktivitu využívající vybranou </a:t>
            </a:r>
            <a:r>
              <a:rPr lang="cs-CZ" sz="2400" dirty="0" smtClean="0"/>
              <a:t>literaturu</a:t>
            </a:r>
            <a:r>
              <a:rPr lang="cs-CZ" sz="2400" dirty="0"/>
              <a:t>, tvořivé psaní, popř. film s následnou diskuzí řízenou terapeutem s cílem integrace citové a rozumové sféry osobnosti za účelem dosažení náhledu, sebereflexe, reedukace či kompenzace poruchy či psychosociálních problémů</a:t>
            </a:r>
            <a:r>
              <a:rPr lang="cs-CZ" sz="2400" dirty="0" smtClean="0"/>
              <a:t>.</a:t>
            </a:r>
          </a:p>
          <a:p>
            <a:r>
              <a:rPr lang="cs-CZ" sz="2400" dirty="0"/>
              <a:t>Definovat </a:t>
            </a:r>
            <a:r>
              <a:rPr lang="cs-CZ" sz="2400" dirty="0" err="1"/>
              <a:t>poetoterapii</a:t>
            </a:r>
            <a:r>
              <a:rPr lang="cs-CZ" sz="2400"/>
              <a:t> lze „jako terapeutickou metodu, která využívá prvků poezie za účelem navození žádoucího prožívání, chování a jednání klientů. </a:t>
            </a:r>
            <a:endParaRPr lang="cs-CZ" sz="2400" dirty="0" smtClean="0"/>
          </a:p>
          <a:p>
            <a:r>
              <a:rPr lang="cs-CZ" sz="2400" dirty="0"/>
              <a:t>Podobně jako jiné typy expresivních terapií se člení na složku </a:t>
            </a:r>
            <a:r>
              <a:rPr lang="cs-CZ" sz="2400" b="1" dirty="0"/>
              <a:t>receptivní </a:t>
            </a:r>
            <a:r>
              <a:rPr lang="cs-CZ" sz="2400" dirty="0"/>
              <a:t>(čtení uměleckých děl) a </a:t>
            </a:r>
            <a:r>
              <a:rPr lang="cs-CZ" sz="2400" b="1" dirty="0"/>
              <a:t>aktivní </a:t>
            </a:r>
            <a:r>
              <a:rPr lang="cs-CZ" sz="2400" dirty="0"/>
              <a:t>(tvořivé psaní).</a:t>
            </a:r>
          </a:p>
        </p:txBody>
      </p:sp>
    </p:spTree>
    <p:extLst>
      <p:ext uri="{BB962C8B-B14F-4D97-AF65-F5344CB8AC3E}">
        <p14:creationId xmlns:p14="http://schemas.microsoft.com/office/powerpoint/2010/main" val="245444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8D6D6FA4-A5C3-4BC8-9BC9-8DE3FBF7E3BC}"/>
              </a:ext>
            </a:extLst>
          </p:cNvPr>
          <p:cNvSpPr>
            <a:spLocks noGrp="1"/>
          </p:cNvSpPr>
          <p:nvPr>
            <p:ph type="title"/>
          </p:nvPr>
        </p:nvSpPr>
        <p:spPr/>
        <p:txBody>
          <a:bodyPr/>
          <a:lstStyle/>
          <a:p>
            <a:r>
              <a:rPr lang="cs-CZ" dirty="0"/>
              <a:t>Definování a předmět</a:t>
            </a:r>
          </a:p>
        </p:txBody>
      </p:sp>
      <p:sp>
        <p:nvSpPr>
          <p:cNvPr id="3" name="Zástupný obsah 2">
            <a:extLst>
              <a:ext uri="{FF2B5EF4-FFF2-40B4-BE49-F238E27FC236}">
                <a16:creationId xmlns="" xmlns:a16="http://schemas.microsoft.com/office/drawing/2014/main" id="{3D345205-C434-4F59-89AA-0AACDA02043A}"/>
              </a:ext>
            </a:extLst>
          </p:cNvPr>
          <p:cNvSpPr>
            <a:spLocks noGrp="1"/>
          </p:cNvSpPr>
          <p:nvPr>
            <p:ph idx="1"/>
          </p:nvPr>
        </p:nvSpPr>
        <p:spPr/>
        <p:txBody>
          <a:bodyPr>
            <a:normAutofit/>
          </a:bodyPr>
          <a:lstStyle/>
          <a:p>
            <a:r>
              <a:rPr lang="cs-CZ" sz="2400" dirty="0"/>
              <a:t>Jako první definoval speciální </a:t>
            </a:r>
            <a:r>
              <a:rPr lang="cs-CZ" sz="2400" dirty="0" err="1" smtClean="0"/>
              <a:t>gerontagogiku</a:t>
            </a:r>
            <a:r>
              <a:rPr lang="cs-CZ" sz="2400" dirty="0" smtClean="0"/>
              <a:t> </a:t>
            </a:r>
            <a:r>
              <a:rPr lang="cs-CZ" sz="2400" dirty="0"/>
              <a:t>Ján Jesenský. Vymezuje ji jako vědní disciplínu, která </a:t>
            </a:r>
            <a:r>
              <a:rPr lang="cs-CZ" sz="2400" b="1" dirty="0"/>
              <a:t>„studuje, zkoumá, systematizuje a vykládá poznatky o procesech usměrňování a rozvíjení aktivit seniorů, jejich hodnotových orientací, poznatků kompenzačních i reedukačních schopností, dovedností a návyků vztahujících se ke specifickým kvalitám a potřebám života, k rolím a statusu handicapovaných seniorů, jejich </a:t>
            </a:r>
            <a:r>
              <a:rPr lang="cs-CZ" sz="2400" b="1" dirty="0" err="1" smtClean="0"/>
              <a:t>společenskokulturního</a:t>
            </a:r>
            <a:r>
              <a:rPr lang="cs-CZ" sz="2400" b="1" dirty="0"/>
              <a:t>, technického a přírodního prostředí“</a:t>
            </a:r>
            <a:r>
              <a:rPr lang="cs-CZ" sz="2400" dirty="0"/>
              <a:t> (Jesenský, 2000, s. 275).</a:t>
            </a:r>
          </a:p>
        </p:txBody>
      </p:sp>
    </p:spTree>
    <p:extLst>
      <p:ext uri="{BB962C8B-B14F-4D97-AF65-F5344CB8AC3E}">
        <p14:creationId xmlns:p14="http://schemas.microsoft.com/office/powerpoint/2010/main" val="5202428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609600"/>
            <a:ext cx="8596668" cy="551688"/>
          </a:xfrm>
        </p:spPr>
        <p:txBody>
          <a:bodyPr>
            <a:normAutofit fontScale="90000"/>
          </a:bodyPr>
          <a:lstStyle/>
          <a:p>
            <a:r>
              <a:rPr lang="cs-CZ" dirty="0" smtClean="0"/>
              <a:t>Zooterapie</a:t>
            </a:r>
            <a:endParaRPr lang="cs-CZ" dirty="0"/>
          </a:p>
        </p:txBody>
      </p:sp>
      <p:sp>
        <p:nvSpPr>
          <p:cNvPr id="3" name="Zástupný symbol pro obsah 2"/>
          <p:cNvSpPr>
            <a:spLocks noGrp="1"/>
          </p:cNvSpPr>
          <p:nvPr>
            <p:ph idx="1"/>
          </p:nvPr>
        </p:nvSpPr>
        <p:spPr>
          <a:xfrm>
            <a:off x="677334" y="1161289"/>
            <a:ext cx="8596668" cy="4880074"/>
          </a:xfrm>
        </p:spPr>
        <p:txBody>
          <a:bodyPr>
            <a:normAutofit fontScale="92500" lnSpcReduction="10000"/>
          </a:bodyPr>
          <a:lstStyle/>
          <a:p>
            <a:r>
              <a:rPr lang="cs-CZ" dirty="0"/>
              <a:t>Zooterapii (též </a:t>
            </a:r>
            <a:r>
              <a:rPr lang="cs-CZ" dirty="0" err="1"/>
              <a:t>animoterapii</a:t>
            </a:r>
            <a:r>
              <a:rPr lang="cs-CZ" dirty="0"/>
              <a:t>) lze definovat jako </a:t>
            </a:r>
            <a:r>
              <a:rPr lang="cs-CZ" i="1" dirty="0"/>
              <a:t>„svébytný způsob záměrného, řízeného a odborně vedeného kontaktu člověka se zvířetem, prováděného za účelem maximálně </a:t>
            </a:r>
            <a:r>
              <a:rPr lang="cs-CZ" i="1" dirty="0" smtClean="0"/>
              <a:t>možného </a:t>
            </a:r>
            <a:r>
              <a:rPr lang="cs-CZ" i="1" dirty="0"/>
              <a:t>zlepšení jeho nevyhovujícího (či málo vyhovujícího) psychického a fyzického stavu (např. stavu narušené komunikace, snížené hybnosti apod.).“ </a:t>
            </a:r>
            <a:r>
              <a:rPr lang="cs-CZ" dirty="0"/>
              <a:t>(Valenta a kol., 2014, s. 234</a:t>
            </a:r>
            <a:r>
              <a:rPr lang="cs-CZ" dirty="0" smtClean="0"/>
              <a:t>)</a:t>
            </a:r>
          </a:p>
          <a:p>
            <a:r>
              <a:rPr lang="cs-CZ" dirty="0"/>
              <a:t>Mezi dílčí disciplíny zooterapie patří např.: </a:t>
            </a:r>
          </a:p>
          <a:p>
            <a:r>
              <a:rPr lang="cs-CZ" dirty="0" smtClean="0"/>
              <a:t>Canisterapie </a:t>
            </a:r>
            <a:r>
              <a:rPr lang="cs-CZ" dirty="0"/>
              <a:t>(využití psa v rámci zooterapie) </a:t>
            </a:r>
          </a:p>
          <a:p>
            <a:r>
              <a:rPr lang="cs-CZ" dirty="0" err="1" smtClean="0"/>
              <a:t>Felinoterapie</a:t>
            </a:r>
            <a:r>
              <a:rPr lang="cs-CZ" dirty="0" smtClean="0"/>
              <a:t> </a:t>
            </a:r>
            <a:r>
              <a:rPr lang="cs-CZ" dirty="0"/>
              <a:t>(využití kočky v rámci zooterapie) </a:t>
            </a:r>
          </a:p>
          <a:p>
            <a:r>
              <a:rPr lang="cs-CZ" dirty="0" err="1" smtClean="0"/>
              <a:t>Hipoterapie</a:t>
            </a:r>
            <a:r>
              <a:rPr lang="cs-CZ" dirty="0" smtClean="0"/>
              <a:t> </a:t>
            </a:r>
            <a:r>
              <a:rPr lang="cs-CZ" dirty="0"/>
              <a:t>(využití koně v rámci zooterapie) </a:t>
            </a:r>
          </a:p>
          <a:p>
            <a:r>
              <a:rPr lang="cs-CZ" dirty="0" err="1" smtClean="0"/>
              <a:t>Delfinoterapie</a:t>
            </a:r>
            <a:r>
              <a:rPr lang="cs-CZ" dirty="0" smtClean="0"/>
              <a:t> </a:t>
            </a:r>
            <a:r>
              <a:rPr lang="cs-CZ" dirty="0"/>
              <a:t>(využití delfína v rámci zooterapie) </a:t>
            </a:r>
          </a:p>
          <a:p>
            <a:r>
              <a:rPr lang="cs-CZ" dirty="0" err="1" smtClean="0"/>
              <a:t>Lamaterapie</a:t>
            </a:r>
            <a:r>
              <a:rPr lang="cs-CZ" dirty="0" smtClean="0"/>
              <a:t> </a:t>
            </a:r>
            <a:r>
              <a:rPr lang="cs-CZ" dirty="0"/>
              <a:t>(využití lamy v rámci zooterapie) </a:t>
            </a:r>
          </a:p>
          <a:p>
            <a:r>
              <a:rPr lang="cs-CZ" dirty="0" err="1" smtClean="0"/>
              <a:t>Insektoterapie</a:t>
            </a:r>
            <a:r>
              <a:rPr lang="cs-CZ" dirty="0" smtClean="0"/>
              <a:t> </a:t>
            </a:r>
            <a:r>
              <a:rPr lang="cs-CZ" dirty="0"/>
              <a:t>(využití hmyzu v rámci zooterapie) </a:t>
            </a:r>
          </a:p>
          <a:p>
            <a:r>
              <a:rPr lang="cs-CZ" dirty="0" err="1" smtClean="0"/>
              <a:t>Ornitoterapie</a:t>
            </a:r>
            <a:r>
              <a:rPr lang="cs-CZ" dirty="0" smtClean="0"/>
              <a:t> </a:t>
            </a:r>
            <a:r>
              <a:rPr lang="cs-CZ" dirty="0"/>
              <a:t>(využití ptactva v rámci zooterapie) </a:t>
            </a:r>
          </a:p>
          <a:p>
            <a:r>
              <a:rPr lang="cs-CZ" dirty="0" smtClean="0"/>
              <a:t>terapie </a:t>
            </a:r>
            <a:r>
              <a:rPr lang="cs-CZ" dirty="0"/>
              <a:t>s menšími zvířaty, méně známý druh terapie, který využívá menší zvířata, například křečky, morčata či </a:t>
            </a:r>
            <a:r>
              <a:rPr lang="cs-CZ" dirty="0" smtClean="0"/>
              <a:t>fretky. </a:t>
            </a:r>
            <a:endParaRPr lang="cs-CZ" dirty="0"/>
          </a:p>
          <a:p>
            <a:endParaRPr lang="cs-CZ" dirty="0"/>
          </a:p>
        </p:txBody>
      </p:sp>
    </p:spTree>
    <p:extLst>
      <p:ext uri="{BB962C8B-B14F-4D97-AF65-F5344CB8AC3E}">
        <p14:creationId xmlns:p14="http://schemas.microsoft.com/office/powerpoint/2010/main" val="21096944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Aktivity zaměřené na funkční zdatnost a soběstačnost</a:t>
            </a:r>
            <a:endParaRPr lang="cs-CZ" dirty="0"/>
          </a:p>
        </p:txBody>
      </p:sp>
      <p:sp>
        <p:nvSpPr>
          <p:cNvPr id="3" name="Zástupný symbol pro obsah 2"/>
          <p:cNvSpPr>
            <a:spLocks noGrp="1"/>
          </p:cNvSpPr>
          <p:nvPr>
            <p:ph idx="1"/>
          </p:nvPr>
        </p:nvSpPr>
        <p:spPr>
          <a:xfrm>
            <a:off x="677334" y="1682497"/>
            <a:ext cx="8596668" cy="4358866"/>
          </a:xfrm>
        </p:spPr>
        <p:txBody>
          <a:bodyPr>
            <a:normAutofit fontScale="92500" lnSpcReduction="20000"/>
          </a:bodyPr>
          <a:lstStyle/>
          <a:p>
            <a:pPr marL="0" indent="0">
              <a:buNone/>
            </a:pPr>
            <a:r>
              <a:rPr lang="cs-CZ" dirty="0"/>
              <a:t>Můžeme sem zařadit </a:t>
            </a:r>
            <a:r>
              <a:rPr lang="cs-CZ" b="1" dirty="0"/>
              <a:t>fyzioterapii a kinezioterapii</a:t>
            </a:r>
            <a:r>
              <a:rPr lang="cs-CZ" dirty="0"/>
              <a:t>, jejichž cílem je </a:t>
            </a:r>
            <a:r>
              <a:rPr lang="cs-CZ" i="1" dirty="0"/>
              <a:t>„co nejdelší zachování, případně obnova funkční zdatnosti a </a:t>
            </a:r>
            <a:r>
              <a:rPr lang="cs-CZ" i="1" dirty="0" smtClean="0"/>
              <a:t>soběstačnosti“ </a:t>
            </a:r>
            <a:r>
              <a:rPr lang="cs-CZ" dirty="0"/>
              <a:t>(Procházková, 2014, s. 203</a:t>
            </a:r>
            <a:r>
              <a:rPr lang="cs-CZ" dirty="0" smtClean="0"/>
              <a:t>). </a:t>
            </a:r>
            <a:endParaRPr lang="cs-CZ" dirty="0"/>
          </a:p>
          <a:p>
            <a:pPr marL="0" indent="0">
              <a:buNone/>
            </a:pPr>
            <a:r>
              <a:rPr lang="cs-CZ" dirty="0"/>
              <a:t>Pohybové aktivity totiž kromě dopadu na fyzickou stránku pozitivně ovlivňují sebeúctu, kognitivní schopnosti, spánkový režim, sociální kontakty. Snižují naopak úzkost, deprese, stres</a:t>
            </a:r>
            <a:r>
              <a:rPr lang="cs-CZ" dirty="0" smtClean="0"/>
              <a:t>.</a:t>
            </a:r>
          </a:p>
          <a:p>
            <a:pPr marL="0" indent="0">
              <a:buNone/>
            </a:pPr>
            <a:r>
              <a:rPr lang="cs-CZ" b="1" dirty="0"/>
              <a:t>Ergoterapie neboli terapie prací </a:t>
            </a:r>
            <a:r>
              <a:rPr lang="cs-CZ" dirty="0"/>
              <a:t>musí ostatně jako všechny výše uvedené aktivity ze zájmu seniora, jeho předchozí životní zkušenosti. Pokud senior v rámci reminiscenční terapie rád vzpomíná na nějaké aktivity (např. pletení), které dříve rád dělal, není nic jednoduššího než mu dát prostor si je znovu zkusit. Ergoterapie působ jako prevence sociálního vyloučení seniora, odpoutá pozornost od jeho nepříznivého zdravotního stavu. Podle </a:t>
            </a:r>
            <a:r>
              <a:rPr lang="cs-CZ" dirty="0" err="1"/>
              <a:t>Pfeiffera</a:t>
            </a:r>
            <a:r>
              <a:rPr lang="cs-CZ" dirty="0"/>
              <a:t> (2001) může ergoterapie sloužit k naplnění volného času a zlepšení celkové kondice, může být cílen na postiženou oblast nebo zaměřena na výchovu k soběstačnosti. </a:t>
            </a:r>
          </a:p>
          <a:p>
            <a:pPr marL="0" indent="0">
              <a:buNone/>
            </a:pPr>
            <a:r>
              <a:rPr lang="cs-CZ" dirty="0"/>
              <a:t>Mezi ergoterapeutické aktivity lze zařadit např. malování, kreslení, batikování, košíkářství, keramiku, ale i hraní společenských her, čtení, diskutování a řada dalších. Pokud je k dis-pozici venkovní prostor, lze sem zařadit sázení, zavlažování, ošetřování trávníku, sběr a sušení surovin (</a:t>
            </a:r>
            <a:r>
              <a:rPr lang="cs-CZ" dirty="0" err="1"/>
              <a:t>Pfeiffer</a:t>
            </a:r>
            <a:r>
              <a:rPr lang="cs-CZ" dirty="0"/>
              <a:t>, 2001).</a:t>
            </a:r>
          </a:p>
        </p:txBody>
      </p:sp>
    </p:spTree>
    <p:extLst>
      <p:ext uri="{BB962C8B-B14F-4D97-AF65-F5344CB8AC3E}">
        <p14:creationId xmlns:p14="http://schemas.microsoft.com/office/powerpoint/2010/main" val="21377010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Kognitivní trénink</a:t>
            </a:r>
            <a:endParaRPr lang="cs-CZ" dirty="0"/>
          </a:p>
        </p:txBody>
      </p:sp>
      <p:sp>
        <p:nvSpPr>
          <p:cNvPr id="3" name="Zástupný symbol pro obsah 2"/>
          <p:cNvSpPr>
            <a:spLocks noGrp="1"/>
          </p:cNvSpPr>
          <p:nvPr>
            <p:ph idx="1"/>
          </p:nvPr>
        </p:nvSpPr>
        <p:spPr>
          <a:xfrm>
            <a:off x="677334" y="1280161"/>
            <a:ext cx="8596668" cy="4761202"/>
          </a:xfrm>
        </p:spPr>
        <p:txBody>
          <a:bodyPr>
            <a:noAutofit/>
          </a:bodyPr>
          <a:lstStyle/>
          <a:p>
            <a:r>
              <a:rPr lang="cs-CZ" sz="2400" dirty="0"/>
              <a:t>Cílem </a:t>
            </a:r>
            <a:r>
              <a:rPr lang="cs-CZ" sz="2400" b="1" dirty="0"/>
              <a:t>kognitivního tréninku </a:t>
            </a:r>
            <a:r>
              <a:rPr lang="cs-CZ" sz="2400" dirty="0"/>
              <a:t>je zlepšení kognitivních funkcí, které člověku umožňují </a:t>
            </a:r>
            <a:r>
              <a:rPr lang="cs-CZ" sz="2400" dirty="0" smtClean="0"/>
              <a:t>interagovat (</a:t>
            </a:r>
            <a:r>
              <a:rPr lang="cs-CZ" sz="2400" dirty="0"/>
              <a:t>vzájemně působit, ovlivňovat a směřovat k nějakým cílům </a:t>
            </a:r>
            <a:r>
              <a:rPr lang="cs-CZ" sz="2400" dirty="0" smtClean="0"/>
              <a:t>skupiny)</a:t>
            </a:r>
            <a:r>
              <a:rPr lang="cs-CZ" sz="2400" dirty="0"/>
              <a:t> </a:t>
            </a:r>
            <a:r>
              <a:rPr lang="cs-CZ" sz="2400" dirty="0" smtClean="0"/>
              <a:t>s </a:t>
            </a:r>
            <a:r>
              <a:rPr lang="cs-CZ" sz="2400" dirty="0"/>
              <a:t>okolím, reagovat na různé podněty a přizpůsobovat se měnícím se podmínkám. </a:t>
            </a:r>
            <a:endParaRPr lang="cs-CZ" sz="2400" dirty="0" smtClean="0"/>
          </a:p>
          <a:p>
            <a:r>
              <a:rPr lang="cs-CZ" sz="2400" dirty="0" smtClean="0"/>
              <a:t>Patří </a:t>
            </a:r>
            <a:r>
              <a:rPr lang="cs-CZ" sz="2400" dirty="0"/>
              <a:t>mezi ně </a:t>
            </a:r>
            <a:r>
              <a:rPr lang="cs-CZ" sz="2400" b="1" dirty="0"/>
              <a:t>učení, paměť, pozornost, řeč, zrakově-prostorové funkce, schopnost řešit </a:t>
            </a:r>
            <a:r>
              <a:rPr lang="cs-CZ" sz="2400" b="1" dirty="0" smtClean="0"/>
              <a:t>problémy</a:t>
            </a:r>
            <a:r>
              <a:rPr lang="cs-CZ" sz="2400" b="1" dirty="0"/>
              <a:t>, plánovat či zvládat různé úkoly a správně poznávat své okolí.</a:t>
            </a:r>
            <a:r>
              <a:rPr lang="cs-CZ" sz="2400" dirty="0"/>
              <a:t> Jejich procvičováním se vytváří tzv. kognitivní rezerva, která dělá kognitivní funkce odolnějšími. </a:t>
            </a:r>
          </a:p>
          <a:p>
            <a:r>
              <a:rPr lang="cs-CZ" sz="2400" dirty="0"/>
              <a:t>Kognitivní trénink zahrnuje lektorovanou praxi v souboru standardních úkolů vytvořených tak, aby reflektovaly určité kognitivní funkce, jako je paměť, pozornost či řešení problémů.</a:t>
            </a:r>
          </a:p>
        </p:txBody>
      </p:sp>
    </p:spTree>
    <p:extLst>
      <p:ext uri="{BB962C8B-B14F-4D97-AF65-F5344CB8AC3E}">
        <p14:creationId xmlns:p14="http://schemas.microsoft.com/office/powerpoint/2010/main" val="21427420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Rodina se členem se zdravotním postižením</a:t>
            </a:r>
            <a:endParaRPr lang="cs-CZ" dirty="0"/>
          </a:p>
        </p:txBody>
      </p:sp>
      <p:sp>
        <p:nvSpPr>
          <p:cNvPr id="3" name="Zástupný symbol pro obsah 2"/>
          <p:cNvSpPr>
            <a:spLocks noGrp="1"/>
          </p:cNvSpPr>
          <p:nvPr>
            <p:ph idx="1"/>
          </p:nvPr>
        </p:nvSpPr>
        <p:spPr/>
        <p:txBody>
          <a:bodyPr>
            <a:normAutofit lnSpcReduction="10000"/>
          </a:bodyPr>
          <a:lstStyle/>
          <a:p>
            <a:r>
              <a:rPr lang="cs-CZ" dirty="0"/>
              <a:t>Pří práci s jedincem s postižením všeho věku se pomáhající pracovník dostane do kontaktu s jeho rodinou, protože je vždy dobré mít členy rodiny jako součást společného řešení </a:t>
            </a:r>
            <a:r>
              <a:rPr lang="cs-CZ" dirty="0" smtClean="0"/>
              <a:t>situace</a:t>
            </a:r>
            <a:r>
              <a:rPr lang="cs-CZ" dirty="0"/>
              <a:t>. </a:t>
            </a:r>
          </a:p>
          <a:p>
            <a:r>
              <a:rPr lang="cs-CZ" dirty="0"/>
              <a:t>Michalík (2011, s. 95) chápe rodinu </a:t>
            </a:r>
            <a:r>
              <a:rPr lang="cs-CZ" dirty="0" smtClean="0"/>
              <a:t>se </a:t>
            </a:r>
            <a:r>
              <a:rPr lang="cs-CZ" dirty="0"/>
              <a:t>členem </a:t>
            </a:r>
            <a:r>
              <a:rPr lang="cs-CZ" dirty="0" smtClean="0"/>
              <a:t>se zdravotním postižením </a:t>
            </a:r>
            <a:r>
              <a:rPr lang="cs-CZ" i="1" dirty="0" smtClean="0"/>
              <a:t>„neopakovatelnou </a:t>
            </a:r>
            <a:r>
              <a:rPr lang="cs-CZ" i="1" dirty="0"/>
              <a:t>sociální jednotku“</a:t>
            </a:r>
            <a:r>
              <a:rPr lang="cs-CZ" dirty="0"/>
              <a:t>. </a:t>
            </a:r>
            <a:endParaRPr lang="cs-CZ" dirty="0" smtClean="0"/>
          </a:p>
          <a:p>
            <a:r>
              <a:rPr lang="cs-CZ" dirty="0" smtClean="0"/>
              <a:t>Každá </a:t>
            </a:r>
            <a:r>
              <a:rPr lang="cs-CZ" dirty="0"/>
              <a:t>rodina se liší kromě běžně známých charakteristik tím, jak vnímá kvalitu života každý její člen, jak se proměnily jeho role a kvalita života při vstupu člena se zdravotním postižením do rodiny (narození, získaný </a:t>
            </a:r>
            <a:r>
              <a:rPr lang="cs-CZ" dirty="0" smtClean="0"/>
              <a:t>postižení). </a:t>
            </a:r>
            <a:r>
              <a:rPr lang="cs-CZ" dirty="0"/>
              <a:t>Pro poznání skutečné </a:t>
            </a:r>
            <a:r>
              <a:rPr lang="cs-CZ" dirty="0" smtClean="0"/>
              <a:t>situace </a:t>
            </a:r>
            <a:r>
              <a:rPr lang="cs-CZ" dirty="0"/>
              <a:t>rodin je důležité kombinovat kvantitativní i kvalitativní výzkumné přístupy, i tak ale získáme jen obecný obraz, který je třeba dokreslit v konkrétním případě. </a:t>
            </a:r>
            <a:r>
              <a:rPr lang="cs-CZ" dirty="0" smtClean="0"/>
              <a:t>Toto </a:t>
            </a:r>
            <a:r>
              <a:rPr lang="cs-CZ" dirty="0"/>
              <a:t>nesmíme v pomáhajících profesích přehlížet, protože toto může být vysvětlením pro řadu nezdarů, se kterými se v práci můžeme setkat, které jsme nepředvídali, které nás zaskočily. </a:t>
            </a:r>
          </a:p>
        </p:txBody>
      </p:sp>
    </p:spTree>
    <p:extLst>
      <p:ext uri="{BB962C8B-B14F-4D97-AF65-F5344CB8AC3E}">
        <p14:creationId xmlns:p14="http://schemas.microsoft.com/office/powerpoint/2010/main" val="1993965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2DB9437D-F6C7-4445-977D-480986E52861}"/>
              </a:ext>
            </a:extLst>
          </p:cNvPr>
          <p:cNvSpPr>
            <a:spLocks noGrp="1"/>
          </p:cNvSpPr>
          <p:nvPr>
            <p:ph type="title"/>
          </p:nvPr>
        </p:nvSpPr>
        <p:spPr/>
        <p:txBody>
          <a:bodyPr/>
          <a:lstStyle/>
          <a:p>
            <a:r>
              <a:rPr lang="cs-CZ" dirty="0"/>
              <a:t>Definování a předmět</a:t>
            </a:r>
          </a:p>
        </p:txBody>
      </p:sp>
      <p:sp>
        <p:nvSpPr>
          <p:cNvPr id="3" name="Zástupný obsah 2">
            <a:extLst>
              <a:ext uri="{FF2B5EF4-FFF2-40B4-BE49-F238E27FC236}">
                <a16:creationId xmlns="" xmlns:a16="http://schemas.microsoft.com/office/drawing/2014/main" id="{AB1A650D-803A-44EF-93B0-38FAE97AFD18}"/>
              </a:ext>
            </a:extLst>
          </p:cNvPr>
          <p:cNvSpPr>
            <a:spLocks noGrp="1"/>
          </p:cNvSpPr>
          <p:nvPr>
            <p:ph idx="1"/>
          </p:nvPr>
        </p:nvSpPr>
        <p:spPr>
          <a:xfrm>
            <a:off x="677334" y="1420427"/>
            <a:ext cx="8596668" cy="4620935"/>
          </a:xfrm>
        </p:spPr>
        <p:txBody>
          <a:bodyPr>
            <a:noAutofit/>
          </a:bodyPr>
          <a:lstStyle/>
          <a:p>
            <a:r>
              <a:rPr lang="cs-CZ" sz="2800" dirty="0"/>
              <a:t>Předmětem speciální </a:t>
            </a:r>
            <a:r>
              <a:rPr lang="cs-CZ" sz="2800" dirty="0" err="1"/>
              <a:t>gerontagogiky</a:t>
            </a:r>
            <a:r>
              <a:rPr lang="cs-CZ" sz="2800" dirty="0"/>
              <a:t> jsou osoby v seniorském věku vyžadující odbornou péči v oblasti svého znevýhodnění. </a:t>
            </a:r>
          </a:p>
          <a:p>
            <a:r>
              <a:rPr lang="cs-CZ" sz="2800" dirty="0"/>
              <a:t>Podpora je věnována cílené enkulturaci (</a:t>
            </a:r>
            <a:r>
              <a:rPr lang="cs-CZ" sz="2800" dirty="0" err="1">
                <a:solidFill>
                  <a:srgbClr val="000000"/>
                </a:solidFill>
              </a:rPr>
              <a:t>e</a:t>
            </a:r>
            <a:r>
              <a:rPr lang="cs-CZ" sz="2800" b="0" i="0" dirty="0" err="1">
                <a:solidFill>
                  <a:srgbClr val="000000"/>
                </a:solidFill>
                <a:effectLst/>
              </a:rPr>
              <a:t>nkulturační</a:t>
            </a:r>
            <a:r>
              <a:rPr lang="cs-CZ" sz="2800" b="0" i="0" dirty="0">
                <a:solidFill>
                  <a:srgbClr val="000000"/>
                </a:solidFill>
                <a:effectLst/>
              </a:rPr>
              <a:t> procesy se vždy vztahují ke konkrétní společnosti a prakticky se kryjí s procesem socializace)</a:t>
            </a:r>
            <a:r>
              <a:rPr lang="cs-CZ" sz="2800" b="0" i="0" dirty="0">
                <a:solidFill>
                  <a:srgbClr val="000000"/>
                </a:solidFill>
                <a:effectLst/>
                <a:latin typeface="Cambria" panose="02040503050406030204" pitchFamily="18" charset="0"/>
              </a:rPr>
              <a:t> </a:t>
            </a:r>
            <a:r>
              <a:rPr lang="cs-CZ" sz="2800" dirty="0"/>
              <a:t>tj. socializaci v nejširším slova smyslu – zde ve smyslu institucionální podpory daného jedince. </a:t>
            </a:r>
          </a:p>
        </p:txBody>
      </p:sp>
    </p:spTree>
    <p:extLst>
      <p:ext uri="{BB962C8B-B14F-4D97-AF65-F5344CB8AC3E}">
        <p14:creationId xmlns:p14="http://schemas.microsoft.com/office/powerpoint/2010/main" val="14481111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B1157D85-A4FC-4D4C-A8A1-AE09491DFB38}"/>
              </a:ext>
            </a:extLst>
          </p:cNvPr>
          <p:cNvSpPr>
            <a:spLocks noGrp="1"/>
          </p:cNvSpPr>
          <p:nvPr>
            <p:ph type="title"/>
          </p:nvPr>
        </p:nvSpPr>
        <p:spPr>
          <a:xfrm>
            <a:off x="677334" y="609600"/>
            <a:ext cx="8596668" cy="615518"/>
          </a:xfrm>
        </p:spPr>
        <p:txBody>
          <a:bodyPr>
            <a:normAutofit fontScale="90000"/>
          </a:bodyPr>
          <a:lstStyle/>
          <a:p>
            <a:r>
              <a:rPr lang="cs-CZ" dirty="0"/>
              <a:t>Postavení v systému věd</a:t>
            </a:r>
            <a:br>
              <a:rPr lang="cs-CZ" dirty="0"/>
            </a:br>
            <a:endParaRPr lang="cs-CZ" dirty="0"/>
          </a:p>
        </p:txBody>
      </p:sp>
      <p:sp>
        <p:nvSpPr>
          <p:cNvPr id="3" name="Zástupný obsah 2">
            <a:extLst>
              <a:ext uri="{FF2B5EF4-FFF2-40B4-BE49-F238E27FC236}">
                <a16:creationId xmlns="" xmlns:a16="http://schemas.microsoft.com/office/drawing/2014/main" id="{61EAFC34-6ACC-44E3-9BD0-C945F1BC004D}"/>
              </a:ext>
            </a:extLst>
          </p:cNvPr>
          <p:cNvSpPr>
            <a:spLocks noGrp="1"/>
          </p:cNvSpPr>
          <p:nvPr>
            <p:ph idx="1"/>
          </p:nvPr>
        </p:nvSpPr>
        <p:spPr>
          <a:xfrm>
            <a:off x="677334" y="1287263"/>
            <a:ext cx="8596668" cy="4754100"/>
          </a:xfrm>
        </p:spPr>
        <p:txBody>
          <a:bodyPr>
            <a:normAutofit lnSpcReduction="10000"/>
          </a:bodyPr>
          <a:lstStyle/>
          <a:p>
            <a:pPr marL="0" indent="0">
              <a:buNone/>
            </a:pPr>
            <a:r>
              <a:rPr lang="cs-CZ" b="1" dirty="0"/>
              <a:t>Společenské vědy</a:t>
            </a:r>
          </a:p>
          <a:p>
            <a:pPr marL="0" indent="0">
              <a:buNone/>
            </a:pPr>
            <a:r>
              <a:rPr lang="cs-CZ" dirty="0"/>
              <a:t>Speciální </a:t>
            </a:r>
            <a:r>
              <a:rPr lang="cs-CZ" dirty="0" err="1"/>
              <a:t>gerontagogika</a:t>
            </a:r>
            <a:r>
              <a:rPr lang="cs-CZ" dirty="0"/>
              <a:t> je dílčí disciplínou speciální pedagogiky. </a:t>
            </a:r>
          </a:p>
          <a:p>
            <a:r>
              <a:rPr lang="cs-CZ" dirty="0"/>
              <a:t>Spolupracuje s pedagogickými vědami (obecná pedagogika, metodologie, didaktika, dějiny pedagogiky, teorie výchovy, pedagogická diagnostika)</a:t>
            </a:r>
          </a:p>
          <a:p>
            <a:r>
              <a:rPr lang="cs-CZ" dirty="0"/>
              <a:t>Spolupracuje s psychologií, zvláště vývojovou psychologií, </a:t>
            </a:r>
            <a:r>
              <a:rPr lang="cs-CZ" dirty="0" err="1"/>
              <a:t>gerontopsychologií</a:t>
            </a:r>
            <a:r>
              <a:rPr lang="cs-CZ" dirty="0"/>
              <a:t>, patopsychologií, pedagogickou, poradenskou a klinickou psychologií. </a:t>
            </a:r>
          </a:p>
          <a:p>
            <a:r>
              <a:rPr lang="cs-CZ" dirty="0"/>
              <a:t>Významnou roli hraje také vazba na sociologii, etiku, estetiku, logiku, právní vědy, lingvistiku.</a:t>
            </a:r>
          </a:p>
          <a:p>
            <a:pPr marL="0" indent="0">
              <a:buNone/>
            </a:pPr>
            <a:r>
              <a:rPr lang="cs-CZ" b="1" dirty="0"/>
              <a:t>Přírodní vědy</a:t>
            </a:r>
            <a:r>
              <a:rPr lang="cs-CZ" dirty="0"/>
              <a:t> </a:t>
            </a:r>
          </a:p>
          <a:p>
            <a:r>
              <a:rPr lang="cs-CZ" dirty="0"/>
              <a:t>Spolupracuje s lékařskými obory (je třeba mít základní povědomí o podstatě a dopadech znevýhodnění z lékařského hlediska, obor </a:t>
            </a:r>
            <a:r>
              <a:rPr lang="cs-CZ" dirty="0" err="1"/>
              <a:t>gerontopsychiatrie</a:t>
            </a:r>
            <a:r>
              <a:rPr lang="cs-CZ" dirty="0"/>
              <a:t> -</a:t>
            </a:r>
            <a:r>
              <a:rPr lang="cs-CZ" b="0" i="0" dirty="0">
                <a:solidFill>
                  <a:srgbClr val="666666"/>
                </a:solidFill>
                <a:effectLst/>
                <a:latin typeface="Roboto"/>
              </a:rPr>
              <a:t> psychiatrie pro seniory, zabývá se léčbou psychických poruch, které vznikají ve stáří, po 65. roce života</a:t>
            </a:r>
            <a:r>
              <a:rPr lang="cs-CZ" dirty="0"/>
              <a:t>). </a:t>
            </a:r>
          </a:p>
          <a:p>
            <a:pPr marL="0" indent="0">
              <a:buNone/>
            </a:pPr>
            <a:r>
              <a:rPr lang="cs-CZ" b="1" dirty="0"/>
              <a:t>Technické vědy </a:t>
            </a:r>
            <a:r>
              <a:rPr lang="cs-CZ" dirty="0"/>
              <a:t>(v kontextu návrhů, vývoje, výroby a využívání kompenzačních pomůcek) </a:t>
            </a:r>
          </a:p>
        </p:txBody>
      </p:sp>
    </p:spTree>
    <p:extLst>
      <p:ext uri="{BB962C8B-B14F-4D97-AF65-F5344CB8AC3E}">
        <p14:creationId xmlns:p14="http://schemas.microsoft.com/office/powerpoint/2010/main" val="850094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3E01F6F0-9E53-422B-8AD5-6808CA42BFD5}"/>
              </a:ext>
            </a:extLst>
          </p:cNvPr>
          <p:cNvSpPr>
            <a:spLocks noGrp="1"/>
          </p:cNvSpPr>
          <p:nvPr>
            <p:ph type="title"/>
          </p:nvPr>
        </p:nvSpPr>
        <p:spPr/>
        <p:txBody>
          <a:bodyPr/>
          <a:lstStyle/>
          <a:p>
            <a:r>
              <a:rPr lang="cs-CZ" dirty="0"/>
              <a:t>Obsah oboru speciální </a:t>
            </a:r>
            <a:r>
              <a:rPr lang="cs-CZ" dirty="0" err="1"/>
              <a:t>gerontagogiky</a:t>
            </a:r>
            <a:endParaRPr lang="cs-CZ" dirty="0"/>
          </a:p>
        </p:txBody>
      </p:sp>
      <p:sp>
        <p:nvSpPr>
          <p:cNvPr id="3" name="Zástupný obsah 2">
            <a:extLst>
              <a:ext uri="{FF2B5EF4-FFF2-40B4-BE49-F238E27FC236}">
                <a16:creationId xmlns="" xmlns:a16="http://schemas.microsoft.com/office/drawing/2014/main" id="{8146F699-F52C-4FBD-AB61-F0C67B41B357}"/>
              </a:ext>
            </a:extLst>
          </p:cNvPr>
          <p:cNvSpPr>
            <a:spLocks noGrp="1"/>
          </p:cNvSpPr>
          <p:nvPr>
            <p:ph idx="1"/>
          </p:nvPr>
        </p:nvSpPr>
        <p:spPr/>
        <p:txBody>
          <a:bodyPr/>
          <a:lstStyle/>
          <a:p>
            <a:pPr marL="0" indent="0">
              <a:buNone/>
            </a:pPr>
            <a:r>
              <a:rPr lang="cs-CZ" dirty="0"/>
              <a:t>Zaměřuje se na oblasti:  </a:t>
            </a:r>
          </a:p>
          <a:p>
            <a:r>
              <a:rPr lang="cs-CZ" dirty="0"/>
              <a:t>teoretického základu oboru</a:t>
            </a:r>
          </a:p>
          <a:p>
            <a:r>
              <a:rPr lang="cs-CZ" dirty="0"/>
              <a:t>základní terminologii  oboru </a:t>
            </a:r>
          </a:p>
          <a:p>
            <a:r>
              <a:rPr lang="cs-CZ" dirty="0"/>
              <a:t>metodologii  </a:t>
            </a:r>
          </a:p>
          <a:p>
            <a:r>
              <a:rPr lang="cs-CZ" dirty="0"/>
              <a:t>diagnostiku </a:t>
            </a:r>
          </a:p>
          <a:p>
            <a:r>
              <a:rPr lang="cs-CZ" dirty="0"/>
              <a:t>teorii rozvoje (udržení) lidského potenciálu seniorů se znevýhodněním </a:t>
            </a:r>
          </a:p>
          <a:p>
            <a:r>
              <a:rPr lang="cs-CZ" dirty="0"/>
              <a:t>teorii řízení a organizace v institucích a organizacích podporujících tuto cílovou skupinu.</a:t>
            </a:r>
          </a:p>
        </p:txBody>
      </p:sp>
    </p:spTree>
    <p:extLst>
      <p:ext uri="{BB962C8B-B14F-4D97-AF65-F5344CB8AC3E}">
        <p14:creationId xmlns:p14="http://schemas.microsoft.com/office/powerpoint/2010/main" val="17438356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BBD4AEFC-F437-4D57-8CD3-2B4335E5E871}"/>
              </a:ext>
            </a:extLst>
          </p:cNvPr>
          <p:cNvSpPr>
            <a:spLocks noGrp="1"/>
          </p:cNvSpPr>
          <p:nvPr>
            <p:ph type="title"/>
          </p:nvPr>
        </p:nvSpPr>
        <p:spPr/>
        <p:txBody>
          <a:bodyPr/>
          <a:lstStyle/>
          <a:p>
            <a:r>
              <a:rPr lang="cs-CZ" dirty="0"/>
              <a:t>Cíl speciální </a:t>
            </a:r>
            <a:r>
              <a:rPr lang="cs-CZ" dirty="0" err="1"/>
              <a:t>gerontagogiky</a:t>
            </a:r>
            <a:endParaRPr lang="cs-CZ" dirty="0"/>
          </a:p>
        </p:txBody>
      </p:sp>
      <p:sp>
        <p:nvSpPr>
          <p:cNvPr id="3" name="Zástupný obsah 2">
            <a:extLst>
              <a:ext uri="{FF2B5EF4-FFF2-40B4-BE49-F238E27FC236}">
                <a16:creationId xmlns="" xmlns:a16="http://schemas.microsoft.com/office/drawing/2014/main" id="{8CEF1A21-40C3-4696-B0C1-AF7EF8EE05C0}"/>
              </a:ext>
            </a:extLst>
          </p:cNvPr>
          <p:cNvSpPr>
            <a:spLocks noGrp="1"/>
          </p:cNvSpPr>
          <p:nvPr>
            <p:ph idx="1"/>
          </p:nvPr>
        </p:nvSpPr>
        <p:spPr/>
        <p:txBody>
          <a:bodyPr>
            <a:normAutofit/>
          </a:bodyPr>
          <a:lstStyle/>
          <a:p>
            <a:r>
              <a:rPr lang="cs-CZ" sz="2000" b="1" dirty="0"/>
              <a:t>Cílem speciální </a:t>
            </a:r>
            <a:r>
              <a:rPr lang="cs-CZ" sz="2000" b="1" dirty="0" err="1"/>
              <a:t>gerontagogiky</a:t>
            </a:r>
            <a:r>
              <a:rPr lang="cs-CZ" sz="2000" b="1" dirty="0"/>
              <a:t> </a:t>
            </a:r>
            <a:r>
              <a:rPr lang="cs-CZ" sz="2000" dirty="0"/>
              <a:t>je udržet či </a:t>
            </a:r>
            <a:r>
              <a:rPr lang="cs-CZ" sz="2000" b="1" dirty="0"/>
              <a:t>zvýšit kvalitu života </a:t>
            </a:r>
            <a:r>
              <a:rPr lang="cs-CZ" sz="2000" dirty="0"/>
              <a:t>člověka. Kvalita života bývá definována z různých úhlů pohledu, nicméně lze rozeznat objektivní a subjektivní kvalitu. </a:t>
            </a:r>
            <a:endParaRPr lang="cs-CZ" sz="2000" dirty="0" smtClean="0"/>
          </a:p>
          <a:p>
            <a:r>
              <a:rPr lang="cs-CZ" sz="2000" b="1" dirty="0" smtClean="0"/>
              <a:t>Objektivně</a:t>
            </a:r>
            <a:r>
              <a:rPr lang="cs-CZ" sz="2000" dirty="0" smtClean="0"/>
              <a:t> </a:t>
            </a:r>
            <a:r>
              <a:rPr lang="cs-CZ" sz="2000" dirty="0"/>
              <a:t>vnímaná kvalita života je dána většinou životními podmínkami člověka a jeho zdravím, </a:t>
            </a:r>
            <a:r>
              <a:rPr lang="cs-CZ" sz="2000" b="1" dirty="0"/>
              <a:t>subjektivní </a:t>
            </a:r>
            <a:r>
              <a:rPr lang="cs-CZ" sz="2000" dirty="0"/>
              <a:t>rovina je podle většiny odborné literatury vázána na osobní zkušenost, životní spokojenost, soulad mezi realitou a očekáváním. </a:t>
            </a:r>
            <a:endParaRPr lang="cs-CZ" sz="2000" dirty="0" smtClean="0"/>
          </a:p>
          <a:p>
            <a:r>
              <a:rPr lang="cs-CZ" sz="2000" dirty="0" smtClean="0"/>
              <a:t>Významnou </a:t>
            </a:r>
            <a:r>
              <a:rPr lang="cs-CZ" sz="2000" dirty="0"/>
              <a:t>roli jistě hraje také vnímání tzv. </a:t>
            </a:r>
            <a:r>
              <a:rPr lang="cs-CZ" sz="2000" b="1" dirty="0"/>
              <a:t>sociální opory</a:t>
            </a:r>
            <a:r>
              <a:rPr lang="cs-CZ" sz="2000" dirty="0"/>
              <a:t>. </a:t>
            </a:r>
            <a:r>
              <a:rPr lang="cs-CZ" sz="2000" dirty="0" err="1"/>
              <a:t>Mühlpachr</a:t>
            </a:r>
            <a:r>
              <a:rPr lang="cs-CZ" sz="2000" dirty="0"/>
              <a:t> (2017) uvádí, že subjektivní spokojenost seniorů se váže k pocitům a prožitkům spokojenosti, štěstí, obav, samoty, strachu nebo naděje.</a:t>
            </a:r>
          </a:p>
        </p:txBody>
      </p:sp>
    </p:spTree>
    <p:extLst>
      <p:ext uri="{BB962C8B-B14F-4D97-AF65-F5344CB8AC3E}">
        <p14:creationId xmlns:p14="http://schemas.microsoft.com/office/powerpoint/2010/main" val="35434077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B909C47D-FCFB-4879-A034-54FAE1E5BE41}"/>
              </a:ext>
            </a:extLst>
          </p:cNvPr>
          <p:cNvSpPr>
            <a:spLocks noGrp="1"/>
          </p:cNvSpPr>
          <p:nvPr>
            <p:ph type="title"/>
          </p:nvPr>
        </p:nvSpPr>
        <p:spPr/>
        <p:txBody>
          <a:bodyPr/>
          <a:lstStyle/>
          <a:p>
            <a:r>
              <a:rPr lang="cs-CZ" dirty="0"/>
              <a:t>Cílová skupina speciální </a:t>
            </a:r>
            <a:r>
              <a:rPr lang="cs-CZ" dirty="0" err="1"/>
              <a:t>gerontagogiky</a:t>
            </a:r>
            <a:endParaRPr lang="cs-CZ" dirty="0"/>
          </a:p>
        </p:txBody>
      </p:sp>
      <p:sp>
        <p:nvSpPr>
          <p:cNvPr id="3" name="Zástupný obsah 2">
            <a:extLst>
              <a:ext uri="{FF2B5EF4-FFF2-40B4-BE49-F238E27FC236}">
                <a16:creationId xmlns="" xmlns:a16="http://schemas.microsoft.com/office/drawing/2014/main" id="{105C1FE0-EBC1-46A3-8F3C-F71F5515DD0E}"/>
              </a:ext>
            </a:extLst>
          </p:cNvPr>
          <p:cNvSpPr>
            <a:spLocks noGrp="1"/>
          </p:cNvSpPr>
          <p:nvPr>
            <p:ph idx="1"/>
          </p:nvPr>
        </p:nvSpPr>
        <p:spPr/>
        <p:txBody>
          <a:bodyPr>
            <a:normAutofit lnSpcReduction="10000"/>
          </a:bodyPr>
          <a:lstStyle/>
          <a:p>
            <a:r>
              <a:rPr lang="cs-CZ" sz="2400" b="1" dirty="0"/>
              <a:t>Cílovou skupinou </a:t>
            </a:r>
            <a:r>
              <a:rPr lang="cs-CZ" sz="2400" dirty="0"/>
              <a:t>speciální </a:t>
            </a:r>
            <a:r>
              <a:rPr lang="cs-CZ" sz="2400" dirty="0" err="1"/>
              <a:t>gerontagogiky</a:t>
            </a:r>
            <a:r>
              <a:rPr lang="cs-CZ" sz="2400" dirty="0"/>
              <a:t> jsou </a:t>
            </a:r>
            <a:r>
              <a:rPr lang="cs-CZ" sz="2400" b="1" dirty="0"/>
              <a:t>senioři s určitým typem postižení.</a:t>
            </a:r>
            <a:r>
              <a:rPr lang="cs-CZ" sz="2400" dirty="0"/>
              <a:t> </a:t>
            </a:r>
            <a:endParaRPr lang="cs-CZ" sz="2400" dirty="0" smtClean="0"/>
          </a:p>
          <a:p>
            <a:r>
              <a:rPr lang="cs-CZ" sz="2400" dirty="0" smtClean="0"/>
              <a:t>Tato </a:t>
            </a:r>
            <a:r>
              <a:rPr lang="cs-CZ" sz="2400" dirty="0"/>
              <a:t>disciplína se formuje v posledních desetiletích, protože vzrůstá potřeba aplikovat metody speciální pedagogiky a </a:t>
            </a:r>
            <a:r>
              <a:rPr lang="cs-CZ" sz="2400" dirty="0" err="1"/>
              <a:t>gerontagogiky</a:t>
            </a:r>
            <a:r>
              <a:rPr lang="cs-CZ" sz="2400" dirty="0"/>
              <a:t> na populaci jedinců, kteří se začínají dožívat stále vyššího věku. Se </a:t>
            </a:r>
            <a:r>
              <a:rPr lang="cs-CZ" sz="2400" dirty="0" smtClean="0"/>
              <a:t>zlepšováním </a:t>
            </a:r>
            <a:r>
              <a:rPr lang="cs-CZ" sz="2400" dirty="0"/>
              <a:t>lékařské péče se jedinci s vrozeným postižením dožívají vyššího věku, současně se však objevuje mnoho onemocnění, které postižení způsobují ve starším věku (dříve se buď tak vysoký výskyt onemocnění nebyl, nebo lidé v podobné situaci nepřežili).</a:t>
            </a:r>
          </a:p>
        </p:txBody>
      </p:sp>
    </p:spTree>
    <p:extLst>
      <p:ext uri="{BB962C8B-B14F-4D97-AF65-F5344CB8AC3E}">
        <p14:creationId xmlns:p14="http://schemas.microsoft.com/office/powerpoint/2010/main" val="773366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35E6173E-B7C1-4B8C-820F-BE254850DA21}"/>
              </a:ext>
            </a:extLst>
          </p:cNvPr>
          <p:cNvSpPr>
            <a:spLocks noGrp="1"/>
          </p:cNvSpPr>
          <p:nvPr>
            <p:ph type="title"/>
          </p:nvPr>
        </p:nvSpPr>
        <p:spPr/>
        <p:txBody>
          <a:bodyPr/>
          <a:lstStyle/>
          <a:p>
            <a:r>
              <a:rPr lang="cs-CZ" dirty="0"/>
              <a:t>Cílovou skupinu lze rozčlenit do několika </a:t>
            </a:r>
            <a:r>
              <a:rPr lang="cs-CZ" dirty="0" err="1" smtClean="0"/>
              <a:t>skupin:Podle</a:t>
            </a:r>
            <a:r>
              <a:rPr lang="cs-CZ" dirty="0" smtClean="0"/>
              <a:t> druhu postižení</a:t>
            </a:r>
            <a:endParaRPr lang="cs-CZ" dirty="0"/>
          </a:p>
        </p:txBody>
      </p:sp>
      <p:sp>
        <p:nvSpPr>
          <p:cNvPr id="3" name="Zástupný obsah 2">
            <a:extLst>
              <a:ext uri="{FF2B5EF4-FFF2-40B4-BE49-F238E27FC236}">
                <a16:creationId xmlns="" xmlns:a16="http://schemas.microsoft.com/office/drawing/2014/main" id="{2ED05E73-1B6F-49F2-A5F9-DFB09FDED676}"/>
              </a:ext>
            </a:extLst>
          </p:cNvPr>
          <p:cNvSpPr>
            <a:spLocks noGrp="1"/>
          </p:cNvSpPr>
          <p:nvPr>
            <p:ph idx="1"/>
          </p:nvPr>
        </p:nvSpPr>
        <p:spPr/>
        <p:txBody>
          <a:bodyPr>
            <a:normAutofit fontScale="92500" lnSpcReduction="10000"/>
          </a:bodyPr>
          <a:lstStyle/>
          <a:p>
            <a:pPr marL="0" indent="0">
              <a:buNone/>
            </a:pPr>
            <a:r>
              <a:rPr lang="cs-CZ" dirty="0" smtClean="0"/>
              <a:t> </a:t>
            </a:r>
            <a:r>
              <a:rPr lang="cs-CZ" dirty="0"/>
              <a:t>PODLE DRUHU POSTIŽENÍ: </a:t>
            </a:r>
          </a:p>
          <a:p>
            <a:pPr marL="0" indent="0">
              <a:buNone/>
            </a:pPr>
            <a:r>
              <a:rPr lang="cs-CZ" b="1" dirty="0" smtClean="0"/>
              <a:t>poruchy </a:t>
            </a:r>
            <a:r>
              <a:rPr lang="cs-CZ" b="1" dirty="0"/>
              <a:t>tělesné </a:t>
            </a:r>
            <a:r>
              <a:rPr lang="cs-CZ" dirty="0"/>
              <a:t>(poruchy hybnosti, dlouhodobě nemocní; mohou být vrozené nebo vzniknout v důsledku chronických nemocí, úrazů, vážných chorob) </a:t>
            </a:r>
            <a:endParaRPr lang="cs-CZ" dirty="0" smtClean="0"/>
          </a:p>
          <a:p>
            <a:pPr marL="0" indent="0">
              <a:buNone/>
            </a:pPr>
            <a:r>
              <a:rPr lang="cs-CZ" b="1" dirty="0" smtClean="0"/>
              <a:t>poruchy </a:t>
            </a:r>
            <a:r>
              <a:rPr lang="cs-CZ" b="1" dirty="0"/>
              <a:t>komunikace </a:t>
            </a:r>
            <a:r>
              <a:rPr lang="cs-CZ" dirty="0"/>
              <a:t>(poruchy s přijímáním, zpracováním a vysíláním podnětů, které vznikly vrozeným </a:t>
            </a:r>
            <a:r>
              <a:rPr lang="cs-CZ" dirty="0" smtClean="0"/>
              <a:t>poškozením </a:t>
            </a:r>
            <a:r>
              <a:rPr lang="cs-CZ" dirty="0"/>
              <a:t>nebo došlo ke ztrátě komunikačních dovedností v průběhu života) </a:t>
            </a:r>
            <a:endParaRPr lang="cs-CZ" dirty="0" smtClean="0"/>
          </a:p>
          <a:p>
            <a:pPr marL="0" indent="0">
              <a:buNone/>
            </a:pPr>
            <a:r>
              <a:rPr lang="cs-CZ" b="1" dirty="0" smtClean="0"/>
              <a:t>poruchy </a:t>
            </a:r>
            <a:r>
              <a:rPr lang="cs-CZ" b="1" dirty="0"/>
              <a:t>mentální </a:t>
            </a:r>
            <a:r>
              <a:rPr lang="cs-CZ" dirty="0"/>
              <a:t>(vrozené </a:t>
            </a:r>
            <a:r>
              <a:rPr lang="cs-CZ" dirty="0" smtClean="0"/>
              <a:t>postižení: </a:t>
            </a:r>
            <a:r>
              <a:rPr lang="cs-CZ" dirty="0"/>
              <a:t>mentální </a:t>
            </a:r>
            <a:r>
              <a:rPr lang="cs-CZ" dirty="0" smtClean="0"/>
              <a:t>postižení </a:t>
            </a:r>
            <a:r>
              <a:rPr lang="cs-CZ" dirty="0"/>
              <a:t>a získané poškození integrity psychických funkcí, demence) </a:t>
            </a:r>
            <a:r>
              <a:rPr lang="cs-CZ" dirty="0" smtClean="0"/>
              <a:t> </a:t>
            </a:r>
          </a:p>
          <a:p>
            <a:pPr marL="0" indent="0">
              <a:buNone/>
            </a:pPr>
            <a:r>
              <a:rPr lang="cs-CZ" b="1" dirty="0" smtClean="0"/>
              <a:t>poruchy </a:t>
            </a:r>
            <a:r>
              <a:rPr lang="cs-CZ" b="1" dirty="0"/>
              <a:t>smyslové </a:t>
            </a:r>
            <a:r>
              <a:rPr lang="cs-CZ" dirty="0"/>
              <a:t>(zrakové a sluchové postižení, které vzniklo jako vrozené nebo bylo způsobeno během života) </a:t>
            </a:r>
            <a:endParaRPr lang="cs-CZ" dirty="0" smtClean="0"/>
          </a:p>
          <a:p>
            <a:pPr marL="0" indent="0">
              <a:buNone/>
            </a:pPr>
            <a:r>
              <a:rPr lang="cs-CZ" b="1" dirty="0" smtClean="0"/>
              <a:t>poruchy </a:t>
            </a:r>
            <a:r>
              <a:rPr lang="cs-CZ" b="1" dirty="0"/>
              <a:t>chování </a:t>
            </a:r>
            <a:r>
              <a:rPr lang="cs-CZ" dirty="0"/>
              <a:t>(závažné odchylky ve vzorcích chování, které jsou z hlediska sociokulturní normy, psaných či nepsaných pravidel společenského soužití pro danou společnost nežádoucí, nechtěné nebo až </a:t>
            </a:r>
            <a:r>
              <a:rPr lang="cs-CZ" dirty="0" smtClean="0"/>
              <a:t>nepřijatelné)</a:t>
            </a:r>
            <a:endParaRPr lang="cs-CZ" dirty="0"/>
          </a:p>
        </p:txBody>
      </p:sp>
    </p:spTree>
    <p:extLst>
      <p:ext uri="{BB962C8B-B14F-4D97-AF65-F5344CB8AC3E}">
        <p14:creationId xmlns:p14="http://schemas.microsoft.com/office/powerpoint/2010/main" val="873973003"/>
      </p:ext>
    </p:extLst>
  </p:cSld>
  <p:clrMapOvr>
    <a:masterClrMapping/>
  </p:clrMapOvr>
</p:sld>
</file>

<file path=ppt/theme/theme1.xml><?xml version="1.0" encoding="utf-8"?>
<a:theme xmlns:a="http://schemas.openxmlformats.org/drawingml/2006/main" name="Fazeta">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803</TotalTime>
  <Words>3828</Words>
  <Application>Microsoft Office PowerPoint</Application>
  <PresentationFormat>Širokoúhlá obrazovka</PresentationFormat>
  <Paragraphs>184</Paragraphs>
  <Slides>33</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33</vt:i4>
      </vt:variant>
    </vt:vector>
  </HeadingPairs>
  <TitlesOfParts>
    <vt:vector size="40" baseType="lpstr">
      <vt:lpstr>Arial</vt:lpstr>
      <vt:lpstr>Cambria</vt:lpstr>
      <vt:lpstr>Roboto</vt:lpstr>
      <vt:lpstr>Trebuchet MS</vt:lpstr>
      <vt:lpstr>Wingdings</vt:lpstr>
      <vt:lpstr>Wingdings 3</vt:lpstr>
      <vt:lpstr>Fazeta</vt:lpstr>
      <vt:lpstr>Speciální gerontagogika</vt:lpstr>
      <vt:lpstr>Definování a předmět</vt:lpstr>
      <vt:lpstr>Definování a předmět</vt:lpstr>
      <vt:lpstr>Definování a předmět</vt:lpstr>
      <vt:lpstr>Postavení v systému věd </vt:lpstr>
      <vt:lpstr>Obsah oboru speciální gerontagogiky</vt:lpstr>
      <vt:lpstr>Cíl speciální gerontagogiky</vt:lpstr>
      <vt:lpstr>Cílová skupina speciální gerontagogiky</vt:lpstr>
      <vt:lpstr>Cílovou skupinu lze rozčlenit do několika skupin:Podle druhu postižení</vt:lpstr>
      <vt:lpstr>Cílovou skupinu lze rozčlenit do několika skupin: Funkční stav</vt:lpstr>
      <vt:lpstr>LEGISLATIVA TÝKAJÍCÍ SE OSOB SE ZDRAVOTNÍM POSTIŽENÍM </vt:lpstr>
      <vt:lpstr>LEGISLATIVA TÝKAJÍCÍ SE ZDRAVOTNÍHO POSTIŽENÍ </vt:lpstr>
      <vt:lpstr>Systém péče o dospělé a seniory se zdravotním postižením </vt:lpstr>
      <vt:lpstr>Sociální služby</vt:lpstr>
      <vt:lpstr>SLUŽBY SOCIÁLNÍ PÉČE</vt:lpstr>
      <vt:lpstr>SLUŽBY SOCIÁLNÍ PREVENCE tvoří 18 služeb </vt:lpstr>
      <vt:lpstr>Služby sociální prevence</vt:lpstr>
      <vt:lpstr>Služby sociální prevence</vt:lpstr>
      <vt:lpstr>Služby sociálního poradenství</vt:lpstr>
      <vt:lpstr>FINANČNÍ PODPORA STÁTU – příspěvek na péči </vt:lpstr>
      <vt:lpstr>Příspěvek na péči</vt:lpstr>
      <vt:lpstr>METODY SPECIÁLNÍ PEDAGOGIKY SE ZAMĚŘENÍM NA OSOBY S POSTIŽENÍM SENIORSKÉHO VĚKU </vt:lpstr>
      <vt:lpstr>Základní speciálněpedagogické metody  Metoda je definována jako „postup směřující k vytyčenému cíli nebo také způsob vědeckého poznávání jevů a skutečností.“ </vt:lpstr>
      <vt:lpstr>Terapeutické techniky</vt:lpstr>
      <vt:lpstr>Arteterapie</vt:lpstr>
      <vt:lpstr>Muzikoterapie</vt:lpstr>
      <vt:lpstr>Dramaterapie a teatroterapie</vt:lpstr>
      <vt:lpstr>Tanečně-pohybové terapie</vt:lpstr>
      <vt:lpstr>Biblioterapie a poetoterapie</vt:lpstr>
      <vt:lpstr>Zooterapie</vt:lpstr>
      <vt:lpstr>Aktivity zaměřené na funkční zdatnost a soběstačnost</vt:lpstr>
      <vt:lpstr>Kognitivní trénink</vt:lpstr>
      <vt:lpstr>Rodina se členem se zdravotním postižením</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Speciální gerontagogika</dc:title>
  <dc:creator>Petr Pipek</dc:creator>
  <cp:lastModifiedBy>Jarmila Pipeková</cp:lastModifiedBy>
  <cp:revision>36</cp:revision>
  <dcterms:created xsi:type="dcterms:W3CDTF">2021-02-25T20:18:08Z</dcterms:created>
  <dcterms:modified xsi:type="dcterms:W3CDTF">2021-03-26T08:54:31Z</dcterms:modified>
</cp:coreProperties>
</file>