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3"/>
  </p:notesMasterIdLst>
  <p:handoutMasterIdLst>
    <p:handoutMasterId r:id="rId14"/>
  </p:handoutMasterIdLst>
  <p:sldIdLst>
    <p:sldId id="333" r:id="rId2"/>
    <p:sldId id="334" r:id="rId3"/>
    <p:sldId id="335" r:id="rId4"/>
    <p:sldId id="336" r:id="rId5"/>
    <p:sldId id="337" r:id="rId6"/>
    <p:sldId id="313" r:id="rId7"/>
    <p:sldId id="328" r:id="rId8"/>
    <p:sldId id="329" r:id="rId9"/>
    <p:sldId id="330" r:id="rId10"/>
    <p:sldId id="331" r:id="rId11"/>
    <p:sldId id="332" r:id="rId12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6" autoAdjust="0"/>
    <p:restoredTop sz="94712" autoAdjust="0"/>
  </p:normalViewPr>
  <p:slideViewPr>
    <p:cSldViewPr>
      <p:cViewPr varScale="1">
        <p:scale>
          <a:sx n="67" d="100"/>
          <a:sy n="67" d="100"/>
        </p:scale>
        <p:origin x="-1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A0B3A18-CB3F-4AD0-9B29-6DCA06BAE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38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8AB688-5102-45F0-820D-C3E5E8A372F8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709DB5-A796-48BC-9BA1-0F2CEB78C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9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42E929-225C-41D5-AB87-58837026B602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83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3D004-9451-4933-9CAB-3D14E49ABEE0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CE05-B8CE-4C05-AD1F-B629A8E2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5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C654-6BFD-4A26-8519-04EEA81326A3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7DD0-BD76-4B99-AC9E-3FDD6E71B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9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6888-14D5-45B5-8141-801553CDA2A6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52C3-93F3-4287-A57A-09E111323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37B3-7DDF-424D-A8EA-33163D76E655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420B-FBE2-4D59-AF95-7C30DBE85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4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9790-D31C-45DE-BBEF-80B52ADE2BEC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2CEA-2FAA-46FA-A495-679AD65A7A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1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F82A-D39F-4161-AE50-44B5DEB7EE64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F842-9810-4008-9775-7C15B120D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4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D76A-2FDE-4337-B41E-F0DA9C87F617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530C-A650-429C-8575-502F71516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7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1306-F8D5-4A63-B7A7-E930F2D4EA13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4A17E-91D0-4F81-9971-4BC325291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4E65-BC25-4BA6-907D-60D3EDAA18FB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616-0106-4B54-A4BB-C9BCA0DB4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9421-FC0B-4B66-8B30-4EE1514716E8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EA15-DE5E-4486-8B95-FF00CB1FE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2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6192-12F9-4109-AF3F-B6D596395F71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2D79-5857-48B6-A8A7-DFCE64CEB7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86C66E7-AB6B-4D63-8B2B-2EDD2C512D07}" type="datetimeFigureOut">
              <a:rPr lang="cs-CZ"/>
              <a:pPr>
                <a:defRPr/>
              </a:pPr>
              <a:t>22.04.2021</a:t>
            </a:fld>
            <a:endParaRPr lang="cs-CZ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D07F9A8-DE44-4D1F-BF3F-4501571530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3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3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ims.jcu.edu.au/AIMS-JCU/images/stress%20in%20tropical%20marine%20systems%20pi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/>
              <a:t>PREVENCE A PODPORA ZDRAVÍ</a:t>
            </a:r>
            <a:endParaRPr lang="cs-CZ" altLang="cs-CZ" sz="4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4800" b="1" dirty="0" smtClean="0">
                <a:latin typeface="+mj-lt"/>
              </a:rPr>
              <a:t>RELAXACE</a:t>
            </a:r>
            <a:endParaRPr lang="cs-CZ" altLang="cs-CZ" sz="48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53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</a:rPr>
              <a:t>Autogenní trénink J.H. </a:t>
            </a:r>
            <a:r>
              <a:rPr lang="cs-CZ" sz="3200" dirty="0" err="1">
                <a:effectLst/>
              </a:rPr>
              <a:t>Schultze</a:t>
            </a:r>
            <a:r>
              <a:rPr lang="cs-CZ" sz="3200" dirty="0">
                <a:effectLst/>
              </a:rPr>
              <a:t> </a:t>
            </a:r>
            <a:br>
              <a:rPr lang="cs-CZ" sz="3200" dirty="0">
                <a:effectLst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Východiskem jóga, budhistické praktiky, JPR, autohypnóza</a:t>
            </a:r>
          </a:p>
          <a:p>
            <a:r>
              <a:rPr lang="cs-CZ" sz="2400" dirty="0" smtClean="0"/>
              <a:t>Krátkodobé osvěžení, zkrácení spánku, zlepšení koncentrace, výkonnosti, sebepoznání, sebekontroly</a:t>
            </a:r>
          </a:p>
          <a:p>
            <a:r>
              <a:rPr lang="cs-CZ" sz="2400" dirty="0" smtClean="0"/>
              <a:t>Dva stupně: vyšší a nižší, v praxi spíše nižší, vyšší lze začít po dokonalém zvládnutí nižšího</a:t>
            </a:r>
          </a:p>
          <a:p>
            <a:r>
              <a:rPr lang="cs-CZ" sz="2400" dirty="0" smtClean="0"/>
              <a:t>Předpokládá současné svalové uvolnění a zavření očí</a:t>
            </a:r>
          </a:p>
          <a:p>
            <a:r>
              <a:rPr lang="cs-CZ" sz="2400" dirty="0" smtClean="0"/>
              <a:t>Vyžaduje hlubší studium a nejlépe vedení cvičitele</a:t>
            </a:r>
          </a:p>
          <a:p>
            <a:r>
              <a:rPr lang="cs-CZ" sz="2400" dirty="0" smtClean="0"/>
              <a:t>Po </a:t>
            </a:r>
            <a:r>
              <a:rPr lang="cs-CZ" sz="2400" dirty="0"/>
              <a:t>cvičení </a:t>
            </a:r>
            <a:r>
              <a:rPr lang="cs-CZ" sz="2400" dirty="0" smtClean="0"/>
              <a:t>je potřeba vrátit se do </a:t>
            </a:r>
            <a:r>
              <a:rPr lang="cs-CZ" sz="2400" dirty="0"/>
              <a:t>původního stavu</a:t>
            </a:r>
            <a:endParaRPr lang="cs-CZ" sz="2400" dirty="0" smtClean="0"/>
          </a:p>
          <a:p>
            <a:r>
              <a:rPr lang="cs-CZ" sz="2400" dirty="0" smtClean="0"/>
              <a:t>Pro některé jedince není vhodný 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788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Nižší stupeň SAT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2816"/>
            <a:ext cx="8007350" cy="46085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Pocity tíže: 6x „Pravá (levá) ruka … je těžká“  „Jsem naprosto klidný“, po cvičení se vrátit do původního stavu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Pocity tepla: obdobné, „Pravá </a:t>
            </a:r>
            <a:r>
              <a:rPr lang="cs-CZ" sz="2400" dirty="0"/>
              <a:t>(levá</a:t>
            </a:r>
            <a:r>
              <a:rPr lang="cs-CZ" sz="2400"/>
              <a:t>) </a:t>
            </a:r>
            <a:r>
              <a:rPr lang="cs-CZ" sz="2400" smtClean="0"/>
              <a:t>ruka … </a:t>
            </a:r>
            <a:r>
              <a:rPr lang="cs-CZ" sz="2400" dirty="0"/>
              <a:t>je </a:t>
            </a:r>
            <a:r>
              <a:rPr lang="cs-CZ" sz="2400" dirty="0" smtClean="0"/>
              <a:t>teplá“  (vyjmout z tohoto hlavu)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Sledování dechu: pravidelné dýchání bez zásahu, uvolněné: „Dýchá mi to“ „Dech je zcela klidný“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Regulace srdeční činnosti – navození pocitu klidu, tíhy, tepla, přiložení pravé ruky („Srdce je zcela klidné“)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Regulace břišních orgánů („Do břicha proudí příjemné teplo“)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Zaměření na oblast hlavy – pocit příjemně chladného čela (představa jemného vánku nebo dechu), „mysl je jasná“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41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altLang="cs-CZ" sz="3600" dirty="0" smtClean="0"/>
              <a:t>Vymezení pojmů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u="sng" dirty="0" smtClean="0"/>
              <a:t>Prevence</a:t>
            </a:r>
            <a:r>
              <a:rPr lang="cs-CZ" altLang="cs-CZ" sz="2400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je </a:t>
            </a:r>
            <a:r>
              <a:rPr lang="cs-CZ" altLang="cs-CZ" sz="2400" dirty="0"/>
              <a:t>systém opatření a intervencí, kterými se předchází vzniku nějakého nežádoucího </a:t>
            </a:r>
            <a:r>
              <a:rPr lang="cs-CZ" altLang="cs-CZ" sz="2400" dirty="0" smtClean="0"/>
              <a:t>jevu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	- je snaha </a:t>
            </a:r>
            <a:r>
              <a:rPr lang="cs-CZ" altLang="cs-CZ" sz="2400" dirty="0"/>
              <a:t>předejít nežádoucímu vzniku nemocí nebo zabránit zhoršování průběhu a šíření již vzniklých </a:t>
            </a:r>
            <a:r>
              <a:rPr lang="cs-CZ" altLang="cs-CZ" sz="2400" dirty="0" smtClean="0"/>
              <a:t>nemocí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 </a:t>
            </a:r>
            <a:r>
              <a:rPr lang="cs-CZ" altLang="cs-CZ" sz="2400" u="sng" dirty="0" smtClean="0"/>
              <a:t>Podpora </a:t>
            </a:r>
            <a:r>
              <a:rPr lang="cs-CZ" altLang="cs-CZ" sz="2400" u="sng" dirty="0"/>
              <a:t>zdraví </a:t>
            </a:r>
            <a:endParaRPr lang="cs-CZ" altLang="cs-CZ" sz="2400" u="sng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proces usnadňující jedincům zvýšit kontrolu nad determinantami svého zdraví,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a </a:t>
            </a:r>
            <a:r>
              <a:rPr lang="cs-CZ" altLang="cs-CZ" sz="2400" dirty="0"/>
              <a:t>tak zlepšovat svůj zdravotní stav.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Je </a:t>
            </a:r>
            <a:r>
              <a:rPr lang="cs-CZ" altLang="cs-CZ" sz="2400" dirty="0"/>
              <a:t>potřeba dosáhnout přijetí osobní odpovědnosti za vlastní zdraví</a:t>
            </a:r>
            <a:r>
              <a:rPr lang="cs-CZ" altLang="cs-CZ" sz="2400" dirty="0" smtClean="0"/>
              <a:t>.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u="sng" dirty="0" smtClean="0"/>
              <a:t>Zdravý </a:t>
            </a:r>
            <a:r>
              <a:rPr lang="cs-CZ" altLang="cs-CZ" sz="2400" u="sng" dirty="0"/>
              <a:t>životní styl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- hlavní faktor kvality </a:t>
            </a:r>
            <a:r>
              <a:rPr lang="cs-CZ" altLang="cs-CZ" sz="2400" dirty="0"/>
              <a:t>lidského zdraví </a:t>
            </a:r>
            <a:r>
              <a:rPr lang="cs-CZ" altLang="cs-CZ" sz="2400" dirty="0" smtClean="0"/>
              <a:t>(zahrnuje dodržování duševní </a:t>
            </a:r>
            <a:r>
              <a:rPr lang="cs-CZ" altLang="cs-CZ" sz="2400" dirty="0"/>
              <a:t>hygieny, odpovídající duševní aktivitu a zdraví podporující způsoby </a:t>
            </a:r>
            <a:r>
              <a:rPr lang="cs-CZ" altLang="cs-CZ" sz="2400" dirty="0" smtClean="0"/>
              <a:t>chování) </a:t>
            </a:r>
          </a:p>
        </p:txBody>
      </p:sp>
    </p:spTree>
    <p:extLst>
      <p:ext uri="{BB962C8B-B14F-4D97-AF65-F5344CB8AC3E}">
        <p14:creationId xmlns:p14="http://schemas.microsoft.com/office/powerpoint/2010/main" val="227436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200" b="1" dirty="0" smtClean="0"/>
              <a:t>Způsoby </a:t>
            </a:r>
            <a:r>
              <a:rPr lang="cs-CZ" altLang="cs-CZ" sz="3200" b="1" dirty="0"/>
              <a:t>chování </a:t>
            </a:r>
            <a:r>
              <a:rPr lang="cs-CZ" altLang="cs-CZ" sz="3200" b="1" dirty="0" smtClean="0"/>
              <a:t>podporující zdraví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000" dirty="0" smtClean="0"/>
              <a:t>pohybová </a:t>
            </a:r>
            <a:r>
              <a:rPr lang="cs-CZ" sz="2000" dirty="0"/>
              <a:t>aktivita, </a:t>
            </a:r>
            <a:endParaRPr lang="cs-CZ" sz="2000" dirty="0" smtClean="0"/>
          </a:p>
          <a:p>
            <a:r>
              <a:rPr lang="cs-CZ" sz="2000" dirty="0" smtClean="0"/>
              <a:t>nekuřáctví</a:t>
            </a:r>
            <a:r>
              <a:rPr lang="cs-CZ" sz="2000" dirty="0"/>
              <a:t>, </a:t>
            </a:r>
            <a:endParaRPr lang="cs-CZ" sz="2000" dirty="0" smtClean="0"/>
          </a:p>
          <a:p>
            <a:r>
              <a:rPr lang="cs-CZ" sz="2000" dirty="0" smtClean="0"/>
              <a:t>nezávislost </a:t>
            </a:r>
            <a:r>
              <a:rPr lang="cs-CZ" sz="2000" dirty="0"/>
              <a:t>na návykových látkách, </a:t>
            </a:r>
            <a:endParaRPr lang="cs-CZ" sz="2000" dirty="0" smtClean="0"/>
          </a:p>
          <a:p>
            <a:r>
              <a:rPr lang="cs-CZ" sz="2000" dirty="0" smtClean="0"/>
              <a:t>vyloučení </a:t>
            </a:r>
            <a:r>
              <a:rPr lang="cs-CZ" sz="2000" dirty="0"/>
              <a:t>rizikového sexu, </a:t>
            </a:r>
            <a:endParaRPr lang="cs-CZ" sz="2000" dirty="0" smtClean="0"/>
          </a:p>
          <a:p>
            <a:r>
              <a:rPr lang="cs-CZ" sz="2000" dirty="0" smtClean="0"/>
              <a:t>zachování </a:t>
            </a:r>
            <a:r>
              <a:rPr lang="cs-CZ" sz="2000" dirty="0"/>
              <a:t>vhodných dietních opatření, </a:t>
            </a:r>
            <a:endParaRPr lang="cs-CZ" sz="2000" dirty="0" smtClean="0"/>
          </a:p>
          <a:p>
            <a:r>
              <a:rPr lang="cs-CZ" sz="2000" dirty="0" smtClean="0"/>
              <a:t>předcházení </a:t>
            </a:r>
            <a:r>
              <a:rPr lang="cs-CZ" sz="2000" dirty="0"/>
              <a:t>úrazům a </a:t>
            </a:r>
            <a:r>
              <a:rPr lang="cs-CZ" sz="2000" dirty="0" smtClean="0"/>
              <a:t>nehodám,</a:t>
            </a:r>
            <a:endParaRPr lang="cs-CZ" sz="2000" dirty="0" smtClean="0"/>
          </a:p>
          <a:p>
            <a:r>
              <a:rPr lang="cs-CZ" sz="2000" dirty="0"/>
              <a:t>ochrana před intenzivním </a:t>
            </a:r>
            <a:r>
              <a:rPr lang="cs-CZ" sz="2000" dirty="0" smtClean="0"/>
              <a:t>opalováním,</a:t>
            </a:r>
          </a:p>
          <a:p>
            <a:r>
              <a:rPr lang="cs-CZ" altLang="cs-CZ" sz="2000" dirty="0" smtClean="0"/>
              <a:t>nadějné </a:t>
            </a:r>
            <a:r>
              <a:rPr lang="cs-CZ" altLang="cs-CZ" sz="2000" dirty="0"/>
              <a:t>způsoby zvládání životních těžkostí, </a:t>
            </a:r>
            <a:endParaRPr lang="cs-CZ" altLang="cs-CZ" sz="2000" dirty="0" smtClean="0"/>
          </a:p>
          <a:p>
            <a:r>
              <a:rPr lang="cs-CZ" altLang="cs-CZ" sz="2000" dirty="0" smtClean="0"/>
              <a:t>sociální </a:t>
            </a:r>
            <a:r>
              <a:rPr lang="cs-CZ" altLang="cs-CZ" sz="2000" dirty="0"/>
              <a:t>opora, </a:t>
            </a:r>
            <a:endParaRPr lang="cs-CZ" altLang="cs-CZ" sz="2000" dirty="0" smtClean="0"/>
          </a:p>
          <a:p>
            <a:r>
              <a:rPr lang="cs-CZ" altLang="cs-CZ" sz="2000" dirty="0" smtClean="0"/>
              <a:t>prevence </a:t>
            </a:r>
            <a:r>
              <a:rPr lang="cs-CZ" altLang="cs-CZ" sz="2000" dirty="0"/>
              <a:t>ztráty nadšení, </a:t>
            </a:r>
            <a:endParaRPr lang="cs-CZ" altLang="cs-CZ" sz="2000" dirty="0" smtClean="0"/>
          </a:p>
          <a:p>
            <a:r>
              <a:rPr lang="cs-CZ" altLang="cs-CZ" sz="2000" dirty="0" smtClean="0"/>
              <a:t>cvičení </a:t>
            </a:r>
            <a:r>
              <a:rPr lang="cs-CZ" altLang="cs-CZ" sz="2000" dirty="0"/>
              <a:t>paměti, </a:t>
            </a:r>
            <a:endParaRPr lang="cs-CZ" altLang="cs-CZ" sz="2000" dirty="0" smtClean="0"/>
          </a:p>
          <a:p>
            <a:r>
              <a:rPr lang="cs-CZ" altLang="cs-CZ" sz="2000" dirty="0" smtClean="0"/>
              <a:t>smysluplnost </a:t>
            </a:r>
            <a:r>
              <a:rPr lang="cs-CZ" altLang="cs-CZ" sz="2000" dirty="0"/>
              <a:t>života, </a:t>
            </a:r>
            <a:endParaRPr lang="cs-CZ" altLang="cs-CZ" sz="2000" dirty="0" smtClean="0"/>
          </a:p>
          <a:p>
            <a:r>
              <a:rPr lang="cs-CZ" altLang="cs-CZ" sz="2000" dirty="0" smtClean="0"/>
              <a:t>důvěra </a:t>
            </a:r>
            <a:r>
              <a:rPr lang="cs-CZ" altLang="cs-CZ" sz="2000" dirty="0"/>
              <a:t>a víra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493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Vliv pozitivních emocí na zdraví </a:t>
            </a:r>
            <a:endParaRPr lang="cs-CZ" altLang="cs-CZ" sz="32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dirty="0"/>
              <a:t>Pozitivní a negativní emocionalita </a:t>
            </a:r>
            <a:r>
              <a:rPr lang="cs-CZ" altLang="cs-CZ" sz="2000" dirty="0" smtClean="0"/>
              <a:t>= významné </a:t>
            </a:r>
            <a:r>
              <a:rPr lang="cs-CZ" altLang="cs-CZ" sz="2000" dirty="0"/>
              <a:t>moderátory zdraví 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400" dirty="0"/>
              <a:t>Negativní emocionalita </a:t>
            </a:r>
            <a:r>
              <a:rPr lang="cs-CZ" altLang="cs-CZ" sz="2400" dirty="0" smtClean="0"/>
              <a:t>(</a:t>
            </a:r>
            <a:r>
              <a:rPr lang="cs-CZ" altLang="cs-CZ" sz="2000" dirty="0" err="1" smtClean="0"/>
              <a:t>anxieta</a:t>
            </a:r>
            <a:r>
              <a:rPr lang="cs-CZ" altLang="cs-CZ" sz="2000" dirty="0"/>
              <a:t>, iritabilita, </a:t>
            </a:r>
            <a:r>
              <a:rPr lang="cs-CZ" altLang="cs-CZ" sz="2000" dirty="0" err="1" smtClean="0"/>
              <a:t>neuroticismus</a:t>
            </a:r>
            <a:r>
              <a:rPr lang="cs-CZ" altLang="cs-CZ" sz="2000" dirty="0" smtClean="0"/>
              <a:t>;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	 nervozita</a:t>
            </a:r>
            <a:r>
              <a:rPr lang="cs-CZ" altLang="cs-CZ" sz="2000" dirty="0"/>
              <a:t>, nespokojenost a </a:t>
            </a:r>
            <a:r>
              <a:rPr lang="cs-CZ" altLang="cs-CZ" sz="2000" dirty="0" smtClean="0"/>
              <a:t>pesimismus)</a:t>
            </a:r>
          </a:p>
          <a:p>
            <a:pPr marL="0" indent="0" eaLnBrk="1" hangingPunct="1">
              <a:buNone/>
            </a:pPr>
            <a:r>
              <a:rPr lang="cs-CZ" altLang="cs-CZ" sz="2400" dirty="0"/>
              <a:t>Pozitivní emocionalita (</a:t>
            </a:r>
            <a:r>
              <a:rPr lang="cs-CZ" altLang="cs-CZ" sz="2000" dirty="0"/>
              <a:t>klid, spokojenost se sebou a </a:t>
            </a:r>
            <a:r>
              <a:rPr lang="cs-CZ" altLang="cs-CZ" sz="2000" dirty="0" smtClean="0"/>
              <a:t>optimismus; 	aktivita, entuziasmus, energičnost, životní pohoda). 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Pozitivní psychologie </a:t>
            </a:r>
            <a:endParaRPr lang="cs-CZ" altLang="cs-CZ" sz="2400" dirty="0" smtClean="0"/>
          </a:p>
          <a:p>
            <a:pPr marL="0" indent="0" eaLnBrk="1" hangingPunct="1">
              <a:buNone/>
            </a:pPr>
            <a:r>
              <a:rPr lang="cs-CZ" altLang="cs-CZ" sz="2400" dirty="0" smtClean="0"/>
              <a:t>	v</a:t>
            </a:r>
            <a:r>
              <a:rPr lang="cs-CZ" altLang="cs-CZ" sz="2000" dirty="0" smtClean="0"/>
              <a:t>ýzkum kvality života, životní spokojenosti, pohody,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000" dirty="0" smtClean="0"/>
              <a:t>podpora </a:t>
            </a:r>
            <a:r>
              <a:rPr lang="cs-CZ" sz="2000" dirty="0"/>
              <a:t>celkové psychické pohody jedince nebo skupiny </a:t>
            </a:r>
            <a:r>
              <a:rPr lang="cs-CZ" sz="2000" dirty="0" smtClean="0"/>
              <a:t>lidí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400" dirty="0" smtClean="0"/>
              <a:t>Základními </a:t>
            </a:r>
            <a:r>
              <a:rPr lang="cs-CZ" altLang="cs-CZ" sz="2400" dirty="0"/>
              <a:t>fenomény pozitivní psychologie jsou </a:t>
            </a:r>
            <a:r>
              <a:rPr lang="cs-CZ" altLang="cs-CZ" sz="2400" u="sng" dirty="0"/>
              <a:t>radost, naděje a odpouštění</a:t>
            </a:r>
            <a:r>
              <a:rPr lang="cs-CZ" altLang="cs-CZ" sz="2400" dirty="0"/>
              <a:t>.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48635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u="sng" dirty="0"/>
              <a:t>Radost</a:t>
            </a:r>
            <a:r>
              <a:rPr lang="cs-CZ" sz="2400" dirty="0"/>
              <a:t> je emoce velkého štěstí a potěšení, spojena </a:t>
            </a:r>
            <a:r>
              <a:rPr lang="cs-CZ" sz="2400" dirty="0" smtClean="0"/>
              <a:t>s životní </a:t>
            </a:r>
            <a:r>
              <a:rPr lang="cs-CZ" sz="2400" dirty="0"/>
              <a:t>pohodou a pozitivní kvalitou života, s naplněním potřeby smysluplnosti </a:t>
            </a:r>
            <a:r>
              <a:rPr lang="cs-CZ" sz="2400" dirty="0" smtClean="0"/>
              <a:t>života</a:t>
            </a:r>
          </a:p>
          <a:p>
            <a:endParaRPr lang="cs-CZ" sz="2400" dirty="0" smtClean="0"/>
          </a:p>
          <a:p>
            <a:r>
              <a:rPr lang="cs-CZ" sz="2400" u="sng" dirty="0"/>
              <a:t>Naděje</a:t>
            </a:r>
            <a:r>
              <a:rPr lang="cs-CZ" sz="2400" dirty="0"/>
              <a:t> je pozitivní emoce, spojená s představou, že se události mohou změnit k lepšímu, že vše, co si přejeme, je možné. Jde o pozitivní očekávání. </a:t>
            </a:r>
            <a:r>
              <a:rPr lang="cs-CZ" sz="2400" dirty="0" smtClean="0"/>
              <a:t>Připravenost k hledání </a:t>
            </a:r>
            <a:r>
              <a:rPr lang="cs-CZ" sz="2400"/>
              <a:t>a </a:t>
            </a:r>
            <a:r>
              <a:rPr lang="cs-CZ" sz="2400" smtClean="0"/>
              <a:t>nacházení </a:t>
            </a:r>
            <a:r>
              <a:rPr lang="cs-CZ" sz="2400" dirty="0"/>
              <a:t>alternativní </a:t>
            </a:r>
            <a:r>
              <a:rPr lang="cs-CZ" sz="2400" dirty="0" smtClean="0"/>
              <a:t>cesty.</a:t>
            </a:r>
          </a:p>
          <a:p>
            <a:endParaRPr lang="cs-CZ" sz="2400" dirty="0" smtClean="0"/>
          </a:p>
          <a:p>
            <a:r>
              <a:rPr lang="cs-CZ" sz="2400" u="sng" dirty="0" smtClean="0"/>
              <a:t>Odpouštění</a:t>
            </a:r>
            <a:r>
              <a:rPr lang="cs-CZ" sz="2400" dirty="0" smtClean="0"/>
              <a:t> </a:t>
            </a:r>
            <a:r>
              <a:rPr lang="cs-CZ" sz="2400" dirty="0"/>
              <a:t>je stav, který charakterizuje snaha subjektu snížit intenzitu motivace k pomstě a snaha zvýšit motivaci ke smíru s osobou, která mu ublížila. </a:t>
            </a:r>
          </a:p>
        </p:txBody>
      </p:sp>
    </p:spTree>
    <p:extLst>
      <p:ext uri="{BB962C8B-B14F-4D97-AF65-F5344CB8AC3E}">
        <p14:creationId xmlns:p14="http://schemas.microsoft.com/office/powerpoint/2010/main" val="19622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808"/>
            <a:ext cx="8007350" cy="482453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Může posílit psychickou a fyzickou odolnost, výkonnost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Schopnost relaxace – předpoklad duševní vyrovnanosti</a:t>
            </a:r>
            <a:endParaRPr lang="cs-CZ" sz="2400" b="1" dirty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Spojení </a:t>
            </a:r>
            <a:r>
              <a:rPr lang="cs-CZ" sz="2400" b="1" dirty="0" smtClean="0"/>
              <a:t>tří přístupů: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/>
              <a:t>	</a:t>
            </a:r>
            <a:r>
              <a:rPr lang="cs-CZ" sz="2400" b="1" dirty="0" smtClean="0"/>
              <a:t>klidné dýchání,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	a tělesné cvičení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celková, částečná, lokální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techniky </a:t>
            </a:r>
            <a:r>
              <a:rPr lang="cs-CZ" sz="2400" b="1" dirty="0" smtClean="0"/>
              <a:t>krátkodobé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(individuální zkušenosti)  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spontánní </a:t>
            </a:r>
            <a:r>
              <a:rPr lang="cs-CZ" sz="2400" b="1" dirty="0" smtClean="0"/>
              <a:t>svalová relaxace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speciální </a:t>
            </a:r>
            <a:r>
              <a:rPr lang="cs-CZ" sz="2400" b="1" dirty="0" smtClean="0"/>
              <a:t>metody svalové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relaxace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33796" name="Picture 4" descr="Zobrazit obrázek v plné velikost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602" y="2852936"/>
            <a:ext cx="3025775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680520"/>
          </a:xfrm>
        </p:spPr>
        <p:txBody>
          <a:bodyPr/>
          <a:lstStyle/>
          <a:p>
            <a:r>
              <a:rPr lang="cs-CZ" sz="2400" dirty="0" smtClean="0"/>
              <a:t>Pokud nejsme schopni spontánního uvolnění (hudba, sport ..)</a:t>
            </a:r>
          </a:p>
          <a:p>
            <a:r>
              <a:rPr lang="cs-CZ" sz="2400" dirty="0" smtClean="0"/>
              <a:t>Přetrvávající napětí, strnulá šíje, záda, bolesti hlavy, neklidný spánek, potíže s usínáním, podráždění….</a:t>
            </a:r>
          </a:p>
          <a:p>
            <a:pPr lvl="1"/>
            <a:r>
              <a:rPr lang="cs-CZ" sz="2000" dirty="0" smtClean="0"/>
              <a:t>→ pak nutný nácvik hluboké relaxace</a:t>
            </a:r>
          </a:p>
          <a:p>
            <a:r>
              <a:rPr lang="cs-CZ" sz="2400" dirty="0" smtClean="0"/>
              <a:t>Jak rozpoznat napětí:</a:t>
            </a:r>
          </a:p>
          <a:p>
            <a:pPr lvl="1"/>
            <a:r>
              <a:rPr lang="cs-CZ" sz="2000" dirty="0" smtClean="0"/>
              <a:t>Kde cítíte napětí (zaměřit se na jednotlivé části těla)</a:t>
            </a:r>
          </a:p>
          <a:p>
            <a:pPr lvl="1"/>
            <a:r>
              <a:rPr lang="cs-CZ" sz="2000" dirty="0" smtClean="0"/>
              <a:t>Jaké jsou charakteristiky napětí? (třes nebo napětí, tíha nebo křeč, únava, držení těla…)</a:t>
            </a:r>
          </a:p>
          <a:p>
            <a:pPr lvl="1"/>
            <a:r>
              <a:rPr lang="cs-CZ" sz="2000" dirty="0" smtClean="0"/>
              <a:t>Co zvyšuje napětí? </a:t>
            </a:r>
          </a:p>
          <a:p>
            <a:pPr lvl="2"/>
            <a:r>
              <a:rPr lang="cs-CZ" sz="1600" dirty="0" smtClean="0"/>
              <a:t>Které vnitřní stavy?</a:t>
            </a:r>
          </a:p>
          <a:p>
            <a:pPr lvl="2"/>
            <a:r>
              <a:rPr lang="cs-CZ" sz="1600" dirty="0" smtClean="0"/>
              <a:t>Které vnější události? </a:t>
            </a:r>
          </a:p>
          <a:p>
            <a:r>
              <a:rPr lang="cs-CZ" sz="2400" dirty="0" smtClean="0"/>
              <a:t>Monitorovat své napětí po dobu alespoň 2 týdnů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762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relaxaci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608512"/>
          </a:xfrm>
        </p:spPr>
        <p:txBody>
          <a:bodyPr/>
          <a:lstStyle/>
          <a:p>
            <a:pPr lvl="1"/>
            <a:r>
              <a:rPr lang="cs-CZ" sz="2400" dirty="0" smtClean="0"/>
              <a:t>Pravidelnost, začlenit do denního režimu, načasovat</a:t>
            </a:r>
          </a:p>
          <a:p>
            <a:pPr lvl="1"/>
            <a:r>
              <a:rPr lang="cs-CZ" sz="2400" dirty="0" smtClean="0"/>
              <a:t>Klid, ticho, nerušené soustředění </a:t>
            </a:r>
          </a:p>
          <a:p>
            <a:pPr lvl="2"/>
            <a:r>
              <a:rPr lang="cs-CZ" sz="2000" dirty="0" smtClean="0"/>
              <a:t>přizpůsobit prostředí, vyloučit smyslové podněty</a:t>
            </a:r>
          </a:p>
          <a:p>
            <a:pPr lvl="2"/>
            <a:r>
              <a:rPr lang="cs-CZ" sz="2000" dirty="0" smtClean="0"/>
              <a:t>nenechat </a:t>
            </a:r>
            <a:r>
              <a:rPr lang="cs-CZ" sz="2000" dirty="0"/>
              <a:t>se vyrušit </a:t>
            </a:r>
            <a:r>
              <a:rPr lang="cs-CZ" sz="2000" dirty="0" smtClean="0"/>
              <a:t>neklidným prostředím </a:t>
            </a:r>
            <a:r>
              <a:rPr lang="cs-CZ" sz="2000" dirty="0"/>
              <a:t>–</a:t>
            </a:r>
            <a:r>
              <a:rPr lang="cs-CZ" sz="2000" dirty="0" smtClean="0"/>
              <a:t> stáhnout se do sebe</a:t>
            </a:r>
          </a:p>
          <a:p>
            <a:pPr lvl="2"/>
            <a:r>
              <a:rPr lang="cs-CZ" sz="2000" dirty="0" smtClean="0"/>
              <a:t>příjemné teplo, pohodlné oblečení, bez bot</a:t>
            </a:r>
            <a:endParaRPr lang="cs-CZ" sz="2000" dirty="0"/>
          </a:p>
          <a:p>
            <a:pPr lvl="1"/>
            <a:r>
              <a:rPr lang="cs-CZ" sz="2400" dirty="0" smtClean="0"/>
              <a:t>Pohodlná relaxační poloha - pozice vleže na zádech (na boku, na břiše), vsedě v relaxačním křesle; pozice drožkáře, mexického povaleče, jogínský sed</a:t>
            </a:r>
          </a:p>
          <a:p>
            <a:pPr lvl="1"/>
            <a:r>
              <a:rPr lang="cs-CZ" sz="2400" dirty="0" smtClean="0"/>
              <a:t>Nenutit se do relaxace, měla by být potěšením</a:t>
            </a:r>
          </a:p>
          <a:p>
            <a:pPr lvl="1"/>
            <a:r>
              <a:rPr lang="cs-CZ" sz="2400" dirty="0" smtClean="0"/>
              <a:t>Nesledovat úzkostlivě, zda se účinky dostaví </a:t>
            </a:r>
          </a:p>
          <a:p>
            <a:pPr lvl="1"/>
            <a:r>
              <a:rPr lang="cs-CZ" sz="2400" dirty="0" smtClean="0"/>
              <a:t>Koncentrace pozornosti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2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</a:rPr>
              <a:t>Progresivní relaxace Edmunda Jacobsona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841726"/>
          </a:xfrm>
        </p:spPr>
        <p:txBody>
          <a:bodyPr/>
          <a:lstStyle/>
          <a:p>
            <a:r>
              <a:rPr lang="cs-CZ" sz="2400" dirty="0" smtClean="0"/>
              <a:t>Rozpoznávání pocitů tenze a následného uvolnění svalových skupin</a:t>
            </a:r>
          </a:p>
          <a:p>
            <a:r>
              <a:rPr lang="cs-CZ" sz="2400" dirty="0" smtClean="0">
                <a:effectLst/>
              </a:rPr>
              <a:t>Postupně procházíme jednotlivé svalové skupiny – ve správném pořadí a správném rytmu : </a:t>
            </a:r>
          </a:p>
          <a:p>
            <a:pPr lvl="1"/>
            <a:r>
              <a:rPr lang="cs-CZ" sz="2000" dirty="0" smtClean="0">
                <a:effectLst/>
              </a:rPr>
              <a:t>Napětí na konci nádechu, </a:t>
            </a:r>
          </a:p>
          <a:p>
            <a:pPr lvl="1"/>
            <a:r>
              <a:rPr lang="cs-CZ" sz="2000" dirty="0" smtClean="0">
                <a:effectLst/>
              </a:rPr>
              <a:t>uvolnění s výdechem </a:t>
            </a:r>
          </a:p>
          <a:p>
            <a:pPr lvl="1"/>
            <a:r>
              <a:rPr lang="cs-CZ" sz="2000" dirty="0" smtClean="0">
                <a:effectLst/>
              </a:rPr>
              <a:t>Napětí 5 vteřin, uvolnění 10-15 vteřin</a:t>
            </a:r>
          </a:p>
          <a:p>
            <a:pPr lvl="1"/>
            <a:r>
              <a:rPr lang="cs-CZ" sz="2000" dirty="0" smtClean="0">
                <a:effectLst/>
              </a:rPr>
              <a:t>Postupně všechny svalové skupiny, každou jen jedenkrát</a:t>
            </a:r>
          </a:p>
          <a:p>
            <a:pPr lvl="1"/>
            <a:r>
              <a:rPr lang="cs-CZ" sz="2000" dirty="0" smtClean="0">
                <a:effectLst/>
              </a:rPr>
              <a:t>1x – 2x denně, 10 minut</a:t>
            </a:r>
          </a:p>
          <a:p>
            <a:pPr lvl="1"/>
            <a:r>
              <a:rPr lang="cs-CZ" sz="2000" dirty="0" smtClean="0">
                <a:effectLst/>
              </a:rPr>
              <a:t>2 týdny</a:t>
            </a:r>
          </a:p>
          <a:p>
            <a:pPr lvl="1"/>
            <a:r>
              <a:rPr lang="cs-CZ" sz="2000" dirty="0" smtClean="0">
                <a:effectLst/>
              </a:rPr>
              <a:t>Pak vynechat fázi napětí svalů – zaměřit </a:t>
            </a:r>
            <a:r>
              <a:rPr lang="cs-CZ" sz="2000" smtClean="0">
                <a:effectLst/>
              </a:rPr>
              <a:t>se na </a:t>
            </a:r>
            <a:r>
              <a:rPr lang="cs-CZ" sz="2000" dirty="0" smtClean="0">
                <a:effectLst/>
              </a:rPr>
              <a:t>uvolnění</a:t>
            </a:r>
          </a:p>
        </p:txBody>
      </p:sp>
    </p:spTree>
    <p:extLst>
      <p:ext uri="{BB962C8B-B14F-4D97-AF65-F5344CB8AC3E}">
        <p14:creationId xmlns:p14="http://schemas.microsoft.com/office/powerpoint/2010/main" val="12872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</TotalTime>
  <Words>639</Words>
  <Application>Microsoft Office PowerPoint</Application>
  <PresentationFormat>Předvádění na obrazovce (4:3)</PresentationFormat>
  <Paragraphs>100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Vrstvy skla</vt:lpstr>
      <vt:lpstr>PREVENCE A PODPORA ZDRAVÍ</vt:lpstr>
      <vt:lpstr>Vymezení pojmů</vt:lpstr>
      <vt:lpstr>Způsoby chování podporující zdraví</vt:lpstr>
      <vt:lpstr>Vliv pozitivních emocí na zdraví </vt:lpstr>
      <vt:lpstr>Pozitivní emoce</vt:lpstr>
      <vt:lpstr>Relaxace</vt:lpstr>
      <vt:lpstr>Potřeba relaxace</vt:lpstr>
      <vt:lpstr>Příprava na relaxaci</vt:lpstr>
      <vt:lpstr>Progresivní relaxace Edmunda Jacobsona</vt:lpstr>
      <vt:lpstr>Autogenní trénink J.H. Schultze  </vt:lpstr>
      <vt:lpstr>Nižší stupeň SAT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412</cp:revision>
  <dcterms:created xsi:type="dcterms:W3CDTF">2007-08-31T15:28:20Z</dcterms:created>
  <dcterms:modified xsi:type="dcterms:W3CDTF">2021-04-22T12:41:14Z</dcterms:modified>
</cp:coreProperties>
</file>