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3" r:id="rId6"/>
    <p:sldId id="258" r:id="rId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B8DAB0-3823-45DF-B342-B43FAA3135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8833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E9EE6-E2CC-4789-B492-E53279B697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535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F53E-218B-41A3-A3DF-98FF5FAE8C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8854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42048-8BE7-4755-97C7-5D42429B4E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000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C88E7-0A26-417E-B1FE-E356F4F9D5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91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531EF-21B5-4253-98DD-23FB6CE05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9403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B2C9F1-3AC3-4524-AB83-78EC2533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75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6ABF30-CBC1-426C-A423-FEA9B0EBF1C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7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90520-9BF7-4A8F-BCA5-1B8586C139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39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CAB47-817F-4264-AEA2-F85B35DDAF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8776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E0B288-2637-4C2B-AD5F-D4268EF76A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5166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6C4180C9-D343-4630-96E9-48DAE3B9E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Kurz </a:t>
            </a:r>
            <a:r>
              <a:rPr lang="cs-CZ" altLang="cs-CZ" dirty="0" smtClean="0"/>
              <a:t>sociální psychologie a psychologie </a:t>
            </a:r>
            <a:r>
              <a:rPr lang="cs-CZ" altLang="cs-CZ" dirty="0" smtClean="0"/>
              <a:t>zdraví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Sociální psychologie a psychologie </a:t>
            </a:r>
            <a:r>
              <a:rPr lang="cs-CZ" altLang="cs-CZ" sz="3200" dirty="0" smtClean="0"/>
              <a:t>zdraví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Rozsah – </a:t>
            </a:r>
            <a:r>
              <a:rPr lang="cs-CZ" altLang="cs-CZ" sz="2400" dirty="0" smtClean="0"/>
              <a:t>12 </a:t>
            </a:r>
            <a:r>
              <a:rPr lang="cs-CZ" altLang="cs-CZ" sz="2400" dirty="0" smtClean="0"/>
              <a:t>hod (</a:t>
            </a:r>
            <a:r>
              <a:rPr lang="cs-CZ" altLang="cs-CZ" sz="2400" dirty="0" err="1" smtClean="0"/>
              <a:t>Př</a:t>
            </a:r>
            <a:r>
              <a:rPr lang="cs-CZ" altLang="cs-CZ" sz="2400" dirty="0" smtClean="0"/>
              <a:t>)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 smtClean="0"/>
              <a:t>Zkouška – písemná;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Rozsah dán obsahem studijní opory (</a:t>
            </a:r>
            <a:r>
              <a:rPr lang="cs-CZ" altLang="cs-CZ" sz="2400" dirty="0" err="1" smtClean="0"/>
              <a:t>Urbanovská</a:t>
            </a:r>
            <a:r>
              <a:rPr lang="cs-CZ" altLang="cs-CZ" sz="2400" dirty="0" smtClean="0"/>
              <a:t>, </a:t>
            </a:r>
            <a:r>
              <a:rPr lang="cs-CZ" altLang="cs-CZ" sz="2400" dirty="0" smtClean="0"/>
              <a:t>2019) </a:t>
            </a:r>
            <a:endParaRPr lang="cs-CZ" altLang="cs-CZ" sz="24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Viz otázky za jednotlivými kapitolami studijní opory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smtClean="0"/>
          </a:p>
          <a:p>
            <a:pPr eaLnBrk="1" hangingPunct="1">
              <a:lnSpc>
                <a:spcPct val="80000"/>
              </a:lnSpc>
            </a:pPr>
            <a:r>
              <a:rPr lang="cs-CZ" altLang="cs-CZ" sz="2400" smtClean="0"/>
              <a:t>Korespondenční </a:t>
            </a:r>
            <a:r>
              <a:rPr lang="cs-CZ" altLang="cs-CZ" sz="2400" dirty="0" smtClean="0"/>
              <a:t>úkol – </a:t>
            </a:r>
            <a:r>
              <a:rPr lang="cs-CZ" altLang="cs-CZ" sz="2400" dirty="0" smtClean="0"/>
              <a:t>2 </a:t>
            </a:r>
            <a:r>
              <a:rPr lang="cs-CZ" altLang="cs-CZ" sz="2400" dirty="0" smtClean="0"/>
              <a:t>ze </a:t>
            </a:r>
            <a:r>
              <a:rPr lang="cs-CZ" altLang="cs-CZ" sz="2400" dirty="0" smtClean="0"/>
              <a:t>7 </a:t>
            </a:r>
            <a:r>
              <a:rPr lang="cs-CZ" altLang="cs-CZ" sz="2400" dirty="0" smtClean="0"/>
              <a:t>dle vlastního výběru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cs-CZ" altLang="cs-CZ" sz="2400" dirty="0"/>
              <a:t>	</a:t>
            </a:r>
            <a:r>
              <a:rPr lang="cs-CZ" altLang="cs-CZ" sz="2400" dirty="0" smtClean="0"/>
              <a:t>	</a:t>
            </a:r>
            <a:r>
              <a:rPr lang="cs-CZ" altLang="cs-CZ" sz="2000" dirty="0" smtClean="0"/>
              <a:t>(1 ze sociální psychologie, 1 z psychologie zdraví)</a:t>
            </a:r>
            <a:endParaRPr lang="cs-CZ" altLang="cs-CZ" sz="2000" dirty="0" smtClean="0"/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Základní literatura: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>
                <a:solidFill>
                  <a:srgbClr val="FFFF00"/>
                </a:solidFill>
              </a:rPr>
              <a:t>URBANOVSKÁ, E.  </a:t>
            </a:r>
            <a:r>
              <a:rPr lang="cs-CZ" altLang="cs-CZ" sz="2400" i="1" dirty="0" smtClean="0">
                <a:solidFill>
                  <a:srgbClr val="FFFF00"/>
                </a:solidFill>
              </a:rPr>
              <a:t>Sociální psychologie a psychologie </a:t>
            </a:r>
            <a:r>
              <a:rPr lang="cs-CZ" altLang="cs-CZ" sz="2400" i="1" dirty="0" smtClean="0">
                <a:solidFill>
                  <a:srgbClr val="FFFF00"/>
                </a:solidFill>
              </a:rPr>
              <a:t>zdraví.</a:t>
            </a:r>
            <a:r>
              <a:rPr lang="cs-CZ" altLang="cs-CZ" sz="2400" dirty="0" smtClean="0">
                <a:solidFill>
                  <a:srgbClr val="FFFF00"/>
                </a:solidFill>
              </a:rPr>
              <a:t> (Studijní opora) Opava, </a:t>
            </a:r>
            <a:r>
              <a:rPr lang="cs-CZ" altLang="cs-CZ" sz="2400" dirty="0" smtClean="0">
                <a:solidFill>
                  <a:srgbClr val="FFFF00"/>
                </a:solidFill>
              </a:rPr>
              <a:t>2019. </a:t>
            </a:r>
            <a:endParaRPr lang="cs-CZ" altLang="cs-CZ" sz="2400" dirty="0" smtClean="0">
              <a:solidFill>
                <a:srgbClr val="FFFF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Další literatura – viz sylabus (STAG)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Korespondenční </a:t>
            </a:r>
            <a:r>
              <a:rPr lang="cs-CZ" sz="3200" dirty="0" smtClean="0"/>
              <a:t>úkoly 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sz="2000" dirty="0" smtClean="0"/>
              <a:t>Zpracujte </a:t>
            </a:r>
            <a:r>
              <a:rPr lang="cs-CZ" sz="2000" dirty="0"/>
              <a:t>esej na téma „Význam </a:t>
            </a:r>
            <a:r>
              <a:rPr lang="cs-CZ" sz="2000" dirty="0" err="1"/>
              <a:t>sociometrie</a:t>
            </a:r>
            <a:r>
              <a:rPr lang="cs-CZ" sz="2000" dirty="0"/>
              <a:t> pro práci se sociální skupinou“, v rozsahu (1000-1500 znaků). </a:t>
            </a:r>
            <a:r>
              <a:rPr lang="cs-CZ" sz="2000" dirty="0" smtClean="0"/>
              <a:t>(s. 13)</a:t>
            </a:r>
            <a:endParaRPr lang="cs-CZ" sz="2000" dirty="0"/>
          </a:p>
          <a:p>
            <a:r>
              <a:rPr lang="cs-CZ" sz="2000" dirty="0" smtClean="0"/>
              <a:t> </a:t>
            </a:r>
            <a:r>
              <a:rPr lang="cs-CZ" sz="2000" dirty="0"/>
              <a:t>Zpracujte písemně esej pojednávající o faktorech ovlivňujících interpersonální percepci a vlastních zkušenostech s percepčními omyly a stereotypy. Zašlete vyučujícímu</a:t>
            </a:r>
            <a:r>
              <a:rPr lang="cs-CZ" sz="2000" dirty="0" smtClean="0"/>
              <a:t>. (s. 30)</a:t>
            </a:r>
            <a:endParaRPr lang="cs-CZ" sz="2000" dirty="0" smtClean="0"/>
          </a:p>
          <a:p>
            <a:r>
              <a:rPr lang="cs-CZ" sz="2000" dirty="0"/>
              <a:t>V běžném životě existují četné situace, které zahrnují zároveň prvky spolupráce i soutěžení. Najděte několik takových situací z různých oblastí lidské činnosti. Popište je. Jaké znaky jsou charakteristické pro spolupracující a jaké pro soupeřivou skupinu? Napište je</a:t>
            </a:r>
            <a:r>
              <a:rPr lang="cs-CZ" sz="2000" dirty="0" smtClean="0"/>
              <a:t>. (s. 36)</a:t>
            </a:r>
          </a:p>
          <a:p>
            <a:r>
              <a:rPr lang="cs-CZ" sz="2000" dirty="0"/>
              <a:t>Určitě jste během svého dosavadního života načerpali mnoho zkušeností s komunikací v různých situacích.  Pokuste se na základě analýzy dosavadních zkušeností z komunikace formulovat další důležitá pravidla komunikace, která pomohou vytvořit atmosféru vzájemné důvěry, respektování a porozumění. Úkol zpracujte písemně</a:t>
            </a:r>
            <a:r>
              <a:rPr lang="cs-CZ" sz="2000" dirty="0" smtClean="0"/>
              <a:t>. (s. 49)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5684555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Korespondenční </a:t>
            </a:r>
            <a:r>
              <a:rPr lang="cs-CZ" dirty="0" smtClean="0"/>
              <a:t>úkoly 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/>
              <a:t>Míra tendence ke konformnímu chování je u každého jedince </a:t>
            </a:r>
            <a:r>
              <a:rPr lang="cs-CZ" sz="2000" dirty="0" smtClean="0"/>
              <a:t>jiná. </a:t>
            </a:r>
            <a:r>
              <a:rPr lang="cs-CZ" sz="2000" dirty="0"/>
              <a:t>Na základě vlastních zkušeností se pokuste odhadnout, které osoby a v jakých situacích budou projevovat vysokou a naopak nízkou míru konformity. Myslíte si, že je konformita žádoucí? </a:t>
            </a:r>
            <a:r>
              <a:rPr lang="cs-CZ" sz="2000" dirty="0" smtClean="0"/>
              <a:t>(s. 59)</a:t>
            </a:r>
          </a:p>
          <a:p>
            <a:r>
              <a:rPr lang="cs-CZ" sz="2000" dirty="0" smtClean="0"/>
              <a:t>Na </a:t>
            </a:r>
            <a:r>
              <a:rPr lang="cs-CZ" sz="2000" dirty="0"/>
              <a:t>základě analýzy vlastních zkušeností najděte a sepište konkrétní příklady protektivního, ale i negativního působení sociální opory ve Vaší profesní praxi, eventuálně v osobním životě</a:t>
            </a:r>
            <a:r>
              <a:rPr lang="cs-CZ" sz="2000" dirty="0" smtClean="0"/>
              <a:t>. (s. 94)</a:t>
            </a:r>
            <a:endParaRPr lang="cs-CZ" sz="2000" dirty="0"/>
          </a:p>
          <a:p>
            <a:r>
              <a:rPr lang="cs-CZ" sz="2000" dirty="0"/>
              <a:t>Uvedené vnitřní rizikové faktory porovnejte se svými osobními vlastnostmi a předpoklady. Pokud nacházíte podobnosti, poznamenejte si je. Pak se pokuste najít možnost preventivních opatření a snížení účinků těchto rizik</a:t>
            </a:r>
            <a:r>
              <a:rPr lang="cs-CZ" sz="2000" dirty="0" smtClean="0"/>
              <a:t>... (s. 149)</a:t>
            </a:r>
            <a:endParaRPr lang="cs-CZ" sz="2000" i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9196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cs-CZ" altLang="cs-CZ" sz="3200" b="1" dirty="0" smtClean="0"/>
              <a:t>Témata 1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1. Úvod do studia sociální </a:t>
            </a:r>
            <a:r>
              <a:rPr lang="cs-CZ" sz="2200" dirty="0" smtClean="0"/>
              <a:t>psychologie. </a:t>
            </a:r>
            <a:r>
              <a:rPr lang="cs-CZ" sz="2200" dirty="0"/>
              <a:t>Možnosti aplikace některých metod </a:t>
            </a:r>
            <a:r>
              <a:rPr lang="cs-CZ" sz="2200" dirty="0" smtClean="0"/>
              <a:t>sociální </a:t>
            </a:r>
            <a:r>
              <a:rPr lang="cs-CZ" sz="2200" dirty="0"/>
              <a:t>psychologie v </a:t>
            </a:r>
            <a:r>
              <a:rPr lang="cs-CZ" sz="2200" dirty="0" smtClean="0"/>
              <a:t>praxi.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2. Socializace jako vztah mezi jedincem a jeho prostředím, mechanismy socializace</a:t>
            </a:r>
            <a:br>
              <a:rPr lang="cs-CZ" sz="2200" dirty="0"/>
            </a:br>
            <a:r>
              <a:rPr lang="cs-CZ" sz="2200" dirty="0"/>
              <a:t>3. Sociální percepce. Formování dojmu. Faktory působící na interpersonální percepci. </a:t>
            </a:r>
            <a:r>
              <a:rPr lang="cs-CZ" sz="2200" dirty="0" smtClean="0"/>
              <a:t>Percepční efekty.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4. Podstata a druhy sociální interakce. Agrese. Asertivita. Prosociální chování</a:t>
            </a:r>
            <a:br>
              <a:rPr lang="cs-CZ" sz="2200" dirty="0"/>
            </a:br>
            <a:r>
              <a:rPr lang="cs-CZ" sz="2200" dirty="0" smtClean="0"/>
              <a:t>5</a:t>
            </a:r>
            <a:r>
              <a:rPr lang="cs-CZ" sz="2200" dirty="0"/>
              <a:t>. Sociální komunikace. Komunikační proces. Verbální a neverbální komunikace</a:t>
            </a:r>
            <a:br>
              <a:rPr lang="cs-CZ" sz="2200" dirty="0"/>
            </a:br>
            <a:r>
              <a:rPr lang="cs-CZ" sz="2200" dirty="0"/>
              <a:t>6. Psychologie skupinového života (klasifikace, vlastnosti, struktura a dynamika skupiny, vedení a řízení skupiny, vliv skupiny na chování a výkon jedince)</a:t>
            </a:r>
            <a:br>
              <a:rPr lang="cs-CZ" sz="2200" dirty="0"/>
            </a:br>
            <a:r>
              <a:rPr lang="cs-CZ" sz="2200" dirty="0"/>
              <a:t>7. Sociální postoje. Funkce, vlastnosti a utváření postojů. Předsudky</a:t>
            </a:r>
            <a:endParaRPr lang="cs-CZ" altLang="cs-CZ" sz="22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pPr eaLnBrk="1" hangingPunct="1"/>
            <a:r>
              <a:rPr lang="cs-CZ" altLang="cs-CZ" sz="3200" b="1" dirty="0" smtClean="0"/>
              <a:t>Témata 2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000625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8. Předmět, cíle, oblasti a koncepce psychologie </a:t>
            </a:r>
            <a:r>
              <a:rPr lang="cs-CZ" sz="2200" dirty="0" smtClean="0"/>
              <a:t>zdraví. </a:t>
            </a:r>
            <a:r>
              <a:rPr lang="cs-CZ" sz="2200" dirty="0"/>
              <a:t>Vývoj pojetí a definice zdraví. Bio-psycho-</a:t>
            </a:r>
            <a:r>
              <a:rPr lang="cs-CZ" sz="2200" dirty="0" err="1"/>
              <a:t>socio</a:t>
            </a:r>
            <a:r>
              <a:rPr lang="cs-CZ" sz="2200" dirty="0"/>
              <a:t>-</a:t>
            </a:r>
            <a:r>
              <a:rPr lang="cs-CZ" sz="2200" dirty="0" err="1"/>
              <a:t>enviromentální</a:t>
            </a:r>
            <a:r>
              <a:rPr lang="cs-CZ" sz="2200" dirty="0"/>
              <a:t> pojetí zdraví, globální pojetí </a:t>
            </a:r>
            <a:r>
              <a:rPr lang="cs-CZ" sz="2200" dirty="0" smtClean="0"/>
              <a:t>zdraví.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9. Rizikové a protektivní faktory působící ve vztahu mezi zdravím a nemocí. Percipovaná sociální opora jako protektivní </a:t>
            </a:r>
            <a:r>
              <a:rPr lang="cs-CZ" sz="2200" dirty="0" smtClean="0"/>
              <a:t>faktor.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10. Prevence a podpora zdraví, zdraví podporující chování. Pozitivní emocionalita a zdraví. </a:t>
            </a:r>
            <a:r>
              <a:rPr lang="cs-CZ" sz="2200" dirty="0" err="1"/>
              <a:t>Salutogeneze</a:t>
            </a:r>
            <a:r>
              <a:rPr lang="cs-CZ" sz="2200" dirty="0"/>
              <a:t> a moderátory zdraví. Relaxační </a:t>
            </a:r>
            <a:r>
              <a:rPr lang="cs-CZ" sz="2200" dirty="0" smtClean="0"/>
              <a:t>techniky.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 smtClean="0"/>
              <a:t>11</a:t>
            </a:r>
            <a:r>
              <a:rPr lang="cs-CZ" sz="2200" dirty="0"/>
              <a:t>. Psychická zátěž a stres. Příčiny, projevy a důsledky stresu. Taxonomie zátěžových situací. Zvládání stresu (</a:t>
            </a:r>
            <a:r>
              <a:rPr lang="cs-CZ" sz="2200" dirty="0" err="1"/>
              <a:t>coping</a:t>
            </a:r>
            <a:r>
              <a:rPr lang="cs-CZ" sz="2200" dirty="0"/>
              <a:t>). Vulnerabilita a </a:t>
            </a:r>
            <a:r>
              <a:rPr lang="cs-CZ" sz="2200" dirty="0" err="1"/>
              <a:t>resilience</a:t>
            </a:r>
            <a:r>
              <a:rPr lang="cs-CZ" sz="2200" dirty="0"/>
              <a:t>. </a:t>
            </a:r>
            <a:r>
              <a:rPr lang="cs-CZ" sz="2200" dirty="0" smtClean="0"/>
              <a:t>Významné koncepce </a:t>
            </a:r>
            <a:r>
              <a:rPr lang="cs-CZ" sz="2200" dirty="0"/>
              <a:t>psychické odolnosti. Osobnostní vlastnosti ovlivňující reakce na </a:t>
            </a:r>
            <a:r>
              <a:rPr lang="cs-CZ" sz="2200" dirty="0" smtClean="0"/>
              <a:t>stres.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12. Nemoc a její zvládání. Psychosomatika. Duševní </a:t>
            </a:r>
            <a:r>
              <a:rPr lang="cs-CZ" sz="2200" dirty="0" smtClean="0"/>
              <a:t>hygiena.</a:t>
            </a:r>
            <a:r>
              <a:rPr lang="cs-CZ" sz="2200" dirty="0"/>
              <a:t/>
            </a:r>
            <a:br>
              <a:rPr lang="cs-CZ" sz="2200" dirty="0"/>
            </a:br>
            <a:r>
              <a:rPr lang="cs-CZ" sz="2200" dirty="0"/>
              <a:t>13. </a:t>
            </a:r>
            <a:r>
              <a:rPr lang="cs-CZ" sz="2200" dirty="0" err="1"/>
              <a:t>Burn</a:t>
            </a:r>
            <a:r>
              <a:rPr lang="cs-CZ" sz="2200" dirty="0"/>
              <a:t> </a:t>
            </a:r>
            <a:r>
              <a:rPr lang="cs-CZ" sz="2200" dirty="0" err="1"/>
              <a:t>out</a:t>
            </a:r>
            <a:r>
              <a:rPr lang="cs-CZ" sz="2200" dirty="0"/>
              <a:t> syndrom. Příznaky </a:t>
            </a:r>
            <a:r>
              <a:rPr lang="cs-CZ" sz="2200" dirty="0" err="1"/>
              <a:t>burn</a:t>
            </a:r>
            <a:r>
              <a:rPr lang="cs-CZ" sz="2200" dirty="0"/>
              <a:t> </a:t>
            </a:r>
            <a:r>
              <a:rPr lang="cs-CZ" sz="2200" dirty="0" err="1"/>
              <a:t>out</a:t>
            </a:r>
            <a:r>
              <a:rPr lang="cs-CZ" sz="2200" dirty="0"/>
              <a:t> syndromu, fáze procesu </a:t>
            </a:r>
            <a:r>
              <a:rPr lang="cs-CZ" sz="2200" dirty="0" err="1"/>
              <a:t>burn</a:t>
            </a:r>
            <a:r>
              <a:rPr lang="cs-CZ" sz="2200" dirty="0"/>
              <a:t> </a:t>
            </a:r>
            <a:r>
              <a:rPr lang="cs-CZ" sz="2200" dirty="0" err="1"/>
              <a:t>out</a:t>
            </a:r>
            <a:r>
              <a:rPr lang="cs-CZ" sz="2200" dirty="0"/>
              <a:t>, rizikové a protektivní faktory </a:t>
            </a:r>
            <a:r>
              <a:rPr lang="cs-CZ" sz="2200" dirty="0" smtClean="0"/>
              <a:t>vyhaslosti.</a:t>
            </a:r>
            <a:endParaRPr lang="cs-CZ" altLang="cs-CZ" sz="22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</TotalTime>
  <Words>209</Words>
  <Application>Microsoft Office PowerPoint</Application>
  <PresentationFormat>Předvádění na obrazovce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Výchozí návrh</vt:lpstr>
      <vt:lpstr>Kurz sociální psychologie a psychologie zdraví</vt:lpstr>
      <vt:lpstr>Sociální psychologie a psychologie zdraví</vt:lpstr>
      <vt:lpstr>Korespondenční úkoly I</vt:lpstr>
      <vt:lpstr>Korespondenční úkoly II</vt:lpstr>
      <vt:lpstr>Témata 1</vt:lpstr>
      <vt:lpstr>Témata 2</vt:lpstr>
    </vt:vector>
  </TitlesOfParts>
  <Company>PdF UP Olomouc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Tvořivost</dc:title>
  <dc:creator>urbanove</dc:creator>
  <cp:lastModifiedBy>EVA</cp:lastModifiedBy>
  <cp:revision>43</cp:revision>
  <dcterms:created xsi:type="dcterms:W3CDTF">2014-12-05T10:20:04Z</dcterms:created>
  <dcterms:modified xsi:type="dcterms:W3CDTF">2021-02-25T13:20:59Z</dcterms:modified>
</cp:coreProperties>
</file>