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59" r:id="rId6"/>
    <p:sldId id="260" r:id="rId7"/>
    <p:sldId id="263" r:id="rId8"/>
    <p:sldId id="267" r:id="rId9"/>
    <p:sldId id="264" r:id="rId10"/>
    <p:sldId id="268" r:id="rId11"/>
    <p:sldId id="269" r:id="rId12"/>
    <p:sldId id="270" r:id="rId13"/>
    <p:sldId id="271" r:id="rId14"/>
    <p:sldId id="266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0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Vulnerabilita a </a:t>
            </a:r>
            <a:r>
              <a:rPr lang="cs-CZ" b="1" dirty="0" err="1" smtClean="0"/>
              <a:t>resilience</a:t>
            </a:r>
            <a:r>
              <a:rPr lang="cs-CZ" b="1" dirty="0" smtClean="0"/>
              <a:t> - determinanty kvality života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Osobnost a zdraví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311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Osobnostní vlastnosti ovlivňující zdraví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vlastnosti, které významně determinují </a:t>
            </a:r>
            <a:r>
              <a:rPr lang="cs-CZ" sz="2800" dirty="0" smtClean="0"/>
              <a:t>percepci </a:t>
            </a:r>
            <a:r>
              <a:rPr lang="cs-CZ" sz="2800" dirty="0"/>
              <a:t>zátěžových </a:t>
            </a:r>
            <a:r>
              <a:rPr lang="cs-CZ" sz="2800" dirty="0" smtClean="0"/>
              <a:t>situací, </a:t>
            </a:r>
            <a:r>
              <a:rPr lang="cs-CZ" sz="2800" dirty="0" smtClean="0"/>
              <a:t>stres</a:t>
            </a:r>
            <a:r>
              <a:rPr lang="cs-CZ" dirty="0" smtClean="0"/>
              <a:t>:</a:t>
            </a:r>
          </a:p>
          <a:p>
            <a:pPr lvl="1"/>
            <a:r>
              <a:rPr lang="cs-CZ" sz="2400" dirty="0" smtClean="0"/>
              <a:t>temperament, negativní/pozitivní </a:t>
            </a:r>
            <a:r>
              <a:rPr lang="cs-CZ" sz="2400" dirty="0"/>
              <a:t>afektivita, specifika kognitivního zhodnocení </a:t>
            </a:r>
            <a:r>
              <a:rPr lang="cs-CZ" sz="2400" dirty="0" smtClean="0"/>
              <a:t>situace</a:t>
            </a:r>
          </a:p>
          <a:p>
            <a:pPr lvl="1"/>
            <a:r>
              <a:rPr lang="cs-CZ" sz="2400" dirty="0" err="1" smtClean="0"/>
              <a:t>resilience</a:t>
            </a:r>
            <a:r>
              <a:rPr lang="cs-CZ" sz="2400" dirty="0" smtClean="0"/>
              <a:t>, </a:t>
            </a:r>
            <a:r>
              <a:rPr lang="cs-CZ" sz="2400" dirty="0" err="1" smtClean="0"/>
              <a:t>hardines</a:t>
            </a:r>
            <a:r>
              <a:rPr lang="cs-CZ" sz="2400" dirty="0" smtClean="0"/>
              <a:t>, </a:t>
            </a:r>
            <a:r>
              <a:rPr lang="cs-CZ" sz="2400" dirty="0"/>
              <a:t>lokalizace </a:t>
            </a:r>
            <a:r>
              <a:rPr lang="cs-CZ" sz="2400" dirty="0" smtClean="0"/>
              <a:t>kontroly, </a:t>
            </a:r>
            <a:r>
              <a:rPr lang="cs-CZ" sz="2400" dirty="0"/>
              <a:t>smysl pro </a:t>
            </a:r>
            <a:r>
              <a:rPr lang="cs-CZ" sz="2400" dirty="0" smtClean="0"/>
              <a:t>koherenci, </a:t>
            </a:r>
            <a:r>
              <a:rPr lang="cs-CZ" sz="2400" dirty="0"/>
              <a:t>typ kauzální </a:t>
            </a:r>
            <a:r>
              <a:rPr lang="cs-CZ" sz="2400" dirty="0" err="1"/>
              <a:t>atribuce</a:t>
            </a:r>
            <a:r>
              <a:rPr lang="cs-CZ" sz="2400" dirty="0"/>
              <a:t> a vysvětlovacího stylu, sebevědomí, sebepojetí, sebedůvěra a vnímaná osobní zdatnost (</a:t>
            </a:r>
            <a:r>
              <a:rPr lang="cs-CZ" sz="2400" dirty="0" err="1"/>
              <a:t>sebeúčinnost</a:t>
            </a:r>
            <a:r>
              <a:rPr lang="cs-CZ" sz="2400" dirty="0"/>
              <a:t>, </a:t>
            </a:r>
            <a:r>
              <a:rPr lang="cs-CZ" sz="2400" dirty="0" err="1"/>
              <a:t>self-efficacy</a:t>
            </a:r>
            <a:r>
              <a:rPr lang="cs-CZ" sz="2400" dirty="0"/>
              <a:t>), osobní pohoda (</a:t>
            </a:r>
            <a:r>
              <a:rPr lang="cs-CZ" sz="2400" dirty="0" err="1"/>
              <a:t>wel</a:t>
            </a:r>
            <a:r>
              <a:rPr lang="cs-CZ" sz="2400" dirty="0"/>
              <a:t> </a:t>
            </a:r>
            <a:r>
              <a:rPr lang="cs-CZ" sz="2400" dirty="0" err="1"/>
              <a:t>being</a:t>
            </a:r>
            <a:r>
              <a:rPr lang="cs-CZ" sz="2400" dirty="0"/>
              <a:t>), </a:t>
            </a:r>
            <a:r>
              <a:rPr lang="cs-CZ" sz="2400" dirty="0" err="1" smtClean="0"/>
              <a:t>alexithymie</a:t>
            </a:r>
            <a:endParaRPr lang="cs-CZ" sz="2400" dirty="0" smtClean="0"/>
          </a:p>
          <a:p>
            <a:pPr lvl="1"/>
            <a:r>
              <a:rPr lang="cs-CZ" sz="2400" dirty="0" smtClean="0"/>
              <a:t>Předchozí zkušenosti, naučená bezmocnost, nadání,</a:t>
            </a:r>
          </a:p>
          <a:p>
            <a:pPr lvl="1"/>
            <a:r>
              <a:rPr lang="cs-CZ" sz="2400" dirty="0" smtClean="0"/>
              <a:t>Chování typu A, B, C, 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30637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Chování typu A </a:t>
            </a:r>
            <a:r>
              <a:rPr lang="cs-CZ" sz="3600" dirty="0" err="1" smtClean="0"/>
              <a:t>a</a:t>
            </a:r>
            <a:r>
              <a:rPr lang="cs-CZ" sz="3600" dirty="0" smtClean="0"/>
              <a:t> B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sz="2800" dirty="0" smtClean="0"/>
              <a:t>Chování typu A</a:t>
            </a:r>
          </a:p>
          <a:p>
            <a:pPr lvl="1"/>
            <a:r>
              <a:rPr lang="cs-CZ" sz="2400" dirty="0" smtClean="0"/>
              <a:t>vztah k kardiovaskulárním onemocněním</a:t>
            </a:r>
          </a:p>
          <a:p>
            <a:pPr lvl="1"/>
            <a:r>
              <a:rPr lang="cs-CZ" sz="2400" dirty="0" smtClean="0"/>
              <a:t>snaha udělat více v krátkém čase, nedostatek času</a:t>
            </a:r>
          </a:p>
          <a:p>
            <a:pPr lvl="1"/>
            <a:r>
              <a:rPr lang="cs-CZ" sz="2400" dirty="0" smtClean="0"/>
              <a:t>dosáhnout úspěch, ambiciózní, </a:t>
            </a:r>
          </a:p>
          <a:p>
            <a:pPr lvl="1"/>
            <a:r>
              <a:rPr lang="cs-CZ" sz="2400" dirty="0" smtClean="0"/>
              <a:t>netrpělivost, </a:t>
            </a:r>
            <a:r>
              <a:rPr lang="cs-CZ" sz="2400" dirty="0"/>
              <a:t>podrážděnost, </a:t>
            </a:r>
            <a:r>
              <a:rPr lang="cs-CZ" sz="2400" dirty="0" smtClean="0"/>
              <a:t>perfekcionismus</a:t>
            </a:r>
          </a:p>
          <a:p>
            <a:pPr lvl="1"/>
            <a:r>
              <a:rPr lang="cs-CZ" sz="2400" dirty="0"/>
              <a:t>smysl pro </a:t>
            </a:r>
            <a:r>
              <a:rPr lang="cs-CZ" sz="2400" dirty="0" smtClean="0"/>
              <a:t>povinnost, maximální výkon</a:t>
            </a:r>
          </a:p>
          <a:p>
            <a:pPr lvl="1"/>
            <a:r>
              <a:rPr lang="cs-CZ" sz="2400" dirty="0" smtClean="0"/>
              <a:t>workoholismus</a:t>
            </a:r>
          </a:p>
          <a:p>
            <a:r>
              <a:rPr lang="cs-CZ" sz="2800" dirty="0" smtClean="0"/>
              <a:t>Chování typu B</a:t>
            </a:r>
          </a:p>
          <a:p>
            <a:pPr lvl="1"/>
            <a:r>
              <a:rPr lang="cs-CZ" sz="2400" dirty="0" smtClean="0"/>
              <a:t>spokojenost, klid, uvolnění, </a:t>
            </a:r>
          </a:p>
          <a:p>
            <a:pPr lvl="1"/>
            <a:r>
              <a:rPr lang="cs-CZ" sz="2400" dirty="0" smtClean="0"/>
              <a:t>beze stresu, spěchu, relaxované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51107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Chování typu </a:t>
            </a:r>
            <a:r>
              <a:rPr lang="cs-CZ" sz="3600" dirty="0" smtClean="0"/>
              <a:t>C </a:t>
            </a:r>
            <a:r>
              <a:rPr lang="cs-CZ" sz="3600" dirty="0"/>
              <a:t>a </a:t>
            </a:r>
            <a:r>
              <a:rPr lang="cs-CZ" sz="3600" dirty="0" smtClean="0"/>
              <a:t>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r>
              <a:rPr lang="cs-CZ" sz="2800" dirty="0" smtClean="0"/>
              <a:t>Chování typu C</a:t>
            </a:r>
          </a:p>
          <a:p>
            <a:pPr lvl="1"/>
            <a:r>
              <a:rPr lang="cs-CZ" sz="2400" dirty="0" smtClean="0"/>
              <a:t>potlačování emocí </a:t>
            </a:r>
            <a:r>
              <a:rPr lang="cs-CZ" sz="2400" dirty="0"/>
              <a:t>jako zlost, hněv, </a:t>
            </a:r>
            <a:r>
              <a:rPr lang="cs-CZ" sz="2400" dirty="0" err="1"/>
              <a:t>hostilita</a:t>
            </a:r>
            <a:r>
              <a:rPr lang="cs-CZ" sz="2400" dirty="0" smtClean="0"/>
              <a:t>,</a:t>
            </a:r>
          </a:p>
          <a:p>
            <a:pPr lvl="1"/>
            <a:r>
              <a:rPr lang="cs-CZ" sz="2400" dirty="0" smtClean="0"/>
              <a:t> nadměrná adaptace, konformita, </a:t>
            </a:r>
          </a:p>
          <a:p>
            <a:pPr lvl="1"/>
            <a:r>
              <a:rPr lang="cs-CZ" sz="2400" dirty="0" smtClean="0"/>
              <a:t>vyhýbání </a:t>
            </a:r>
            <a:r>
              <a:rPr lang="cs-CZ" sz="2400" dirty="0"/>
              <a:t>se konfliktům, </a:t>
            </a:r>
            <a:r>
              <a:rPr lang="cs-CZ" sz="2400" dirty="0" smtClean="0"/>
              <a:t>pasivita, </a:t>
            </a:r>
          </a:p>
          <a:p>
            <a:pPr lvl="1"/>
            <a:r>
              <a:rPr lang="cs-CZ" sz="2400" dirty="0" smtClean="0"/>
              <a:t>závislost </a:t>
            </a:r>
            <a:r>
              <a:rPr lang="cs-CZ" sz="2400" dirty="0"/>
              <a:t>na dominantní osobě, </a:t>
            </a:r>
            <a:r>
              <a:rPr lang="cs-CZ" sz="2400" dirty="0" smtClean="0"/>
              <a:t>opomíjení </a:t>
            </a:r>
            <a:r>
              <a:rPr lang="cs-CZ" sz="2400" dirty="0"/>
              <a:t>vlastní </a:t>
            </a:r>
            <a:r>
              <a:rPr lang="cs-CZ" sz="2400" dirty="0" smtClean="0"/>
              <a:t>osoby,</a:t>
            </a:r>
          </a:p>
          <a:p>
            <a:pPr lvl="1"/>
            <a:r>
              <a:rPr lang="cs-CZ" sz="2400" dirty="0" smtClean="0"/>
              <a:t>onkologická onemocnění</a:t>
            </a:r>
          </a:p>
          <a:p>
            <a:r>
              <a:rPr lang="cs-CZ" sz="2800" dirty="0" smtClean="0"/>
              <a:t>Chování typu D</a:t>
            </a:r>
            <a:endParaRPr lang="cs-CZ" sz="2800" dirty="0"/>
          </a:p>
          <a:p>
            <a:pPr lvl="1"/>
            <a:r>
              <a:rPr lang="cs-CZ" sz="2400" dirty="0" smtClean="0"/>
              <a:t>snížená schopnost </a:t>
            </a:r>
            <a:r>
              <a:rPr lang="cs-CZ" sz="2400" dirty="0"/>
              <a:t>zvládat stres, </a:t>
            </a:r>
            <a:r>
              <a:rPr lang="cs-CZ" sz="2400" dirty="0" smtClean="0"/>
              <a:t>malá flexibilita,</a:t>
            </a:r>
            <a:endParaRPr lang="cs-CZ" sz="2400" dirty="0"/>
          </a:p>
          <a:p>
            <a:pPr lvl="1"/>
            <a:r>
              <a:rPr lang="cs-CZ" sz="2400" dirty="0" smtClean="0"/>
              <a:t>porucha sebehodnocení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smtClean="0"/>
              <a:t>predispozice k depresi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80797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4941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dirty="0" smtClean="0"/>
              <a:t>Vymezení pojmů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00050" eaLnBrk="1" hangingPunct="1">
              <a:lnSpc>
                <a:spcPct val="80000"/>
              </a:lnSpc>
            </a:pPr>
            <a:r>
              <a:rPr lang="cs-CZ" sz="2400" dirty="0" smtClean="0"/>
              <a:t>Vulnerabilita</a:t>
            </a:r>
            <a:r>
              <a:rPr lang="cs-CZ" sz="2000" dirty="0" smtClean="0"/>
              <a:t> </a:t>
            </a:r>
          </a:p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000" dirty="0" smtClean="0"/>
              <a:t>   = </a:t>
            </a:r>
            <a:r>
              <a:rPr lang="cs-CZ" sz="2000" dirty="0"/>
              <a:t>zranitelnost, náchylnost, vnímavost k onemocnění, stresové reakci i duševním </a:t>
            </a:r>
            <a:r>
              <a:rPr lang="cs-CZ" sz="2000" dirty="0" smtClean="0"/>
              <a:t>chorobám</a:t>
            </a:r>
            <a:endParaRPr lang="cs-CZ" sz="2000" dirty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sz="2000" dirty="0"/>
              <a:t>uplatňuje se v průběhu jakékoliv krizové situace a </a:t>
            </a:r>
            <a:r>
              <a:rPr lang="cs-CZ" sz="2000" dirty="0" smtClean="0"/>
              <a:t>etiopatogenezi </a:t>
            </a:r>
            <a:r>
              <a:rPr lang="cs-CZ" sz="2000" dirty="0"/>
              <a:t>jakéhokoli onemocnění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sz="2000" dirty="0"/>
              <a:t>Biologický základ + působení stresorů, beznaděje aj.</a:t>
            </a:r>
          </a:p>
          <a:p>
            <a:r>
              <a:rPr lang="cs-CZ" sz="2400" dirty="0" err="1" smtClean="0"/>
              <a:t>Resilience</a:t>
            </a:r>
            <a:r>
              <a:rPr lang="cs-CZ" sz="2400" dirty="0" smtClean="0"/>
              <a:t> </a:t>
            </a:r>
            <a:r>
              <a:rPr lang="cs-CZ" sz="2000" dirty="0" smtClean="0"/>
              <a:t>= psychická </a:t>
            </a:r>
            <a:r>
              <a:rPr lang="cs-CZ" sz="2000" dirty="0" smtClean="0"/>
              <a:t>odolnost </a:t>
            </a:r>
            <a:endParaRPr lang="cs-CZ" sz="2000" dirty="0" smtClean="0"/>
          </a:p>
          <a:p>
            <a:pPr lvl="1"/>
            <a:r>
              <a:rPr lang="cs-CZ" sz="2000" dirty="0" smtClean="0"/>
              <a:t>vnitřní </a:t>
            </a:r>
            <a:r>
              <a:rPr lang="cs-CZ" sz="2000" dirty="0"/>
              <a:t>faktor, který moderuje účinek stresoru a zátěže na psychický či zdravotní stav </a:t>
            </a:r>
            <a:r>
              <a:rPr lang="cs-CZ" sz="2000" dirty="0" smtClean="0"/>
              <a:t>jedince </a:t>
            </a:r>
            <a:endParaRPr lang="cs-CZ" sz="2000" dirty="0" smtClean="0"/>
          </a:p>
          <a:p>
            <a:pPr lvl="1"/>
            <a:r>
              <a:rPr lang="cs-CZ" sz="2000" dirty="0" smtClean="0"/>
              <a:t>schopnost </a:t>
            </a:r>
            <a:r>
              <a:rPr lang="cs-CZ" sz="2000" dirty="0"/>
              <a:t>získat zpět síly, zotavit se, vrátit se do původní </a:t>
            </a:r>
            <a:r>
              <a:rPr lang="cs-CZ" sz="2000" dirty="0" smtClean="0"/>
              <a:t>podoby, dynamická síla </a:t>
            </a:r>
            <a:endParaRPr lang="cs-CZ" sz="2000" dirty="0" smtClean="0"/>
          </a:p>
          <a:p>
            <a:pPr lvl="1"/>
            <a:r>
              <a:rPr lang="cs-CZ" sz="2000" dirty="0" smtClean="0"/>
              <a:t>zahrnuje </a:t>
            </a:r>
            <a:r>
              <a:rPr lang="cs-CZ" sz="2000" dirty="0"/>
              <a:t>v sobě </a:t>
            </a:r>
            <a:r>
              <a:rPr lang="cs-CZ" sz="2000" i="1" dirty="0"/>
              <a:t>rezistenci</a:t>
            </a:r>
            <a:r>
              <a:rPr lang="cs-CZ" sz="2000" dirty="0"/>
              <a:t>, schopnost systému udržovat </a:t>
            </a:r>
            <a:r>
              <a:rPr lang="cs-CZ" sz="2000" dirty="0" smtClean="0"/>
              <a:t>rovnováhu </a:t>
            </a:r>
          </a:p>
          <a:p>
            <a:pPr lvl="1"/>
            <a:r>
              <a:rPr lang="cs-CZ" sz="2000" dirty="0" smtClean="0"/>
              <a:t>multifaktoriálně </a:t>
            </a:r>
            <a:r>
              <a:rPr lang="cs-CZ" sz="2000" dirty="0" smtClean="0"/>
              <a:t>podmíněná, komplexní dispozice založená </a:t>
            </a:r>
            <a:r>
              <a:rPr lang="cs-CZ" sz="2000" dirty="0"/>
              <a:t>na osobnostních dispozicích, s možností </a:t>
            </a:r>
            <a:r>
              <a:rPr lang="cs-CZ" sz="2000" dirty="0" smtClean="0"/>
              <a:t>rozvoje </a:t>
            </a:r>
          </a:p>
        </p:txBody>
      </p:sp>
    </p:spTree>
    <p:extLst>
      <p:ext uri="{BB962C8B-B14F-4D97-AF65-F5344CB8AC3E}">
        <p14:creationId xmlns:p14="http://schemas.microsoft.com/office/powerpoint/2010/main" val="32198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odolnosti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v míře </a:t>
            </a:r>
            <a:r>
              <a:rPr lang="cs-CZ" sz="2800" dirty="0" smtClean="0"/>
              <a:t>odolnosti - velké </a:t>
            </a:r>
            <a:r>
              <a:rPr lang="cs-CZ" sz="2800" dirty="0" err="1"/>
              <a:t>interindividuální</a:t>
            </a:r>
            <a:r>
              <a:rPr lang="cs-CZ" sz="2800" dirty="0"/>
              <a:t> </a:t>
            </a:r>
            <a:r>
              <a:rPr lang="cs-CZ" sz="2800" dirty="0" smtClean="0"/>
              <a:t>rozdíly</a:t>
            </a:r>
          </a:p>
          <a:p>
            <a:pPr marL="0" indent="0">
              <a:buNone/>
            </a:pPr>
            <a:r>
              <a:rPr lang="cs-CZ" sz="2800" dirty="0" smtClean="0"/>
              <a:t>Charakteristiky osob:</a:t>
            </a:r>
          </a:p>
          <a:p>
            <a:pPr lvl="1"/>
            <a:r>
              <a:rPr lang="cs-CZ" sz="2400" u="sng" dirty="0" smtClean="0"/>
              <a:t>Vyšší míra odolnosti </a:t>
            </a:r>
            <a:r>
              <a:rPr lang="cs-CZ" sz="2400" u="sng" dirty="0"/>
              <a:t>vůči </a:t>
            </a:r>
            <a:r>
              <a:rPr lang="cs-CZ" sz="2400" u="sng" dirty="0" smtClean="0"/>
              <a:t>zátěži</a:t>
            </a:r>
            <a:r>
              <a:rPr lang="cs-CZ" sz="2400" dirty="0" smtClean="0"/>
              <a:t>: emoční stabilita, schopnost zvládání negativních emocí, překonání překážek, reálnější, pozitivnější vnímání reality, motivace ke konstruktivním řešením, </a:t>
            </a:r>
            <a:r>
              <a:rPr lang="cs-CZ" sz="2400" dirty="0"/>
              <a:t>otevřenost </a:t>
            </a:r>
            <a:r>
              <a:rPr lang="cs-CZ" sz="2400" dirty="0" smtClean="0"/>
              <a:t>novým zkušenostem    </a:t>
            </a:r>
          </a:p>
          <a:p>
            <a:pPr lvl="1"/>
            <a:r>
              <a:rPr lang="cs-CZ" sz="2400" u="sng" dirty="0" smtClean="0"/>
              <a:t>Nízká míra odolnosti vůči zátěži</a:t>
            </a:r>
            <a:r>
              <a:rPr lang="cs-CZ" sz="2400" dirty="0" smtClean="0"/>
              <a:t>: negativnější vnímání reality, běžné všední </a:t>
            </a:r>
            <a:r>
              <a:rPr lang="cs-CZ" sz="2400" dirty="0"/>
              <a:t>záležitosti pro ně představují stres</a:t>
            </a:r>
            <a:r>
              <a:rPr lang="cs-CZ" sz="2400" dirty="0" smtClean="0"/>
              <a:t> , obtížné vyrovnávání se s překážkami, lehce zranitelní, zaměření na sebe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8450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4000" dirty="0"/>
              <a:t>Významné koncepce psychické odolnosti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406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dirty="0"/>
              <a:t>„</a:t>
            </a:r>
            <a:r>
              <a:rPr lang="cs-CZ" sz="4000" dirty="0" err="1"/>
              <a:t>Sense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coherence</a:t>
            </a:r>
            <a:r>
              <a:rPr lang="cs-CZ" sz="4000" dirty="0"/>
              <a:t>“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400" dirty="0" smtClean="0"/>
              <a:t>A</a:t>
            </a:r>
            <a:r>
              <a:rPr lang="cs-CZ" sz="2400" dirty="0"/>
              <a:t>. </a:t>
            </a:r>
            <a:r>
              <a:rPr lang="cs-CZ" sz="2400" dirty="0" err="1" smtClean="0"/>
              <a:t>Antonovsky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smysl </a:t>
            </a:r>
            <a:r>
              <a:rPr lang="cs-CZ" sz="2400" dirty="0"/>
              <a:t>pro </a:t>
            </a:r>
            <a:r>
              <a:rPr lang="cs-CZ" sz="2400" dirty="0" smtClean="0"/>
              <a:t>soudržnost, vědomí souvztažnosti </a:t>
            </a:r>
          </a:p>
          <a:p>
            <a:r>
              <a:rPr lang="cs-CZ" sz="2400" dirty="0" smtClean="0"/>
              <a:t>Zahrnuje:</a:t>
            </a:r>
          </a:p>
          <a:p>
            <a:pPr lvl="1"/>
            <a:r>
              <a:rPr lang="cs-CZ" sz="2000" dirty="0"/>
              <a:t>srozumitelnost (</a:t>
            </a:r>
            <a:r>
              <a:rPr lang="cs-CZ" sz="2000" dirty="0" err="1"/>
              <a:t>comprehensibility</a:t>
            </a:r>
            <a:r>
              <a:rPr lang="cs-CZ" sz="2000" dirty="0" smtClean="0"/>
              <a:t>),</a:t>
            </a:r>
          </a:p>
          <a:p>
            <a:pPr lvl="1"/>
            <a:r>
              <a:rPr lang="cs-CZ" sz="2000" dirty="0" smtClean="0"/>
              <a:t>zvladatelnost </a:t>
            </a:r>
            <a:r>
              <a:rPr lang="cs-CZ" sz="2000" dirty="0"/>
              <a:t>(</a:t>
            </a:r>
            <a:r>
              <a:rPr lang="cs-CZ" sz="2000" dirty="0" err="1"/>
              <a:t>manageability</a:t>
            </a:r>
            <a:r>
              <a:rPr lang="cs-CZ" sz="2000" dirty="0"/>
              <a:t>) a  </a:t>
            </a:r>
            <a:endParaRPr lang="cs-CZ" sz="2000" dirty="0" smtClean="0"/>
          </a:p>
          <a:p>
            <a:pPr lvl="1"/>
            <a:r>
              <a:rPr lang="cs-CZ" sz="2000" dirty="0" smtClean="0"/>
              <a:t>smysluplnost </a:t>
            </a:r>
            <a:r>
              <a:rPr lang="cs-CZ" sz="2000" dirty="0"/>
              <a:t>(</a:t>
            </a:r>
            <a:r>
              <a:rPr lang="cs-CZ" sz="2000" dirty="0" err="1"/>
              <a:t>meaningfulness</a:t>
            </a:r>
            <a:r>
              <a:rPr lang="cs-CZ" sz="2000" dirty="0" smtClean="0"/>
              <a:t>)</a:t>
            </a:r>
          </a:p>
          <a:p>
            <a:r>
              <a:rPr lang="cs-CZ" sz="2400" dirty="0" smtClean="0"/>
              <a:t>Jedinec se smyslem pro soudržnost:</a:t>
            </a:r>
          </a:p>
          <a:p>
            <a:pPr lvl="1"/>
            <a:r>
              <a:rPr lang="cs-CZ" sz="2000" dirty="0"/>
              <a:t>chápe svět jako srozumitelný, </a:t>
            </a:r>
            <a:r>
              <a:rPr lang="cs-CZ" sz="2000" dirty="0" smtClean="0"/>
              <a:t>poznatelný, uspořádaný, předvídatelný celek,</a:t>
            </a:r>
          </a:p>
          <a:p>
            <a:pPr lvl="1"/>
            <a:r>
              <a:rPr lang="cs-CZ" sz="2000" dirty="0" smtClean="0"/>
              <a:t>věří, že je schopen kontroly a zvládnutí životních rolí, cílů, nachází smysl své existence </a:t>
            </a:r>
          </a:p>
          <a:p>
            <a:r>
              <a:rPr lang="cs-CZ" sz="2400" dirty="0" smtClean="0"/>
              <a:t>SOC souvisí s </a:t>
            </a:r>
            <a:r>
              <a:rPr lang="cs-CZ" sz="2400" dirty="0"/>
              <a:t>lepší kondiční péčí, otužováním a menší nemocností</a:t>
            </a:r>
            <a:r>
              <a:rPr 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7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4000" dirty="0" smtClean="0"/>
              <a:t>„</a:t>
            </a:r>
            <a:r>
              <a:rPr lang="cs-CZ" sz="4000" dirty="0" err="1" smtClean="0"/>
              <a:t>Hardiness</a:t>
            </a:r>
            <a:r>
              <a:rPr lang="cs-CZ" sz="4000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cs-CZ" sz="2400" dirty="0"/>
              <a:t>S. </a:t>
            </a:r>
            <a:r>
              <a:rPr lang="cs-CZ" sz="2400" dirty="0" err="1" smtClean="0"/>
              <a:t>Kobasová</a:t>
            </a:r>
            <a:endParaRPr lang="cs-CZ" sz="2400" dirty="0" smtClean="0"/>
          </a:p>
          <a:p>
            <a:r>
              <a:rPr lang="cs-CZ" sz="2400" dirty="0" smtClean="0"/>
              <a:t>nezdolnost jako souhrnná dispozice</a:t>
            </a:r>
          </a:p>
          <a:p>
            <a:r>
              <a:rPr lang="cs-CZ" sz="2400" dirty="0" smtClean="0"/>
              <a:t>Zahrnuje: </a:t>
            </a:r>
          </a:p>
          <a:p>
            <a:pPr lvl="1"/>
            <a:r>
              <a:rPr lang="cs-CZ" sz="2400" dirty="0" smtClean="0"/>
              <a:t>Schopnost kontroly – přesvědčení, že je schopen ovlivnit probíhající dění</a:t>
            </a:r>
          </a:p>
          <a:p>
            <a:pPr lvl="1"/>
            <a:r>
              <a:rPr lang="cs-CZ" sz="2400" dirty="0" smtClean="0"/>
              <a:t>Ztotožnění, odpovědnost, zaujetí, oddanost (</a:t>
            </a:r>
            <a:r>
              <a:rPr lang="cs-CZ" sz="2400" dirty="0" err="1" smtClean="0"/>
              <a:t>commitment</a:t>
            </a:r>
            <a:r>
              <a:rPr lang="cs-CZ" sz="2400" dirty="0" smtClean="0"/>
              <a:t>) – přijímání odpovědnosti, trvalé angažování</a:t>
            </a:r>
          </a:p>
          <a:p>
            <a:pPr lvl="1"/>
            <a:r>
              <a:rPr lang="cs-CZ" sz="2400" dirty="0" smtClean="0"/>
              <a:t>Výzva (</a:t>
            </a:r>
            <a:r>
              <a:rPr lang="cs-CZ" sz="2400" dirty="0" err="1" smtClean="0"/>
              <a:t>challenge</a:t>
            </a:r>
            <a:r>
              <a:rPr lang="cs-CZ" sz="2400" dirty="0" smtClean="0"/>
              <a:t>) – překážky a zátěž chápána </a:t>
            </a:r>
            <a:r>
              <a:rPr lang="cs-CZ" sz="2400" dirty="0"/>
              <a:t>nikoliv jako </a:t>
            </a:r>
            <a:r>
              <a:rPr lang="cs-CZ" sz="2400" dirty="0" smtClean="0"/>
              <a:t>hrozba, ale jako výzva k aktivaci, nalézání nových cest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10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Teorie kauzální </a:t>
            </a:r>
            <a:r>
              <a:rPr lang="cs-CZ" sz="4000" dirty="0" err="1"/>
              <a:t>atribuce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F. </a:t>
            </a:r>
            <a:r>
              <a:rPr lang="cs-CZ" sz="2400" dirty="0" err="1" smtClean="0"/>
              <a:t>Heider</a:t>
            </a:r>
            <a:r>
              <a:rPr lang="cs-CZ" sz="2400" b="1" i="1" dirty="0" smtClean="0"/>
              <a:t> </a:t>
            </a:r>
          </a:p>
          <a:p>
            <a:r>
              <a:rPr lang="cs-CZ" sz="2400" dirty="0" smtClean="0"/>
              <a:t>přisuzování příčin </a:t>
            </a:r>
            <a:r>
              <a:rPr lang="cs-CZ" sz="2400" dirty="0"/>
              <a:t>chování svého i druhých lidí </a:t>
            </a:r>
            <a:endParaRPr lang="cs-CZ" sz="2400" dirty="0" smtClean="0"/>
          </a:p>
          <a:p>
            <a:r>
              <a:rPr lang="cs-CZ" sz="2400" dirty="0" smtClean="0"/>
              <a:t>nalézá </a:t>
            </a:r>
            <a:r>
              <a:rPr lang="cs-CZ" sz="2400" dirty="0"/>
              <a:t>je </a:t>
            </a:r>
            <a:r>
              <a:rPr lang="cs-CZ" sz="2400" dirty="0" smtClean="0"/>
              <a:t>v: </a:t>
            </a:r>
          </a:p>
          <a:p>
            <a:pPr lvl="1"/>
            <a:r>
              <a:rPr lang="cs-CZ" sz="2400" dirty="0" smtClean="0"/>
              <a:t>vnitřní </a:t>
            </a:r>
            <a:r>
              <a:rPr lang="cs-CZ" sz="2400" dirty="0"/>
              <a:t>okolnosti (dispozice, psychické vlastnosti, postoje), </a:t>
            </a:r>
            <a:endParaRPr lang="cs-CZ" sz="2400" dirty="0" smtClean="0"/>
          </a:p>
          <a:p>
            <a:pPr lvl="1"/>
            <a:r>
              <a:rPr lang="cs-CZ" sz="2400" dirty="0" smtClean="0"/>
              <a:t>vnější </a:t>
            </a:r>
            <a:r>
              <a:rPr lang="cs-CZ" sz="2400" dirty="0"/>
              <a:t>okolnosti (situační proměnné, vnější podmínky), </a:t>
            </a:r>
            <a:endParaRPr lang="cs-CZ" sz="2400" dirty="0" smtClean="0"/>
          </a:p>
          <a:p>
            <a:pPr lvl="1"/>
            <a:r>
              <a:rPr lang="cs-CZ" sz="2400" dirty="0" smtClean="0"/>
              <a:t>stabilní</a:t>
            </a:r>
            <a:r>
              <a:rPr lang="cs-CZ" sz="2400" dirty="0"/>
              <a:t>, dlouhodobé či trvalé okolnosti; </a:t>
            </a:r>
            <a:endParaRPr lang="cs-CZ" sz="2400" dirty="0" smtClean="0"/>
          </a:p>
          <a:p>
            <a:pPr lvl="1"/>
            <a:r>
              <a:rPr lang="cs-CZ" sz="2400" dirty="0" smtClean="0"/>
              <a:t>momentální, krátkodobé okolnosti </a:t>
            </a:r>
          </a:p>
          <a:p>
            <a:pPr lvl="1"/>
            <a:r>
              <a:rPr lang="cs-CZ" sz="2400" dirty="0" smtClean="0"/>
              <a:t>ovlivnitelné okolnosti x </a:t>
            </a:r>
            <a:r>
              <a:rPr lang="cs-CZ" sz="2400" dirty="0"/>
              <a:t>neovlivnitelné okolnosti. </a:t>
            </a:r>
          </a:p>
        </p:txBody>
      </p:sp>
    </p:spTree>
    <p:extLst>
      <p:ext uri="{BB962C8B-B14F-4D97-AF65-F5344CB8AC3E}">
        <p14:creationId xmlns:p14="http://schemas.microsoft.com/office/powerpoint/2010/main" val="381258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Vysvětlovací styl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naučený</a:t>
            </a:r>
            <a:r>
              <a:rPr lang="cs-CZ" sz="2400" dirty="0"/>
              <a:t>, relativně stabilní sklon vysvětlovat specifickým způsobem příčiny situací, možnost jejich kontroly a </a:t>
            </a:r>
            <a:r>
              <a:rPr lang="cs-CZ" sz="2400" dirty="0" smtClean="0"/>
              <a:t>zvládnutelnosti</a:t>
            </a:r>
          </a:p>
          <a:p>
            <a:r>
              <a:rPr lang="cs-CZ" sz="2400" dirty="0" smtClean="0"/>
              <a:t>Pesimistický – riziko pro zdraví</a:t>
            </a:r>
          </a:p>
          <a:p>
            <a:pPr lvl="1"/>
            <a:r>
              <a:rPr lang="cs-CZ" sz="2400" dirty="0" smtClean="0"/>
              <a:t>Vysvětlování špatných událostí vnějšími stabilními nespecifickými příčinami (</a:t>
            </a:r>
            <a:r>
              <a:rPr lang="cs-CZ" sz="2400" dirty="0"/>
              <a:t>situace budou nekontrolovatelné, stálé v čase a různých </a:t>
            </a:r>
            <a:r>
              <a:rPr lang="cs-CZ" sz="2400" dirty="0" smtClean="0"/>
              <a:t>situacích)</a:t>
            </a:r>
          </a:p>
          <a:p>
            <a:pPr lvl="1"/>
            <a:r>
              <a:rPr lang="cs-CZ" sz="2400" dirty="0"/>
              <a:t>pocity bezmoci, ztráty sebe-hodnoty, chovají se pasivně a mají předpoklad k </a:t>
            </a:r>
            <a:r>
              <a:rPr lang="cs-CZ" sz="2400" dirty="0" smtClean="0"/>
              <a:t>depresi</a:t>
            </a:r>
          </a:p>
          <a:p>
            <a:r>
              <a:rPr lang="cs-CZ" sz="2400" dirty="0" smtClean="0"/>
              <a:t>Optimistický – podporující vliv na zdraví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349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/>
              <a:t>Locus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control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J. </a:t>
            </a:r>
            <a:r>
              <a:rPr lang="cs-CZ" sz="2400" dirty="0" smtClean="0"/>
              <a:t>Rotter </a:t>
            </a:r>
          </a:p>
          <a:p>
            <a:r>
              <a:rPr lang="cs-CZ" sz="2400" dirty="0" smtClean="0"/>
              <a:t>LOC</a:t>
            </a:r>
            <a:r>
              <a:rPr lang="cs-CZ" sz="2400" dirty="0"/>
              <a:t>, vnímané místo </a:t>
            </a:r>
            <a:r>
              <a:rPr lang="cs-CZ" sz="2400" dirty="0" smtClean="0"/>
              <a:t>kontroly</a:t>
            </a:r>
          </a:p>
          <a:p>
            <a:r>
              <a:rPr lang="cs-CZ" sz="2400" dirty="0" err="1"/>
              <a:t>interindividuálně</a:t>
            </a:r>
            <a:r>
              <a:rPr lang="cs-CZ" sz="2400" dirty="0"/>
              <a:t> rozdílné obecné </a:t>
            </a:r>
            <a:r>
              <a:rPr lang="cs-CZ" sz="2400" dirty="0" smtClean="0"/>
              <a:t>přesvědčení, </a:t>
            </a:r>
            <a:r>
              <a:rPr lang="cs-CZ" sz="2400" dirty="0"/>
              <a:t>do jaké míry jsou/nejsou něčím ovlivněni, determinováni ve svém chování a jeho </a:t>
            </a:r>
            <a:r>
              <a:rPr lang="cs-CZ" sz="2400" dirty="0" smtClean="0"/>
              <a:t>důsledcích</a:t>
            </a:r>
          </a:p>
          <a:p>
            <a:r>
              <a:rPr lang="cs-CZ" sz="2400" i="1" dirty="0" err="1"/>
              <a:t>Externální</a:t>
            </a:r>
            <a:r>
              <a:rPr lang="cs-CZ" sz="2400" i="1" dirty="0"/>
              <a:t>, vnější kontrola </a:t>
            </a:r>
            <a:r>
              <a:rPr lang="cs-CZ" sz="2400" dirty="0" smtClean="0"/>
              <a:t>– věří působení vnějších vlivů, nemá kontrolu, skutečnost neovladatelná</a:t>
            </a:r>
          </a:p>
          <a:p>
            <a:r>
              <a:rPr lang="cs-CZ" sz="2400" i="1" dirty="0" err="1"/>
              <a:t>Internální</a:t>
            </a:r>
            <a:r>
              <a:rPr lang="cs-CZ" sz="2400" i="1" dirty="0"/>
              <a:t>, vnitřní kontrola</a:t>
            </a:r>
            <a:r>
              <a:rPr lang="cs-CZ" sz="2400" dirty="0"/>
              <a:t> </a:t>
            </a:r>
            <a:r>
              <a:rPr lang="cs-CZ" sz="2400" dirty="0" smtClean="0"/>
              <a:t>– převaha vlivu vlastních rozhodnutí, osobnosti, život ve vlastních rukou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6426512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563</Words>
  <Application>Microsoft Office PowerPoint</Application>
  <PresentationFormat>Předvádění na obrazovce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 návrh</vt:lpstr>
      <vt:lpstr>Vulnerabilita a resilience - determinanty kvality života</vt:lpstr>
      <vt:lpstr>Vymezení pojmů</vt:lpstr>
      <vt:lpstr>Míra odolnosti</vt:lpstr>
      <vt:lpstr>Prezentace aplikace PowerPoint</vt:lpstr>
      <vt:lpstr>„Sense of coherence“ </vt:lpstr>
      <vt:lpstr>„Hardiness“</vt:lpstr>
      <vt:lpstr>Teorie kauzální atribuce</vt:lpstr>
      <vt:lpstr>Vysvětlovací styl</vt:lpstr>
      <vt:lpstr>Locus of control</vt:lpstr>
      <vt:lpstr>Osobnost a zdraví</vt:lpstr>
      <vt:lpstr>Osobnostní vlastnosti ovlivňující zdraví</vt:lpstr>
      <vt:lpstr>Chování typu A a B</vt:lpstr>
      <vt:lpstr>Chování typu C a D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54</cp:revision>
  <dcterms:created xsi:type="dcterms:W3CDTF">2014-12-05T10:20:04Z</dcterms:created>
  <dcterms:modified xsi:type="dcterms:W3CDTF">2021-04-28T06:52:36Z</dcterms:modified>
</cp:coreProperties>
</file>