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3" r:id="rId9"/>
    <p:sldId id="324" r:id="rId10"/>
    <p:sldId id="317" r:id="rId11"/>
    <p:sldId id="264" r:id="rId12"/>
    <p:sldId id="267" r:id="rId13"/>
    <p:sldId id="268" r:id="rId14"/>
    <p:sldId id="265" r:id="rId15"/>
    <p:sldId id="269" r:id="rId16"/>
    <p:sldId id="272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03" r:id="rId60"/>
    <p:sldId id="304" r:id="rId61"/>
    <p:sldId id="316" r:id="rId62"/>
    <p:sldId id="318" r:id="rId63"/>
    <p:sldId id="319" r:id="rId64"/>
    <p:sldId id="320" r:id="rId65"/>
    <p:sldId id="321" r:id="rId66"/>
    <p:sldId id="322" r:id="rId67"/>
    <p:sldId id="323" r:id="rId68"/>
    <p:sldId id="325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6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1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684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40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05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95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6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3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7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D1FB5-8C7B-440B-8068-23410E987241}" type="datetimeFigureOut">
              <a:rPr lang="cs-CZ" smtClean="0"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53C73-4700-4497-91A0-3360E2535B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pracovního práva</a:t>
            </a:r>
            <a:br>
              <a:rPr lang="cs-CZ" b="1" dirty="0" smtClean="0"/>
            </a:br>
            <a:r>
              <a:rPr lang="cs-CZ" b="1" dirty="0" smtClean="0"/>
              <a:t>vybrané kapitoly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874168"/>
            <a:ext cx="9144000" cy="1383632"/>
          </a:xfrm>
        </p:spPr>
        <p:txBody>
          <a:bodyPr/>
          <a:lstStyle/>
          <a:p>
            <a:r>
              <a:rPr lang="cs-CZ" dirty="0" smtClean="0"/>
              <a:t>Ondřej Pavelek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13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Pracovněprávní způsobilost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nezletilých </a:t>
            </a:r>
            <a:r>
              <a:rPr lang="cs-CZ" dirty="0">
                <a:solidFill>
                  <a:srgbClr val="FF0000"/>
                </a:solidFill>
              </a:rPr>
              <a:t>mladších než patnáct let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nezletilých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kteří neukončili povinnou školní docházku, je zakázána</a:t>
            </a:r>
            <a:r>
              <a:rPr lang="cs-CZ" dirty="0"/>
              <a:t>. Tito nezletilí mohou vykonávat jen </a:t>
            </a:r>
            <a:r>
              <a:rPr lang="cs-CZ" dirty="0">
                <a:solidFill>
                  <a:srgbClr val="FF0000"/>
                </a:solidFill>
              </a:rPr>
              <a:t>uměleckou, kulturní, reklamní nebo sportovní činnost</a:t>
            </a:r>
            <a:r>
              <a:rPr lang="cs-CZ" dirty="0"/>
              <a:t> za podmínek stanovených jiným právním předpisem.</a:t>
            </a:r>
          </a:p>
        </p:txBody>
      </p:sp>
    </p:spTree>
    <p:extLst>
      <p:ext uri="{BB962C8B-B14F-4D97-AF65-F5344CB8AC3E}">
        <p14:creationId xmlns:p14="http://schemas.microsoft.com/office/powerpoint/2010/main" val="222693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Interpretační specifika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 Odchylná úprava práv nebo povinností v pracovněprávních vztazích nesmí být nižší nebo vyšší, než je právo nebo povinnost, které stanoví tento zákon nebo kolektivní smlouva jako nejméně nebo nejvýše přípustné.</a:t>
            </a:r>
          </a:p>
          <a:p>
            <a:pPr algn="just"/>
            <a:r>
              <a:rPr lang="cs-CZ" dirty="0" smtClean="0"/>
              <a:t>Může </a:t>
            </a:r>
            <a:r>
              <a:rPr lang="cs-CZ" dirty="0"/>
              <a:t>dojít k odchylné úpravě smlouvou, jakož i vnitřním předpisem; k úpravě povinností zaměstnance však smí dojít jen smlouvou mezi zaměstnavatelem a zaměstnancem.</a:t>
            </a:r>
          </a:p>
          <a:p>
            <a:pPr algn="just"/>
            <a:r>
              <a:rPr lang="cs-CZ" dirty="0" smtClean="0"/>
              <a:t>Od </a:t>
            </a:r>
            <a:r>
              <a:rPr lang="cs-CZ" dirty="0"/>
              <a:t>ustanovení uvedených v § 363 je možné se odchýlit jen ve prospěch zaměstnance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Na vztahy vyplývající z </a:t>
            </a:r>
            <a:r>
              <a:rPr lang="cs-CZ" dirty="0">
                <a:solidFill>
                  <a:srgbClr val="FF0000"/>
                </a:solidFill>
              </a:rPr>
              <a:t>výkonu veřejné funkce </a:t>
            </a:r>
            <a:r>
              <a:rPr lang="cs-CZ" dirty="0"/>
              <a:t>se tento zákon vztahuje, pokud to výslovně stanoví nebo pokud to stanoví zvláštní právní předpisy.</a:t>
            </a:r>
          </a:p>
        </p:txBody>
      </p:sp>
    </p:spTree>
    <p:extLst>
      <p:ext uri="{BB962C8B-B14F-4D97-AF65-F5344CB8AC3E}">
        <p14:creationId xmlns:p14="http://schemas.microsoft.com/office/powerpoint/2010/main" val="107992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65221"/>
            <a:ext cx="10515600" cy="57117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Je-li možné právní jednání vyložit různým způsobem, použije se výklad pro zaměstnance </a:t>
            </a:r>
            <a:r>
              <a:rPr lang="cs-CZ" dirty="0" smtClean="0"/>
              <a:t>nejpříznivější</a:t>
            </a:r>
            <a:r>
              <a:rPr lang="cs-CZ" dirty="0" smtClean="0">
                <a:solidFill>
                  <a:srgbClr val="FF0000"/>
                </a:solidFill>
              </a:rPr>
              <a:t>; obdobně jako v případě spotřebitele.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 smtClean="0"/>
              <a:t>Soud </a:t>
            </a:r>
            <a:r>
              <a:rPr lang="cs-CZ" dirty="0"/>
              <a:t>přihlédne i bez návrhu </a:t>
            </a:r>
            <a:r>
              <a:rPr lang="cs-CZ" dirty="0">
                <a:solidFill>
                  <a:srgbClr val="FF0000"/>
                </a:solidFill>
              </a:rPr>
              <a:t>k neplatnosti </a:t>
            </a:r>
            <a:r>
              <a:rPr lang="cs-CZ" dirty="0"/>
              <a:t>právního jednání, k němuž nebyl udělen předepsaný souhlas příslušného orgánu, v případech, kdy to stanoví výslovně tento zákon anebo zvláštní zákon.</a:t>
            </a:r>
          </a:p>
          <a:p>
            <a:pPr algn="just"/>
            <a:r>
              <a:rPr lang="cs-CZ" dirty="0" smtClean="0"/>
              <a:t>Požaduje-li </a:t>
            </a:r>
            <a:r>
              <a:rPr lang="cs-CZ" dirty="0"/>
              <a:t>zákon, aby právní jednání bylo s příslušným orgánem pouze projednáno, není možné právní jednání prohlásit za neplatné jen z toho důvodu, že k tomuto projednání nedošlo.</a:t>
            </a:r>
          </a:p>
          <a:p>
            <a:pPr algn="just"/>
            <a:r>
              <a:rPr lang="cs-CZ" dirty="0" smtClean="0"/>
              <a:t>Neplatnost </a:t>
            </a:r>
            <a:r>
              <a:rPr lang="cs-CZ" dirty="0"/>
              <a:t>právního jednání nemůže být zaměstnanci na újmu, nezpůsobil-li neplatnost výlučně sám.</a:t>
            </a:r>
          </a:p>
          <a:p>
            <a:pPr algn="just"/>
            <a:r>
              <a:rPr lang="cs-CZ" dirty="0" smtClean="0"/>
              <a:t>Nebylo-li </a:t>
            </a:r>
            <a:r>
              <a:rPr lang="cs-CZ" dirty="0"/>
              <a:t>právní jednání učiněno ve formě, kterou vyžaduje tento zákon, a bylo-li již započato s plněním, není možné se neplatnosti tohoto jednání dovolat u těch jednání, jimiž vzniká nebo se mění základní pracovněprávní vztah.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9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Kolektivní smlouva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Smí </a:t>
            </a:r>
            <a:r>
              <a:rPr lang="cs-CZ" dirty="0"/>
              <a:t>za zaměstnance uzavřít </a:t>
            </a:r>
            <a:r>
              <a:rPr lang="cs-CZ" dirty="0">
                <a:solidFill>
                  <a:srgbClr val="FF0000"/>
                </a:solidFill>
              </a:rPr>
              <a:t>pouze odborová </a:t>
            </a:r>
            <a:r>
              <a:rPr lang="cs-CZ" dirty="0" smtClean="0">
                <a:solidFill>
                  <a:srgbClr val="FF0000"/>
                </a:solidFill>
              </a:rPr>
              <a:t>organizace</a:t>
            </a:r>
          </a:p>
          <a:p>
            <a:pPr algn="just"/>
            <a:r>
              <a:rPr lang="cs-CZ" dirty="0"/>
              <a:t>V kolektivní smlouvě je možné upravit práva zaměstnanců v pracovněprávních vztazích, jakož i práva nebo povinnosti smluvních stran této smlouvy.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 </a:t>
            </a:r>
            <a:r>
              <a:rPr lang="cs-CZ" dirty="0"/>
              <a:t>ujednáním v kolektivní smlouvě, která zaměstnancům ukládají povinnosti nebo zkracují jejich práva stanovená tímto zákonem, </a:t>
            </a:r>
            <a:r>
              <a:rPr lang="cs-CZ" dirty="0">
                <a:solidFill>
                  <a:srgbClr val="FF0000"/>
                </a:solidFill>
              </a:rPr>
              <a:t>se nepřihlíží.</a:t>
            </a:r>
          </a:p>
        </p:txBody>
      </p:sp>
    </p:spTree>
    <p:extLst>
      <p:ext uri="{BB962C8B-B14F-4D97-AF65-F5344CB8AC3E}">
        <p14:creationId xmlns:p14="http://schemas.microsoft.com/office/powerpoint/2010/main" val="392211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SMLUVNÍ STRANY ZÁKLADNÍCH PRACOVNĚPRÁVNÍCH VZTAHŮ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Zaměstnanec</a:t>
            </a:r>
          </a:p>
          <a:p>
            <a:pPr lvl="1" algn="just"/>
            <a:r>
              <a:rPr lang="cs-CZ" dirty="0"/>
              <a:t>Zaměstnancem je fyzická osoba, která se zavázala k výkonu závislé práce v základním pracovněprávním vztahu.</a:t>
            </a:r>
            <a:endParaRPr lang="cs-CZ" b="1" dirty="0" smtClean="0"/>
          </a:p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Zaměstnavatel</a:t>
            </a:r>
          </a:p>
          <a:p>
            <a:pPr lvl="1" algn="just"/>
            <a:r>
              <a:rPr lang="cs-CZ" dirty="0"/>
              <a:t>Zaměstnavatelem je osoba, pro kterou se fyzická osoba zavázala k výkonu závislé práce v základním pracovněprávním vztahu</a:t>
            </a:r>
            <a:r>
              <a:rPr lang="cs-CZ" dirty="0" smtClean="0"/>
              <a:t>.</a:t>
            </a:r>
          </a:p>
          <a:p>
            <a:pPr marL="457200" lvl="1" indent="0" algn="just">
              <a:buNone/>
            </a:pPr>
            <a:endParaRPr lang="cs-CZ" dirty="0" smtClean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Za Českou republiku </a:t>
            </a:r>
            <a:r>
              <a:rPr lang="cs-CZ" dirty="0" smtClean="0"/>
              <a:t>v </a:t>
            </a:r>
            <a:r>
              <a:rPr lang="cs-CZ" dirty="0"/>
              <a:t>pracovněprávních vztazích jedná a práva a povinnosti z pracovněprávních vztahů vykonává organizační složka </a:t>
            </a:r>
            <a:r>
              <a:rPr lang="cs-CZ" dirty="0" smtClean="0"/>
              <a:t>státu, </a:t>
            </a:r>
            <a:r>
              <a:rPr lang="cs-CZ" dirty="0"/>
              <a:t>která jménem státu v základním pracovněprávním vztahu (§ 3) zaměstnance zaměstnává.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76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/>
          <a:lstStyle/>
          <a:p>
            <a:r>
              <a:rPr lang="cs-CZ" dirty="0"/>
              <a:t>Pracovní poměr se zakládá pracovní smlouvou mezi zaměstnavatelem a zaměstnancem, není-li v tomto zákoně dále stanoveno jinak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Předpokladem může být i zvolení, např. u spolků apod. </a:t>
            </a:r>
          </a:p>
          <a:p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Pracovní poměr vzniká </a:t>
            </a:r>
            <a:r>
              <a:rPr lang="cs-CZ" b="1" dirty="0">
                <a:solidFill>
                  <a:srgbClr val="FF0000"/>
                </a:solidFill>
              </a:rPr>
              <a:t>dnem,</a:t>
            </a:r>
            <a:r>
              <a:rPr lang="cs-CZ" dirty="0">
                <a:solidFill>
                  <a:srgbClr val="FF0000"/>
                </a:solidFill>
              </a:rPr>
              <a:t> který byl sjednán v pracovní smlouvě jako den nástupu do práce nebo dnem, který byl uveden jako den jmenování na pracovní místo vedoucího zaměstnance.</a:t>
            </a:r>
          </a:p>
        </p:txBody>
      </p:sp>
    </p:spTree>
    <p:extLst>
      <p:ext uri="{BB962C8B-B14F-4D97-AF65-F5344CB8AC3E}">
        <p14:creationId xmlns:p14="http://schemas.microsoft.com/office/powerpoint/2010/main" val="1216839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Informování o obsahu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>
                <a:solidFill>
                  <a:srgbClr val="FF0000"/>
                </a:solidFill>
              </a:rPr>
              <a:t>Neobsahuje-li pracovní smlouva údaje o právech a povinnostech vyplývajících z pracovního poměru</a:t>
            </a:r>
            <a:r>
              <a:rPr lang="cs-CZ" dirty="0"/>
              <a:t>, je zaměstnavatel povinen zaměstnance o nich písemně informovat, a to nejpozději do 1 měsíce od vzniku pracovního poměru; to platí i o změnách těchto údajů. Informace musí obsahovat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jméno, popřípadě jména a příjmení zaměstnance a název a sídlo zaměstnavatele, je-li právnickou osobou, nebo jméno, popřípadě jména a příjmení a adresu zaměstnavatele, je-li fyzickou osobou,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bližší označení druhu a místa výkonu práce,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údaj o délce dovolené, popřípadě uvedení způsobu určování dovolené,</a:t>
            </a:r>
          </a:p>
          <a:p>
            <a:pPr lvl="1" algn="just"/>
            <a:r>
              <a:rPr lang="cs-CZ" b="1" dirty="0"/>
              <a:t>d)</a:t>
            </a:r>
            <a:r>
              <a:rPr lang="cs-CZ" dirty="0"/>
              <a:t> údaj o výpovědních dobách,</a:t>
            </a:r>
          </a:p>
          <a:p>
            <a:pPr lvl="1" algn="just"/>
            <a:r>
              <a:rPr lang="cs-CZ" b="1" dirty="0"/>
              <a:t>e)</a:t>
            </a:r>
            <a:r>
              <a:rPr lang="cs-CZ" dirty="0"/>
              <a:t> údaj o týdenní pracovní době a jejím rozvržení,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údaj o mzdě nebo platu a způsobu odměňování, splatnosti mzdy nebo platu, termínu výplaty mzdy nebo platu, místu a způsobu vyplácení mzdy nebo platu,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údaj o kolektivních smlouvách, které upravují pracovní podmínky zaměstnance, a označení smluvních stran těchto kolektivních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63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smlouva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9832"/>
            <a:ext cx="10515600" cy="471713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druh práce, který má zaměstnanec pro zaměstnavatele vykonávat,</a:t>
            </a:r>
          </a:p>
          <a:p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místo nebo místa výkonu práce, ve kterých má být práce podle písmene a) vykonávána,</a:t>
            </a:r>
          </a:p>
          <a:p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den nástupu do práce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Musí </a:t>
            </a:r>
            <a:r>
              <a:rPr lang="cs-CZ" dirty="0"/>
              <a:t>být uzavřena </a:t>
            </a:r>
            <a:r>
              <a:rPr lang="cs-CZ" dirty="0" smtClean="0">
                <a:solidFill>
                  <a:srgbClr val="FF0000"/>
                </a:solidFill>
              </a:rPr>
              <a:t>písemně</a:t>
            </a:r>
          </a:p>
          <a:p>
            <a:r>
              <a:rPr lang="cs-CZ" dirty="0" smtClean="0"/>
              <a:t>Nenastoupí-li </a:t>
            </a:r>
            <a:r>
              <a:rPr lang="cs-CZ" dirty="0"/>
              <a:t>zaměstnanec ve sjednaný den do práce, aniž mu v tom bránila překážka v práci, nebo se zaměstnavatel do týdne </a:t>
            </a:r>
            <a:r>
              <a:rPr lang="cs-CZ" dirty="0" smtClean="0"/>
              <a:t>nedozví </a:t>
            </a:r>
            <a:r>
              <a:rPr lang="cs-CZ" dirty="0"/>
              <a:t>o této překážce, </a:t>
            </a:r>
            <a:r>
              <a:rPr lang="cs-CZ" dirty="0">
                <a:solidFill>
                  <a:srgbClr val="FF0000"/>
                </a:solidFill>
              </a:rPr>
              <a:t>může zaměstnavatel od pracovní smlouvy odstoupit.</a:t>
            </a:r>
          </a:p>
          <a:p>
            <a:r>
              <a:rPr lang="cs-CZ" dirty="0" smtClean="0"/>
              <a:t>Pro </a:t>
            </a:r>
            <a:r>
              <a:rPr lang="cs-CZ" dirty="0">
                <a:solidFill>
                  <a:srgbClr val="FF0000"/>
                </a:solidFill>
              </a:rPr>
              <a:t>odstoupení</a:t>
            </a:r>
            <a:r>
              <a:rPr lang="cs-CZ" dirty="0"/>
              <a:t> od pracovní smlouvy se vyžaduje dodržení </a:t>
            </a:r>
            <a:r>
              <a:rPr lang="cs-CZ" dirty="0">
                <a:solidFill>
                  <a:srgbClr val="FF0000"/>
                </a:solidFill>
              </a:rPr>
              <a:t>písemné formy</a:t>
            </a:r>
            <a:r>
              <a:rPr lang="cs-CZ" dirty="0"/>
              <a:t>, jinak se k němu nepřihlíží.</a:t>
            </a:r>
          </a:p>
          <a:p>
            <a:r>
              <a:rPr lang="cs-CZ" dirty="0" smtClean="0"/>
              <a:t>Každá </a:t>
            </a:r>
            <a:r>
              <a:rPr lang="cs-CZ" dirty="0"/>
              <a:t>smluvní strana </a:t>
            </a:r>
            <a:r>
              <a:rPr lang="cs-CZ" dirty="0">
                <a:solidFill>
                  <a:srgbClr val="FF0000"/>
                </a:solidFill>
              </a:rPr>
              <a:t>musí obdržet jedno vyhotovení pracovní smlouvy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163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Zkušební doba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Je-li </a:t>
            </a:r>
            <a:r>
              <a:rPr lang="cs-CZ" dirty="0"/>
              <a:t>sjednána zkušební doba, nesmí být delší než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3 měsíce po sobě jdoucí ode dne vzniku pracovního </a:t>
            </a:r>
            <a:r>
              <a:rPr lang="cs-CZ" dirty="0" smtClean="0"/>
              <a:t>poměru,</a:t>
            </a:r>
            <a:endParaRPr lang="cs-CZ" dirty="0"/>
          </a:p>
          <a:p>
            <a:pPr lvl="1"/>
            <a:r>
              <a:rPr lang="cs-CZ" b="1" dirty="0"/>
              <a:t>b)</a:t>
            </a:r>
            <a:r>
              <a:rPr lang="cs-CZ" dirty="0"/>
              <a:t> 6 měsíců po sobě jdoucích ode dne vzniku pracovního </a:t>
            </a:r>
            <a:r>
              <a:rPr lang="cs-CZ" dirty="0" smtClean="0"/>
              <a:t>poměru </a:t>
            </a:r>
            <a:r>
              <a:rPr lang="cs-CZ" dirty="0"/>
              <a:t>u vedoucího zaměstnance.</a:t>
            </a:r>
          </a:p>
          <a:p>
            <a:r>
              <a:rPr lang="cs-CZ" dirty="0" smtClean="0"/>
              <a:t>Zkušební </a:t>
            </a:r>
            <a:r>
              <a:rPr lang="cs-CZ" dirty="0"/>
              <a:t>dobu je možné sjednat nejpozději v den, který byl sjednán jako den nástupu do práce, nebo v den, který byl uveden jako den jmenování na pracovní místo vedoucího zaměstnance.</a:t>
            </a:r>
          </a:p>
          <a:p>
            <a:r>
              <a:rPr lang="cs-CZ" dirty="0" smtClean="0"/>
              <a:t>Sjednaná </a:t>
            </a:r>
            <a:r>
              <a:rPr lang="cs-CZ" dirty="0"/>
              <a:t>zkušební doba </a:t>
            </a:r>
            <a:r>
              <a:rPr lang="cs-CZ" dirty="0">
                <a:solidFill>
                  <a:srgbClr val="FF0000"/>
                </a:solidFill>
              </a:rPr>
              <a:t>nesmí být dodatečně prodlužována</a:t>
            </a:r>
            <a:r>
              <a:rPr lang="cs-CZ" dirty="0"/>
              <a:t>. O dobu celodenních překážek v práci, pro které zaměstnanec nekoná práci v průběhu zkušební doby, a o dobu celodenní dovolené se však zkušební doba </a:t>
            </a:r>
            <a:r>
              <a:rPr lang="cs-CZ" dirty="0">
                <a:solidFill>
                  <a:srgbClr val="FF0000"/>
                </a:solidFill>
              </a:rPr>
              <a:t>prodlužuje.</a:t>
            </a:r>
          </a:p>
          <a:p>
            <a:r>
              <a:rPr lang="cs-CZ" dirty="0" smtClean="0"/>
              <a:t>Zkušební </a:t>
            </a:r>
            <a:r>
              <a:rPr lang="cs-CZ" dirty="0"/>
              <a:t>doba nesmí být sjednána delší, než je polovina sjednané doby trvání pracovního poměru.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Písemně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4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Povinnosti vyplývající z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 Od vzniku pracovního poměru je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zaměstnavatel povinen </a:t>
            </a:r>
            <a:r>
              <a:rPr lang="cs-CZ" dirty="0">
                <a:solidFill>
                  <a:srgbClr val="FF0000"/>
                </a:solidFill>
              </a:rPr>
              <a:t>přidělovat zaměstnanci práci </a:t>
            </a:r>
            <a:r>
              <a:rPr lang="cs-CZ" dirty="0"/>
              <a:t>podle pracovní smlouvy, platit mu za vykonanou práci mzdu nebo plat, vytvářet podmínky pro plnění jeho pracovních úkolů a dodržovat ostatní pracovní podmínky stanovené právními předpisy, smlouvou nebo stanovené vnitřním předpisem,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zaměstnanec povinen </a:t>
            </a:r>
            <a:r>
              <a:rPr lang="cs-CZ" dirty="0">
                <a:solidFill>
                  <a:srgbClr val="FF0000"/>
                </a:solidFill>
              </a:rPr>
              <a:t>podle pokynů zaměstnavatele </a:t>
            </a:r>
            <a:r>
              <a:rPr lang="cs-CZ" dirty="0"/>
              <a:t>konat osobně práce podle pracovní smlouvy v rozvržené týdenní pracovní době a dodržovat povinnosti, které mu vyplývají z pracovního poměru.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65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Výchozí otázky…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studovat pracovní práva? </a:t>
            </a:r>
          </a:p>
          <a:p>
            <a:endParaRPr lang="cs-CZ" dirty="0"/>
          </a:p>
          <a:p>
            <a:r>
              <a:rPr lang="cs-CZ" dirty="0" smtClean="0"/>
              <a:t>Jaký má význam?</a:t>
            </a:r>
          </a:p>
          <a:p>
            <a:endParaRPr lang="cs-CZ" dirty="0"/>
          </a:p>
          <a:p>
            <a:r>
              <a:rPr lang="cs-CZ" dirty="0" smtClean="0"/>
              <a:t>Jaké jsou jeho prameny?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0737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poměr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3789"/>
            <a:ext cx="10515600" cy="4733174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solidFill>
                  <a:srgbClr val="FF0000"/>
                </a:solidFill>
              </a:rPr>
              <a:t>Pracovní </a:t>
            </a:r>
            <a:r>
              <a:rPr lang="cs-CZ" dirty="0">
                <a:solidFill>
                  <a:srgbClr val="FF0000"/>
                </a:solidFill>
              </a:rPr>
              <a:t>poměr trvá po dobu</a:t>
            </a:r>
            <a:r>
              <a:rPr lang="cs-CZ" b="1" u="sng" dirty="0">
                <a:solidFill>
                  <a:srgbClr val="FF0000"/>
                </a:solidFill>
              </a:rPr>
              <a:t> neurčitou</a:t>
            </a:r>
            <a:r>
              <a:rPr lang="cs-CZ" dirty="0">
                <a:solidFill>
                  <a:srgbClr val="FF0000"/>
                </a:solidFill>
              </a:rPr>
              <a:t>, nebyla-li výslovně sjednána doba jeho trvání.</a:t>
            </a:r>
          </a:p>
          <a:p>
            <a:pPr algn="just"/>
            <a:r>
              <a:rPr lang="cs-CZ" dirty="0" smtClean="0"/>
              <a:t>Doba </a:t>
            </a:r>
            <a:r>
              <a:rPr lang="cs-CZ" dirty="0"/>
              <a:t>trvání pracovního poměru na dobu určitou mezi týmiž smluvními stranami nesmí přesáhnout 3 roky a ode dne vzniku prvního pracovního poměru na dobu určitou může být opakována nejvýše dvakrát. Za opakování pracovního poměru na dobu určitou se považuje rovněž i jeho prodloužení. Jestliže od skončení předchozího pracovního poměru na dobu určitou uplynula doba 3 let, k předchozímu pracovnímu poměru na dobu určitou mezi týmiž smluvními stranami se nepřihlíží</a:t>
            </a:r>
            <a:r>
              <a:rPr lang="cs-CZ" dirty="0" smtClean="0"/>
              <a:t>., </a:t>
            </a:r>
            <a:r>
              <a:rPr lang="cs-CZ" dirty="0" smtClean="0">
                <a:solidFill>
                  <a:srgbClr val="FF0000"/>
                </a:solidFill>
              </a:rPr>
              <a:t>tzv. 3+3+3 = 9 let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44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ZMĚNY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660984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rgbClr val="FF0000"/>
                </a:solidFill>
              </a:rPr>
              <a:t>Obsah </a:t>
            </a:r>
            <a:r>
              <a:rPr lang="cs-CZ" dirty="0">
                <a:solidFill>
                  <a:srgbClr val="FF0000"/>
                </a:solidFill>
              </a:rPr>
              <a:t>pracovního poměru </a:t>
            </a:r>
            <a:r>
              <a:rPr lang="cs-CZ" dirty="0"/>
              <a:t>je možné změnit jen tehdy, dohodnou-li se zaměstnavatel a zaměstnanec na jeho změně. Za změnu pracovního poměru se považuje také jmenování na vedoucí pracovní </a:t>
            </a:r>
            <a:r>
              <a:rPr lang="cs-CZ" dirty="0" smtClean="0"/>
              <a:t>místo, </a:t>
            </a:r>
            <a:r>
              <a:rPr lang="cs-CZ" dirty="0"/>
              <a:t>k němuž dojde po vzniku pracovního poměru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 smtClean="0"/>
              <a:t>Konat </a:t>
            </a:r>
            <a:r>
              <a:rPr lang="cs-CZ" dirty="0"/>
              <a:t>práce jiného druhu nebo v jiném místě, než byly sjednány v pracovní smlouvě, je zaměstnanec povinen jen v případech uvedených v </a:t>
            </a:r>
            <a:r>
              <a:rPr lang="cs-CZ" dirty="0" smtClean="0"/>
              <a:t>zákoně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89618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Převedení na jinou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968"/>
            <a:ext cx="10515600" cy="5382127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Zaměstnavatel je povinen převést zaměstnance na jinou práci</a:t>
            </a:r>
            <a:r>
              <a:rPr lang="cs-CZ" dirty="0" smtClean="0"/>
              <a:t>, např.</a:t>
            </a:r>
            <a:endParaRPr lang="cs-CZ" dirty="0"/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pozbyl-li zaměstnanec vzhledem ke svému </a:t>
            </a:r>
            <a:r>
              <a:rPr lang="cs-CZ" dirty="0">
                <a:solidFill>
                  <a:srgbClr val="FF0000"/>
                </a:solidFill>
              </a:rPr>
              <a:t>zdravotnímu stavu </a:t>
            </a:r>
            <a:r>
              <a:rPr lang="cs-CZ" dirty="0"/>
              <a:t>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způsobilosti konat dále dosavadní práci,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nesmí-li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</a:t>
            </a:r>
            <a:r>
              <a:rPr lang="cs-CZ" dirty="0" smtClean="0"/>
              <a:t>expozice,</a:t>
            </a:r>
            <a:endParaRPr lang="cs-CZ" dirty="0"/>
          </a:p>
          <a:p>
            <a:pPr lvl="1" algn="just"/>
            <a:r>
              <a:rPr lang="cs-CZ" b="1" dirty="0"/>
              <a:t>c)</a:t>
            </a:r>
            <a:r>
              <a:rPr lang="cs-CZ" dirty="0"/>
              <a:t> koná-li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zaměstnankyně, která kojí, nebo zaměstnankyně-matka do konce devátého měsíce po porodu práci</a:t>
            </a:r>
            <a:r>
              <a:rPr lang="cs-CZ" dirty="0"/>
              <a:t>, kterou nesmějí být tyto zaměstnankyně zaměstnávány nebo která podle lékařského posudku ohrožuje její těhotenství nebo mateřství,</a:t>
            </a:r>
          </a:p>
          <a:p>
            <a:pPr lvl="1" algn="just"/>
            <a:r>
              <a:rPr lang="cs-CZ" b="1" dirty="0" smtClean="0"/>
              <a:t>e</a:t>
            </a:r>
            <a:r>
              <a:rPr lang="cs-CZ" b="1" dirty="0"/>
              <a:t>)</a:t>
            </a:r>
            <a:r>
              <a:rPr lang="cs-CZ" dirty="0"/>
              <a:t> jestliže je toho třeba podle </a:t>
            </a:r>
            <a:r>
              <a:rPr lang="cs-CZ" dirty="0">
                <a:solidFill>
                  <a:srgbClr val="FF0000"/>
                </a:solidFill>
              </a:rPr>
              <a:t>pravomocného rozhodnutí soudu </a:t>
            </a:r>
            <a:r>
              <a:rPr lang="cs-CZ" dirty="0"/>
              <a:t>nebo správního úřadu, jiného státního orgánu nebo orgánu územního samosprávného celku,</a:t>
            </a:r>
          </a:p>
          <a:p>
            <a:pPr lvl="1" algn="just"/>
            <a:r>
              <a:rPr lang="cs-CZ" b="1" dirty="0"/>
              <a:t>f)</a:t>
            </a:r>
            <a:r>
              <a:rPr lang="cs-CZ" dirty="0"/>
              <a:t> je-li zaměstnanec pracující </a:t>
            </a:r>
            <a:r>
              <a:rPr lang="cs-CZ" dirty="0">
                <a:solidFill>
                  <a:srgbClr val="FF0000"/>
                </a:solidFill>
              </a:rPr>
              <a:t>v noci </a:t>
            </a:r>
            <a:r>
              <a:rPr lang="cs-CZ" dirty="0"/>
              <a:t>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uznán nezpůsobilým pro noční práci,</a:t>
            </a:r>
          </a:p>
          <a:p>
            <a:pPr lvl="1" algn="just"/>
            <a:r>
              <a:rPr lang="cs-CZ" b="1" dirty="0"/>
              <a:t>g)</a:t>
            </a:r>
            <a:r>
              <a:rPr lang="cs-CZ" dirty="0"/>
              <a:t> požádá-li o to </a:t>
            </a:r>
            <a:r>
              <a:rPr lang="cs-CZ" dirty="0">
                <a:solidFill>
                  <a:srgbClr val="FF0000"/>
                </a:solidFill>
              </a:rPr>
              <a:t>těhotná zaměstnankyně</a:t>
            </a:r>
            <a:r>
              <a:rPr lang="cs-CZ" dirty="0"/>
              <a:t>, zaměstnankyně, která kojí, nebo zaměstnankyně-matka do konce devátého měsíce po porodu, která pracuje v noci.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6681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14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Převedení na jinou práci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87116"/>
            <a:ext cx="10515600" cy="4989847"/>
          </a:xfrm>
        </p:spPr>
        <p:txBody>
          <a:bodyPr/>
          <a:lstStyle/>
          <a:p>
            <a:r>
              <a:rPr lang="cs-CZ" dirty="0"/>
              <a:t>Zaměstnavatel může převést zaměstnance na jinou práci,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dal-li zaměstnanci výpověď z důvodů uvedených v § 52 písm. f) a g),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bylo-li proti zaměstnanci zahájeno trestní řízení pro podezření z úmyslné trestné činnosti spáchané při plnění pracovních úkolů nebo v přímé souvislosti s ním ke škodě na majetku zaměstnavatele, a to na dobu do pravomocného skončení trestního řízení,</a:t>
            </a:r>
          </a:p>
          <a:p>
            <a:pPr lvl="1" algn="just"/>
            <a:r>
              <a:rPr lang="cs-CZ" b="1" dirty="0"/>
              <a:t>c)</a:t>
            </a:r>
            <a:r>
              <a:rPr lang="cs-CZ" dirty="0"/>
              <a:t> pozbyl-li zaměstnanec dočasně předpoklady stanovené zvláštními právními předpisy pro výkon sjednané práce, avšak v tomto případě nejdéle celkem na 30 pracovních dnů v kalendářním roce.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3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cesta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Pracovní cestou se rozumí časově omezené vyslání zaměstnance zaměstnavatelem k výkonu práce mimo sjednané místo výkonu práce. Zaměstnavatel může vyslat zaměstnance na dobu nezbytné potřeby na pracovní cestu jen na základě dohody s ním. Zaměstnanec na pracovní cestě koná práci podle pokynů vedoucího zaměstnance, který ho na pracovní cestu vyslal.</a:t>
            </a:r>
          </a:p>
        </p:txBody>
      </p:sp>
    </p:spTree>
    <p:extLst>
      <p:ext uri="{BB962C8B-B14F-4D97-AF65-F5344CB8AC3E}">
        <p14:creationId xmlns:p14="http://schemas.microsoft.com/office/powerpoint/2010/main" val="2320145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Přeložení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Přeložit zaměstnance k výkonu práce do jiného místa, než bylo sjednáno v pracovní smlouvě, je možné pouze s jeho souhlasem a v rámci zaměstnavatele, pokud to nezbytně vyžaduje jeho provozní potřeba.</a:t>
            </a:r>
          </a:p>
        </p:txBody>
      </p:sp>
    </p:spTree>
    <p:extLst>
      <p:ext uri="{BB962C8B-B14F-4D97-AF65-F5344CB8AC3E}">
        <p14:creationId xmlns:p14="http://schemas.microsoft.com/office/powerpoint/2010/main" val="21418943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Dočasné přidělení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789321"/>
          </a:xfrm>
        </p:spPr>
        <p:txBody>
          <a:bodyPr/>
          <a:lstStyle/>
          <a:p>
            <a:r>
              <a:rPr lang="cs-CZ" dirty="0"/>
              <a:t>Dohodu o dočasném přidělení zaměstnance k jinému zaměstnavateli smí zaměstnavatel s tímto zaměstnancem uzavřít nejdříve po uplynutí 6 měsíců ode dne vzniku pracovního poměru.</a:t>
            </a:r>
          </a:p>
        </p:txBody>
      </p:sp>
    </p:spTree>
    <p:extLst>
      <p:ext uri="{BB962C8B-B14F-4D97-AF65-F5344CB8AC3E}">
        <p14:creationId xmlns:p14="http://schemas.microsoft.com/office/powerpoint/2010/main" val="87501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72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SKONČENÍ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9516"/>
            <a:ext cx="10515600" cy="483744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Pracovní </a:t>
            </a:r>
            <a:r>
              <a:rPr lang="cs-CZ" dirty="0">
                <a:solidFill>
                  <a:srgbClr val="FF0000"/>
                </a:solidFill>
              </a:rPr>
              <a:t>poměr může být rozvázán jen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a)</a:t>
            </a:r>
            <a:r>
              <a:rPr lang="cs-CZ" dirty="0">
                <a:solidFill>
                  <a:srgbClr val="FF0000"/>
                </a:solidFill>
              </a:rPr>
              <a:t> dohodou,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b)</a:t>
            </a:r>
            <a:r>
              <a:rPr lang="cs-CZ" dirty="0">
                <a:solidFill>
                  <a:srgbClr val="FF0000"/>
                </a:solidFill>
              </a:rPr>
              <a:t> výpovědí,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c)</a:t>
            </a:r>
            <a:r>
              <a:rPr lang="cs-CZ" dirty="0">
                <a:solidFill>
                  <a:srgbClr val="FF0000"/>
                </a:solidFill>
              </a:rPr>
              <a:t> okamžitým zrušením,</a:t>
            </a: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d)</a:t>
            </a:r>
            <a:r>
              <a:rPr lang="cs-CZ" dirty="0">
                <a:solidFill>
                  <a:srgbClr val="FF0000"/>
                </a:solidFill>
              </a:rPr>
              <a:t> zrušením ve zkušební době.</a:t>
            </a:r>
          </a:p>
          <a:p>
            <a:r>
              <a:rPr lang="cs-CZ" dirty="0" smtClean="0"/>
              <a:t>Pracovní </a:t>
            </a:r>
            <a:r>
              <a:rPr lang="cs-CZ" dirty="0"/>
              <a:t>poměr na dobu určitou končí také </a:t>
            </a:r>
            <a:r>
              <a:rPr lang="cs-CZ" b="1" dirty="0">
                <a:solidFill>
                  <a:srgbClr val="FF0000"/>
                </a:solidFill>
              </a:rPr>
              <a:t>uplynutím sjednané doby</a:t>
            </a:r>
            <a:r>
              <a:rPr lang="cs-CZ" dirty="0"/>
              <a:t>.</a:t>
            </a:r>
          </a:p>
          <a:p>
            <a:r>
              <a:rPr lang="cs-CZ" dirty="0" smtClean="0"/>
              <a:t>Pracovní </a:t>
            </a:r>
            <a:r>
              <a:rPr lang="cs-CZ" dirty="0"/>
              <a:t>poměr zaniká </a:t>
            </a:r>
            <a:r>
              <a:rPr lang="cs-CZ" b="1" dirty="0">
                <a:solidFill>
                  <a:srgbClr val="FF0000"/>
                </a:solidFill>
              </a:rPr>
              <a:t>smrtí</a:t>
            </a:r>
            <a:r>
              <a:rPr lang="cs-CZ" dirty="0"/>
              <a:t> zaměstnance. </a:t>
            </a:r>
          </a:p>
        </p:txBody>
      </p:sp>
    </p:spTree>
    <p:extLst>
      <p:ext uri="{BB962C8B-B14F-4D97-AF65-F5344CB8AC3E}">
        <p14:creationId xmlns:p14="http://schemas.microsoft.com/office/powerpoint/2010/main" val="8623639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Cizinci: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477"/>
            <a:ext cx="10515600" cy="4351338"/>
          </a:xfrm>
        </p:spPr>
        <p:txBody>
          <a:bodyPr/>
          <a:lstStyle/>
          <a:p>
            <a:pPr algn="just"/>
            <a:r>
              <a:rPr lang="cs-CZ" dirty="0" smtClean="0"/>
              <a:t>Pracovní poměr cizince nebo fyzické osoby bez státní příslušnosti, pokud k jeho skončení nedošlo již jiným způsobem, končí</a:t>
            </a:r>
          </a:p>
          <a:p>
            <a:pPr lvl="1" algn="just"/>
            <a:r>
              <a:rPr lang="cs-CZ" b="1" dirty="0" smtClean="0"/>
              <a:t>a)</a:t>
            </a:r>
            <a:r>
              <a:rPr lang="cs-CZ" dirty="0" smtClean="0"/>
              <a:t> dnem, kterým má skončit jejich pobyt na území České republiky podle vykonatelného rozhodnutí o zrušení povolení k pobytu,</a:t>
            </a:r>
          </a:p>
          <a:p>
            <a:pPr lvl="1" algn="just"/>
            <a:r>
              <a:rPr lang="cs-CZ" b="1" dirty="0" smtClean="0"/>
              <a:t>b)</a:t>
            </a:r>
            <a:r>
              <a:rPr lang="cs-CZ" dirty="0" smtClean="0"/>
              <a:t> dnem, kterým nabyl právní moci rozsudek ukládající těmto osobám trest vyhoštění z území České republiky,</a:t>
            </a:r>
          </a:p>
          <a:p>
            <a:pPr lvl="1" algn="just"/>
            <a:r>
              <a:rPr lang="cs-CZ" b="1" dirty="0" smtClean="0"/>
              <a:t>c)</a:t>
            </a:r>
            <a:r>
              <a:rPr lang="cs-CZ" dirty="0" smtClean="0"/>
              <a:t> uplynutím doby, na kterou bylo vydáno povolení k zaměstnání, zaměstnanecká karta nebo povolení k dlouhodobému pobytu za účelem výkonu zaměstnání vyžadujícího vysokou kvalifikaci.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2597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Dohodnou-li </a:t>
            </a:r>
            <a:r>
              <a:rPr lang="cs-CZ" dirty="0"/>
              <a:t>se zaměstnavatel a zaměstnanec na rozvázání pracovního poměru, končí pracovní poměr sjednaným dnem.</a:t>
            </a:r>
          </a:p>
          <a:p>
            <a:pPr algn="just"/>
            <a:r>
              <a:rPr lang="cs-CZ" dirty="0" smtClean="0"/>
              <a:t>Dohoda </a:t>
            </a:r>
            <a:r>
              <a:rPr lang="cs-CZ" dirty="0"/>
              <a:t>o rozvázání pracovního poměru musí být písemná.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52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Pracovní právo jako právo soukromé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liší právo soukromé a právo veřejné? </a:t>
            </a:r>
          </a:p>
          <a:p>
            <a:endParaRPr lang="cs-CZ" dirty="0"/>
          </a:p>
          <a:p>
            <a:r>
              <a:rPr lang="cs-CZ" dirty="0" smtClean="0"/>
              <a:t>Vztah občanského zákoníku a zákoníku práce?</a:t>
            </a:r>
          </a:p>
          <a:p>
            <a:endParaRPr lang="cs-CZ" dirty="0"/>
          </a:p>
          <a:p>
            <a:r>
              <a:rPr lang="cs-CZ" dirty="0" smtClean="0"/>
              <a:t>Souvislost s jinými předpisy</a:t>
            </a:r>
          </a:p>
          <a:p>
            <a:pPr lvl="1"/>
            <a:r>
              <a:rPr lang="cs-CZ" dirty="0" smtClean="0"/>
              <a:t>Např. ochrana osobnosti zaměstnance </a:t>
            </a:r>
          </a:p>
          <a:p>
            <a:pPr lvl="1"/>
            <a:r>
              <a:rPr lang="cs-CZ" dirty="0" smtClean="0"/>
              <a:t>Ochrana osobních </a:t>
            </a:r>
            <a:r>
              <a:rPr lang="cs-CZ" smtClean="0"/>
              <a:t>údajů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525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Výpověď </a:t>
            </a:r>
            <a:r>
              <a:rPr lang="cs-CZ" dirty="0"/>
              <a:t>z pracovního poměru musí být písemná, jinak se k ní nepřihlíží.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Zaměstnavatel </a:t>
            </a:r>
            <a:r>
              <a:rPr lang="cs-CZ" dirty="0">
                <a:solidFill>
                  <a:srgbClr val="FF0000"/>
                </a:solidFill>
              </a:rPr>
              <a:t>může dát zaměstnanci výpověď jen z důvodu výslovně stanoveného v § 52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lvl="1" algn="just"/>
            <a:r>
              <a:rPr lang="cs-CZ" dirty="0" smtClean="0">
                <a:solidFill>
                  <a:srgbClr val="00B050"/>
                </a:solidFill>
              </a:rPr>
              <a:t>Dá-li zaměstnavatel zaměstnanci výpověď , musí důvod ve výpovědi skutkově vymezit tak, aby jej nebylo možno zaměnit s jiným důvodem. Důvod výpovědi nesmí být dodatečně měněn </a:t>
            </a:r>
            <a:r>
              <a:rPr lang="cs-CZ" dirty="0" smtClean="0">
                <a:solidFill>
                  <a:schemeClr val="tx1">
                    <a:lumMod val="75000"/>
                  </a:schemeClr>
                </a:solidFill>
                <a:sym typeface="Wingdings" panose="05000000000000000000" pitchFamily="2" charset="2"/>
              </a:rPr>
              <a:t> pozor na takto neurčité pojmy v pracovním právu</a:t>
            </a:r>
            <a:endParaRPr lang="cs-CZ" dirty="0" smtClean="0">
              <a:solidFill>
                <a:schemeClr val="tx1">
                  <a:lumMod val="75000"/>
                </a:schemeClr>
              </a:solidFill>
            </a:endParaRP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Zaměstnanec </a:t>
            </a:r>
            <a:r>
              <a:rPr lang="cs-CZ" dirty="0">
                <a:solidFill>
                  <a:srgbClr val="FF0000"/>
                </a:solidFill>
              </a:rPr>
              <a:t>může dát zaměstnavateli výpověď z jakéhokoli důvodu nebo bez uvedení důvodu.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063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Výpověď daná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1705"/>
            <a:ext cx="10515600" cy="4765258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Zaměstnavatel může dát zaměstnanci výpověď jen z těchto důvodů:</a:t>
            </a:r>
          </a:p>
          <a:p>
            <a:r>
              <a:rPr lang="cs-CZ" b="1" dirty="0"/>
              <a:t>a)</a:t>
            </a:r>
            <a:r>
              <a:rPr lang="cs-CZ" dirty="0"/>
              <a:t> ruší-li se zaměstnavatel nebo jeho část,</a:t>
            </a:r>
          </a:p>
          <a:p>
            <a:r>
              <a:rPr lang="cs-CZ" b="1" dirty="0"/>
              <a:t>b)</a:t>
            </a:r>
            <a:r>
              <a:rPr lang="cs-CZ" dirty="0"/>
              <a:t> přemísťuje-li se zaměstnavatel nebo jeho část,</a:t>
            </a:r>
          </a:p>
          <a:p>
            <a:r>
              <a:rPr lang="cs-CZ" b="1" dirty="0"/>
              <a:t>c)</a:t>
            </a:r>
            <a:r>
              <a:rPr lang="cs-CZ" dirty="0"/>
              <a:t> stane-li se zaměstnanec </a:t>
            </a:r>
            <a:r>
              <a:rPr lang="cs-CZ" dirty="0">
                <a:solidFill>
                  <a:srgbClr val="FF0000"/>
                </a:solidFill>
              </a:rPr>
              <a:t>nadbytečným</a:t>
            </a:r>
            <a:r>
              <a:rPr lang="cs-CZ" dirty="0"/>
              <a:t> vzhledem k rozhodnutí zaměstnavatele nebo příslušného orgánu o změně jeho úkolů, technického vybavení, o snížení stavu zaměstnanců za účelem zvýšení efektivnosti práce nebo o jiných organizačních změnách,</a:t>
            </a:r>
          </a:p>
          <a:p>
            <a:r>
              <a:rPr lang="cs-CZ" b="1" dirty="0"/>
              <a:t>d)</a:t>
            </a:r>
            <a:r>
              <a:rPr lang="cs-CZ" dirty="0"/>
              <a:t> nesmí-li zaměstnanec podle </a:t>
            </a:r>
            <a:r>
              <a:rPr lang="cs-CZ" dirty="0">
                <a:solidFill>
                  <a:srgbClr val="FF0000"/>
                </a:solidFill>
              </a:rPr>
              <a:t>lékařského posudku </a:t>
            </a:r>
            <a:r>
              <a:rPr lang="cs-CZ" dirty="0"/>
              <a:t>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dále konat dosavadní práci pro pracovní úraz, onemocnění nemocí z povolání nebo pro ohrožení touto nemocí, anebo dosáhl-li na pracovišti určeném rozhodnutím příslušného orgánu ochrany veřejného zdraví nejvyšší přípustné expozice,</a:t>
            </a:r>
          </a:p>
          <a:p>
            <a:r>
              <a:rPr lang="cs-CZ" b="1" dirty="0"/>
              <a:t>e)</a:t>
            </a:r>
            <a:r>
              <a:rPr lang="cs-CZ" dirty="0"/>
              <a:t> pozbyl-li zaměstnanec vzhledem ke svému zdravotnímu stavu 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dlouhodobě zdravotní způsobilost,</a:t>
            </a:r>
          </a:p>
          <a:p>
            <a:r>
              <a:rPr lang="cs-CZ" b="1" dirty="0"/>
              <a:t>f)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nesplňuje-li zaměstnanec předpoklady stanovené právními předpisy pro výkon sjednané práce </a:t>
            </a:r>
            <a:r>
              <a:rPr lang="cs-CZ" dirty="0"/>
              <a:t>nebo nesplňuje-li bez zavinění zaměstnavatele požadavky pro řádný výkon této práce; spočívá-li nesplňování těchto požadavků </a:t>
            </a:r>
            <a:r>
              <a:rPr lang="cs-CZ" dirty="0">
                <a:solidFill>
                  <a:srgbClr val="FF0000"/>
                </a:solidFill>
              </a:rPr>
              <a:t>v neuspokojivých pracovních výsledcích</a:t>
            </a:r>
            <a:r>
              <a:rPr lang="cs-CZ" dirty="0"/>
              <a:t>, je možné zaměstnanci z tohoto důvodu dát výpověď, jen jestliže byl zaměstnavatelem v době posledních 12 měsíců písemně vyzván k jejich odstranění a zaměstnanec je v přiměřené době neodstranil,</a:t>
            </a:r>
          </a:p>
          <a:p>
            <a:r>
              <a:rPr lang="cs-CZ" b="1" dirty="0"/>
              <a:t>g)</a:t>
            </a:r>
            <a:r>
              <a:rPr lang="cs-CZ" dirty="0"/>
              <a:t> jsou-li u zaměstnance dány důvody, pro které by s ním zaměstnavatel mohl </a:t>
            </a:r>
            <a:r>
              <a:rPr lang="cs-CZ" dirty="0">
                <a:solidFill>
                  <a:srgbClr val="FF0000"/>
                </a:solidFill>
              </a:rPr>
              <a:t>okamžitě zrušit pracovní poměr</a:t>
            </a:r>
            <a:r>
              <a:rPr lang="cs-CZ" dirty="0"/>
              <a:t>, nebo pro </a:t>
            </a:r>
            <a:r>
              <a:rPr lang="cs-CZ" dirty="0">
                <a:solidFill>
                  <a:srgbClr val="FF0000"/>
                </a:solidFill>
              </a:rPr>
              <a:t>závažné porušení povinnosti </a:t>
            </a:r>
            <a:r>
              <a:rPr lang="cs-CZ" dirty="0"/>
              <a:t>vyplývající z právních předpisů vztahujících se k zaměstnancem vykonávané práci; pro soustavné méně závažné porušování povinnosti vyplývající z právních předpisů vztahujících se k vykonávané práci je možné dát zaměstnanci výpověď, jestliže byl v době posledních 6 měsíců v souvislosti s porušením povinnosti vyplývající z právních předpisů vztahujících se k vykonávané práci písemně upozorněn na možnost výpovědi,</a:t>
            </a:r>
          </a:p>
          <a:p>
            <a:r>
              <a:rPr lang="cs-CZ" b="1" dirty="0"/>
              <a:t>h)</a:t>
            </a:r>
            <a:r>
              <a:rPr lang="cs-CZ" dirty="0"/>
              <a:t> poruší-li zaměstnanec zvlášť </a:t>
            </a:r>
            <a:r>
              <a:rPr lang="cs-CZ" dirty="0">
                <a:solidFill>
                  <a:srgbClr val="FF0000"/>
                </a:solidFill>
              </a:rPr>
              <a:t>hrubým způsobem </a:t>
            </a:r>
            <a:r>
              <a:rPr lang="cs-CZ" dirty="0"/>
              <a:t>jinou povinnost </a:t>
            </a:r>
            <a:r>
              <a:rPr lang="cs-CZ" dirty="0" smtClean="0"/>
              <a:t>zaměstnance.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604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Zákaz výpovědi dané zaměstnavatelem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Zakazuje se dát zaměstnanci výpověď v ochranné době, to je</a:t>
            </a:r>
          </a:p>
          <a:p>
            <a:pPr algn="just"/>
            <a:r>
              <a:rPr lang="cs-CZ" b="1" dirty="0"/>
              <a:t>a)</a:t>
            </a:r>
            <a:r>
              <a:rPr lang="cs-CZ" dirty="0"/>
              <a:t> v době, kdy je zaměstnanec </a:t>
            </a:r>
            <a:r>
              <a:rPr lang="cs-CZ" dirty="0">
                <a:solidFill>
                  <a:srgbClr val="FF0000"/>
                </a:solidFill>
              </a:rPr>
              <a:t>uznán dočasně práce neschopným</a:t>
            </a:r>
            <a:r>
              <a:rPr lang="cs-CZ" dirty="0"/>
              <a:t>, pokud si tuto neschopnost úmyslně nepřivodil nebo nevznikla-li tato neschopnost jako bezprostřední následek opilosti zaměstnance nebo zneužití návykových látek, a v době od podání návrhu na ústavní ošetřování nebo od nástupu lázeňského léčení až do dne jejich ukončení; při onemocnění tuberkulózou se tato ochranná doba prodlužuje o 6 měsíců po propuštění z ústavního ošetřování,</a:t>
            </a:r>
          </a:p>
          <a:p>
            <a:pPr algn="just"/>
            <a:r>
              <a:rPr lang="cs-CZ" b="1" dirty="0"/>
              <a:t>b)</a:t>
            </a:r>
            <a:r>
              <a:rPr lang="cs-CZ" dirty="0"/>
              <a:t> při výkonu </a:t>
            </a:r>
            <a:r>
              <a:rPr lang="cs-CZ" dirty="0">
                <a:solidFill>
                  <a:srgbClr val="FF0000"/>
                </a:solidFill>
              </a:rPr>
              <a:t>vojenského cvičení nebo služby v operačním nasazení </a:t>
            </a:r>
            <a:r>
              <a:rPr lang="cs-CZ" dirty="0"/>
              <a:t>ode dne, kdy byl zaměstnanci doručen povolávací rozkaz, po dobu výkonu těchto druhů vojenské činné služby, až do uplynutí 2 týdnů po jeho propuštění z těchto druhů vojenské činné služby,</a:t>
            </a:r>
          </a:p>
          <a:p>
            <a:pPr algn="just"/>
            <a:r>
              <a:rPr lang="cs-CZ" b="1" dirty="0"/>
              <a:t>c)</a:t>
            </a:r>
            <a:r>
              <a:rPr lang="cs-CZ" dirty="0"/>
              <a:t> v době, kdy je zaměstnanec dlouhodobě plně uvolněn pro výkon </a:t>
            </a:r>
            <a:r>
              <a:rPr lang="cs-CZ" dirty="0">
                <a:solidFill>
                  <a:srgbClr val="FF0000"/>
                </a:solidFill>
              </a:rPr>
              <a:t>veřejné funkce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d)</a:t>
            </a:r>
            <a:r>
              <a:rPr lang="cs-CZ" dirty="0"/>
              <a:t> v době, kdy je zaměstnankyně </a:t>
            </a:r>
            <a:r>
              <a:rPr lang="cs-CZ" dirty="0">
                <a:solidFill>
                  <a:srgbClr val="FF0000"/>
                </a:solidFill>
              </a:rPr>
              <a:t>těhotná</a:t>
            </a:r>
            <a:r>
              <a:rPr lang="cs-CZ" dirty="0"/>
              <a:t> nebo kdy zaměstnankyně čerpá mateřskou dovolenou nebo kdy zaměstnankyně nebo zaměstnanec čerpají rodičovskou dovolenou,</a:t>
            </a:r>
          </a:p>
          <a:p>
            <a:pPr algn="just"/>
            <a:r>
              <a:rPr lang="cs-CZ" b="1" dirty="0"/>
              <a:t>e)</a:t>
            </a:r>
            <a:r>
              <a:rPr lang="cs-CZ" dirty="0"/>
              <a:t> v době, kdy je zaměstnanec, který pracuje v noci, uznán na základě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dočasně nezpůsobilým pro noční práci,</a:t>
            </a:r>
          </a:p>
          <a:p>
            <a:pPr algn="just"/>
            <a:r>
              <a:rPr lang="cs-CZ" b="1" dirty="0"/>
              <a:t>f)</a:t>
            </a:r>
            <a:r>
              <a:rPr lang="cs-CZ" dirty="0"/>
              <a:t> v době, kdy zaměstnanec poskytuje dlouhodobou péči v případech podle § 41a a 41c zákona o nemocenském pojištění se souhlasem zaměstnavatele podle § 191a, v době, kdy ošetřuje dítě mladší než 10 let nebo jiného člena domácnosti v případech podle zákona o nemocenském pojištění a v době, kdy pečuje o dítě mladší než 10 let z důvodů stanovených zákonem o nemocenském pojištění.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8642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Okamžité zrušení pracovního poměru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Zaměstnavatel </a:t>
            </a:r>
            <a:r>
              <a:rPr lang="cs-CZ" dirty="0"/>
              <a:t>může výjimečně pracovní poměr okamžitě zrušit jen tehdy,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byl-li zaměstnanec pravomocně odsouzen pro úmyslný trestný čin k nepodmíněnému trestu odnětí svobody na dobu delší než 1 rok, nebo byl-li pravomocně odsouzen pro úmyslný trestný čin spáchaný při plnění pracovních úkolů nebo v přímé souvislosti s ním k nepodmíněnému trestu odnětí svobody na dobu nejméně 6 měsíců,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porušil-li zaměstnanec povinnost vyplývající z právních předpisů vztahujících se k jím vykonávané práci zvlášť hrubým způsobem</a:t>
            </a:r>
            <a:r>
              <a:rPr lang="cs-CZ" dirty="0" smtClean="0"/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>
                <a:solidFill>
                  <a:srgbClr val="FF0000"/>
                </a:solidFill>
              </a:rPr>
              <a:t>x těhotné, na mateřské či na rodičovské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1577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Okamžité zrušení pracovního poměru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Zaměstnanec může pracovní poměr okamžitě zrušit jen, jestliže,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podle lékařského posudku vydaného poskytovatelem </a:t>
            </a:r>
            <a:r>
              <a:rPr lang="cs-CZ" dirty="0" err="1"/>
              <a:t>pracovnělékařských</a:t>
            </a:r>
            <a:r>
              <a:rPr lang="cs-CZ" dirty="0"/>
              <a:t> služeb nebo rozhodnutí příslušného správního orgánu, který lékařský posudek přezkoumává, nemůže dále konat práci bez vážného ohrožení svého zdraví a zaměstnavatel mu neumožnil v době 15 dnů ode dne předložení tohoto posudku výkon jiné pro něho vhodné práce, nebo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zaměstnavatel mu nevyplatil mzdu nebo plat nebo náhradu mzdy nebo platu anebo jakoukoli jejich část do 15 dnů po uplynutí období </a:t>
            </a:r>
            <a:r>
              <a:rPr lang="cs-CZ" dirty="0" smtClean="0"/>
              <a:t>splatnosti.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478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Hromadné propouštění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7747"/>
            <a:ext cx="10515600" cy="4749216"/>
          </a:xfrm>
        </p:spPr>
        <p:txBody>
          <a:bodyPr/>
          <a:lstStyle/>
          <a:p>
            <a:r>
              <a:rPr lang="cs-CZ" dirty="0"/>
              <a:t>Hromadným propouštěním se rozumí skončení pracovních poměrů v období 30 kalendářních dnů na základě výpovědí daných zaměstnavatelem z </a:t>
            </a:r>
            <a:r>
              <a:rPr lang="cs-CZ" dirty="0" smtClean="0"/>
              <a:t>důvodů, např. nadbytečnosti, nejméně</a:t>
            </a:r>
            <a:endParaRPr lang="cs-CZ" dirty="0"/>
          </a:p>
          <a:p>
            <a:r>
              <a:rPr lang="cs-CZ" b="1" dirty="0"/>
              <a:t>a)</a:t>
            </a:r>
            <a:r>
              <a:rPr lang="cs-CZ" dirty="0"/>
              <a:t> 10 zaměstnancům u zaměstnavatele zaměstnávajícího od 20 do 100 zaměstnanců,</a:t>
            </a:r>
          </a:p>
          <a:p>
            <a:r>
              <a:rPr lang="cs-CZ" b="1" dirty="0"/>
              <a:t>b)</a:t>
            </a:r>
            <a:r>
              <a:rPr lang="cs-CZ" dirty="0"/>
              <a:t> 10 % zaměstnanců u zaměstnavatele zaměstnávajícího od 101 do 300 zaměstnanců, nebo</a:t>
            </a:r>
          </a:p>
          <a:p>
            <a:r>
              <a:rPr lang="cs-CZ" b="1" dirty="0"/>
              <a:t>c)</a:t>
            </a:r>
            <a:r>
              <a:rPr lang="cs-CZ" dirty="0"/>
              <a:t> 30 zaměstnancům u zaměstnavatele zaměstnávajícího více než 300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010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Hromadné propouštění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 Před dáním výpovědí jednotlivým zaměstnancům je zaměstnavatel povinen o svém záměru včas, nejpozději 30 dnů předem, písemně informovat odborovou organizaci a radu zaměstnanců; rovněž je povinen informovat o</a:t>
            </a:r>
          </a:p>
          <a:p>
            <a:r>
              <a:rPr lang="cs-CZ" b="1" dirty="0"/>
              <a:t>a)</a:t>
            </a:r>
            <a:r>
              <a:rPr lang="cs-CZ" dirty="0"/>
              <a:t> důvodech hromadného propouštění,</a:t>
            </a:r>
          </a:p>
          <a:p>
            <a:r>
              <a:rPr lang="cs-CZ" b="1" dirty="0"/>
              <a:t>b)</a:t>
            </a:r>
            <a:r>
              <a:rPr lang="cs-CZ" dirty="0"/>
              <a:t> počtu a profesním složení zaměstnanců, kteří mají být propuštěni,</a:t>
            </a:r>
          </a:p>
          <a:p>
            <a:r>
              <a:rPr lang="cs-CZ" b="1" dirty="0"/>
              <a:t>c)</a:t>
            </a:r>
            <a:r>
              <a:rPr lang="cs-CZ" dirty="0"/>
              <a:t> o počtu a profesním složení všech zaměstnanců, kteří jsou u zaměstnavatele zaměstnáni,</a:t>
            </a:r>
          </a:p>
          <a:p>
            <a:r>
              <a:rPr lang="cs-CZ" b="1" dirty="0"/>
              <a:t>d)</a:t>
            </a:r>
            <a:r>
              <a:rPr lang="cs-CZ" dirty="0"/>
              <a:t> době, v níž se má hromadné propouštění uskutečnit,</a:t>
            </a:r>
          </a:p>
          <a:p>
            <a:r>
              <a:rPr lang="cs-CZ" b="1" dirty="0"/>
              <a:t>e)</a:t>
            </a:r>
            <a:r>
              <a:rPr lang="cs-CZ" dirty="0"/>
              <a:t> hlediscích navržených pro výběr zaměstnanců, kteří mají být propuštěni,</a:t>
            </a:r>
          </a:p>
          <a:p>
            <a:r>
              <a:rPr lang="cs-CZ" b="1" dirty="0"/>
              <a:t>f)</a:t>
            </a:r>
            <a:r>
              <a:rPr lang="cs-CZ" dirty="0"/>
              <a:t> odstupném, popřípadě dalších právech propuštěných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78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Skončení pracovního poměru na dobu určitou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Byla-li </a:t>
            </a:r>
            <a:r>
              <a:rPr lang="cs-CZ" dirty="0"/>
              <a:t>doba trvání tohoto pracovního poměru omezena na dobu konání určitých prací, je zaměstnavatel povinen upozornit zaměstnance na skončení těchto prací včas, zpravidla alespoň 3 dny předem.</a:t>
            </a:r>
          </a:p>
          <a:p>
            <a:pPr algn="just"/>
            <a:r>
              <a:rPr lang="cs-CZ" dirty="0" smtClean="0"/>
              <a:t>Pokračuje-li </a:t>
            </a:r>
            <a:r>
              <a:rPr lang="cs-CZ" dirty="0"/>
              <a:t>zaměstnanec po uplynutí sjednané </a:t>
            </a:r>
            <a:r>
              <a:rPr lang="cs-CZ" dirty="0" smtClean="0"/>
              <a:t>doby </a:t>
            </a:r>
            <a:r>
              <a:rPr lang="cs-CZ" dirty="0"/>
              <a:t>s vědomím zaměstnavatele dále v konání prací, platí, že se jedná o pracovní poměr na dobu neurčitou.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7036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Odstupné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7563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DOHODY O PRACÍCH KONANÝCH MIMO PRACOVNÍ POMĚR</a:t>
            </a:r>
            <a:br>
              <a:rPr lang="pl-PL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Zaměstnavatel má zajišťovat plnění svých úkolů především zaměstnanci v pracovním </a:t>
            </a:r>
            <a:r>
              <a:rPr lang="cs-CZ" dirty="0" smtClean="0"/>
              <a:t>poměru.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dohodách o pracích konaných mimo pracovní poměr není zaměstnavatel povinen rozvrhnout zaměstnanci pracovní dobu.</a:t>
            </a:r>
          </a:p>
        </p:txBody>
      </p:sp>
    </p:spTree>
    <p:extLst>
      <p:ext uri="{BB962C8B-B14F-4D97-AF65-F5344CB8AC3E}">
        <p14:creationId xmlns:p14="http://schemas.microsoft.com/office/powerpoint/2010/main" val="316656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33041"/>
            <a:ext cx="10515600" cy="1325563"/>
          </a:xfrm>
        </p:spPr>
        <p:txBody>
          <a:bodyPr/>
          <a:lstStyle/>
          <a:p>
            <a:pPr algn="ctr"/>
            <a:r>
              <a:rPr lang="cs-CZ" b="1" dirty="0" smtClean="0"/>
              <a:t>Zákoník práce – základ všeho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upravuje právní vztahy vznikající při výkonu </a:t>
            </a:r>
            <a:r>
              <a:rPr lang="cs-CZ" dirty="0">
                <a:solidFill>
                  <a:srgbClr val="FF0000"/>
                </a:solidFill>
              </a:rPr>
              <a:t>závislé práce </a:t>
            </a:r>
            <a:r>
              <a:rPr lang="cs-CZ" dirty="0"/>
              <a:t>mezi zaměstnanci a zaměstnavateli; tyto vztahy jsou vztahy pracovněprávními,</a:t>
            </a:r>
          </a:p>
          <a:p>
            <a:r>
              <a:rPr lang="cs-CZ" b="1" dirty="0"/>
              <a:t>b)</a:t>
            </a:r>
            <a:r>
              <a:rPr lang="cs-CZ" dirty="0"/>
              <a:t> upravuje rovněž právní vztahy </a:t>
            </a:r>
            <a:r>
              <a:rPr lang="cs-CZ" dirty="0">
                <a:solidFill>
                  <a:srgbClr val="FF0000"/>
                </a:solidFill>
              </a:rPr>
              <a:t>kolektivní povahy </a:t>
            </a:r>
            <a:r>
              <a:rPr lang="cs-CZ" dirty="0"/>
              <a:t>a podporu vzájemných jednání odborových organizací a organizací zaměstnavatelů. Právní vztahy kolektivní povahy, které souvisejí s výkonem závislé práce, jsou vztahy pracovněprávními,</a:t>
            </a:r>
          </a:p>
          <a:p>
            <a:r>
              <a:rPr lang="cs-CZ" b="1" dirty="0"/>
              <a:t>c)</a:t>
            </a:r>
            <a:r>
              <a:rPr lang="cs-CZ" dirty="0"/>
              <a:t> zapracovává příslušné předpisy </a:t>
            </a:r>
            <a:r>
              <a:rPr lang="cs-CZ" dirty="0">
                <a:solidFill>
                  <a:srgbClr val="FF0000"/>
                </a:solidFill>
              </a:rPr>
              <a:t>Evropské </a:t>
            </a:r>
            <a:r>
              <a:rPr lang="cs-CZ" dirty="0" smtClean="0">
                <a:solidFill>
                  <a:srgbClr val="FF0000"/>
                </a:solidFill>
              </a:rPr>
              <a:t>unie </a:t>
            </a:r>
            <a:r>
              <a:rPr lang="cs-CZ" dirty="0" smtClean="0">
                <a:sym typeface="Wingdings" panose="05000000000000000000" pitchFamily="2" charset="2"/>
              </a:rPr>
              <a:t> např. volný pohyb osob na vnitřním trhu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1727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provedení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Rozsah práce, na který se dohoda o provedení práce uzavírá, nesmí být větší než 300 hodin v kalendářním roce. 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/>
              <a:t>rozsahu práce </a:t>
            </a:r>
            <a:r>
              <a:rPr lang="cs-CZ" dirty="0">
                <a:solidFill>
                  <a:srgbClr val="FF0000"/>
                </a:solidFill>
              </a:rPr>
              <a:t>se započítává </a:t>
            </a:r>
            <a:r>
              <a:rPr lang="cs-CZ" dirty="0"/>
              <a:t>také doba práce konaná zaměstnancem pro zaměstnavatele v témže kalendářním roce na základě jiné dohody o provedení práce.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dohodě o provedení práce musí být uvedena doba, na kterou se tato dohoda uzavírá.</a:t>
            </a:r>
          </a:p>
        </p:txBody>
      </p:sp>
    </p:spTree>
    <p:extLst>
      <p:ext uri="{BB962C8B-B14F-4D97-AF65-F5344CB8AC3E}">
        <p14:creationId xmlns:p14="http://schemas.microsoft.com/office/powerpoint/2010/main" val="10278068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Dohoda o pracovní činnosti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Dohodu o pracovní činnosti může zaměstnavatel s fyzickou osobou uzavřít, i když rozsah práce nebude přesahovat v témže kalendářním roce 300 hodin.</a:t>
            </a:r>
          </a:p>
          <a:p>
            <a:r>
              <a:rPr lang="cs-CZ" dirty="0" smtClean="0"/>
              <a:t>Na </a:t>
            </a:r>
            <a:r>
              <a:rPr lang="cs-CZ" dirty="0"/>
              <a:t>základě dohody o pracovní činnosti není možné vykonávat práci v rozsahu překračujícím </a:t>
            </a:r>
            <a:r>
              <a:rPr lang="cs-CZ" dirty="0">
                <a:solidFill>
                  <a:srgbClr val="FF0000"/>
                </a:solidFill>
              </a:rPr>
              <a:t>v průměru polovinu stanovené týdenní pracovní 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025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653" y="429961"/>
            <a:ext cx="10515600" cy="5810417"/>
          </a:xfrm>
        </p:spPr>
        <p:txBody>
          <a:bodyPr>
            <a:normAutofit fontScale="92500"/>
          </a:bodyPr>
          <a:lstStyle/>
          <a:p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Dohoda o provedení práce a dohoda o pracovní činnosti </a:t>
            </a:r>
            <a:r>
              <a:rPr lang="cs-CZ" dirty="0"/>
              <a:t>musí být uzavřena písemně; jedno vyhotovení této dohody zaměstnavatel vydá zaměstnanci</a:t>
            </a:r>
            <a:r>
              <a:rPr lang="cs-CZ" dirty="0" smtClean="0"/>
              <a:t>.</a:t>
            </a:r>
          </a:p>
          <a:p>
            <a:r>
              <a:rPr lang="cs-CZ" dirty="0"/>
              <a:t>Není-li v tomto zákoně dále stanoveno jinak, vztahuje se na práci konanou na základě dohod o pracích konaných mimo pracovní poměr úprava pro výkon práce v pracovním poměru; to však neplatí, pokud jde o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převedení na jinou práci a přeložení,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dočasné přidělení,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odstupné,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pracovní dobu a dobu odpočinku; výkon práce však nesmí přesáhnout 12 hodin během 24 hodin po sobě jdoucích,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překážky v práci na straně zaměstnance,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dovolenou,</a:t>
            </a:r>
          </a:p>
          <a:p>
            <a:pPr lvl="1"/>
            <a:r>
              <a:rPr lang="cs-CZ" b="1" dirty="0"/>
              <a:t>g)</a:t>
            </a:r>
            <a:r>
              <a:rPr lang="cs-CZ" dirty="0"/>
              <a:t> skončení pracovního poměru,</a:t>
            </a:r>
          </a:p>
          <a:p>
            <a:pPr lvl="1"/>
            <a:r>
              <a:rPr lang="cs-CZ" b="1" dirty="0"/>
              <a:t>h)</a:t>
            </a:r>
            <a:r>
              <a:rPr lang="cs-CZ" dirty="0"/>
              <a:t> odměňování (dále jen „odměna z dohody“), s výjimkou minimální mzdy, a</a:t>
            </a:r>
          </a:p>
          <a:p>
            <a:pPr lvl="1"/>
            <a:r>
              <a:rPr lang="cs-CZ" b="1" dirty="0"/>
              <a:t>i)</a:t>
            </a:r>
            <a:r>
              <a:rPr lang="cs-CZ" dirty="0"/>
              <a:t> cestovní náhrady.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5154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DOBA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Délka stanovené týdenní pracovní doby činí 40 hodin týdně.</a:t>
            </a:r>
          </a:p>
          <a:p>
            <a:r>
              <a:rPr lang="cs-CZ" dirty="0" smtClean="0"/>
              <a:t>Délka </a:t>
            </a:r>
            <a:r>
              <a:rPr lang="cs-CZ" dirty="0"/>
              <a:t>stanovené týdenní pracovní doby činí u zaměstnanců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pracujících v podzemí při těžbě uhlí, rud a nerudných surovin, v důlní výstavbě a na báňských pracovištích geologického průzkumu 37,5 hodiny týdně,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s vícesměnným nebo nepřetržitým pracovním režimem 37,5 hodiny týdně,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s dvousměnným pracovním režimem 38,75 hodiny týdně.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7713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ROZVRŽENÍ PRACOVNÍ DOBY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dobu rozvrhuje zaměstnavatel a určí začátek a konec směn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Pružné rozvržení pracovní doby zahrnuje časové úseky základní a volitelné pracovní doby, jejichž začátek a konec určuje zaměstnavatel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Přestávky v práci a bezpečnosti přestávky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6855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DOBA ODPOČINKU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Nepřetržitý </a:t>
            </a:r>
            <a:r>
              <a:rPr lang="cs-CZ" b="1" dirty="0"/>
              <a:t>odpočinek mezi dvěma směnami</a:t>
            </a:r>
          </a:p>
          <a:p>
            <a:r>
              <a:rPr lang="cs-CZ" b="1" dirty="0"/>
              <a:t>Dny pracovního </a:t>
            </a:r>
            <a:r>
              <a:rPr lang="cs-CZ" b="1" dirty="0" smtClean="0"/>
              <a:t>klidu</a:t>
            </a:r>
          </a:p>
          <a:p>
            <a:pPr lvl="1"/>
            <a:r>
              <a:rPr lang="cs-CZ" b="1" dirty="0" smtClean="0"/>
              <a:t>Výjimky </a:t>
            </a:r>
            <a:endParaRPr lang="cs-CZ" b="1" dirty="0"/>
          </a:p>
          <a:p>
            <a:r>
              <a:rPr lang="cs-CZ" b="1" dirty="0"/>
              <a:t>Nepřetržitý odpočinek v týdnu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9304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PRÁCE PŘESČAS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Práci přesčas může zaměstnavatel zaměstnanci nařídit jen z vážných provozních důvodů</a:t>
            </a:r>
          </a:p>
        </p:txBody>
      </p:sp>
    </p:spTree>
    <p:extLst>
      <p:ext uri="{BB962C8B-B14F-4D97-AF65-F5344CB8AC3E}">
        <p14:creationId xmlns:p14="http://schemas.microsoft.com/office/powerpoint/2010/main" val="25800467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POHOTOVOST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pohotovost může zaměstnavatel na zaměstnanci požadovat, jen jestliže se o tom se zaměstnancem dohodne. </a:t>
            </a:r>
          </a:p>
        </p:txBody>
      </p:sp>
    </p:spTree>
    <p:extLst>
      <p:ext uri="{BB962C8B-B14F-4D97-AF65-F5344CB8AC3E}">
        <p14:creationId xmlns:p14="http://schemas.microsoft.com/office/powerpoint/2010/main" val="11052046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Odměňování za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 vykonanou práci přísluší zaměstnanci </a:t>
            </a:r>
            <a:r>
              <a:rPr lang="cs-CZ" dirty="0">
                <a:solidFill>
                  <a:srgbClr val="FF0000"/>
                </a:solidFill>
              </a:rPr>
              <a:t>mzda, plat nebo odměna z </a:t>
            </a:r>
            <a:r>
              <a:rPr lang="cs-CZ" dirty="0" smtClean="0">
                <a:solidFill>
                  <a:srgbClr val="FF0000"/>
                </a:solidFill>
              </a:rPr>
              <a:t>dohody 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Mzda</a:t>
            </a:r>
            <a:r>
              <a:rPr lang="cs-CZ" dirty="0"/>
              <a:t> je peněžité plnění a plnění peněžité hodnoty (naturální mzda) poskytované zaměstnavatelem zaměstnanci za </a:t>
            </a:r>
            <a:r>
              <a:rPr lang="cs-CZ" dirty="0" smtClean="0"/>
              <a:t>práci.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Plat</a:t>
            </a:r>
            <a:r>
              <a:rPr lang="cs-CZ" dirty="0"/>
              <a:t> je peněžité plnění poskytované za práci zaměstnanci zaměstnavatelem, kterým je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</a:t>
            </a:r>
            <a:r>
              <a:rPr lang="cs-CZ" dirty="0" smtClean="0"/>
              <a:t>stát,</a:t>
            </a:r>
            <a:endParaRPr lang="cs-CZ" dirty="0"/>
          </a:p>
          <a:p>
            <a:pPr lvl="1"/>
            <a:r>
              <a:rPr lang="cs-CZ" b="1" dirty="0"/>
              <a:t>b)</a:t>
            </a:r>
            <a:r>
              <a:rPr lang="cs-CZ" dirty="0"/>
              <a:t> územní samosprávný </a:t>
            </a:r>
            <a:r>
              <a:rPr lang="cs-CZ" dirty="0" smtClean="0"/>
              <a:t>celek,</a:t>
            </a:r>
            <a:endParaRPr lang="cs-CZ" dirty="0"/>
          </a:p>
          <a:p>
            <a:pPr lvl="1"/>
            <a:r>
              <a:rPr lang="cs-CZ" b="1" dirty="0"/>
              <a:t>c)</a:t>
            </a:r>
            <a:r>
              <a:rPr lang="cs-CZ" dirty="0"/>
              <a:t> státní </a:t>
            </a:r>
            <a:r>
              <a:rPr lang="cs-CZ" dirty="0" smtClean="0"/>
              <a:t>fond,</a:t>
            </a:r>
            <a:endParaRPr lang="cs-CZ" dirty="0"/>
          </a:p>
          <a:p>
            <a:pPr lvl="1"/>
            <a:r>
              <a:rPr lang="cs-CZ" b="1" dirty="0"/>
              <a:t>d)</a:t>
            </a:r>
            <a:r>
              <a:rPr lang="cs-CZ" dirty="0"/>
              <a:t> příspěvková organizace, jejíž náklady na platy a odměny za pracovní pohotovost jsou plně zabezpečovány z příspěvku na </a:t>
            </a:r>
            <a:r>
              <a:rPr lang="cs-CZ" dirty="0" smtClean="0"/>
              <a:t>provoz</a:t>
            </a:r>
            <a:r>
              <a:rPr lang="cs-CZ" b="1" baseline="30000" dirty="0"/>
              <a:t> </a:t>
            </a:r>
            <a:r>
              <a:rPr lang="cs-CZ" dirty="0" smtClean="0"/>
              <a:t>poskytovaného </a:t>
            </a:r>
            <a:r>
              <a:rPr lang="cs-CZ" dirty="0"/>
              <a:t>z rozpočtu zřizovatele nebo z úhrad podle zvláštních právních předpisů,</a:t>
            </a:r>
          </a:p>
          <a:p>
            <a:pPr lvl="1"/>
            <a:r>
              <a:rPr lang="cs-CZ" b="1" dirty="0"/>
              <a:t>e)</a:t>
            </a:r>
            <a:r>
              <a:rPr lang="cs-CZ" dirty="0"/>
              <a:t> školská právnická osoba zřízená Ministerstvem školství, mládeže a tělovýchovy, krajem, obcí nebo dobrovolným svazkem obcí podle školského </a:t>
            </a:r>
            <a:r>
              <a:rPr lang="cs-CZ" dirty="0" smtClean="0"/>
              <a:t>zákona, </a:t>
            </a:r>
            <a:r>
              <a:rPr lang="cs-CZ" dirty="0"/>
              <a:t>nebo</a:t>
            </a:r>
          </a:p>
          <a:p>
            <a:pPr lvl="1"/>
            <a:r>
              <a:rPr lang="cs-CZ" b="1" dirty="0"/>
              <a:t>f)</a:t>
            </a:r>
            <a:r>
              <a:rPr lang="cs-CZ" dirty="0"/>
              <a:t> regionální rada regionu soudržnosti,</a:t>
            </a:r>
          </a:p>
          <a:p>
            <a:pPr lvl="1"/>
            <a:r>
              <a:rPr lang="cs-CZ" dirty="0"/>
              <a:t>s výjimkou peněžitého plnění poskytovaného občanům cizích států s místem výkonu práce mimo území České republiky.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1483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Odměňování za práci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Za stejnou práci nebo za práci stejné hodnoty přísluší všem zaměstnancům u zaměstnavatele stejná mzda, plat nebo odměna z dohody.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Vybrané zásady pracovního 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 zvláštní zákonná </a:t>
            </a:r>
            <a:r>
              <a:rPr lang="cs-CZ" dirty="0">
                <a:solidFill>
                  <a:srgbClr val="FF0000"/>
                </a:solidFill>
              </a:rPr>
              <a:t>ochrana postavení zaměstnance</a:t>
            </a:r>
            <a:r>
              <a:rPr lang="cs-CZ" dirty="0"/>
              <a:t>,</a:t>
            </a:r>
          </a:p>
          <a:p>
            <a:r>
              <a:rPr lang="cs-CZ" b="1" dirty="0"/>
              <a:t>b)</a:t>
            </a:r>
            <a:r>
              <a:rPr lang="cs-CZ" dirty="0"/>
              <a:t> uspokojivé a bezpečné </a:t>
            </a:r>
            <a:r>
              <a:rPr lang="cs-CZ" dirty="0">
                <a:solidFill>
                  <a:srgbClr val="FF0000"/>
                </a:solidFill>
              </a:rPr>
              <a:t>podmínky</a:t>
            </a:r>
            <a:r>
              <a:rPr lang="cs-CZ" dirty="0"/>
              <a:t> pro výkon práce,</a:t>
            </a:r>
          </a:p>
          <a:p>
            <a:r>
              <a:rPr lang="cs-CZ" b="1" dirty="0"/>
              <a:t>c)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spravedlivé odměňování </a:t>
            </a:r>
            <a:r>
              <a:rPr lang="cs-CZ" dirty="0"/>
              <a:t>zaměstnance,</a:t>
            </a:r>
          </a:p>
          <a:p>
            <a:r>
              <a:rPr lang="cs-CZ" b="1" dirty="0"/>
              <a:t>d)</a:t>
            </a:r>
            <a:r>
              <a:rPr lang="cs-CZ" dirty="0"/>
              <a:t> řádný výkon práce zaměstnancem v souladu s oprávněnými zájmy zaměstnavatele,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cs-CZ" dirty="0">
                <a:solidFill>
                  <a:srgbClr val="FF0000"/>
                </a:solidFill>
              </a:rPr>
              <a:t>rovné zacházení </a:t>
            </a:r>
            <a:r>
              <a:rPr lang="cs-CZ" dirty="0"/>
              <a:t>se zaměstnanci a zákaz jejich diskriminace.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611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Minimální mzda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Minimální mzda je </a:t>
            </a:r>
            <a:r>
              <a:rPr lang="cs-CZ" b="1" dirty="0">
                <a:solidFill>
                  <a:srgbClr val="FF0000"/>
                </a:solidFill>
              </a:rPr>
              <a:t>nejnižší přípustná výše odměny </a:t>
            </a:r>
            <a:r>
              <a:rPr lang="cs-CZ" dirty="0"/>
              <a:t>za práci v základním pracovněprávním vztahu </a:t>
            </a:r>
            <a:r>
              <a:rPr lang="cs-CZ" dirty="0" smtClean="0"/>
              <a:t>podle. </a:t>
            </a:r>
            <a:r>
              <a:rPr lang="cs-CZ" dirty="0"/>
              <a:t>Mzda, plat nebo odměna z dohody nesmí být nižší než minimální mzda.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Do </a:t>
            </a:r>
            <a:r>
              <a:rPr lang="cs-CZ" dirty="0"/>
              <a:t>mzdy a platu se pro tento účel nezahrnuje mzda ani plat za práci přesčas, příplatek za práci ve svátek, za noční práci, za práci ve ztíženém pracovním prostředí a za práci v sobotu a v neděli.</a:t>
            </a:r>
          </a:p>
        </p:txBody>
      </p:sp>
    </p:spTree>
    <p:extLst>
      <p:ext uri="{BB962C8B-B14F-4D97-AF65-F5344CB8AC3E}">
        <p14:creationId xmlns:p14="http://schemas.microsoft.com/office/powerpoint/2010/main" val="27684638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Zaručená mzda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Zaručenou mzdou je mzda nebo plat, na kterou </a:t>
            </a:r>
            <a:r>
              <a:rPr lang="cs-CZ" dirty="0">
                <a:solidFill>
                  <a:srgbClr val="FF0000"/>
                </a:solidFill>
              </a:rPr>
              <a:t>zaměstnanci vzniklo právo</a:t>
            </a:r>
            <a:r>
              <a:rPr lang="cs-CZ" dirty="0"/>
              <a:t> podle tohoto </a:t>
            </a:r>
            <a:r>
              <a:rPr lang="cs-CZ" dirty="0" smtClean="0"/>
              <a:t>zákoníku práce, </a:t>
            </a:r>
            <a:r>
              <a:rPr lang="cs-CZ" dirty="0"/>
              <a:t>smlouvy, vnitřního předpisu, mzdového výměru nebo platového </a:t>
            </a:r>
            <a:r>
              <a:rPr lang="cs-CZ" dirty="0" smtClean="0"/>
              <a:t>výměru.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3130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Mzda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Mzda se sjednává ve smlouvě nebo ji zaměstnavatel stanoví vnitřním předpisem anebo určuje mzdovým </a:t>
            </a:r>
            <a:r>
              <a:rPr lang="cs-CZ" dirty="0" smtClean="0"/>
              <a:t>výměrem.</a:t>
            </a:r>
          </a:p>
          <a:p>
            <a:r>
              <a:rPr lang="cs-CZ" dirty="0" smtClean="0"/>
              <a:t>Za </a:t>
            </a:r>
            <a:r>
              <a:rPr lang="cs-CZ" dirty="0"/>
              <a:t>dobu práce </a:t>
            </a:r>
            <a:r>
              <a:rPr lang="cs-CZ" dirty="0">
                <a:solidFill>
                  <a:srgbClr val="FF0000"/>
                </a:solidFill>
              </a:rPr>
              <a:t>přesčas</a:t>
            </a:r>
            <a:r>
              <a:rPr lang="cs-CZ" dirty="0"/>
              <a:t> přísluší zaměstnanci mzda, na kterou mu vzniklo za tuto dobu </a:t>
            </a:r>
            <a:r>
              <a:rPr lang="cs-CZ" dirty="0" smtClean="0"/>
              <a:t>právo, </a:t>
            </a:r>
            <a:r>
              <a:rPr lang="cs-CZ" dirty="0"/>
              <a:t>a příplatek nejméně ve výši 25 % průměrného </a:t>
            </a:r>
            <a:r>
              <a:rPr lang="cs-CZ" dirty="0" smtClean="0"/>
              <a:t>výdělku.</a:t>
            </a:r>
          </a:p>
          <a:p>
            <a:r>
              <a:rPr lang="cs-CZ" dirty="0" smtClean="0"/>
              <a:t>Náhradní volno, práce v sobotu a neděli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2665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NÁHRADA VÝDAJŮ V SOUVISLOSTI S VÝKONEM PRÁCE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Cestovní náhrady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5384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6084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NA STRANĚ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Zaměstnavatel je povinen omluvit nepřítomnost zaměstnance v práci </a:t>
            </a:r>
            <a:endParaRPr lang="cs-CZ" dirty="0" smtClean="0"/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dobu jeho dočasné pracovní neschopnosti podle zvláštních právních </a:t>
            </a:r>
            <a:r>
              <a:rPr lang="cs-CZ" dirty="0" smtClean="0"/>
              <a:t>předpisů, </a:t>
            </a:r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dobu </a:t>
            </a:r>
            <a:r>
              <a:rPr lang="cs-CZ" dirty="0">
                <a:solidFill>
                  <a:srgbClr val="FF0000"/>
                </a:solidFill>
              </a:rPr>
              <a:t>karantény</a:t>
            </a:r>
            <a:r>
              <a:rPr lang="cs-CZ" dirty="0"/>
              <a:t> nařízené podle zvláštního právního </a:t>
            </a:r>
            <a:r>
              <a:rPr lang="cs-CZ" dirty="0" smtClean="0"/>
              <a:t>předpisu, </a:t>
            </a:r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dobu mateřské nebo rodičovské dovolené, </a:t>
            </a:r>
            <a:endParaRPr lang="cs-CZ" dirty="0" smtClean="0"/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dobu ošetřování dítěte mladšího než 10 let nebo jiného člena domácnosti v případech podle § 39 zákona o nemocenském pojištění a po dobu péče o dítě mladší než 10 let z důvodů stanovených v § 39 zákona o nemocenském pojištění </a:t>
            </a:r>
            <a:r>
              <a:rPr lang="cs-CZ" dirty="0" smtClean="0"/>
              <a:t>nebo</a:t>
            </a:r>
          </a:p>
          <a:p>
            <a:pPr lvl="1" algn="just"/>
            <a:r>
              <a:rPr lang="cs-CZ" dirty="0" smtClean="0"/>
              <a:t> </a:t>
            </a:r>
            <a:r>
              <a:rPr lang="cs-CZ" dirty="0"/>
              <a:t>z důvodu, kdy se fyzická osoba, která o dítě jinak pečuje, podrobila vyšetření nebo ošetření u poskytovatele zdravotních služeb, které nebylo možno zabezpečit mimo pracovní dobu zaměstnance, a proto nemůže o dítě pečovat</a:t>
            </a:r>
            <a:r>
              <a:rPr lang="cs-CZ" dirty="0" smtClean="0"/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Zaměstnanci, který byl uznán dočasně práce neschopným nebo kterému byla nařízena </a:t>
            </a:r>
            <a:r>
              <a:rPr lang="cs-CZ" dirty="0">
                <a:solidFill>
                  <a:srgbClr val="FF0000"/>
                </a:solidFill>
              </a:rPr>
              <a:t>karanténa</a:t>
            </a:r>
            <a:r>
              <a:rPr lang="cs-CZ" dirty="0"/>
              <a:t>, přísluší v době prvních 14 kalendářních dnů trvání dočasné pracovní neschopnosti nebo karantény náhrada mzdy nebo </a:t>
            </a:r>
            <a:r>
              <a:rPr lang="cs-CZ" dirty="0" smtClean="0"/>
              <a:t>platu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Náhrada mzdy nebo platu podle odstavce 1 přísluší ve výši 60 % průměrného </a:t>
            </a:r>
            <a:r>
              <a:rPr lang="cs-CZ" dirty="0" smtClean="0">
                <a:solidFill>
                  <a:srgbClr val="FF0000"/>
                </a:solidFill>
              </a:rPr>
              <a:t>výdělku.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339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Překážky v práci z důvodu obecného zájmu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Zaměstnanci od zaměstnavatele přísluší </a:t>
            </a:r>
            <a:r>
              <a:rPr lang="cs-CZ" dirty="0">
                <a:solidFill>
                  <a:srgbClr val="FF0000"/>
                </a:solidFill>
              </a:rPr>
              <a:t>pracovní volno v nezbytně nutném rozsahu</a:t>
            </a:r>
            <a:r>
              <a:rPr lang="cs-CZ" dirty="0"/>
              <a:t> k výkonu veřejných funkcí, občanských povinností a jiných úkonů v obecném zájmu, pokud tuto činnost nelze provést mimo pracovní dobu. </a:t>
            </a:r>
            <a:endParaRPr lang="cs-CZ" dirty="0" smtClean="0"/>
          </a:p>
          <a:p>
            <a:pPr algn="just"/>
            <a:r>
              <a:rPr lang="cs-CZ" dirty="0" smtClean="0"/>
              <a:t>Náhrada </a:t>
            </a:r>
            <a:r>
              <a:rPr lang="cs-CZ" dirty="0"/>
              <a:t>mzdy nebo platu od zaměstnavatele v těchto případech </a:t>
            </a:r>
            <a:r>
              <a:rPr lang="cs-CZ" dirty="0" smtClean="0"/>
              <a:t>nepřísluší v zásadě.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641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Nemůže-li zaměstnanec konat práci</a:t>
            </a:r>
          </a:p>
          <a:p>
            <a:pPr lvl="1" algn="just"/>
            <a:r>
              <a:rPr lang="cs-CZ" b="1" dirty="0"/>
              <a:t>a)</a:t>
            </a:r>
            <a:r>
              <a:rPr lang="cs-CZ" dirty="0"/>
              <a:t> pro přechodnou závadu způsobenou poruchou na strojním zařízení, kterou nezavinil, v dodávce surovin nebo pohonné síly, chybnými pracovními podklady nebo jinými provozními příčinami, jde o prostoj, a nebyl-li převeden na jinou práci, přísluší mu náhrada mzdy nebo platu ve výši nejméně 80 % průměrného výdělku,</a:t>
            </a:r>
          </a:p>
          <a:p>
            <a:pPr lvl="1" algn="just"/>
            <a:r>
              <a:rPr lang="cs-CZ" b="1" dirty="0"/>
              <a:t>b)</a:t>
            </a:r>
            <a:r>
              <a:rPr lang="cs-CZ" dirty="0"/>
              <a:t> v důsledku přerušení práce způsobené nepříznivými povětrnostními vlivy nebo živelní událostí a nebyl-li převeden na jinou práci, přísluší mu náhrada mzdy nebo platu ve výši nejméně 60 % průměrného výdělku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FF0000"/>
                </a:solidFill>
              </a:rPr>
              <a:t>Nemohl-li zaměstnanec konat práci pro jiné překážky na straně zaměstnavatele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přísluší mu náhrada mzdy nebo platu ve výši průměrného </a:t>
            </a:r>
            <a:r>
              <a:rPr lang="cs-CZ" dirty="0" smtClean="0">
                <a:solidFill>
                  <a:srgbClr val="FF0000"/>
                </a:solidFill>
              </a:rPr>
              <a:t>výdělku.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745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PŘEKÁŽKY V PRÁCI NA STRANĚ ZAMĚSTNAVATELE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Pokud zaměstnavatel </a:t>
            </a:r>
            <a:r>
              <a:rPr lang="cs-CZ" dirty="0"/>
              <a:t>nemůže přidělovat zaměstnanci práci v rozsahu týdenní pracovní doby z důvodu dočasného omezení odbytu jeho výrobků nebo omezení poptávky po jím poskytovaných službách </a:t>
            </a:r>
            <a:r>
              <a:rPr lang="cs-CZ" dirty="0">
                <a:solidFill>
                  <a:srgbClr val="FF0000"/>
                </a:solidFill>
              </a:rPr>
              <a:t>(částečná nezaměstnanost).</a:t>
            </a:r>
          </a:p>
          <a:p>
            <a:pPr algn="just"/>
            <a:r>
              <a:rPr lang="cs-CZ" dirty="0" smtClean="0"/>
              <a:t>Upraví v </a:t>
            </a:r>
            <a:r>
              <a:rPr lang="cs-CZ" dirty="0"/>
              <a:t>případech </a:t>
            </a:r>
            <a:r>
              <a:rPr lang="cs-CZ" dirty="0" smtClean="0"/>
              <a:t>dohoda </a:t>
            </a:r>
            <a:r>
              <a:rPr lang="cs-CZ" dirty="0"/>
              <a:t>mezi zaměstnavatelem a odborovou organizací výši poskytované náhrady mzdy, která přísluší zaměstnanci, musí náhrada mzdy činit </a:t>
            </a:r>
            <a:r>
              <a:rPr lang="cs-CZ" dirty="0">
                <a:solidFill>
                  <a:srgbClr val="FF0000"/>
                </a:solidFill>
              </a:rPr>
              <a:t>nejméně 60 % průměrného výdělku</a:t>
            </a:r>
            <a:r>
              <a:rPr lang="cs-CZ" dirty="0"/>
              <a:t>; nepůsobí-li u zaměstnavatele odborová organizace, může být dohoda nahrazena vnitřním předpisem.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981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BEZPEČNOST A OCHRANA ZDRAVÍ PŘI PRÁCI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Zaměstnavatel je povinen zajistit bezpečnost a ochranu zdraví zaměstnanců při práci s ohledem na rizika možného ohrožení jejich života a zdraví, která se týkají výkonu práce</a:t>
            </a:r>
          </a:p>
        </p:txBody>
      </p:sp>
    </p:spTree>
    <p:extLst>
      <p:ext uri="{BB962C8B-B14F-4D97-AF65-F5344CB8AC3E}">
        <p14:creationId xmlns:p14="http://schemas.microsoft.com/office/powerpoint/2010/main" val="276785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Zákaz diskriminace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16555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200" dirty="0" smtClean="0">
                <a:solidFill>
                  <a:srgbClr val="FF0000"/>
                </a:solidFill>
              </a:rPr>
              <a:t>Tzv. antidiskriminační zákon</a:t>
            </a:r>
          </a:p>
          <a:p>
            <a:pPr algn="just"/>
            <a:r>
              <a:rPr lang="cs-CZ" sz="3200" dirty="0" smtClean="0"/>
              <a:t>Zaměstnavatelé </a:t>
            </a:r>
            <a:r>
              <a:rPr lang="cs-CZ" sz="3200" dirty="0"/>
              <a:t>jsou povinni zajišťovat </a:t>
            </a:r>
            <a:r>
              <a:rPr lang="cs-CZ" sz="3200" dirty="0">
                <a:solidFill>
                  <a:srgbClr val="FF0000"/>
                </a:solidFill>
              </a:rPr>
              <a:t>rovné zacházení se všemi zaměstnanci</a:t>
            </a:r>
            <a:r>
              <a:rPr lang="cs-CZ" sz="3200" dirty="0"/>
              <a:t>, pokud jde o jejich </a:t>
            </a:r>
            <a:r>
              <a:rPr lang="cs-CZ" sz="3200" dirty="0">
                <a:solidFill>
                  <a:srgbClr val="FF0000"/>
                </a:solidFill>
              </a:rPr>
              <a:t>pracovní podmínky</a:t>
            </a:r>
            <a:r>
              <a:rPr lang="cs-CZ" sz="3200" dirty="0"/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odměňování za práci </a:t>
            </a:r>
            <a:r>
              <a:rPr lang="cs-CZ" sz="3200" dirty="0"/>
              <a:t>a o poskytování jiných peněžitých plnění a plnění peněžité hodnoty, o odbornou přípravu a </a:t>
            </a:r>
            <a:r>
              <a:rPr lang="cs-CZ" sz="3200" b="1" dirty="0">
                <a:solidFill>
                  <a:srgbClr val="FF0000"/>
                </a:solidFill>
              </a:rPr>
              <a:t>o příležitost dosáhnout funkčního nebo jiného postupu </a:t>
            </a:r>
            <a:r>
              <a:rPr lang="cs-CZ" sz="3200" dirty="0"/>
              <a:t>v zaměstnání.</a:t>
            </a:r>
          </a:p>
          <a:p>
            <a:pPr algn="just"/>
            <a:r>
              <a:rPr lang="cs-CZ" sz="3200" b="1" dirty="0" smtClean="0"/>
              <a:t>Typy diskriminace: </a:t>
            </a:r>
            <a:r>
              <a:rPr lang="cs-CZ" sz="3200" dirty="0" smtClean="0"/>
              <a:t>z </a:t>
            </a:r>
            <a:r>
              <a:rPr lang="cs-CZ" sz="3200" dirty="0"/>
              <a:t>důvodu </a:t>
            </a:r>
            <a:r>
              <a:rPr lang="cs-CZ" sz="3200" dirty="0">
                <a:solidFill>
                  <a:srgbClr val="FF0000"/>
                </a:solidFill>
              </a:rPr>
              <a:t>pohlaví, sexuální orientace, rasového nebo etnického původu, národnosti, státního občanství, sociálního původu, rodu, jazyka, zdravotního stavu, věku, náboženství či víry, majetku, manželského a rodinného stavu a vztahu nebo povinností k rodině, politického nebo jiného smýšlení, členství a činnosti v politických stranách nebo politických hnutích, v odborových organizacích nebo organizacích zaměstnavatelů; diskriminace z důvodu těhotenství, mateřství, otcovství nebo pohlavní identifikace se považuje za diskriminaci z důvodu pohlaví.</a:t>
            </a:r>
          </a:p>
          <a:p>
            <a:pPr algn="just"/>
            <a:r>
              <a:rPr lang="cs-CZ" sz="3200" b="1" dirty="0" smtClean="0">
                <a:solidFill>
                  <a:srgbClr val="FF0000"/>
                </a:solidFill>
              </a:rPr>
              <a:t>Za </a:t>
            </a:r>
            <a:r>
              <a:rPr lang="cs-CZ" sz="3200" b="1" dirty="0">
                <a:solidFill>
                  <a:srgbClr val="FF0000"/>
                </a:solidFill>
              </a:rPr>
              <a:t>diskriminaci se nepovažuje rozdílné zacházení, pokud z povahy pracovních činností vyplývá, že toto rozdílné zacházení je podstatným požadavkem nezbytným pro výkon </a:t>
            </a:r>
            <a:r>
              <a:rPr lang="cs-CZ" sz="3200" b="1" dirty="0" smtClean="0">
                <a:solidFill>
                  <a:srgbClr val="FF0000"/>
                </a:solidFill>
              </a:rPr>
              <a:t>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7434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Některé povinnosti zaměstnavatele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nepřipustit, aby zaměstnanec vykonával zakázané práce a práce, jejichž náročnost by neodpovídala jeho schopnostem a zdravotní způsobilosti</a:t>
            </a:r>
            <a:r>
              <a:rPr lang="cs-CZ" dirty="0" smtClean="0"/>
              <a:t>,</a:t>
            </a:r>
          </a:p>
          <a:p>
            <a:r>
              <a:rPr lang="cs-CZ" dirty="0"/>
              <a:t> zajistit zaměstnancům poskytnutí první </a:t>
            </a:r>
            <a:r>
              <a:rPr lang="cs-CZ" dirty="0" smtClean="0"/>
              <a:t>pomoci…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98072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ZAMĚSTNANCE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PRACOVNÍ PODMÍNKY ZAMĚSTNANCŮ</a:t>
            </a:r>
          </a:p>
          <a:p>
            <a:r>
              <a:rPr lang="cs-CZ" b="1" dirty="0"/>
              <a:t>ODBORNÝ ROZVOJ ZAMĚSTNANCŮ</a:t>
            </a:r>
          </a:p>
          <a:p>
            <a:r>
              <a:rPr lang="cs-CZ" b="1" dirty="0"/>
              <a:t>STRAVOVÁNÍ </a:t>
            </a:r>
            <a:r>
              <a:rPr lang="cs-CZ" b="1" dirty="0" smtClean="0"/>
              <a:t>ZAMĚSTNANCŮ</a:t>
            </a:r>
          </a:p>
          <a:p>
            <a:r>
              <a:rPr lang="cs-CZ" b="1" dirty="0"/>
              <a:t>Zaměstnávání fyzických osob se zdravotním postižením</a:t>
            </a:r>
          </a:p>
          <a:p>
            <a:r>
              <a:rPr lang="cs-CZ" b="1" dirty="0"/>
              <a:t>Pracovní podmínky zaměstnankyň</a:t>
            </a:r>
          </a:p>
          <a:p>
            <a:r>
              <a:rPr lang="cs-CZ" b="1" dirty="0"/>
              <a:t>Přestávky ke kojení</a:t>
            </a:r>
          </a:p>
          <a:p>
            <a:r>
              <a:rPr lang="cs-CZ" b="1" dirty="0"/>
              <a:t>Pracovní podmínky mladistvých zaměstnanců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3327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NÁHRADA MAJETKOVÉ A NEMAJETKOVÉ ÚJMY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prevence</a:t>
            </a:r>
          </a:p>
          <a:p>
            <a:pPr lvl="1"/>
            <a:r>
              <a:rPr lang="cs-CZ" dirty="0"/>
              <a:t>Zaměstnavatel je povinen zajišťovat svým zaměstnancům takové pracovní podmínky, aby mohli řádně plnit své pracovní úkoly bez ohrožení zdraví a majetku; zjistí-li závady, je povinen učinit opatření k jejich odstranění.</a:t>
            </a:r>
          </a:p>
        </p:txBody>
      </p:sp>
    </p:spTree>
    <p:extLst>
      <p:ext uri="{BB962C8B-B14F-4D97-AF65-F5344CB8AC3E}">
        <p14:creationId xmlns:p14="http://schemas.microsoft.com/office/powerpoint/2010/main" val="34771701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ZAMĚSTNANCE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</a:t>
            </a:r>
            <a:r>
              <a:rPr lang="cs-CZ" dirty="0"/>
              <a:t>je povinen nahradit zaměstnavateli škodu, kterou mu způsobil zaviněným porušením povinností při plnění pracovních úkolů nebo v přímé souvislosti s ním.</a:t>
            </a:r>
          </a:p>
          <a:p>
            <a:r>
              <a:rPr lang="cs-CZ" dirty="0" smtClean="0"/>
              <a:t>Byla-li </a:t>
            </a:r>
            <a:r>
              <a:rPr lang="cs-CZ" dirty="0"/>
              <a:t>škoda způsobena také porušením povinností ze strany zaměstnavatele, povinnost zaměstnance nahradit škodu se poměrně omezí.</a:t>
            </a:r>
          </a:p>
          <a:p>
            <a:r>
              <a:rPr lang="cs-CZ" dirty="0" smtClean="0"/>
              <a:t>Zaměstnavatel </a:t>
            </a:r>
            <a:r>
              <a:rPr lang="cs-CZ" dirty="0"/>
              <a:t>je povinen prokázat zavinění zaměstnance, s </a:t>
            </a:r>
            <a:r>
              <a:rPr lang="cs-CZ" dirty="0" smtClean="0"/>
              <a:t>výjimkou:</a:t>
            </a:r>
          </a:p>
          <a:p>
            <a:pPr lvl="1"/>
            <a:r>
              <a:rPr lang="cs-CZ" b="1" dirty="0"/>
              <a:t>Schodek na svěřených hodnotách, které je zaměstnanec povinen </a:t>
            </a:r>
            <a:r>
              <a:rPr lang="cs-CZ" b="1" dirty="0" smtClean="0"/>
              <a:t>vyúčtovat</a:t>
            </a:r>
          </a:p>
          <a:p>
            <a:pPr lvl="1"/>
            <a:r>
              <a:rPr lang="cs-CZ" b="1" dirty="0"/>
              <a:t>Ztráta svěřených věcí</a:t>
            </a:r>
          </a:p>
          <a:p>
            <a:pPr lvl="1"/>
            <a:endParaRPr lang="cs-CZ" b="1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5404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POVINNOSTI ZAMĚSTNAVATELE K NÁHRADĚ ŠKODY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</a:t>
            </a:r>
            <a:r>
              <a:rPr lang="cs-CZ" dirty="0"/>
              <a:t>je povinen nahradit zaměstnanci škodu, která mu vznikla při plnění pracovních úkolů nebo v přímé souvislosti s ním porušením právních povinností nebo úmyslným jednáním proti dobrým mravům.</a:t>
            </a:r>
          </a:p>
        </p:txBody>
      </p:sp>
    </p:spTree>
    <p:extLst>
      <p:ext uri="{BB962C8B-B14F-4D97-AF65-F5344CB8AC3E}">
        <p14:creationId xmlns:p14="http://schemas.microsoft.com/office/powerpoint/2010/main" val="20274557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Pracovní úrazy a nemoci z povolání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9044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Jednorázová náhrada nemajetkové újmy pozůstalých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970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PŮSOBNOST ODBOROVÉ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Odborové organizace jsou oprávněny jednat v pracovněprávních vztazích, včetně kolektivního vyjednávání, za podmínek stanovených zákonem nebo sjednaných v kolektivní smlouvě.</a:t>
            </a:r>
          </a:p>
        </p:txBody>
      </p:sp>
    </p:spTree>
    <p:extLst>
      <p:ext uri="{BB962C8B-B14F-4D97-AF65-F5344CB8AC3E}">
        <p14:creationId xmlns:p14="http://schemas.microsoft.com/office/powerpoint/2010/main" val="20823051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Děkuji za pozornost!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69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Závislá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Závislou prací je práce, která je vykonávána ve vztahu </a:t>
            </a:r>
            <a:r>
              <a:rPr lang="cs-CZ" dirty="0">
                <a:solidFill>
                  <a:srgbClr val="FF0000"/>
                </a:solidFill>
              </a:rPr>
              <a:t>nadřízenosti</a:t>
            </a:r>
            <a:r>
              <a:rPr lang="cs-CZ" dirty="0"/>
              <a:t> zaměstnavatele a </a:t>
            </a:r>
            <a:r>
              <a:rPr lang="cs-CZ" dirty="0">
                <a:solidFill>
                  <a:srgbClr val="FF0000"/>
                </a:solidFill>
              </a:rPr>
              <a:t>podřízenosti </a:t>
            </a:r>
            <a:r>
              <a:rPr lang="cs-CZ" dirty="0"/>
              <a:t>zaměstnance, </a:t>
            </a:r>
            <a:r>
              <a:rPr lang="cs-CZ" dirty="0">
                <a:solidFill>
                  <a:srgbClr val="FF0000"/>
                </a:solidFill>
              </a:rPr>
              <a:t>jménem zaměstnavatele</a:t>
            </a:r>
            <a:r>
              <a:rPr lang="cs-CZ" dirty="0"/>
              <a:t>, podle </a:t>
            </a:r>
            <a:r>
              <a:rPr lang="cs-CZ" dirty="0">
                <a:solidFill>
                  <a:srgbClr val="FF0000"/>
                </a:solidFill>
              </a:rPr>
              <a:t>pokynů</a:t>
            </a:r>
            <a:r>
              <a:rPr lang="cs-CZ" dirty="0"/>
              <a:t> zaměstnavatele a zaměstnanec ji pro zaměstnavatele vykonává </a:t>
            </a:r>
            <a:r>
              <a:rPr lang="cs-CZ" dirty="0">
                <a:solidFill>
                  <a:srgbClr val="FF0000"/>
                </a:solidFill>
              </a:rPr>
              <a:t>osobně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Závislá </a:t>
            </a:r>
            <a:r>
              <a:rPr lang="cs-CZ" dirty="0"/>
              <a:t>práce musí být vykonávána za mzdu, plat nebo </a:t>
            </a:r>
            <a:r>
              <a:rPr lang="cs-CZ" dirty="0">
                <a:solidFill>
                  <a:srgbClr val="FF0000"/>
                </a:solidFill>
              </a:rPr>
              <a:t>odměnu</a:t>
            </a:r>
            <a:r>
              <a:rPr lang="cs-CZ" dirty="0"/>
              <a:t> za práci, </a:t>
            </a:r>
            <a:r>
              <a:rPr lang="cs-CZ" dirty="0">
                <a:solidFill>
                  <a:srgbClr val="FF0000"/>
                </a:solidFill>
              </a:rPr>
              <a:t>na náklady a odpovědnost zaměstnavatele</a:t>
            </a:r>
            <a:r>
              <a:rPr lang="cs-CZ" dirty="0"/>
              <a:t>, v pracovní době na pracovišti zaměstnavatele, popřípadě na jiném dohodnutém místě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x podnikání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0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Závislá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může být vykonávána výlučně v základním pracovněprávním vztahu, není-li upravena zvláštními právními </a:t>
            </a:r>
            <a:r>
              <a:rPr lang="cs-CZ" dirty="0" smtClean="0"/>
              <a:t>předpisy.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Základními </a:t>
            </a:r>
            <a:r>
              <a:rPr lang="cs-CZ" dirty="0"/>
              <a:t>pracovněprávními vztahy jsou pracovní poměr a právní vztahy založené dohodami o pracích konaných mimo pracovní poměr.</a:t>
            </a:r>
          </a:p>
        </p:txBody>
      </p:sp>
    </p:spTree>
    <p:extLst>
      <p:ext uri="{BB962C8B-B14F-4D97-AF65-F5344CB8AC3E}">
        <p14:creationId xmlns:p14="http://schemas.microsoft.com/office/powerpoint/2010/main" val="333754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AGENTURNÍ ZAMĚSTNÁVÁNÍ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Případy</a:t>
            </a:r>
            <a:r>
              <a:rPr lang="cs-CZ" dirty="0"/>
              <a:t>, kdy zaměstnavatel na základě povolení podle zvláštního právního předpisu </a:t>
            </a:r>
            <a:r>
              <a:rPr lang="cs-CZ" dirty="0" smtClean="0"/>
              <a:t>(„</a:t>
            </a:r>
            <a:r>
              <a:rPr lang="cs-CZ" dirty="0"/>
              <a:t>agentura práce“) </a:t>
            </a:r>
            <a:r>
              <a:rPr lang="cs-CZ" dirty="0">
                <a:solidFill>
                  <a:srgbClr val="FF0000"/>
                </a:solidFill>
              </a:rPr>
              <a:t>dočasně přiděluje svého zaměstnance k výkonu práce k jinému zaměstnavateli na základě ujednání v pracovní smlouvě </a:t>
            </a:r>
            <a:r>
              <a:rPr lang="cs-CZ" dirty="0"/>
              <a:t>nebo dohodě o pracovní činnosti, kterým se agentura práce zaváže zajistit svému zaměstnanci dočasný výkon práce podle pracovní smlouvy nebo dohody o pracovní činnosti u uživatele a zaměstnanec se zaváže tuto práci konat podle pokynů uživatele a na základě dohody o dočasném přidělení zaměstnance agentury práce, uzavřené mezi agenturou práce a uživatelem.</a:t>
            </a:r>
          </a:p>
        </p:txBody>
      </p:sp>
    </p:spTree>
    <p:extLst>
      <p:ext uri="{BB962C8B-B14F-4D97-AF65-F5344CB8AC3E}">
        <p14:creationId xmlns:p14="http://schemas.microsoft.com/office/powerpoint/2010/main" val="973468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0000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2555</Words>
  <Application>Microsoft Office PowerPoint</Application>
  <PresentationFormat>Širokoúhlá obrazovka</PresentationFormat>
  <Paragraphs>320</Paragraphs>
  <Slides>68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3" baseType="lpstr">
      <vt:lpstr>Arial</vt:lpstr>
      <vt:lpstr>Calibri</vt:lpstr>
      <vt:lpstr>Calibri Light</vt:lpstr>
      <vt:lpstr>Wingdings</vt:lpstr>
      <vt:lpstr>Motiv Office</vt:lpstr>
      <vt:lpstr>Základy pracovního práva vybrané kapitoly</vt:lpstr>
      <vt:lpstr>Výchozí otázky…</vt:lpstr>
      <vt:lpstr>Pracovní právo jako právo soukromé</vt:lpstr>
      <vt:lpstr>Zákoník práce – základ všeho</vt:lpstr>
      <vt:lpstr>Vybrané zásady pracovního práva</vt:lpstr>
      <vt:lpstr>Zákaz diskriminace</vt:lpstr>
      <vt:lpstr>Závislá práce</vt:lpstr>
      <vt:lpstr>Závislá práce</vt:lpstr>
      <vt:lpstr>AGENTURNÍ ZAMĚSTNÁVÁNÍ </vt:lpstr>
      <vt:lpstr>Pracovněprávní způsobilost</vt:lpstr>
      <vt:lpstr>Interpretační specifika</vt:lpstr>
      <vt:lpstr>Prezentace aplikace PowerPoint</vt:lpstr>
      <vt:lpstr>Kolektivní smlouva</vt:lpstr>
      <vt:lpstr>SMLUVNÍ STRANY ZÁKLADNÍCH PRACOVNĚPRÁVNÍCH VZTAHŮ </vt:lpstr>
      <vt:lpstr>PRACOVNÍ POMĚR </vt:lpstr>
      <vt:lpstr>Informování o obsahu pracovního poměru </vt:lpstr>
      <vt:lpstr>Pracovní smlouva</vt:lpstr>
      <vt:lpstr>Zkušební doba</vt:lpstr>
      <vt:lpstr>Povinnosti vyplývající z pracovního poměru </vt:lpstr>
      <vt:lpstr>Pracovní poměr na dobu určitou </vt:lpstr>
      <vt:lpstr>ZMĚNY PRACOVNÍHO POMĚRU </vt:lpstr>
      <vt:lpstr>Převedení na jinou práci </vt:lpstr>
      <vt:lpstr>Převedení na jinou práci </vt:lpstr>
      <vt:lpstr>Pracovní cesta</vt:lpstr>
      <vt:lpstr>Přeložení </vt:lpstr>
      <vt:lpstr>Dočasné přidělení </vt:lpstr>
      <vt:lpstr>SKONČENÍ PRACOVNÍHO POMĚRU </vt:lpstr>
      <vt:lpstr>Cizinci: </vt:lpstr>
      <vt:lpstr>Dohoda </vt:lpstr>
      <vt:lpstr>Výpověď </vt:lpstr>
      <vt:lpstr>Výpověď daná zaměstnavatelem </vt:lpstr>
      <vt:lpstr>Zákaz výpovědi dané zaměstnavatelem </vt:lpstr>
      <vt:lpstr>Okamžité zrušení pracovního poměru </vt:lpstr>
      <vt:lpstr>Okamžité zrušení pracovního poměru </vt:lpstr>
      <vt:lpstr>Hromadné propouštění </vt:lpstr>
      <vt:lpstr>Hromadné propouštění</vt:lpstr>
      <vt:lpstr>Skončení pracovního poměru na dobu určitou </vt:lpstr>
      <vt:lpstr>Odstupné </vt:lpstr>
      <vt:lpstr>DOHODY O PRACÍCH KONANÝCH MIMO PRACOVNÍ POMĚR </vt:lpstr>
      <vt:lpstr>Dohoda o provedení práce </vt:lpstr>
      <vt:lpstr>Dohoda o pracovní činnosti </vt:lpstr>
      <vt:lpstr>Prezentace aplikace PowerPoint</vt:lpstr>
      <vt:lpstr>PRACOVNÍ DOBA </vt:lpstr>
      <vt:lpstr>ROZVRŽENÍ PRACOVNÍ DOBY </vt:lpstr>
      <vt:lpstr>DOBA ODPOČINKU </vt:lpstr>
      <vt:lpstr>PRÁCE PŘESČAS </vt:lpstr>
      <vt:lpstr>PRACOVNÍ POHOTOVOST </vt:lpstr>
      <vt:lpstr>Odměňování za práci</vt:lpstr>
      <vt:lpstr>Odměňování za práci</vt:lpstr>
      <vt:lpstr>Minimální mzda </vt:lpstr>
      <vt:lpstr>Zaručená mzda</vt:lpstr>
      <vt:lpstr>Mzda</vt:lpstr>
      <vt:lpstr>NÁHRADA VÝDAJŮ V SOUVISLOSTI S VÝKONEM PRÁCE </vt:lpstr>
      <vt:lpstr>PŘEKÁŽKY V PRÁCI </vt:lpstr>
      <vt:lpstr>PŘEKÁŽKY V PRÁCI NA STRANĚ ZAMĚSTNANCE </vt:lpstr>
      <vt:lpstr>Překážky v práci z důvodu obecného zájmu </vt:lpstr>
      <vt:lpstr>PŘEKÁŽKY V PRÁCI NA STRANĚ ZAMĚSTNAVATELE </vt:lpstr>
      <vt:lpstr>PŘEKÁŽKY V PRÁCI NA STRANĚ ZAMĚSTNAVATELE </vt:lpstr>
      <vt:lpstr>BEZPEČNOST A OCHRANA ZDRAVÍ PŘI PRÁCI </vt:lpstr>
      <vt:lpstr>Některé povinnosti zaměstnavatele</vt:lpstr>
      <vt:lpstr>PÉČE O ZAMĚSTNANCE </vt:lpstr>
      <vt:lpstr>NÁHRADA MAJETKOVÉ A NEMAJETKOVÉ ÚJMY </vt:lpstr>
      <vt:lpstr>POVINNOSTI ZAMĚSTNANCE K NÁHRADĚ ŠKODY </vt:lpstr>
      <vt:lpstr>POVINNOSTI ZAMĚSTNAVATELE K NÁHRADĚ ŠKODY </vt:lpstr>
      <vt:lpstr>Pracovní úrazy a nemoci z povolání </vt:lpstr>
      <vt:lpstr>Jednorázová náhrada nemajetkové újmy pozůstalých</vt:lpstr>
      <vt:lpstr>PŮSOBNOST ODBOROVÉ ORGANIZACE </vt:lpstr>
      <vt:lpstr>Děkuji za pozornost!</vt:lpstr>
    </vt:vector>
  </TitlesOfParts>
  <Company>LILSIS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pracovního práva</dc:title>
  <dc:creator>Ondřej Pavelek</dc:creator>
  <cp:lastModifiedBy>Ondřej Pavelek</cp:lastModifiedBy>
  <cp:revision>62</cp:revision>
  <dcterms:created xsi:type="dcterms:W3CDTF">2021-03-04T11:01:32Z</dcterms:created>
  <dcterms:modified xsi:type="dcterms:W3CDTF">2021-03-04T14:14:11Z</dcterms:modified>
</cp:coreProperties>
</file>