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59" r:id="rId9"/>
    <p:sldId id="26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146" d="100"/>
          <a:sy n="146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3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8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7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3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395F9-A1B5-2C47-96EE-399DC3567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cs-CZ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Psychologie zdraví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1330CC-2B7B-EF44-919E-1BEC26AEA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858000" cy="1655762"/>
          </a:xfrm>
        </p:spPr>
        <p:txBody>
          <a:bodyPr>
            <a:normAutofit/>
          </a:bodyPr>
          <a:lstStyle/>
          <a:p>
            <a:pPr algn="l"/>
            <a:r>
              <a:rPr lang="cs-CZ" sz="2200" dirty="0">
                <a:solidFill>
                  <a:schemeClr val="tx1">
                    <a:alpha val="60000"/>
                  </a:schemeClr>
                </a:solidFill>
              </a:rPr>
              <a:t>Vytvořila: Sikorová Natálie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F20014-641D-480B-B7FE-529A40A8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69" r="35568" b="1"/>
          <a:stretch/>
        </p:blipFill>
        <p:spPr>
          <a:xfrm>
            <a:off x="8069579" y="10"/>
            <a:ext cx="411022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0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D570C-B2F6-994F-AFE9-5E557D9AE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Psychologie zdraví/zdravotní psychologie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54DBED-9539-2945-AE93-E88174636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0879"/>
            <a:ext cx="10515600" cy="2946083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Vědecká psychologická disciplína</a:t>
            </a:r>
          </a:p>
          <a:p>
            <a:pPr algn="ctr"/>
            <a:r>
              <a:rPr lang="cs-CZ" sz="3600" dirty="0">
                <a:solidFill>
                  <a:schemeClr val="tx1"/>
                </a:solidFill>
              </a:rPr>
              <a:t>Vzniká v roce 1978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1169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E8BCD-AEB3-4143-8094-7E2FEA1B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Proč tento obor vznikl?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D131E7-CE67-074C-8CE7-299BBDAF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5807"/>
            <a:ext cx="10515600" cy="3141155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chemeClr val="tx1">
                    <a:alpha val="70000"/>
                  </a:schemeClr>
                </a:solidFill>
              </a:rPr>
              <a:t>změna struktury nemocí, od infekčních směrem k neinfekčním – chronickým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913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CC25F-0C37-ED4B-8CD6-57D82803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Tento obor se zaměřuje na aplikaci psychologických teorií a poznatků: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804878-0799-7E47-9A3C-3943964A3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1099"/>
            <a:ext cx="10515600" cy="3459163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3200" dirty="0">
                <a:solidFill>
                  <a:schemeClr val="tx1">
                    <a:alpha val="70000"/>
                  </a:schemeClr>
                </a:solidFill>
              </a:rPr>
              <a:t>v podpoře a udržování zdraví a v prevenci onemocnění,</a:t>
            </a:r>
          </a:p>
          <a:p>
            <a:pPr algn="ctr"/>
            <a:r>
              <a:rPr lang="cs-CZ" sz="3200" dirty="0">
                <a:solidFill>
                  <a:schemeClr val="tx1">
                    <a:alpha val="70000"/>
                  </a:schemeClr>
                </a:solidFill>
              </a:rPr>
              <a:t>při zkoumání, jak lidé reagují na nemoc, vyrovnávají se s ní, a jak se zotavují,</a:t>
            </a:r>
          </a:p>
          <a:p>
            <a:pPr algn="ctr"/>
            <a:r>
              <a:rPr lang="cs-CZ" sz="3200" dirty="0">
                <a:solidFill>
                  <a:schemeClr val="tx1">
                    <a:alpha val="70000"/>
                  </a:schemeClr>
                </a:solidFill>
              </a:rPr>
              <a:t>při zlepšování systémů zdravotní péče a zdravotní politiky.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93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A4302-AB2B-8841-8799-EEFAD4851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psychologie zdraví: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5D746-4F23-C246-A390-8EDF91874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Budovat teorii zdravého jednání </a:t>
            </a:r>
          </a:p>
          <a:p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Budovat teorii zdravého chování </a:t>
            </a:r>
          </a:p>
          <a:p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Získávat poznatky z oblasti psychologie – na jednu stranu o tom, co naše zdraví posiluje, a na druhé straně, co našemu zdraví škodí </a:t>
            </a:r>
          </a:p>
        </p:txBody>
      </p:sp>
    </p:spTree>
    <p:extLst>
      <p:ext uri="{BB962C8B-B14F-4D97-AF65-F5344CB8AC3E}">
        <p14:creationId xmlns:p14="http://schemas.microsoft.com/office/powerpoint/2010/main" val="98787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9D872-4592-3D43-8089-40206F61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Psychologie zdraví v ČR: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9947B-D49C-E54C-83EB-031C9619C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2933891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>
                    <a:alpha val="70000"/>
                  </a:schemeClr>
                </a:solidFill>
              </a:rPr>
              <a:t>V květnu 1988 1.konference psychologů, kteří se zajímali o otázky psychologie zdraví </a:t>
            </a:r>
          </a:p>
        </p:txBody>
      </p:sp>
    </p:spTree>
    <p:extLst>
      <p:ext uri="{BB962C8B-B14F-4D97-AF65-F5344CB8AC3E}">
        <p14:creationId xmlns:p14="http://schemas.microsoft.com/office/powerpoint/2010/main" val="383963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43C3A-E9F0-F340-9C7B-20BE1BB4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Účastnili se jí: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FD3DC-5D29-C447-943B-9E3564B4E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alpha val="70000"/>
                  </a:schemeClr>
                </a:solidFill>
              </a:rPr>
              <a:t>Miluše Havlínová </a:t>
            </a:r>
          </a:p>
          <a:p>
            <a:r>
              <a:rPr lang="cs-CZ" sz="3600" dirty="0">
                <a:solidFill>
                  <a:schemeClr val="tx1">
                    <a:alpha val="70000"/>
                  </a:schemeClr>
                </a:solidFill>
              </a:rPr>
              <a:t>Eva Šulcová </a:t>
            </a:r>
          </a:p>
          <a:p>
            <a:r>
              <a:rPr lang="cs-CZ" sz="3600" dirty="0">
                <a:solidFill>
                  <a:schemeClr val="tx1">
                    <a:alpha val="70000"/>
                  </a:schemeClr>
                </a:solidFill>
              </a:rPr>
              <a:t>Václav Břicháček</a:t>
            </a:r>
          </a:p>
        </p:txBody>
      </p:sp>
    </p:spTree>
    <p:extLst>
      <p:ext uri="{BB962C8B-B14F-4D97-AF65-F5344CB8AC3E}">
        <p14:creationId xmlns:p14="http://schemas.microsoft.com/office/powerpoint/2010/main" val="2415912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1959D-BFC2-F94B-AF09-A91526F16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WHO – Světová zdravotnická organizace definuje zdraví jako stav: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CD90BF-21CD-254C-B875-A9598028E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7855"/>
            <a:ext cx="10515600" cy="3519107"/>
          </a:xfrm>
        </p:spPr>
        <p:txBody>
          <a:bodyPr/>
          <a:lstStyle/>
          <a:p>
            <a:pPr marL="228600" lvl="0" indent="0" algn="ctr">
              <a:buNone/>
            </a:pPr>
            <a:r>
              <a:rPr lang="cs-CZ" sz="4400" dirty="0">
                <a:solidFill>
                  <a:schemeClr val="tx1">
                    <a:alpha val="70000"/>
                  </a:schemeClr>
                </a:solidFill>
              </a:rPr>
              <a:t>Kdy je člověku naprosto dobře a to jak fyzicky, </a:t>
            </a:r>
            <a:r>
              <a:rPr lang="cs-CZ" sz="4400" b="1" dirty="0">
                <a:solidFill>
                  <a:schemeClr val="tx1">
                    <a:alpha val="70000"/>
                  </a:schemeClr>
                </a:solidFill>
              </a:rPr>
              <a:t>psychicky </a:t>
            </a:r>
            <a:r>
              <a:rPr lang="cs-CZ" sz="4400" dirty="0">
                <a:solidFill>
                  <a:schemeClr val="tx1">
                    <a:alpha val="70000"/>
                  </a:schemeClr>
                </a:solidFill>
              </a:rPr>
              <a:t>tak i sociálně. Není to jen nepřítomnost nemoci.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11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57F11-2B74-BA4C-9DD1-8A9200946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7F183-3B1D-2D40-BBA6-00BDE67C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all" dirty="0">
                <a:solidFill>
                  <a:schemeClr val="tx1">
                    <a:alpha val="70000"/>
                  </a:schemeClr>
                </a:solidFill>
              </a:rPr>
              <a:t>KŘIVOHLAVÝ</a:t>
            </a:r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, Jaro. </a:t>
            </a:r>
            <a:r>
              <a:rPr lang="cs-CZ" i="1" dirty="0">
                <a:solidFill>
                  <a:schemeClr val="tx1">
                    <a:alpha val="70000"/>
                  </a:schemeClr>
                </a:solidFill>
              </a:rPr>
              <a:t>Psychologie zdraví</a:t>
            </a:r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. Vyd. 2. Praha: Portál, 2003. 279 s. ISBN 80-7178-551-2.</a:t>
            </a:r>
          </a:p>
          <a:p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https://</a:t>
            </a:r>
            <a:r>
              <a:rPr lang="cs-CZ" dirty="0" err="1">
                <a:solidFill>
                  <a:schemeClr val="tx1">
                    <a:alpha val="70000"/>
                  </a:schemeClr>
                </a:solidFill>
              </a:rPr>
              <a:t>wikisofia.cz</a:t>
            </a:r>
            <a:r>
              <a:rPr lang="cs-CZ" dirty="0">
                <a:solidFill>
                  <a:schemeClr val="tx1">
                    <a:alpha val="70000"/>
                  </a:schemeClr>
                </a:solidFill>
              </a:rPr>
              <a:t>/wiki/Vymezen%C3%AD_oboru_psychologie_zdrav%C3%AD</a:t>
            </a:r>
          </a:p>
        </p:txBody>
      </p:sp>
    </p:spTree>
    <p:extLst>
      <p:ext uri="{BB962C8B-B14F-4D97-AF65-F5344CB8AC3E}">
        <p14:creationId xmlns:p14="http://schemas.microsoft.com/office/powerpoint/2010/main" val="912000473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RightStep">
      <a:dk1>
        <a:srgbClr val="000000"/>
      </a:dk1>
      <a:lt1>
        <a:srgbClr val="FFFFFF"/>
      </a:lt1>
      <a:dk2>
        <a:srgbClr val="281F3C"/>
      </a:dk2>
      <a:lt2>
        <a:srgbClr val="E8E2E5"/>
      </a:lt2>
      <a:accent1>
        <a:srgbClr val="20B668"/>
      </a:accent1>
      <a:accent2>
        <a:srgbClr val="14B4A4"/>
      </a:accent2>
      <a:accent3>
        <a:srgbClr val="29ABE7"/>
      </a:accent3>
      <a:accent4>
        <a:srgbClr val="174AD5"/>
      </a:accent4>
      <a:accent5>
        <a:srgbClr val="4529E7"/>
      </a:accent5>
      <a:accent6>
        <a:srgbClr val="8217D5"/>
      </a:accent6>
      <a:hlink>
        <a:srgbClr val="BF3F82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234</Words>
  <Application>Microsoft Office PowerPoint</Application>
  <PresentationFormat>Širokoúhlá obrazovka</PresentationFormat>
  <Paragraphs>26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Angsana New</vt:lpstr>
      <vt:lpstr>Arial</vt:lpstr>
      <vt:lpstr>Avenir Next LT Pro</vt:lpstr>
      <vt:lpstr>Sabon Next LT</vt:lpstr>
      <vt:lpstr>Wingdings</vt:lpstr>
      <vt:lpstr>LuminousVTI</vt:lpstr>
      <vt:lpstr>Psychologie zdraví </vt:lpstr>
      <vt:lpstr>Psychologie zdraví/zdravotní psychologie </vt:lpstr>
      <vt:lpstr>Proč tento obor vznikl? </vt:lpstr>
      <vt:lpstr>Tento obor se zaměřuje na aplikaci psychologických teorií a poznatků:</vt:lpstr>
      <vt:lpstr>Cíle psychologie zdraví: </vt:lpstr>
      <vt:lpstr>Psychologie zdraví v ČR:</vt:lpstr>
      <vt:lpstr>Účastnili se jí:</vt:lpstr>
      <vt:lpstr>WHO – Světová zdravotnická organizace definuje zdraví jako stav: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zdraví</dc:title>
  <dc:creator>Vít Valchař</dc:creator>
  <cp:lastModifiedBy>Marta Kolaříková</cp:lastModifiedBy>
  <cp:revision>9</cp:revision>
  <dcterms:created xsi:type="dcterms:W3CDTF">2020-11-25T13:04:27Z</dcterms:created>
  <dcterms:modified xsi:type="dcterms:W3CDTF">2020-11-26T20:22:18Z</dcterms:modified>
</cp:coreProperties>
</file>