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92" r:id="rId18"/>
    <p:sldId id="272" r:id="rId19"/>
    <p:sldId id="273" r:id="rId20"/>
    <p:sldId id="275" r:id="rId21"/>
    <p:sldId id="276" r:id="rId22"/>
    <p:sldId id="277" r:id="rId23"/>
    <p:sldId id="274" r:id="rId24"/>
    <p:sldId id="278" r:id="rId25"/>
    <p:sldId id="279" r:id="rId26"/>
    <p:sldId id="280" r:id="rId27"/>
    <p:sldId id="286" r:id="rId28"/>
    <p:sldId id="287" r:id="rId29"/>
    <p:sldId id="281" r:id="rId30"/>
    <p:sldId id="288" r:id="rId31"/>
    <p:sldId id="289" r:id="rId32"/>
    <p:sldId id="290" r:id="rId33"/>
    <p:sldId id="291" r:id="rId34"/>
    <p:sldId id="282" r:id="rId35"/>
    <p:sldId id="283" r:id="rId36"/>
    <p:sldId id="284" r:id="rId37"/>
    <p:sldId id="285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10"/>
    <p:restoredTop sz="94712"/>
  </p:normalViewPr>
  <p:slideViewPr>
    <p:cSldViewPr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0" d="100"/>
          <a:sy n="80" d="100"/>
        </p:scale>
        <p:origin x="4048" y="31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E480D-CFC0-F649-AD18-4B6A04C7223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DB948-5694-A746-9F96-68F9096314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784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873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Asymptomatické – řada proběhne bezpříznakově – ledviny však také trvale poškozuje</a:t>
            </a:r>
          </a:p>
          <a:p>
            <a:endParaRPr lang="cs-CZ" dirty="0"/>
          </a:p>
          <a:p>
            <a:r>
              <a:rPr lang="cs-CZ" dirty="0"/>
              <a:t>Nefritický syndrom – typická hematurie – zprvu mikroskopická, následně makro, oligurie,  mírná proteinurie – typické u </a:t>
            </a:r>
            <a:r>
              <a:rPr lang="cs-CZ" dirty="0" err="1"/>
              <a:t>postinfekční</a:t>
            </a:r>
            <a:r>
              <a:rPr lang="cs-CZ" dirty="0"/>
              <a:t> glomerulonefritidy (streptokok)</a:t>
            </a:r>
          </a:p>
          <a:p>
            <a:endParaRPr lang="cs-CZ" dirty="0"/>
          </a:p>
          <a:p>
            <a:r>
              <a:rPr lang="cs-CZ" dirty="0"/>
              <a:t>Nefrotický syndrom – typická masivní proteinurie (více jak 3,5g/den), otoky,  </a:t>
            </a:r>
            <a:r>
              <a:rPr lang="cs-CZ" dirty="0" err="1"/>
              <a:t>hypercholesterolémie</a:t>
            </a:r>
            <a:r>
              <a:rPr lang="cs-CZ" dirty="0"/>
              <a:t>,  </a:t>
            </a:r>
          </a:p>
          <a:p>
            <a:endParaRPr lang="cs-CZ" dirty="0"/>
          </a:p>
          <a:p>
            <a:r>
              <a:rPr lang="cs-CZ" dirty="0" err="1"/>
              <a:t>Extrarenální</a:t>
            </a:r>
            <a:r>
              <a:rPr lang="cs-CZ" dirty="0"/>
              <a:t> projevy  - anémie, únava, bolesti kloubů a svalů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673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234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0718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174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Prerenální</a:t>
            </a:r>
            <a:r>
              <a:rPr lang="cs-CZ" dirty="0"/>
              <a:t>  -  porucha prokrvení ledvin – embolie, hemoragický šok, dehydratace, popáleninový šok</a:t>
            </a:r>
          </a:p>
          <a:p>
            <a:endParaRPr lang="cs-CZ" dirty="0"/>
          </a:p>
          <a:p>
            <a:r>
              <a:rPr lang="cs-CZ" dirty="0"/>
              <a:t>Renální – porucha glomerulů</a:t>
            </a:r>
          </a:p>
          <a:p>
            <a:endParaRPr lang="cs-CZ" dirty="0"/>
          </a:p>
          <a:p>
            <a:r>
              <a:rPr lang="cs-CZ" dirty="0" err="1"/>
              <a:t>Postrenální</a:t>
            </a:r>
            <a:r>
              <a:rPr lang="cs-CZ" dirty="0"/>
              <a:t> – obstrukce močovodů, pánviček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75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91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8746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5410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3504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01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Osobní -  nynější onemocnění, užívané léky – na předpis i volně užívané, prodělané nemoci v minulosti – blízké i vzdálené, pracovní anamnéza,  změny  v životním stylu, pohybová aktivita</a:t>
            </a:r>
          </a:p>
          <a:p>
            <a:endParaRPr lang="cs-CZ" dirty="0"/>
          </a:p>
          <a:p>
            <a:r>
              <a:rPr lang="cs-CZ" dirty="0"/>
              <a:t>Rodinná -  nemoci vyskytující se v rodině – přímí příbuzní, sociální zázemí, </a:t>
            </a:r>
          </a:p>
          <a:p>
            <a:endParaRPr lang="cs-CZ" dirty="0"/>
          </a:p>
          <a:p>
            <a:r>
              <a:rPr lang="cs-CZ" dirty="0"/>
              <a:t>Gynekologická – těhotenství, počet porodů, potratů, první menstruace, poslední menstruace, menopauza, gynekologické operace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2838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7823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011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6037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8168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5636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009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4899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80820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1534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019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Fyzikální vyšetření – </a:t>
            </a:r>
            <a:r>
              <a:rPr lang="cs-CZ" dirty="0" err="1"/>
              <a:t>tapottement</a:t>
            </a:r>
            <a:r>
              <a:rPr lang="cs-CZ" dirty="0"/>
              <a:t>, pohmat, teplota, tlak, puls,  hustota moče</a:t>
            </a:r>
          </a:p>
          <a:p>
            <a:endParaRPr lang="cs-CZ" dirty="0"/>
          </a:p>
          <a:p>
            <a:r>
              <a:rPr lang="cs-CZ" dirty="0"/>
              <a:t>Makroskopické  - pohledem – hematurie, sediment, zápach</a:t>
            </a:r>
          </a:p>
          <a:p>
            <a:endParaRPr lang="cs-CZ" dirty="0"/>
          </a:p>
          <a:p>
            <a:r>
              <a:rPr lang="cs-CZ" dirty="0"/>
              <a:t>Chemické vyšetření – pH, proteinurie, </a:t>
            </a:r>
            <a:r>
              <a:rPr lang="cs-CZ" dirty="0" err="1"/>
              <a:t>mikroskopi</a:t>
            </a:r>
            <a:r>
              <a:rPr lang="cs-CZ" dirty="0"/>
              <a:t>. Hematurie, aceton, cukr, ionty</a:t>
            </a:r>
          </a:p>
          <a:p>
            <a:endParaRPr lang="cs-CZ" dirty="0"/>
          </a:p>
          <a:p>
            <a:r>
              <a:rPr lang="cs-CZ" dirty="0"/>
              <a:t>Mikrobiologické – kultivace + citlivost – sterilní odběr moče!!!</a:t>
            </a:r>
          </a:p>
          <a:p>
            <a:endParaRPr lang="cs-CZ" dirty="0"/>
          </a:p>
          <a:p>
            <a:r>
              <a:rPr lang="cs-CZ" dirty="0"/>
              <a:t>Renální funkce – glomerulární filtrace, tubulární resorpce, </a:t>
            </a:r>
            <a:r>
              <a:rPr lang="cs-CZ" dirty="0" err="1"/>
              <a:t>clearance</a:t>
            </a:r>
            <a:r>
              <a:rPr lang="cs-CZ" dirty="0"/>
              <a:t> kreatininu</a:t>
            </a:r>
          </a:p>
          <a:p>
            <a:endParaRPr lang="cs-CZ" dirty="0"/>
          </a:p>
          <a:p>
            <a:r>
              <a:rPr lang="cs-CZ" dirty="0"/>
              <a:t>SONO – ledviny, močový měchýř – nutno nevyprázdněný – zaškrtit u PMK</a:t>
            </a:r>
          </a:p>
          <a:p>
            <a:endParaRPr lang="cs-CZ" dirty="0"/>
          </a:p>
          <a:p>
            <a:r>
              <a:rPr lang="cs-CZ" dirty="0"/>
              <a:t>Nativní snímek – </a:t>
            </a:r>
            <a:r>
              <a:rPr lang="cs-CZ" dirty="0" err="1"/>
              <a:t>rtg</a:t>
            </a:r>
            <a:r>
              <a:rPr lang="cs-CZ" dirty="0"/>
              <a:t> vyš. Bez kontr. Látky</a:t>
            </a:r>
          </a:p>
          <a:p>
            <a:endParaRPr lang="cs-CZ" dirty="0"/>
          </a:p>
          <a:p>
            <a:r>
              <a:rPr lang="cs-CZ" dirty="0"/>
              <a:t>Vyučovací urografie – </a:t>
            </a:r>
            <a:r>
              <a:rPr lang="cs-CZ" dirty="0" err="1"/>
              <a:t>rtg</a:t>
            </a:r>
            <a:r>
              <a:rPr lang="cs-CZ" dirty="0"/>
              <a:t> vyš. S kontrastní látkou</a:t>
            </a:r>
          </a:p>
          <a:p>
            <a:endParaRPr lang="cs-CZ" dirty="0"/>
          </a:p>
          <a:p>
            <a:r>
              <a:rPr lang="cs-CZ" dirty="0"/>
              <a:t>Speciální vyšetřovací metody – renální biopsie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726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9037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818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Etiologie -  močové cesty jsou přirozeně sterilní! </a:t>
            </a:r>
          </a:p>
          <a:p>
            <a:endParaRPr lang="cs-CZ" dirty="0"/>
          </a:p>
          <a:p>
            <a:r>
              <a:rPr lang="cs-CZ" dirty="0"/>
              <a:t>INFEKCE – špatná hygiena, nesterilní cévkování,  retence moči, dráždění moč. Trubice nebo měchýře</a:t>
            </a:r>
          </a:p>
          <a:p>
            <a:endParaRPr lang="cs-CZ" dirty="0"/>
          </a:p>
          <a:p>
            <a:r>
              <a:rPr lang="cs-CZ" dirty="0"/>
              <a:t>Komplikující faktory – nachlazení, snížená imunita, </a:t>
            </a:r>
            <a:r>
              <a:rPr lang="cs-CZ" dirty="0" err="1"/>
              <a:t>imunosupresiva</a:t>
            </a:r>
            <a:r>
              <a:rPr lang="cs-CZ" dirty="0"/>
              <a:t>, promiskuita, souběžné onemocnění – např. cukrovka, těhotenství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321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ZDMC – max. </a:t>
            </a:r>
            <a:r>
              <a:rPr lang="cs-CZ" dirty="0" err="1"/>
              <a:t>subfebrilie</a:t>
            </a:r>
            <a:r>
              <a:rPr lang="cs-CZ" dirty="0"/>
              <a:t>, bolesti břicha,  pálení, řezání – strangurie, dysurie</a:t>
            </a:r>
          </a:p>
          <a:p>
            <a:endParaRPr lang="cs-CZ" dirty="0"/>
          </a:p>
          <a:p>
            <a:r>
              <a:rPr lang="cs-CZ" dirty="0"/>
              <a:t>ZHMC – pyelonefritidy – spíše </a:t>
            </a:r>
            <a:r>
              <a:rPr lang="cs-CZ" dirty="0" err="1"/>
              <a:t>febrilie</a:t>
            </a:r>
            <a:r>
              <a:rPr lang="cs-CZ" dirty="0"/>
              <a:t>, pozitivní </a:t>
            </a:r>
            <a:r>
              <a:rPr lang="cs-CZ" dirty="0" err="1"/>
              <a:t>tapot</a:t>
            </a:r>
            <a:r>
              <a:rPr lang="cs-CZ" dirty="0"/>
              <a:t>, dysurie, nutná </a:t>
            </a:r>
            <a:r>
              <a:rPr lang="cs-CZ" dirty="0" err="1"/>
              <a:t>atb</a:t>
            </a:r>
            <a:r>
              <a:rPr lang="cs-CZ" dirty="0"/>
              <a:t> léčba nejlépe </a:t>
            </a:r>
            <a:r>
              <a:rPr lang="cs-CZ" dirty="0" err="1"/>
              <a:t>i.v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611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Hemokultura při </a:t>
            </a:r>
            <a:r>
              <a:rPr lang="cs-CZ" dirty="0" err="1"/>
              <a:t>febriliích</a:t>
            </a:r>
            <a:endParaRPr lang="cs-CZ" dirty="0"/>
          </a:p>
          <a:p>
            <a:endParaRPr lang="cs-CZ" dirty="0"/>
          </a:p>
          <a:p>
            <a:r>
              <a:rPr lang="cs-CZ" dirty="0"/>
              <a:t>Kultivace moče – sterilní odběr, DMC – při neúčinnosti </a:t>
            </a:r>
            <a:r>
              <a:rPr lang="cs-CZ" dirty="0" err="1"/>
              <a:t>atb</a:t>
            </a:r>
            <a:r>
              <a:rPr lang="cs-CZ" dirty="0"/>
              <a:t>, opakované záněty</a:t>
            </a:r>
          </a:p>
          <a:p>
            <a:endParaRPr lang="cs-CZ" dirty="0"/>
          </a:p>
          <a:p>
            <a:r>
              <a:rPr lang="cs-CZ" dirty="0"/>
              <a:t>UREA A KREATININ – základní obraz funkce ledvin</a:t>
            </a:r>
          </a:p>
          <a:p>
            <a:endParaRPr lang="cs-CZ" dirty="0"/>
          </a:p>
          <a:p>
            <a:r>
              <a:rPr lang="cs-CZ" dirty="0"/>
              <a:t>SONO – vyloučení nádorového onemocnění, cyst. Hledání důvodu zánětu – obstrukce, reflux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413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Klid na lůžku, pitný režim, vyloučení některých potravin</a:t>
            </a:r>
          </a:p>
          <a:p>
            <a:endParaRPr lang="cs-CZ" dirty="0"/>
          </a:p>
          <a:p>
            <a:r>
              <a:rPr lang="cs-CZ" dirty="0"/>
              <a:t>ATB – širokospektrá, po kultivaci cílená, antipyretika, analgetika – spasmolytika</a:t>
            </a:r>
          </a:p>
          <a:p>
            <a:endParaRPr lang="cs-CZ" dirty="0"/>
          </a:p>
          <a:p>
            <a:r>
              <a:rPr lang="cs-CZ" dirty="0"/>
              <a:t>Hygienické návyky, odstranění obstrukce, řešení retence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792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Pravidla podávání </a:t>
            </a:r>
            <a:r>
              <a:rPr lang="cs-CZ" dirty="0" err="1"/>
              <a:t>atb</a:t>
            </a:r>
            <a:r>
              <a:rPr lang="cs-CZ" dirty="0"/>
              <a:t> terapie, Klid na lůžku, dostatečný pitný režim,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865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DB948-5694-A746-9F96-68F90963144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26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E217534-D177-4AC0-BC0E-098AD8BABD33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832D1CA-CC49-4F97-BB1A-FD4F8BC4124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7534-D177-4AC0-BC0E-098AD8BABD33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D1CA-CC49-4F97-BB1A-FD4F8BC412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7534-D177-4AC0-BC0E-098AD8BABD33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D1CA-CC49-4F97-BB1A-FD4F8BC412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217534-D177-4AC0-BC0E-098AD8BABD33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32D1CA-CC49-4F97-BB1A-FD4F8BC4124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E217534-D177-4AC0-BC0E-098AD8BABD33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832D1CA-CC49-4F97-BB1A-FD4F8BC4124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7534-D177-4AC0-BC0E-098AD8BABD33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D1CA-CC49-4F97-BB1A-FD4F8BC4124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7534-D177-4AC0-BC0E-098AD8BABD33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D1CA-CC49-4F97-BB1A-FD4F8BC4124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217534-D177-4AC0-BC0E-098AD8BABD33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32D1CA-CC49-4F97-BB1A-FD4F8BC4124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7534-D177-4AC0-BC0E-098AD8BABD33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D1CA-CC49-4F97-BB1A-FD4F8BC412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217534-D177-4AC0-BC0E-098AD8BABD33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32D1CA-CC49-4F97-BB1A-FD4F8BC4124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217534-D177-4AC0-BC0E-098AD8BABD33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32D1CA-CC49-4F97-BB1A-FD4F8BC4124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217534-D177-4AC0-BC0E-098AD8BABD33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32D1CA-CC49-4F97-BB1A-FD4F8BC4124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gJ-PqOl560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Ošetřovatelský proces u pacientů s chorobami ledvin a močového ústrojí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Lucie Mráčková</a:t>
            </a:r>
          </a:p>
          <a:p>
            <a:r>
              <a:rPr lang="cs-CZ" dirty="0"/>
              <a:t>FVP SLU</a:t>
            </a:r>
          </a:p>
          <a:p>
            <a:r>
              <a:rPr lang="cs-CZ" dirty="0"/>
              <a:t>Všeobecná sestra</a:t>
            </a:r>
          </a:p>
        </p:txBody>
      </p:sp>
    </p:spTree>
    <p:extLst>
      <p:ext uri="{BB962C8B-B14F-4D97-AF65-F5344CB8AC3E}">
        <p14:creationId xmlns:p14="http://schemas.microsoft.com/office/powerpoint/2010/main" val="1066687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Klinické příznaky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Asymptomatické</a:t>
            </a:r>
          </a:p>
          <a:p>
            <a:endParaRPr lang="cs-CZ" dirty="0"/>
          </a:p>
          <a:p>
            <a:r>
              <a:rPr lang="cs-CZ" dirty="0"/>
              <a:t>Nefritický syndrom</a:t>
            </a:r>
          </a:p>
          <a:p>
            <a:endParaRPr lang="cs-CZ" dirty="0"/>
          </a:p>
          <a:p>
            <a:r>
              <a:rPr lang="cs-CZ" dirty="0"/>
              <a:t>Nefrotický syndrom</a:t>
            </a:r>
          </a:p>
          <a:p>
            <a:endParaRPr lang="cs-CZ" dirty="0"/>
          </a:p>
          <a:p>
            <a:r>
              <a:rPr lang="cs-CZ" dirty="0" err="1"/>
              <a:t>Extrarenální</a:t>
            </a:r>
            <a:r>
              <a:rPr lang="cs-CZ" dirty="0"/>
              <a:t> projevy</a:t>
            </a:r>
          </a:p>
        </p:txBody>
      </p:sp>
    </p:spTree>
    <p:extLst>
      <p:ext uri="{BB962C8B-B14F-4D97-AF65-F5344CB8AC3E}">
        <p14:creationId xmlns:p14="http://schemas.microsoft.com/office/powerpoint/2010/main" val="110715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Nefrotický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Otoky</a:t>
            </a:r>
          </a:p>
          <a:p>
            <a:r>
              <a:rPr lang="cs-CZ" dirty="0"/>
              <a:t>Proteinurie, </a:t>
            </a:r>
            <a:r>
              <a:rPr lang="cs-CZ" dirty="0" err="1"/>
              <a:t>hypoproteinemie</a:t>
            </a:r>
            <a:r>
              <a:rPr lang="cs-CZ" dirty="0"/>
              <a:t>, </a:t>
            </a:r>
            <a:r>
              <a:rPr lang="cs-CZ" dirty="0" err="1"/>
              <a:t>hypalbuminemie</a:t>
            </a:r>
            <a:endParaRPr lang="cs-CZ" dirty="0"/>
          </a:p>
          <a:p>
            <a:r>
              <a:rPr lang="cs-CZ" dirty="0" err="1"/>
              <a:t>Hypercholesterolemie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Léčba</a:t>
            </a:r>
          </a:p>
          <a:p>
            <a:pPr lvl="1"/>
            <a:r>
              <a:rPr lang="cs-CZ" dirty="0"/>
              <a:t>Kortikoidy, omezení soli, diuretika, inhibitory ACE, NAR, cyklosporin</a:t>
            </a:r>
          </a:p>
          <a:p>
            <a:r>
              <a:rPr lang="cs-CZ" dirty="0"/>
              <a:t>Komplikace </a:t>
            </a:r>
          </a:p>
          <a:p>
            <a:pPr lvl="1"/>
            <a:r>
              <a:rPr lang="cs-CZ" dirty="0"/>
              <a:t>Infekce</a:t>
            </a:r>
          </a:p>
          <a:p>
            <a:pPr lvl="1"/>
            <a:r>
              <a:rPr lang="cs-CZ" dirty="0" err="1"/>
              <a:t>Tromboembolie</a:t>
            </a:r>
            <a:endParaRPr lang="cs-CZ" dirty="0"/>
          </a:p>
          <a:p>
            <a:pPr lvl="1"/>
            <a:r>
              <a:rPr lang="cs-CZ" dirty="0"/>
              <a:t>Poruchy metabolizmu lipidů</a:t>
            </a:r>
          </a:p>
          <a:p>
            <a:pPr lvl="1"/>
            <a:r>
              <a:rPr lang="cs-CZ" dirty="0"/>
              <a:t>Proteinová malnutrice</a:t>
            </a:r>
          </a:p>
        </p:txBody>
      </p:sp>
    </p:spTree>
    <p:extLst>
      <p:ext uri="{BB962C8B-B14F-4D97-AF65-F5344CB8AC3E}">
        <p14:creationId xmlns:p14="http://schemas.microsoft.com/office/powerpoint/2010/main" val="3029771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glomerulonefritidy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Akutní glomerulonefritidy</a:t>
            </a:r>
          </a:p>
          <a:p>
            <a:pPr lvl="1"/>
            <a:r>
              <a:rPr lang="cs-CZ" dirty="0"/>
              <a:t>Klinické projevy</a:t>
            </a:r>
          </a:p>
          <a:p>
            <a:pPr lvl="2"/>
            <a:r>
              <a:rPr lang="cs-CZ" dirty="0"/>
              <a:t>Za 1-2týdny nefritický syndrom- otoky u dětí až anasarka</a:t>
            </a:r>
          </a:p>
          <a:p>
            <a:pPr lvl="2"/>
            <a:r>
              <a:rPr lang="cs-CZ" dirty="0"/>
              <a:t>Mikroskopická hematurie</a:t>
            </a:r>
          </a:p>
          <a:p>
            <a:pPr lvl="2"/>
            <a:r>
              <a:rPr lang="cs-CZ" dirty="0"/>
              <a:t>Oligurie</a:t>
            </a:r>
          </a:p>
          <a:p>
            <a:pPr lvl="2"/>
            <a:r>
              <a:rPr lang="cs-CZ" dirty="0"/>
              <a:t>Střední proteinurie, zvýšený TK</a:t>
            </a:r>
          </a:p>
          <a:p>
            <a:pPr lvl="2"/>
            <a:r>
              <a:rPr lang="cs-CZ" dirty="0"/>
              <a:t>nefralgie</a:t>
            </a:r>
          </a:p>
          <a:p>
            <a:pPr lvl="1"/>
            <a:r>
              <a:rPr lang="cs-CZ" dirty="0"/>
              <a:t>Diagnostika</a:t>
            </a:r>
          </a:p>
          <a:p>
            <a:pPr lvl="2"/>
            <a:r>
              <a:rPr lang="cs-CZ" dirty="0"/>
              <a:t>Vyšetření moče, funkční vyšetření ledvin – </a:t>
            </a:r>
            <a:r>
              <a:rPr lang="cs-CZ" dirty="0" err="1"/>
              <a:t>clearance</a:t>
            </a:r>
            <a:r>
              <a:rPr lang="cs-CZ" dirty="0"/>
              <a:t> kreatininu, renální biopsie</a:t>
            </a:r>
          </a:p>
          <a:p>
            <a:pPr lvl="1"/>
            <a:r>
              <a:rPr lang="cs-CZ" dirty="0"/>
              <a:t>Terapie</a:t>
            </a:r>
          </a:p>
          <a:p>
            <a:pPr lvl="2"/>
            <a:r>
              <a:rPr lang="cs-CZ" dirty="0"/>
              <a:t>Omezení  sodíku a tekutin(dle diurézy)</a:t>
            </a:r>
          </a:p>
          <a:p>
            <a:pPr lvl="2"/>
            <a:r>
              <a:rPr lang="cs-CZ" dirty="0"/>
              <a:t>Diuretika</a:t>
            </a:r>
          </a:p>
          <a:p>
            <a:pPr lvl="2"/>
            <a:r>
              <a:rPr lang="cs-CZ" dirty="0"/>
              <a:t>ATB</a:t>
            </a:r>
          </a:p>
        </p:txBody>
      </p:sp>
    </p:spTree>
    <p:extLst>
      <p:ext uri="{BB962C8B-B14F-4D97-AF65-F5344CB8AC3E}">
        <p14:creationId xmlns:p14="http://schemas.microsoft.com/office/powerpoint/2010/main" val="454731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glomerulonefritidy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Rychle </a:t>
            </a:r>
            <a:r>
              <a:rPr lang="cs-CZ" dirty="0" err="1"/>
              <a:t>progredující</a:t>
            </a:r>
            <a:r>
              <a:rPr lang="cs-CZ" dirty="0"/>
              <a:t> glomerulonefritida</a:t>
            </a:r>
          </a:p>
          <a:p>
            <a:pPr lvl="1"/>
            <a:r>
              <a:rPr lang="cs-CZ" dirty="0"/>
              <a:t>Klinické příznaky</a:t>
            </a:r>
          </a:p>
          <a:p>
            <a:pPr lvl="2"/>
            <a:r>
              <a:rPr lang="cs-CZ" dirty="0"/>
              <a:t>Infekce v anamnéze</a:t>
            </a:r>
          </a:p>
          <a:p>
            <a:pPr lvl="2"/>
            <a:r>
              <a:rPr lang="cs-CZ" dirty="0"/>
              <a:t>Edémy</a:t>
            </a:r>
          </a:p>
          <a:p>
            <a:pPr lvl="2"/>
            <a:r>
              <a:rPr lang="cs-CZ" dirty="0"/>
              <a:t>Renální hypertenze</a:t>
            </a:r>
          </a:p>
          <a:p>
            <a:pPr lvl="2"/>
            <a:r>
              <a:rPr lang="cs-CZ" dirty="0"/>
              <a:t>Únava, artralgie</a:t>
            </a:r>
          </a:p>
          <a:p>
            <a:pPr lvl="2"/>
            <a:r>
              <a:rPr lang="cs-CZ" dirty="0"/>
              <a:t>Hemoptýza – </a:t>
            </a:r>
            <a:r>
              <a:rPr lang="cs-CZ" dirty="0" err="1"/>
              <a:t>Goodpasterův</a:t>
            </a:r>
            <a:r>
              <a:rPr lang="cs-CZ" dirty="0"/>
              <a:t> syndrom</a:t>
            </a:r>
          </a:p>
          <a:p>
            <a:pPr lvl="1"/>
            <a:r>
              <a:rPr lang="cs-CZ" dirty="0"/>
              <a:t>Diagnostika</a:t>
            </a:r>
          </a:p>
          <a:p>
            <a:pPr lvl="2"/>
            <a:r>
              <a:rPr lang="cs-CZ" dirty="0"/>
              <a:t>Průkaz cirkulujících </a:t>
            </a:r>
            <a:r>
              <a:rPr lang="cs-CZ" dirty="0" err="1"/>
              <a:t>IgG</a:t>
            </a:r>
            <a:r>
              <a:rPr lang="cs-CZ" dirty="0"/>
              <a:t> proti bazální membráně glomerulů</a:t>
            </a:r>
          </a:p>
          <a:p>
            <a:pPr lvl="2"/>
            <a:r>
              <a:rPr lang="cs-CZ" dirty="0"/>
              <a:t>Biopsie ledvin – zásadní klinické vyšetření!</a:t>
            </a:r>
          </a:p>
          <a:p>
            <a:pPr lvl="1"/>
            <a:r>
              <a:rPr lang="cs-CZ" dirty="0"/>
              <a:t>Terapie </a:t>
            </a:r>
          </a:p>
          <a:p>
            <a:pPr lvl="2"/>
            <a:r>
              <a:rPr lang="cs-CZ" dirty="0"/>
              <a:t>Glukokortikoidy a cyklofosfamid, </a:t>
            </a:r>
            <a:r>
              <a:rPr lang="cs-CZ" dirty="0" err="1"/>
              <a:t>i.v</a:t>
            </a:r>
            <a:r>
              <a:rPr lang="cs-CZ" dirty="0"/>
              <a:t>. imunoglobuliny</a:t>
            </a:r>
          </a:p>
          <a:p>
            <a:pPr lvl="2"/>
            <a:r>
              <a:rPr lang="cs-CZ" dirty="0"/>
              <a:t>Plazmaferéza nebo hemodialýza</a:t>
            </a:r>
          </a:p>
        </p:txBody>
      </p:sp>
    </p:spTree>
    <p:extLst>
      <p:ext uri="{BB962C8B-B14F-4D97-AF65-F5344CB8AC3E}">
        <p14:creationId xmlns:p14="http://schemas.microsoft.com/office/powerpoint/2010/main" val="3535514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glomerulonefritidy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Chronická glomerulonefritida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Idiopatický nefrotický syndrom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Membranozní</a:t>
            </a:r>
            <a:r>
              <a:rPr lang="cs-CZ" dirty="0"/>
              <a:t> nefropatie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Membranoproliferativní</a:t>
            </a:r>
            <a:r>
              <a:rPr lang="cs-CZ" dirty="0"/>
              <a:t> glomerulonefritida</a:t>
            </a:r>
          </a:p>
        </p:txBody>
      </p:sp>
    </p:spTree>
    <p:extLst>
      <p:ext uri="{BB962C8B-B14F-4D97-AF65-F5344CB8AC3E}">
        <p14:creationId xmlns:p14="http://schemas.microsoft.com/office/powerpoint/2010/main" val="4236160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Sekundární glomerulonefritidy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Diabetická nefropatie</a:t>
            </a:r>
          </a:p>
          <a:p>
            <a:endParaRPr lang="cs-CZ" dirty="0"/>
          </a:p>
          <a:p>
            <a:r>
              <a:rPr lang="cs-CZ" dirty="0" err="1"/>
              <a:t>Amyloidoza</a:t>
            </a:r>
            <a:endParaRPr lang="cs-CZ" dirty="0"/>
          </a:p>
          <a:p>
            <a:endParaRPr lang="cs-CZ" dirty="0"/>
          </a:p>
          <a:p>
            <a:r>
              <a:rPr lang="cs-CZ" dirty="0"/>
              <a:t>Systémové choroby – lupus </a:t>
            </a:r>
            <a:r>
              <a:rPr lang="cs-CZ" dirty="0" err="1"/>
              <a:t>erymatodes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147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Sledování bolesti</a:t>
            </a:r>
          </a:p>
          <a:p>
            <a:r>
              <a:rPr lang="cs-CZ" dirty="0"/>
              <a:t>Fyziologické funkce</a:t>
            </a:r>
          </a:p>
          <a:p>
            <a:r>
              <a:rPr lang="cs-CZ" dirty="0"/>
              <a:t>Bilance tekutin</a:t>
            </a:r>
          </a:p>
          <a:p>
            <a:r>
              <a:rPr lang="cs-CZ" dirty="0"/>
              <a:t>Laboratorní hodnoty</a:t>
            </a:r>
          </a:p>
          <a:p>
            <a:r>
              <a:rPr lang="cs-CZ" dirty="0"/>
              <a:t>Tělesná hmotnost, účinky léků, otoky</a:t>
            </a:r>
          </a:p>
          <a:p>
            <a:r>
              <a:rPr lang="cs-CZ" dirty="0"/>
              <a:t>Sestra zná příznaky ledvinového selhávání</a:t>
            </a:r>
          </a:p>
        </p:txBody>
      </p:sp>
    </p:spTree>
    <p:extLst>
      <p:ext uri="{BB962C8B-B14F-4D97-AF65-F5344CB8AC3E}">
        <p14:creationId xmlns:p14="http://schemas.microsoft.com/office/powerpoint/2010/main" val="1192368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26F98-B6FD-454C-A1DD-196D8AE0D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Renální biopsie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FD38F5-8D74-CE44-9193-77F037575CD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Příprava pacienta k výkonu</a:t>
            </a:r>
          </a:p>
          <a:p>
            <a:endParaRPr lang="cs-CZ" dirty="0"/>
          </a:p>
          <a:p>
            <a:r>
              <a:rPr lang="cs-CZ" dirty="0"/>
              <a:t>Asistence u výkonu</a:t>
            </a:r>
          </a:p>
          <a:p>
            <a:endParaRPr lang="cs-CZ" dirty="0"/>
          </a:p>
          <a:p>
            <a:r>
              <a:rPr lang="cs-CZ" dirty="0"/>
              <a:t>Péče o pacienta po výkonu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https://www.youtube.com/watch?v=QgJ-PqOl560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708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Selhávání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Porucha glomerulární filtrace</a:t>
            </a:r>
          </a:p>
          <a:p>
            <a:r>
              <a:rPr lang="cs-CZ" dirty="0"/>
              <a:t>Porucha tubulární resorpce</a:t>
            </a:r>
          </a:p>
          <a:p>
            <a:endParaRPr lang="cs-CZ" dirty="0"/>
          </a:p>
          <a:p>
            <a:r>
              <a:rPr lang="cs-CZ" dirty="0"/>
              <a:t>Akutní selhání ledvin</a:t>
            </a:r>
          </a:p>
          <a:p>
            <a:r>
              <a:rPr lang="cs-CZ" dirty="0"/>
              <a:t>Chronické selhání ledvin</a:t>
            </a:r>
          </a:p>
        </p:txBody>
      </p:sp>
    </p:spTree>
    <p:extLst>
      <p:ext uri="{BB962C8B-B14F-4D97-AF65-F5344CB8AC3E}">
        <p14:creationId xmlns:p14="http://schemas.microsoft.com/office/powerpoint/2010/main" val="130568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selhání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Oligurická</a:t>
            </a:r>
            <a:r>
              <a:rPr lang="cs-CZ" dirty="0"/>
              <a:t> fáze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Polyurická fáze</a:t>
            </a:r>
          </a:p>
        </p:txBody>
      </p:sp>
    </p:spTree>
    <p:extLst>
      <p:ext uri="{BB962C8B-B14F-4D97-AF65-F5344CB8AC3E}">
        <p14:creationId xmlns:p14="http://schemas.microsoft.com/office/powerpoint/2010/main" val="58870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Osobní</a:t>
            </a:r>
          </a:p>
          <a:p>
            <a:endParaRPr lang="cs-CZ" dirty="0"/>
          </a:p>
          <a:p>
            <a:r>
              <a:rPr lang="cs-CZ" dirty="0"/>
              <a:t>Rodinná</a:t>
            </a:r>
          </a:p>
          <a:p>
            <a:endParaRPr lang="cs-CZ" dirty="0"/>
          </a:p>
          <a:p>
            <a:r>
              <a:rPr lang="cs-CZ" dirty="0"/>
              <a:t>Gynekologická</a:t>
            </a:r>
          </a:p>
        </p:txBody>
      </p:sp>
    </p:spTree>
    <p:extLst>
      <p:ext uri="{BB962C8B-B14F-4D97-AF65-F5344CB8AC3E}">
        <p14:creationId xmlns:p14="http://schemas.microsoft.com/office/powerpoint/2010/main" val="3720173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selhání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Prerenální</a:t>
            </a:r>
            <a:r>
              <a:rPr lang="cs-CZ" dirty="0"/>
              <a:t> příčiny</a:t>
            </a:r>
          </a:p>
          <a:p>
            <a:endParaRPr lang="cs-CZ" dirty="0"/>
          </a:p>
          <a:p>
            <a:r>
              <a:rPr lang="cs-CZ" dirty="0"/>
              <a:t>Renální příčiny</a:t>
            </a:r>
          </a:p>
          <a:p>
            <a:endParaRPr lang="cs-CZ" dirty="0"/>
          </a:p>
          <a:p>
            <a:r>
              <a:rPr lang="cs-CZ" dirty="0" err="1"/>
              <a:t>Postrenální</a:t>
            </a:r>
            <a:r>
              <a:rPr lang="cs-CZ" dirty="0"/>
              <a:t> příčiny</a:t>
            </a:r>
          </a:p>
        </p:txBody>
      </p:sp>
    </p:spTree>
    <p:extLst>
      <p:ext uri="{BB962C8B-B14F-4D97-AF65-F5344CB8AC3E}">
        <p14:creationId xmlns:p14="http://schemas.microsoft.com/office/powerpoint/2010/main" val="469364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Klinický obraz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Oligurie až anurie</a:t>
            </a:r>
          </a:p>
          <a:p>
            <a:r>
              <a:rPr lang="cs-CZ" dirty="0"/>
              <a:t>Hypotenze, následně hypertenze</a:t>
            </a:r>
          </a:p>
          <a:p>
            <a:r>
              <a:rPr lang="cs-CZ" dirty="0" err="1"/>
              <a:t>Kussmaulovo</a:t>
            </a:r>
            <a:r>
              <a:rPr lang="cs-CZ" dirty="0"/>
              <a:t> dýchání</a:t>
            </a:r>
          </a:p>
          <a:p>
            <a:r>
              <a:rPr lang="cs-CZ" dirty="0"/>
              <a:t>Psychická alterace</a:t>
            </a:r>
          </a:p>
          <a:p>
            <a:r>
              <a:rPr lang="cs-CZ" dirty="0"/>
              <a:t>Anorexie, nauzea, zvracení</a:t>
            </a:r>
          </a:p>
          <a:p>
            <a:r>
              <a:rPr lang="cs-CZ" dirty="0"/>
              <a:t>Ikterus, pruritus, purpura, krvácivé projevy</a:t>
            </a:r>
          </a:p>
          <a:p>
            <a:r>
              <a:rPr lang="cs-CZ" dirty="0"/>
              <a:t>Arytmie</a:t>
            </a:r>
          </a:p>
          <a:p>
            <a:r>
              <a:rPr lang="cs-CZ" dirty="0" err="1"/>
              <a:t>Neutropenie</a:t>
            </a:r>
            <a:r>
              <a:rPr lang="cs-CZ" dirty="0"/>
              <a:t>, urea, kreatinin</a:t>
            </a:r>
          </a:p>
        </p:txBody>
      </p:sp>
    </p:spTree>
    <p:extLst>
      <p:ext uri="{BB962C8B-B14F-4D97-AF65-F5344CB8AC3E}">
        <p14:creationId xmlns:p14="http://schemas.microsoft.com/office/powerpoint/2010/main" val="1030914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Farmakologická </a:t>
            </a:r>
          </a:p>
          <a:p>
            <a:endParaRPr lang="cs-CZ" dirty="0"/>
          </a:p>
          <a:p>
            <a:r>
              <a:rPr lang="cs-CZ" dirty="0"/>
              <a:t>Dietní opatření</a:t>
            </a:r>
          </a:p>
          <a:p>
            <a:endParaRPr lang="cs-CZ" dirty="0"/>
          </a:p>
          <a:p>
            <a:r>
              <a:rPr lang="cs-CZ" dirty="0"/>
              <a:t>Dialýza </a:t>
            </a:r>
          </a:p>
          <a:p>
            <a:endParaRPr lang="cs-CZ" dirty="0"/>
          </a:p>
          <a:p>
            <a:r>
              <a:rPr lang="cs-CZ" dirty="0"/>
              <a:t>Transplantace </a:t>
            </a:r>
          </a:p>
        </p:txBody>
      </p:sp>
    </p:spTree>
    <p:extLst>
      <p:ext uri="{BB962C8B-B14F-4D97-AF65-F5344CB8AC3E}">
        <p14:creationId xmlns:p14="http://schemas.microsoft.com/office/powerpoint/2010/main" val="31055645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Chronické selhání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Snížená funkce ledvin</a:t>
            </a:r>
          </a:p>
          <a:p>
            <a:endParaRPr lang="cs-CZ" dirty="0"/>
          </a:p>
          <a:p>
            <a:r>
              <a:rPr lang="cs-CZ" dirty="0"/>
              <a:t>Chronické selhávání</a:t>
            </a:r>
          </a:p>
          <a:p>
            <a:endParaRPr lang="cs-CZ" dirty="0"/>
          </a:p>
          <a:p>
            <a:r>
              <a:rPr lang="cs-CZ" dirty="0"/>
              <a:t>Selhání ledvin</a:t>
            </a:r>
          </a:p>
        </p:txBody>
      </p:sp>
    </p:spTree>
    <p:extLst>
      <p:ext uri="{BB962C8B-B14F-4D97-AF65-F5344CB8AC3E}">
        <p14:creationId xmlns:p14="http://schemas.microsoft.com/office/powerpoint/2010/main" val="2204681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Klinický obraz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Nechutenství, nauzea, zvracení, průjmy, hubnutí</a:t>
            </a:r>
          </a:p>
          <a:p>
            <a:r>
              <a:rPr lang="cs-CZ" dirty="0"/>
              <a:t>Dušnost</a:t>
            </a:r>
          </a:p>
          <a:p>
            <a:r>
              <a:rPr lang="cs-CZ" dirty="0"/>
              <a:t>U dětí poruchy růstu</a:t>
            </a:r>
          </a:p>
          <a:p>
            <a:r>
              <a:rPr lang="cs-CZ" dirty="0"/>
              <a:t>Pruritus s exkoriacemi</a:t>
            </a:r>
          </a:p>
          <a:p>
            <a:r>
              <a:rPr lang="cs-CZ" dirty="0"/>
              <a:t>Hemoragie na očním pozadí</a:t>
            </a:r>
          </a:p>
          <a:p>
            <a:r>
              <a:rPr lang="cs-CZ" dirty="0"/>
              <a:t>Koronární ateroskleróza</a:t>
            </a:r>
          </a:p>
          <a:p>
            <a:r>
              <a:rPr lang="cs-CZ" dirty="0"/>
              <a:t>Anémie</a:t>
            </a:r>
          </a:p>
          <a:p>
            <a:r>
              <a:rPr lang="cs-CZ" dirty="0"/>
              <a:t>Periferní neuropatie</a:t>
            </a:r>
          </a:p>
          <a:p>
            <a:r>
              <a:rPr lang="cs-CZ" dirty="0"/>
              <a:t>Hematomy, epistaxe</a:t>
            </a:r>
          </a:p>
          <a:p>
            <a:r>
              <a:rPr lang="cs-CZ" dirty="0"/>
              <a:t>Renální hypertenze</a:t>
            </a:r>
          </a:p>
          <a:p>
            <a:r>
              <a:rPr lang="cs-CZ" dirty="0"/>
              <a:t>Slabost, únava, apatie</a:t>
            </a:r>
          </a:p>
        </p:txBody>
      </p:sp>
    </p:spTree>
    <p:extLst>
      <p:ext uri="{BB962C8B-B14F-4D97-AF65-F5344CB8AC3E}">
        <p14:creationId xmlns:p14="http://schemas.microsoft.com/office/powerpoint/2010/main" val="3787924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Hyperkalemie</a:t>
            </a:r>
            <a:r>
              <a:rPr lang="cs-CZ" dirty="0"/>
              <a:t>, metabolická acidóza, osmolalita moče, zvýšený kreatinin</a:t>
            </a:r>
          </a:p>
          <a:p>
            <a:endParaRPr lang="cs-CZ" dirty="0"/>
          </a:p>
          <a:p>
            <a:r>
              <a:rPr lang="cs-CZ" dirty="0" err="1"/>
              <a:t>Sono</a:t>
            </a:r>
            <a:r>
              <a:rPr lang="cs-CZ" dirty="0"/>
              <a:t> ledvin a močového měchýře</a:t>
            </a:r>
          </a:p>
        </p:txBody>
      </p:sp>
    </p:spTree>
    <p:extLst>
      <p:ext uri="{BB962C8B-B14F-4D97-AF65-F5344CB8AC3E}">
        <p14:creationId xmlns:p14="http://schemas.microsoft.com/office/powerpoint/2010/main" val="3896562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Konzervativní</a:t>
            </a:r>
          </a:p>
          <a:p>
            <a:pPr lvl="1"/>
            <a:r>
              <a:rPr lang="cs-CZ" dirty="0"/>
              <a:t>Dietní opatření</a:t>
            </a:r>
          </a:p>
          <a:p>
            <a:pPr lvl="1"/>
            <a:r>
              <a:rPr lang="cs-CZ" dirty="0"/>
              <a:t>Tekutiny a minerály (Na, K)</a:t>
            </a:r>
          </a:p>
          <a:p>
            <a:pPr lvl="1"/>
            <a:r>
              <a:rPr lang="cs-CZ" dirty="0"/>
              <a:t>Vitaminy</a:t>
            </a:r>
          </a:p>
          <a:p>
            <a:pPr lvl="1"/>
            <a:r>
              <a:rPr lang="cs-CZ" dirty="0"/>
              <a:t>NaHCO3</a:t>
            </a:r>
          </a:p>
          <a:p>
            <a:pPr lvl="1"/>
            <a:r>
              <a:rPr lang="cs-CZ" dirty="0"/>
              <a:t>Erytropoetin</a:t>
            </a:r>
          </a:p>
          <a:p>
            <a:pPr lvl="1"/>
            <a:r>
              <a:rPr lang="cs-CZ" dirty="0"/>
              <a:t>antihypertenziva</a:t>
            </a:r>
          </a:p>
          <a:p>
            <a:r>
              <a:rPr lang="cs-CZ" dirty="0"/>
              <a:t>Dialýza </a:t>
            </a:r>
          </a:p>
          <a:p>
            <a:pPr lvl="1"/>
            <a:r>
              <a:rPr lang="cs-CZ" dirty="0"/>
              <a:t>Hemodialýza</a:t>
            </a:r>
          </a:p>
          <a:p>
            <a:pPr lvl="1"/>
            <a:r>
              <a:rPr lang="cs-CZ" dirty="0"/>
              <a:t>Peritoneální dialýza</a:t>
            </a:r>
          </a:p>
          <a:p>
            <a:r>
              <a:rPr lang="cs-CZ" dirty="0"/>
              <a:t>Transplantace ledvin</a:t>
            </a:r>
          </a:p>
        </p:txBody>
      </p:sp>
    </p:spTree>
    <p:extLst>
      <p:ext uri="{BB962C8B-B14F-4D97-AF65-F5344CB8AC3E}">
        <p14:creationId xmlns:p14="http://schemas.microsoft.com/office/powerpoint/2010/main" val="35063594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Uremický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Při poklesu GF pod 10%  (0,25ml/s)</a:t>
            </a:r>
          </a:p>
          <a:p>
            <a:endParaRPr lang="cs-CZ" dirty="0"/>
          </a:p>
          <a:p>
            <a:r>
              <a:rPr lang="cs-CZ" dirty="0"/>
              <a:t>Terminální fáze renálního selhávání</a:t>
            </a:r>
          </a:p>
          <a:p>
            <a:endParaRPr lang="cs-CZ" dirty="0"/>
          </a:p>
          <a:p>
            <a:r>
              <a:rPr lang="cs-CZ" dirty="0"/>
              <a:t>Nastává, pokud nebyla včas zahájena dialýza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2039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Klinický obraz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Přínaky</a:t>
            </a:r>
            <a:r>
              <a:rPr lang="cs-CZ" dirty="0"/>
              <a:t> chronického selhávání</a:t>
            </a:r>
          </a:p>
          <a:p>
            <a:r>
              <a:rPr lang="cs-CZ" dirty="0" err="1"/>
              <a:t>Kussmaulovo</a:t>
            </a:r>
            <a:r>
              <a:rPr lang="cs-CZ" dirty="0"/>
              <a:t> dýchání</a:t>
            </a:r>
          </a:p>
          <a:p>
            <a:r>
              <a:rPr lang="cs-CZ" dirty="0"/>
              <a:t>Dezorientace, uremická encefalopatie, neurastenie, </a:t>
            </a:r>
            <a:r>
              <a:rPr lang="cs-CZ" dirty="0" err="1"/>
              <a:t>epi</a:t>
            </a:r>
            <a:r>
              <a:rPr lang="cs-CZ" dirty="0"/>
              <a:t> záchvat, uremické kóma</a:t>
            </a:r>
          </a:p>
          <a:p>
            <a:r>
              <a:rPr lang="cs-CZ" dirty="0"/>
              <a:t>Špinavě žluté zbarvení kůže</a:t>
            </a:r>
          </a:p>
          <a:p>
            <a:r>
              <a:rPr lang="cs-CZ" dirty="0"/>
              <a:t>Tetanie</a:t>
            </a:r>
          </a:p>
          <a:p>
            <a:r>
              <a:rPr lang="cs-CZ" dirty="0"/>
              <a:t>Uremická perikarditida</a:t>
            </a:r>
          </a:p>
          <a:p>
            <a:r>
              <a:rPr lang="cs-CZ" dirty="0" err="1"/>
              <a:t>Foetor</a:t>
            </a:r>
            <a:r>
              <a:rPr lang="cs-CZ" dirty="0"/>
              <a:t> </a:t>
            </a:r>
            <a:r>
              <a:rPr lang="cs-CZ" dirty="0" err="1"/>
              <a:t>azotemicus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8999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Fyziologické funkce, vědomí, chování, orientace</a:t>
            </a:r>
          </a:p>
          <a:p>
            <a:r>
              <a:rPr lang="cs-CZ" dirty="0"/>
              <a:t>Laboratorní výsledky, otoky</a:t>
            </a:r>
          </a:p>
          <a:p>
            <a:r>
              <a:rPr lang="cs-CZ" dirty="0"/>
              <a:t>Cévní vstupy</a:t>
            </a:r>
          </a:p>
          <a:p>
            <a:r>
              <a:rPr lang="cs-CZ" dirty="0"/>
              <a:t>Bilance tekutin</a:t>
            </a:r>
          </a:p>
          <a:p>
            <a:r>
              <a:rPr lang="cs-CZ" dirty="0"/>
              <a:t>Výživa</a:t>
            </a:r>
          </a:p>
          <a:p>
            <a:r>
              <a:rPr lang="cs-CZ" dirty="0"/>
              <a:t>Spánek</a:t>
            </a:r>
          </a:p>
          <a:p>
            <a:r>
              <a:rPr lang="cs-CZ" dirty="0"/>
              <a:t>Psychosociální oblast</a:t>
            </a:r>
          </a:p>
        </p:txBody>
      </p:sp>
    </p:spTree>
    <p:extLst>
      <p:ext uri="{BB962C8B-B14F-4D97-AF65-F5344CB8AC3E}">
        <p14:creationId xmlns:p14="http://schemas.microsoft.com/office/powerpoint/2010/main" val="786221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Vyšetřovací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Fyzikální vyšetření</a:t>
            </a:r>
          </a:p>
          <a:p>
            <a:r>
              <a:rPr lang="cs-CZ" dirty="0"/>
              <a:t>Makroskopické  vyšetření moče</a:t>
            </a:r>
          </a:p>
          <a:p>
            <a:r>
              <a:rPr lang="cs-CZ" dirty="0"/>
              <a:t>Chemické vyšetření moče</a:t>
            </a:r>
          </a:p>
          <a:p>
            <a:r>
              <a:rPr lang="cs-CZ" dirty="0"/>
              <a:t>Mikrobiologické vyšetření moče</a:t>
            </a:r>
          </a:p>
          <a:p>
            <a:r>
              <a:rPr lang="cs-CZ" dirty="0"/>
              <a:t>Vyšetření renálních funkcí</a:t>
            </a:r>
          </a:p>
          <a:p>
            <a:r>
              <a:rPr lang="cs-CZ" dirty="0" err="1"/>
              <a:t>Sono</a:t>
            </a:r>
            <a:endParaRPr lang="cs-CZ" dirty="0"/>
          </a:p>
          <a:p>
            <a:r>
              <a:rPr lang="cs-CZ" dirty="0"/>
              <a:t>Nativní snímek ledvin</a:t>
            </a:r>
          </a:p>
          <a:p>
            <a:r>
              <a:rPr lang="cs-CZ" dirty="0"/>
              <a:t>Vylučovací urografie</a:t>
            </a:r>
          </a:p>
          <a:p>
            <a:r>
              <a:rPr lang="cs-CZ" dirty="0"/>
              <a:t>Speciální vyšetřovací metody</a:t>
            </a:r>
          </a:p>
        </p:txBody>
      </p:sp>
    </p:spTree>
    <p:extLst>
      <p:ext uri="{BB962C8B-B14F-4D97-AF65-F5344CB8AC3E}">
        <p14:creationId xmlns:p14="http://schemas.microsoft.com/office/powerpoint/2010/main" val="38408481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Urolitiáza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Dvakrát až třikrát častěji muži</a:t>
            </a:r>
          </a:p>
          <a:p>
            <a:r>
              <a:rPr lang="cs-CZ" dirty="0"/>
              <a:t>Nízká diuréza</a:t>
            </a:r>
          </a:p>
          <a:p>
            <a:r>
              <a:rPr lang="cs-CZ" dirty="0"/>
              <a:t>Vysoká močová exkrece kalcia, urátů a oxalátů</a:t>
            </a:r>
          </a:p>
          <a:p>
            <a:endParaRPr lang="cs-CZ" dirty="0"/>
          </a:p>
          <a:p>
            <a:r>
              <a:rPr lang="cs-CZ" dirty="0" err="1"/>
              <a:t>Struvitové</a:t>
            </a:r>
            <a:r>
              <a:rPr lang="cs-CZ" dirty="0"/>
              <a:t> kameny</a:t>
            </a:r>
          </a:p>
          <a:p>
            <a:r>
              <a:rPr lang="cs-CZ" dirty="0"/>
              <a:t>Urátové kameny</a:t>
            </a:r>
          </a:p>
          <a:p>
            <a:r>
              <a:rPr lang="cs-CZ" dirty="0"/>
              <a:t>Cystinové kameny</a:t>
            </a:r>
          </a:p>
        </p:txBody>
      </p:sp>
    </p:spTree>
    <p:extLst>
      <p:ext uri="{BB962C8B-B14F-4D97-AF65-F5344CB8AC3E}">
        <p14:creationId xmlns:p14="http://schemas.microsoft.com/office/powerpoint/2010/main" val="34903812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Klinický obraz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Asymptomatické</a:t>
            </a:r>
          </a:p>
          <a:p>
            <a:r>
              <a:rPr lang="cs-CZ" dirty="0"/>
              <a:t>Mikro až </a:t>
            </a:r>
            <a:r>
              <a:rPr lang="cs-CZ" dirty="0" err="1"/>
              <a:t>makrohematurie</a:t>
            </a:r>
            <a:endParaRPr lang="cs-CZ" dirty="0"/>
          </a:p>
          <a:p>
            <a:r>
              <a:rPr lang="cs-CZ" dirty="0"/>
              <a:t>Renální kolika</a:t>
            </a:r>
          </a:p>
          <a:p>
            <a:r>
              <a:rPr lang="cs-CZ" dirty="0"/>
              <a:t>Obstrukce způsobí infekce</a:t>
            </a:r>
          </a:p>
          <a:p>
            <a:r>
              <a:rPr lang="cs-CZ" dirty="0"/>
              <a:t>Bilaterální výskyt zvyšuje riziko renální insuficience</a:t>
            </a:r>
          </a:p>
        </p:txBody>
      </p:sp>
    </p:spTree>
    <p:extLst>
      <p:ext uri="{BB962C8B-B14F-4D97-AF65-F5344CB8AC3E}">
        <p14:creationId xmlns:p14="http://schemas.microsoft.com/office/powerpoint/2010/main" val="25369346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Anamnéza</a:t>
            </a:r>
          </a:p>
          <a:p>
            <a:r>
              <a:rPr lang="cs-CZ" dirty="0" err="1"/>
              <a:t>Sono</a:t>
            </a:r>
            <a:endParaRPr lang="cs-CZ" dirty="0"/>
          </a:p>
          <a:p>
            <a:r>
              <a:rPr lang="cs-CZ" dirty="0"/>
              <a:t>Vyšetření moče (pH, kultivace, </a:t>
            </a:r>
            <a:r>
              <a:rPr lang="cs-CZ" dirty="0" err="1"/>
              <a:t>bioch</a:t>
            </a:r>
            <a:r>
              <a:rPr lang="cs-CZ" dirty="0"/>
              <a:t>.)</a:t>
            </a:r>
          </a:p>
          <a:p>
            <a:r>
              <a:rPr lang="cs-CZ" dirty="0"/>
              <a:t>Analýza vymočeného konkrementu</a:t>
            </a:r>
          </a:p>
        </p:txBody>
      </p:sp>
    </p:spTree>
    <p:extLst>
      <p:ext uri="{BB962C8B-B14F-4D97-AF65-F5344CB8AC3E}">
        <p14:creationId xmlns:p14="http://schemas.microsoft.com/office/powerpoint/2010/main" val="20968981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Akutní </a:t>
            </a:r>
          </a:p>
          <a:p>
            <a:pPr lvl="1"/>
            <a:r>
              <a:rPr lang="cs-CZ" dirty="0"/>
              <a:t>Analgetika, spasmolytika</a:t>
            </a:r>
          </a:p>
          <a:p>
            <a:pPr lvl="1"/>
            <a:r>
              <a:rPr lang="cs-CZ" dirty="0"/>
              <a:t>Dostatečný pitný režim</a:t>
            </a:r>
          </a:p>
          <a:p>
            <a:endParaRPr lang="cs-CZ" dirty="0"/>
          </a:p>
          <a:p>
            <a:r>
              <a:rPr lang="cs-CZ" dirty="0"/>
              <a:t>Dlouhodobá </a:t>
            </a:r>
          </a:p>
          <a:p>
            <a:pPr lvl="1"/>
            <a:r>
              <a:rPr lang="cs-CZ" dirty="0"/>
              <a:t>Litotrypse</a:t>
            </a:r>
          </a:p>
          <a:p>
            <a:pPr lvl="1"/>
            <a:r>
              <a:rPr lang="cs-CZ" dirty="0"/>
              <a:t>Endoskopická extrakce</a:t>
            </a:r>
          </a:p>
          <a:p>
            <a:pPr lvl="1"/>
            <a:r>
              <a:rPr lang="cs-CZ" dirty="0"/>
              <a:t>Perkutánní </a:t>
            </a:r>
            <a:r>
              <a:rPr lang="cs-CZ" dirty="0" err="1"/>
              <a:t>nefrostomie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9846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Nádorová onemocnění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Benigní </a:t>
            </a:r>
          </a:p>
          <a:p>
            <a:r>
              <a:rPr lang="cs-CZ" dirty="0"/>
              <a:t>Maligní</a:t>
            </a:r>
          </a:p>
          <a:p>
            <a:pPr lvl="1"/>
            <a:r>
              <a:rPr lang="cs-CZ" dirty="0" err="1"/>
              <a:t>Grawitzův</a:t>
            </a:r>
            <a:r>
              <a:rPr lang="cs-CZ" dirty="0"/>
              <a:t> nádor – adenokarcinom</a:t>
            </a:r>
          </a:p>
          <a:p>
            <a:pPr lvl="1"/>
            <a:r>
              <a:rPr lang="cs-CZ" dirty="0" err="1"/>
              <a:t>Wilmsův</a:t>
            </a:r>
            <a:r>
              <a:rPr lang="cs-CZ" dirty="0"/>
              <a:t> nádor - </a:t>
            </a:r>
            <a:r>
              <a:rPr lang="cs-CZ" dirty="0" err="1"/>
              <a:t>nefroblastom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0237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Obecně známé příčiny</a:t>
            </a:r>
          </a:p>
          <a:p>
            <a:r>
              <a:rPr lang="cs-CZ" dirty="0" err="1"/>
              <a:t>Prekancerozy</a:t>
            </a:r>
            <a:r>
              <a:rPr lang="cs-CZ" dirty="0"/>
              <a:t> – </a:t>
            </a:r>
            <a:r>
              <a:rPr lang="cs-CZ" dirty="0" err="1"/>
              <a:t>vvv</a:t>
            </a:r>
            <a:r>
              <a:rPr lang="cs-CZ" dirty="0"/>
              <a:t>, </a:t>
            </a:r>
            <a:r>
              <a:rPr lang="cs-CZ" dirty="0" err="1"/>
              <a:t>polycystické</a:t>
            </a:r>
            <a:r>
              <a:rPr lang="cs-CZ" dirty="0"/>
              <a:t> ledviny, podkovovitá ledvina, zbytky zárodečné tkáně v ledvinách</a:t>
            </a:r>
          </a:p>
        </p:txBody>
      </p:sp>
    </p:spTree>
    <p:extLst>
      <p:ext uri="{BB962C8B-B14F-4D97-AF65-F5344CB8AC3E}">
        <p14:creationId xmlns:p14="http://schemas.microsoft.com/office/powerpoint/2010/main" val="4214760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Klinický obraz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Benigní nádory</a:t>
            </a:r>
          </a:p>
          <a:p>
            <a:pPr lvl="1"/>
            <a:r>
              <a:rPr lang="cs-CZ" dirty="0"/>
              <a:t>Obstrukce ve vývodném močovém systému</a:t>
            </a:r>
          </a:p>
          <a:p>
            <a:pPr lvl="1"/>
            <a:r>
              <a:rPr lang="cs-CZ" dirty="0"/>
              <a:t>Příznaky renální koliky</a:t>
            </a:r>
          </a:p>
          <a:p>
            <a:pPr lvl="1"/>
            <a:r>
              <a:rPr lang="cs-CZ" dirty="0"/>
              <a:t>Recidivující močové infekce</a:t>
            </a:r>
          </a:p>
          <a:p>
            <a:pPr lvl="1"/>
            <a:r>
              <a:rPr lang="cs-CZ" dirty="0"/>
              <a:t>Hmatný útvar v dutině břišní</a:t>
            </a:r>
          </a:p>
          <a:p>
            <a:r>
              <a:rPr lang="cs-CZ" dirty="0"/>
              <a:t>Maligní nádory</a:t>
            </a:r>
          </a:p>
          <a:p>
            <a:pPr lvl="1"/>
            <a:r>
              <a:rPr lang="cs-CZ" dirty="0"/>
              <a:t>Obstrukce s hematurií</a:t>
            </a:r>
          </a:p>
          <a:p>
            <a:pPr lvl="1"/>
            <a:r>
              <a:rPr lang="cs-CZ" dirty="0"/>
              <a:t>Hmatný útvar v dutině břišní</a:t>
            </a:r>
          </a:p>
          <a:p>
            <a:pPr lvl="1"/>
            <a:r>
              <a:rPr lang="cs-CZ" dirty="0"/>
              <a:t>Recidivující záněty močových cest</a:t>
            </a:r>
          </a:p>
          <a:p>
            <a:pPr lvl="1"/>
            <a:r>
              <a:rPr lang="cs-CZ" dirty="0" err="1"/>
              <a:t>Paraneoplastické</a:t>
            </a:r>
            <a:r>
              <a:rPr lang="cs-CZ" dirty="0"/>
              <a:t> projevy</a:t>
            </a:r>
          </a:p>
          <a:p>
            <a:pPr lvl="1"/>
            <a:r>
              <a:rPr lang="cs-CZ" dirty="0"/>
              <a:t>Ovlivňují krvetvorbu</a:t>
            </a:r>
          </a:p>
          <a:p>
            <a:pPr lvl="1"/>
            <a:r>
              <a:rPr lang="cs-CZ" dirty="0"/>
              <a:t>Metastazují do kostí</a:t>
            </a:r>
          </a:p>
        </p:txBody>
      </p:sp>
    </p:spTree>
    <p:extLst>
      <p:ext uri="{BB962C8B-B14F-4D97-AF65-F5344CB8AC3E}">
        <p14:creationId xmlns:p14="http://schemas.microsoft.com/office/powerpoint/2010/main" val="13616065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Chirurgická</a:t>
            </a:r>
          </a:p>
          <a:p>
            <a:r>
              <a:rPr lang="cs-CZ" dirty="0"/>
              <a:t>Chemoterapie</a:t>
            </a:r>
          </a:p>
          <a:p>
            <a:r>
              <a:rPr lang="cs-CZ" dirty="0"/>
              <a:t>Radioterapie </a:t>
            </a:r>
          </a:p>
        </p:txBody>
      </p:sp>
    </p:spTree>
    <p:extLst>
      <p:ext uri="{BB962C8B-B14F-4D97-AF65-F5344CB8AC3E}">
        <p14:creationId xmlns:p14="http://schemas.microsoft.com/office/powerpoint/2010/main" val="330983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Záněty močových cest a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Akutní </a:t>
            </a:r>
          </a:p>
          <a:p>
            <a:r>
              <a:rPr lang="cs-CZ" dirty="0"/>
              <a:t>Chronické</a:t>
            </a:r>
          </a:p>
          <a:p>
            <a:endParaRPr lang="cs-CZ" dirty="0"/>
          </a:p>
          <a:p>
            <a:r>
              <a:rPr lang="cs-CZ" dirty="0"/>
              <a:t>Záněty horních močových cest</a:t>
            </a:r>
          </a:p>
          <a:p>
            <a:r>
              <a:rPr lang="cs-CZ" dirty="0"/>
              <a:t>Záněty dolních močových cest</a:t>
            </a:r>
          </a:p>
          <a:p>
            <a:endParaRPr lang="cs-CZ" dirty="0"/>
          </a:p>
          <a:p>
            <a:r>
              <a:rPr lang="cs-CZ" dirty="0"/>
              <a:t>Etiologie</a:t>
            </a:r>
          </a:p>
          <a:p>
            <a:pPr lvl="1"/>
            <a:r>
              <a:rPr lang="cs-CZ" dirty="0"/>
              <a:t>Infekce</a:t>
            </a:r>
          </a:p>
          <a:p>
            <a:pPr lvl="1"/>
            <a:r>
              <a:rPr lang="cs-CZ" dirty="0"/>
              <a:t>Komplikující faktory</a:t>
            </a:r>
          </a:p>
        </p:txBody>
      </p:sp>
    </p:spTree>
    <p:extLst>
      <p:ext uri="{BB962C8B-B14F-4D97-AF65-F5344CB8AC3E}">
        <p14:creationId xmlns:p14="http://schemas.microsoft.com/office/powerpoint/2010/main" val="3614129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Klinický obraz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Záněty dolních močových cest</a:t>
            </a:r>
          </a:p>
          <a:p>
            <a:pPr lvl="1"/>
            <a:r>
              <a:rPr lang="cs-CZ" dirty="0"/>
              <a:t>Asymptomatické záněty</a:t>
            </a:r>
          </a:p>
          <a:p>
            <a:pPr lvl="1"/>
            <a:r>
              <a:rPr lang="cs-CZ" dirty="0"/>
              <a:t>Uretritidy</a:t>
            </a:r>
          </a:p>
          <a:p>
            <a:pPr lvl="1"/>
            <a:r>
              <a:rPr lang="cs-CZ" dirty="0"/>
              <a:t>cystitidy</a:t>
            </a:r>
          </a:p>
          <a:p>
            <a:r>
              <a:rPr lang="cs-CZ" dirty="0"/>
              <a:t>Záněty horních močových cest</a:t>
            </a:r>
          </a:p>
          <a:p>
            <a:pPr lvl="1"/>
            <a:r>
              <a:rPr lang="cs-CZ" dirty="0"/>
              <a:t>Pyelonefritidy/</a:t>
            </a:r>
            <a:r>
              <a:rPr lang="cs-CZ" dirty="0" err="1"/>
              <a:t>tubulointersticiální</a:t>
            </a:r>
            <a:r>
              <a:rPr lang="cs-CZ" dirty="0"/>
              <a:t> nefritidy</a:t>
            </a:r>
          </a:p>
          <a:p>
            <a:pPr lvl="1"/>
            <a:r>
              <a:rPr lang="cs-CZ" dirty="0"/>
              <a:t>Bakteriální pyelonefritida</a:t>
            </a:r>
          </a:p>
          <a:p>
            <a:pPr lvl="1"/>
            <a:r>
              <a:rPr lang="cs-CZ" dirty="0" err="1"/>
              <a:t>Vezikoureterální</a:t>
            </a:r>
            <a:r>
              <a:rPr lang="cs-CZ" dirty="0"/>
              <a:t> reflux</a:t>
            </a:r>
          </a:p>
          <a:p>
            <a:pPr lvl="1"/>
            <a:r>
              <a:rPr lang="cs-CZ" dirty="0"/>
              <a:t>Analgetická nefropatie</a:t>
            </a:r>
          </a:p>
          <a:p>
            <a:pPr lvl="1"/>
            <a:r>
              <a:rPr lang="cs-CZ" dirty="0"/>
              <a:t>Intoxikace</a:t>
            </a:r>
          </a:p>
          <a:p>
            <a:pPr lvl="1"/>
            <a:r>
              <a:rPr lang="cs-CZ" dirty="0"/>
              <a:t>TBC ledvin</a:t>
            </a:r>
          </a:p>
        </p:txBody>
      </p:sp>
    </p:spTree>
    <p:extLst>
      <p:ext uri="{BB962C8B-B14F-4D97-AF65-F5344CB8AC3E}">
        <p14:creationId xmlns:p14="http://schemas.microsoft.com/office/powerpoint/2010/main" val="281039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Kultivace moče, popř. hemokultura</a:t>
            </a:r>
          </a:p>
          <a:p>
            <a:endParaRPr lang="cs-CZ" dirty="0"/>
          </a:p>
          <a:p>
            <a:r>
              <a:rPr lang="cs-CZ" dirty="0"/>
              <a:t>Plazmatická hladina urey a kreatininu</a:t>
            </a:r>
          </a:p>
          <a:p>
            <a:endParaRPr lang="cs-CZ" dirty="0"/>
          </a:p>
          <a:p>
            <a:r>
              <a:rPr lang="cs-CZ" dirty="0"/>
              <a:t>USG ledvin a močového měchýře</a:t>
            </a:r>
          </a:p>
        </p:txBody>
      </p:sp>
    </p:spTree>
    <p:extLst>
      <p:ext uri="{BB962C8B-B14F-4D97-AF65-F5344CB8AC3E}">
        <p14:creationId xmlns:p14="http://schemas.microsoft.com/office/powerpoint/2010/main" val="3698306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Režimová opatření</a:t>
            </a:r>
          </a:p>
          <a:p>
            <a:endParaRPr lang="cs-CZ" dirty="0"/>
          </a:p>
          <a:p>
            <a:r>
              <a:rPr lang="cs-CZ" dirty="0"/>
              <a:t>Farmakologická léčba</a:t>
            </a:r>
          </a:p>
          <a:p>
            <a:endParaRPr lang="cs-CZ" dirty="0"/>
          </a:p>
          <a:p>
            <a:r>
              <a:rPr lang="cs-CZ" dirty="0"/>
              <a:t>Řešení komplikujících faktorů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427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Důkladná edukace při léčbě doma</a:t>
            </a:r>
          </a:p>
          <a:p>
            <a:r>
              <a:rPr lang="cs-CZ" dirty="0"/>
              <a:t>Vyprazdňování moče</a:t>
            </a:r>
          </a:p>
          <a:p>
            <a:r>
              <a:rPr lang="cs-CZ" dirty="0"/>
              <a:t>Fyziologické funkce</a:t>
            </a:r>
          </a:p>
          <a:p>
            <a:r>
              <a:rPr lang="cs-CZ" dirty="0"/>
              <a:t>Zajišťování, hodnocení a sledování výsledků laboratorních vyšetření</a:t>
            </a:r>
          </a:p>
          <a:p>
            <a:r>
              <a:rPr lang="cs-CZ" dirty="0"/>
              <a:t>Účinky léků</a:t>
            </a:r>
          </a:p>
          <a:p>
            <a:r>
              <a:rPr lang="cs-CZ" dirty="0"/>
              <a:t>Hygienická péče</a:t>
            </a:r>
          </a:p>
          <a:p>
            <a:r>
              <a:rPr lang="cs-CZ" dirty="0"/>
              <a:t>Dietní opatření</a:t>
            </a:r>
          </a:p>
          <a:p>
            <a:r>
              <a:rPr lang="cs-CZ" dirty="0"/>
              <a:t>Psychická pohoda</a:t>
            </a:r>
          </a:p>
        </p:txBody>
      </p:sp>
    </p:spTree>
    <p:extLst>
      <p:ext uri="{BB962C8B-B14F-4D97-AF65-F5344CB8AC3E}">
        <p14:creationId xmlns:p14="http://schemas.microsoft.com/office/powerpoint/2010/main" val="1320544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Glomerulonefritida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Primární</a:t>
            </a:r>
          </a:p>
          <a:p>
            <a:endParaRPr lang="cs-CZ" dirty="0"/>
          </a:p>
          <a:p>
            <a:r>
              <a:rPr lang="cs-CZ" dirty="0"/>
              <a:t>Sekundární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Akutní</a:t>
            </a:r>
          </a:p>
          <a:p>
            <a:endParaRPr lang="cs-CZ" dirty="0"/>
          </a:p>
          <a:p>
            <a:r>
              <a:rPr lang="cs-CZ" dirty="0"/>
              <a:t>Subakutní</a:t>
            </a:r>
          </a:p>
          <a:p>
            <a:endParaRPr lang="cs-CZ" dirty="0"/>
          </a:p>
          <a:p>
            <a:r>
              <a:rPr lang="cs-CZ" dirty="0"/>
              <a:t>Chronická </a:t>
            </a:r>
          </a:p>
        </p:txBody>
      </p:sp>
    </p:spTree>
    <p:extLst>
      <p:ext uri="{BB962C8B-B14F-4D97-AF65-F5344CB8AC3E}">
        <p14:creationId xmlns:p14="http://schemas.microsoft.com/office/powerpoint/2010/main" val="2980356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377</TotalTime>
  <Words>1182</Words>
  <Application>Microsoft Macintosh PowerPoint</Application>
  <PresentationFormat>Předvádění na obrazovce (4:3)</PresentationFormat>
  <Paragraphs>393</Paragraphs>
  <Slides>37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Calibri</vt:lpstr>
      <vt:lpstr>Century Schoolbook</vt:lpstr>
      <vt:lpstr>Wingdings</vt:lpstr>
      <vt:lpstr>Wingdings 2</vt:lpstr>
      <vt:lpstr>Arkýř</vt:lpstr>
      <vt:lpstr>Ošetřovatelský proces u pacientů s chorobami ledvin a močového ústrojí</vt:lpstr>
      <vt:lpstr>Anamnéza</vt:lpstr>
      <vt:lpstr>Vyšetřovací metody</vt:lpstr>
      <vt:lpstr>Záněty močových cest a ledvin</vt:lpstr>
      <vt:lpstr>Klinický obraz</vt:lpstr>
      <vt:lpstr>Diagnostika</vt:lpstr>
      <vt:lpstr>Terapie</vt:lpstr>
      <vt:lpstr>Ošetřovatelská péče</vt:lpstr>
      <vt:lpstr>Glomerulonefritida</vt:lpstr>
      <vt:lpstr>Klinické příznaky</vt:lpstr>
      <vt:lpstr>Nefrotický syndrom</vt:lpstr>
      <vt:lpstr>Primární glomerulonefritidy</vt:lpstr>
      <vt:lpstr>Primární glomerulonefritidy</vt:lpstr>
      <vt:lpstr>Primární glomerulonefritidy</vt:lpstr>
      <vt:lpstr>Sekundární glomerulonefritidy</vt:lpstr>
      <vt:lpstr>Ošetřovatelská péče</vt:lpstr>
      <vt:lpstr>Renální biopsie</vt:lpstr>
      <vt:lpstr>Selhávání ledvin</vt:lpstr>
      <vt:lpstr>Akutní selhání ledvin</vt:lpstr>
      <vt:lpstr>Akutní selhání ledvin</vt:lpstr>
      <vt:lpstr>Klinický obraz</vt:lpstr>
      <vt:lpstr>Terapie</vt:lpstr>
      <vt:lpstr>Chronické selhání ledvin</vt:lpstr>
      <vt:lpstr>Klinický obraz</vt:lpstr>
      <vt:lpstr>Diagnostika</vt:lpstr>
      <vt:lpstr>Terapie</vt:lpstr>
      <vt:lpstr>Uremický syndrom</vt:lpstr>
      <vt:lpstr>Klinický obraz</vt:lpstr>
      <vt:lpstr>Ošetřovatelská péče</vt:lpstr>
      <vt:lpstr>Urolitiáza</vt:lpstr>
      <vt:lpstr>Klinický obraz</vt:lpstr>
      <vt:lpstr>Diagnostika </vt:lpstr>
      <vt:lpstr>Terapie</vt:lpstr>
      <vt:lpstr>Nádorová onemocnění ledvin</vt:lpstr>
      <vt:lpstr>Rizikové faktory</vt:lpstr>
      <vt:lpstr>Klinický obraz</vt:lpstr>
      <vt:lpstr>Terapie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Ošetřovatelský proces u pacientů s chorobami ledvin a močového ústrojí</dc:title>
  <dc:creator>Windows User</dc:creator>
  <cp:lastModifiedBy>Lucie Mráčková</cp:lastModifiedBy>
  <cp:revision>32</cp:revision>
  <dcterms:created xsi:type="dcterms:W3CDTF">2018-01-08T08:16:49Z</dcterms:created>
  <dcterms:modified xsi:type="dcterms:W3CDTF">2020-03-30T15:26:35Z</dcterms:modified>
</cp:coreProperties>
</file>