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6" r:id="rId4"/>
    <p:sldId id="280" r:id="rId5"/>
    <p:sldId id="275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34" r:id="rId16"/>
    <p:sldId id="335" r:id="rId17"/>
    <p:sldId id="354" r:id="rId18"/>
    <p:sldId id="35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5D1F5-8B1C-4DE1-AB10-0FAA6E1E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02FDAE-1CC0-44AB-B3CD-21BFBCB11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C1722-9D6B-4C31-B755-7E3C8961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A3B5C4-AB3F-41F8-A159-A40136B2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286A8-8D68-4329-B198-AA0047CD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74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48B54-69EE-494B-9EC8-6F64884D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8E80AA-7B4C-4466-AB9E-9B5F17A10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4601B8-5B20-4601-B3C7-8A3A3D9B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E77D10-A9A5-4F64-98D4-12A8C420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AA37D5-3147-4CE5-B681-57B9F525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52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98D7E96-B10B-4605-AA4F-D434AB37D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C497BE-81A5-49A9-B16F-D45273B18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FEE730-9D02-404D-A83A-1139112B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BF0173-BACD-4D3B-9028-565D8634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A2031A-631F-4EAE-B25D-7544F5DB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2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E8E41-D63F-4D1E-8639-309A7F87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A032FA-B612-4228-B6C5-D8BEF8FCE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3C09D-4858-4F49-9133-DC194D04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2B82E8-B9E0-482A-A71C-CCB61562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4EC7C-B91D-4831-BFFF-BCE1B344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08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CF7F2-EA8D-471B-B246-9DC1E6624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0DDFF8-EF33-4220-BD54-372A8C14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650458-C93E-4B0D-9951-B2628E89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07321F-4A8C-4278-ADE1-2E15F063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7ABE14-4B3A-456E-BBF2-1EBEA518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8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5D9AA-E73D-4215-8D51-FED46E15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449E4D-F057-43CC-8A04-9DE4B6932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4C2BAE-C688-4898-A87B-2A07E4BDB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D56107-ACFB-455E-A6F1-7CC80A06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A56E24-0830-4697-B3DF-048DF53F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667A0A-2CFA-4C5B-AFF8-858E405A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5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32F45-F081-43DE-8C90-62320852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ADDC63-B638-4709-8CBF-389CB1820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DC3740-A017-4EA8-B740-659F74384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F44BA7-68CB-4AFB-94D2-EADBAD0F1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AB556A0-106E-47F6-80F1-1B61ECB43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D7D5C1-EFB3-4D1D-82AF-E6D37FC3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3B27F5-F436-411F-90EF-B2445814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B636AC-FD78-4FC0-BEFE-9FB523D9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12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B5262-37B4-442F-B7DC-C0E2C5EF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869B86-52F6-45E2-9D89-F7042434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521CB0-A52F-402A-A460-AA67DA48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AD2F16-21D0-4C9B-98F5-E73CC76A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3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67ED57-D688-4F4D-897E-7C063E09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79263C-4048-4D55-82B9-2F25C452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CC71C5-94DF-4566-B78F-41FB9157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03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48C5-CDAF-46C4-B79E-4963A56FE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49A4D-68C5-476F-B74F-F03853D19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12A88A-4A7E-40C1-80A2-978000E1F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ECF397-9B61-4D88-BACC-52CC32FF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370F92-8546-423F-AA87-60B05B10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046F2C-1608-447C-9459-163F8DF3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02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D030F-ED24-424D-9BCA-6BC51B5F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5B0836-4B37-4E0F-A4B0-2699CA450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08C2A1-F119-4E49-846E-47C10C9DE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72D839-6DDC-416E-B33F-B3DF0852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413C6C-8CDE-4ED9-A50A-C5D532AC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F90B60-6AC2-469B-85DC-AD8366CB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7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682388-B8C4-43F2-8DC5-FD59DD751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2F4C8A-4C25-4B99-85F7-2F2B2F726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B213F3-C598-43B5-AD2E-C0D96029BA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50D2C-CA3D-4A9B-AD39-BE688F080EB0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3D3CE4-4527-4245-B687-2A3FA28A8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557AE-3E41-4040-9F4A-7131EBCA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D54A5-3B39-4242-BC15-2857B708BE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Paradigmata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9BF7C4-BCD9-495C-B619-1AE2FF576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4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Vize společenské rovnosti v různých dimenzích společenského života (s ohledem na společenské třídy, gender, věkové skupiny) </a:t>
            </a:r>
            <a:r>
              <a:rPr lang="cs-CZ" b="1" dirty="0"/>
              <a:t>X </a:t>
            </a:r>
            <a:r>
              <a:rPr lang="cs-CZ" dirty="0"/>
              <a:t>existence elit, které kumulují společenskou moc ve svůj prospěch – vznik nadřazenosti</a:t>
            </a:r>
          </a:p>
          <a:p>
            <a:r>
              <a:rPr lang="cs-CZ" dirty="0"/>
              <a:t>Představa, že podpora spolupráce a solidarity v rámci určité společenské skupiny pomohou utlačeným získat vliv na vlastní životy</a:t>
            </a:r>
          </a:p>
          <a:p>
            <a:r>
              <a:rPr lang="pl-PL" dirty="0"/>
              <a:t>SP se proto zaměřuje na zmocňování </a:t>
            </a:r>
            <a:r>
              <a:rPr lang="cs-CZ" dirty="0"/>
              <a:t>(</a:t>
            </a:r>
            <a:r>
              <a:rPr lang="cs-CZ" dirty="0" err="1"/>
              <a:t>empowerment</a:t>
            </a:r>
            <a:r>
              <a:rPr lang="cs-CZ" dirty="0"/>
              <a:t>) klientů sociálních služeb, aby se mohli podílet na společenském životě</a:t>
            </a:r>
          </a:p>
        </p:txBody>
      </p:sp>
    </p:spTree>
    <p:extLst>
      <p:ext uri="{BB962C8B-B14F-4D97-AF65-F5344CB8AC3E}">
        <p14:creationId xmlns:p14="http://schemas.microsoft.com/office/powerpoint/2010/main" val="29337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Cílem SP je budovat společnost na </a:t>
            </a:r>
            <a:r>
              <a:rPr lang="cs-CZ" dirty="0"/>
              <a:t>rovnostářských principech, neboť za nerovných společenských podmínek nelze dosáhnout </a:t>
            </a:r>
            <a:r>
              <a:rPr lang="pl-PL" dirty="0"/>
              <a:t>osobního ani sociálního rozvoje – je třeba </a:t>
            </a:r>
            <a:r>
              <a:rPr lang="cs-CZ" dirty="0"/>
              <a:t>společenská změna</a:t>
            </a:r>
          </a:p>
          <a:p>
            <a:r>
              <a:rPr lang="cs-CZ" dirty="0"/>
              <a:t>V rámci „životní situace klienta“ je třeba </a:t>
            </a:r>
            <a:r>
              <a:rPr lang="pl-PL" dirty="0"/>
              <a:t>reflektovat, jak jsou jeho osobní problémy </a:t>
            </a:r>
            <a:r>
              <a:rPr lang="cs-CZ" dirty="0"/>
              <a:t>zakořeněny v omezených možnostech znevýhodněné skupiny, které je členem – </a:t>
            </a:r>
            <a:r>
              <a:rPr lang="pl-PL" dirty="0"/>
              <a:t>důvodem problému klienta není klient sám, ale </a:t>
            </a:r>
            <a:r>
              <a:rPr lang="cs-CZ" dirty="0"/>
              <a:t>jeho okolí (nerovné podmínky)</a:t>
            </a:r>
          </a:p>
          <a:p>
            <a:r>
              <a:rPr lang="cs-CZ" dirty="0"/>
              <a:t>Vzdělanostní výbava SP – politologie, sociologie</a:t>
            </a:r>
          </a:p>
          <a:p>
            <a:r>
              <a:rPr lang="cs-CZ" dirty="0"/>
              <a:t>I nástup socialismu a fašismu bylo pojetí reformního paradigmatu, které přerostlo v totalitu – vytvoření nové sociální nespravedlnosti</a:t>
            </a:r>
          </a:p>
        </p:txBody>
      </p:sp>
    </p:spTree>
    <p:extLst>
      <p:ext uri="{BB962C8B-B14F-4D97-AF65-F5344CB8AC3E}">
        <p14:creationId xmlns:p14="http://schemas.microsoft.com/office/powerpoint/2010/main" val="21420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fungování závisí na </a:t>
            </a:r>
            <a:r>
              <a:rPr lang="cs-CZ" b="1" dirty="0"/>
              <a:t>schopnosti </a:t>
            </a:r>
            <a:r>
              <a:rPr lang="pl-PL" b="1" dirty="0"/>
              <a:t>zvládat problémy a na přístupu k </a:t>
            </a:r>
            <a:r>
              <a:rPr lang="cs-CZ" b="1" dirty="0"/>
              <a:t>odpovídajícím informacím a službám</a:t>
            </a:r>
          </a:p>
          <a:p>
            <a:r>
              <a:rPr lang="cs-CZ" dirty="0"/>
              <a:t>Sociální práce = jeden z aspektů systému sociálních služeb</a:t>
            </a:r>
          </a:p>
          <a:p>
            <a:r>
              <a:rPr lang="cs-CZ" dirty="0"/>
              <a:t>Je třeba vycházet vstříc individuálním potřebám a současně zlepšovat systém nabízených soc. služeb</a:t>
            </a:r>
          </a:p>
          <a:p>
            <a:r>
              <a:rPr lang="cs-CZ" dirty="0"/>
              <a:t>Toto paradigma pracuje s předpokladem, že jsme všichni uvědomělí občané a chápeme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319768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situace = </a:t>
            </a:r>
            <a:r>
              <a:rPr lang="cs-CZ" b="1" dirty="0"/>
              <a:t>neuspokojené potřeby</a:t>
            </a:r>
            <a:r>
              <a:rPr lang="cs-CZ" dirty="0"/>
              <a:t>, individuální omezení, jež klientovi brání využít existující možnosti uspokojení těchto potřeb a </a:t>
            </a:r>
            <a:r>
              <a:rPr lang="cs-CZ" b="1" dirty="0"/>
              <a:t>nedostatečná schopnost </a:t>
            </a:r>
            <a:r>
              <a:rPr lang="cs-CZ" dirty="0"/>
              <a:t>institucí na potřeby klienta reagovat - </a:t>
            </a:r>
            <a:r>
              <a:rPr lang="pl-PL" dirty="0"/>
              <a:t>problém je na </a:t>
            </a:r>
            <a:r>
              <a:rPr lang="pl-PL" b="1" dirty="0"/>
              <a:t>straně klienta </a:t>
            </a:r>
            <a:r>
              <a:rPr lang="pl-PL" dirty="0"/>
              <a:t>(nemádostatek informací), ale i na </a:t>
            </a:r>
            <a:r>
              <a:rPr lang="pl-PL" b="1" dirty="0"/>
              <a:t>straně prostředí</a:t>
            </a:r>
            <a:r>
              <a:rPr lang="pl-PL" dirty="0"/>
              <a:t>, protože na potřeby klienta </a:t>
            </a:r>
            <a:r>
              <a:rPr lang="cs-CZ" dirty="0"/>
              <a:t>nedostatečně reaguje.</a:t>
            </a:r>
          </a:p>
        </p:txBody>
      </p:sp>
    </p:spTree>
    <p:extLst>
      <p:ext uri="{BB962C8B-B14F-4D97-AF65-F5344CB8AC3E}">
        <p14:creationId xmlns:p14="http://schemas.microsoft.com/office/powerpoint/2010/main" val="211574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Potřeba klientům poskytovat především informace, kvalifikované poradenství, </a:t>
            </a:r>
            <a:r>
              <a:rPr lang="pl-PL" dirty="0"/>
              <a:t>zpřístupňovat zdroje a další pomoc</a:t>
            </a:r>
          </a:p>
          <a:p>
            <a:r>
              <a:rPr lang="cs-CZ" dirty="0"/>
              <a:t>Snaha o změnu společnosti, aby lépe odpovídala potřebám klientů</a:t>
            </a:r>
          </a:p>
        </p:txBody>
      </p:sp>
    </p:spTree>
    <p:extLst>
      <p:ext uri="{BB962C8B-B14F-4D97-AF65-F5344CB8AC3E}">
        <p14:creationId xmlns:p14="http://schemas.microsoft.com/office/powerpoint/2010/main" val="27343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D252-2D43-2F49-94FC-3B696C50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paradigma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AB998-7C30-1D49-8EF5-37CC3A5741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Utváření sociálních dovedností a prosociálních výchovy</a:t>
            </a:r>
          </a:p>
          <a:p>
            <a:r>
              <a:rPr lang="cs-CZ" dirty="0"/>
              <a:t>Předcházení sociálním problémům, výchova </a:t>
            </a:r>
            <a:r>
              <a:rPr lang="cs-CZ"/>
              <a:t>k </a:t>
            </a:r>
            <a:r>
              <a:rPr lang="cs-CZ" smtClean="0"/>
              <a:t>empatii</a:t>
            </a:r>
            <a:r>
              <a:rPr lang="cs-CZ" dirty="0"/>
              <a:t>, výchova k prosociálnímu chování</a:t>
            </a:r>
          </a:p>
          <a:p>
            <a:r>
              <a:rPr lang="cs-CZ" dirty="0"/>
              <a:t>Kurativní – předcházení sociálním problémům</a:t>
            </a:r>
          </a:p>
          <a:p>
            <a:r>
              <a:rPr lang="cs-CZ" dirty="0"/>
              <a:t>Stimulační – harmonizace vztahu mezi jedincem a společnosti</a:t>
            </a:r>
          </a:p>
          <a:p>
            <a:r>
              <a:rPr lang="cs-CZ" dirty="0"/>
              <a:t>Sociální pracovník neřeší krizové situace, ale má roli </a:t>
            </a:r>
            <a:r>
              <a:rPr lang="cs-CZ" dirty="0" err="1"/>
              <a:t>edukátora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5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0657E-659D-E544-B65C-6FB33628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a rozvoj funkčních prvků sociální komunity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5E8A8-DD92-AD48-872B-9B7879160C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Rozvoj funkčních části komunity</a:t>
            </a:r>
          </a:p>
          <a:p>
            <a:r>
              <a:rPr lang="cs-CZ" dirty="0"/>
              <a:t>Proces zapojení do společenského života – volby nejsou právem, ale svým způsobem povinností – v konečném důsledku se jedná o odstranění nerovnosti</a:t>
            </a:r>
          </a:p>
          <a:p>
            <a:r>
              <a:rPr lang="cs-CZ" dirty="0"/>
              <a:t>Pracující mají mít stálou práci a svou důstojnost</a:t>
            </a:r>
          </a:p>
        </p:txBody>
      </p:sp>
    </p:spTree>
    <p:extLst>
      <p:ext uri="{BB962C8B-B14F-4D97-AF65-F5344CB8AC3E}">
        <p14:creationId xmlns:p14="http://schemas.microsoft.com/office/powerpoint/2010/main" val="304413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FBB4A-B510-934D-BCE3-A1FEF21F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886C6-F3CA-A444-ACCF-74B227F353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>
              <a:buFontTx/>
              <a:buChar char="-"/>
            </a:pPr>
            <a:r>
              <a:rPr lang="cs-CZ" dirty="0"/>
              <a:t>Vzdělávací </a:t>
            </a:r>
          </a:p>
          <a:p>
            <a:pPr>
              <a:buFontTx/>
              <a:buChar char="-"/>
            </a:pPr>
            <a:r>
              <a:rPr lang="cs-CZ" dirty="0"/>
              <a:t>Rozvoj funkční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9D1C4-84A4-4C9D-B920-0CFB09BE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Reflektující týmy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B76D9C-5CAC-4047-88F4-AE88456F3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13359-F2B3-A741-B304-681049D7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Reflektující týmy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3B15F-7951-C24E-B30E-D3C59FF1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má za úkol sociální politika, sociální práce</a:t>
            </a:r>
          </a:p>
          <a:p>
            <a:r>
              <a:rPr lang="cs-CZ" dirty="0"/>
              <a:t>Kdo je klient – z jakého pohledu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Klient – rodina s postiženým dítětem</a:t>
            </a:r>
          </a:p>
          <a:p>
            <a:r>
              <a:rPr lang="cs-CZ" dirty="0"/>
              <a:t>Postižený rodič se zdravým dítětem</a:t>
            </a:r>
          </a:p>
          <a:p>
            <a:r>
              <a:rPr lang="cs-CZ" dirty="0"/>
              <a:t>Zdravý rodič – postižený rodič, postižené dítě</a:t>
            </a:r>
          </a:p>
        </p:txBody>
      </p:sp>
    </p:spTree>
    <p:extLst>
      <p:ext uri="{BB962C8B-B14F-4D97-AF65-F5344CB8AC3E}">
        <p14:creationId xmlns:p14="http://schemas.microsoft.com/office/powerpoint/2010/main" val="20828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pojmy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– Cíl sociální práce</a:t>
            </a:r>
          </a:p>
          <a:p>
            <a:pPr marL="0" indent="0">
              <a:buNone/>
            </a:pPr>
            <a:r>
              <a:rPr lang="cs-CZ" dirty="0"/>
              <a:t>– Sociální fungování</a:t>
            </a:r>
          </a:p>
          <a:p>
            <a:pPr marL="0" indent="0">
              <a:buNone/>
            </a:pPr>
            <a:r>
              <a:rPr lang="cs-CZ" dirty="0"/>
              <a:t>– Životní situace</a:t>
            </a:r>
          </a:p>
          <a:p>
            <a:pPr marL="0" indent="0">
              <a:buNone/>
            </a:pPr>
            <a:r>
              <a:rPr lang="cs-CZ" dirty="0"/>
              <a:t>– Paradigmata SP</a:t>
            </a:r>
          </a:p>
          <a:p>
            <a:pPr marL="0" indent="0">
              <a:buNone/>
            </a:pPr>
            <a:r>
              <a:rPr lang="cs-CZ" dirty="0"/>
              <a:t>– Aktivity sociální práce</a:t>
            </a:r>
          </a:p>
        </p:txBody>
      </p:sp>
    </p:spTree>
    <p:extLst>
      <p:ext uri="{BB962C8B-B14F-4D97-AF65-F5344CB8AC3E}">
        <p14:creationId xmlns:p14="http://schemas.microsoft.com/office/powerpoint/2010/main" val="7904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063BC-90FB-448A-A524-F5EB0799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BB213-28E8-4B8B-9A03-64DD48C67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Mikro:</a:t>
            </a:r>
          </a:p>
          <a:p>
            <a:pPr marL="0" indent="0">
              <a:buNone/>
            </a:pPr>
            <a:r>
              <a:rPr lang="cs-CZ" dirty="0"/>
              <a:t>Sociální pomoc</a:t>
            </a:r>
          </a:p>
          <a:p>
            <a:pPr marL="0" indent="0">
              <a:buNone/>
            </a:pPr>
            <a:r>
              <a:rPr lang="cs-CZ" dirty="0"/>
              <a:t>Rozvoj potenciálu</a:t>
            </a:r>
          </a:p>
          <a:p>
            <a:pPr marL="0" indent="0">
              <a:buNone/>
            </a:pPr>
            <a:r>
              <a:rPr lang="cs-CZ" dirty="0"/>
              <a:t>Pomoc s čerpáním služeb</a:t>
            </a:r>
          </a:p>
          <a:p>
            <a:r>
              <a:rPr lang="cs-CZ" dirty="0" err="1"/>
              <a:t>Mezo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Řešení na úrovni široké rodiny</a:t>
            </a:r>
          </a:p>
          <a:p>
            <a:pPr marL="0" indent="0">
              <a:buNone/>
            </a:pPr>
            <a:r>
              <a:rPr lang="cs-CZ" dirty="0"/>
              <a:t>Práce s komunitami</a:t>
            </a:r>
          </a:p>
          <a:p>
            <a:pPr marL="0" indent="0">
              <a:buNone/>
            </a:pPr>
            <a:r>
              <a:rPr lang="cs-CZ" dirty="0"/>
              <a:t>Problematika měst a obcí – komunitní plánování</a:t>
            </a:r>
          </a:p>
          <a:p>
            <a:r>
              <a:rPr lang="cs-CZ" dirty="0"/>
              <a:t>Makro:</a:t>
            </a:r>
          </a:p>
          <a:p>
            <a:pPr marL="0" indent="0">
              <a:buNone/>
            </a:pPr>
            <a:r>
              <a:rPr lang="cs-CZ" dirty="0"/>
              <a:t>Reforma společnosti</a:t>
            </a:r>
          </a:p>
          <a:p>
            <a:pPr marL="0" indent="0">
              <a:buNone/>
            </a:pPr>
            <a:r>
              <a:rPr lang="cs-CZ" dirty="0"/>
              <a:t>Změny systému</a:t>
            </a:r>
          </a:p>
          <a:p>
            <a:pPr marL="0" indent="0">
              <a:buNone/>
            </a:pPr>
            <a:r>
              <a:rPr lang="cs-CZ" dirty="0"/>
              <a:t>Nové kategorie pomoci</a:t>
            </a:r>
          </a:p>
        </p:txBody>
      </p:sp>
    </p:spTree>
    <p:extLst>
      <p:ext uri="{BB962C8B-B14F-4D97-AF65-F5344CB8AC3E}">
        <p14:creationId xmlns:p14="http://schemas.microsoft.com/office/powerpoint/2010/main" val="41213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C839E-D0A3-4FCA-8B9B-81D9CED2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pracuji, přemýšlím?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6CF5D-F0A5-4DB5-AD22-617B9A077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Paradigmata </a:t>
            </a:r>
          </a:p>
        </p:txBody>
      </p:sp>
    </p:spTree>
    <p:extLst>
      <p:ext uri="{BB962C8B-B14F-4D97-AF65-F5344CB8AC3E}">
        <p14:creationId xmlns:p14="http://schemas.microsoft.com/office/powerpoint/2010/main" val="23039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593" y="835352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Nemůžete nikoho nic naučit. Můžete mu nanejvýš pomoci, aby to sám v sobě nalezl.</a:t>
            </a:r>
            <a:br>
              <a:rPr lang="cs-CZ" dirty="0"/>
            </a:br>
            <a:r>
              <a:rPr lang="cs-CZ" dirty="0"/>
              <a:t>~ Galileo Galilei</a:t>
            </a:r>
          </a:p>
        </p:txBody>
      </p:sp>
      <p:pic>
        <p:nvPicPr>
          <p:cNvPr id="2050" name="Picture 2" descr="Na obrÃ¡zku mÅ¯Å¾e bÃ½t: 1 osoba, sedÃ­cÃ­, bradka a uvnitÅ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72" y="2179781"/>
            <a:ext cx="7314243" cy="436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8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Paradigma = předpoklad, pojetí</a:t>
            </a:r>
          </a:p>
          <a:p>
            <a:r>
              <a:rPr lang="cs-CZ" dirty="0"/>
              <a:t>Ve 20.st vykrystalizovaly 3 odlišné přístupy – „malá paradigmata“ (</a:t>
            </a:r>
            <a:r>
              <a:rPr lang="cs-CZ" dirty="0" err="1"/>
              <a:t>Payne</a:t>
            </a:r>
            <a:r>
              <a:rPr lang="cs-CZ" dirty="0"/>
              <a:t>, 1997)</a:t>
            </a:r>
          </a:p>
          <a:p>
            <a:r>
              <a:rPr lang="cs-CZ" dirty="0"/>
              <a:t>Odlišují se svými filozofickými východisky i praktickými důsledky</a:t>
            </a:r>
          </a:p>
          <a:p>
            <a:r>
              <a:rPr lang="cs-CZ" dirty="0"/>
              <a:t>Jedná se o :</a:t>
            </a:r>
          </a:p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 marL="0" indent="0">
              <a:buNone/>
            </a:pPr>
            <a:r>
              <a:rPr lang="cs-CZ" dirty="0"/>
              <a:t>Paradigmata a jejich dopad pro sociální fungování a životní situace klientů – viz dále</a:t>
            </a:r>
          </a:p>
        </p:txBody>
      </p:sp>
    </p:spTree>
    <p:extLst>
      <p:ext uri="{BB962C8B-B14F-4D97-AF65-F5344CB8AC3E}">
        <p14:creationId xmlns:p14="http://schemas.microsoft.com/office/powerpoint/2010/main" val="15315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hl. faktor soc. fungování – duševní zdraví a pohoda člověka</a:t>
            </a:r>
          </a:p>
          <a:p>
            <a:r>
              <a:rPr lang="pl-PL" dirty="0"/>
              <a:t>SP je chápána jako pomoc prováděná </a:t>
            </a:r>
            <a:r>
              <a:rPr lang="cs-CZ" dirty="0"/>
              <a:t>zejména formou psychoterapie (individuální, skupinové)</a:t>
            </a:r>
          </a:p>
          <a:p>
            <a:r>
              <a:rPr lang="cs-CZ" dirty="0"/>
              <a:t>Cíl SP je spatřován ve snaze pomoci </a:t>
            </a:r>
            <a:r>
              <a:rPr lang="pl-PL" dirty="0"/>
              <a:t>zabezpečit lidem psychickou a následně i </a:t>
            </a:r>
            <a:r>
              <a:rPr lang="cs-CZ" dirty="0"/>
              <a:t>sociální pohodu</a:t>
            </a:r>
          </a:p>
          <a:p>
            <a:r>
              <a:rPr lang="cs-CZ" dirty="0"/>
              <a:t>Předpokládáme, že sociální problémy jsou dány životní zkušeností člověka a tuto zkušenost můžeme terapeuticky měnit</a:t>
            </a:r>
          </a:p>
        </p:txBody>
      </p:sp>
    </p:spTree>
    <p:extLst>
      <p:ext uri="{BB962C8B-B14F-4D97-AF65-F5344CB8AC3E}">
        <p14:creationId xmlns:p14="http://schemas.microsoft.com/office/powerpoint/2010/main" val="21088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Prostředkem k obnově duševního zdraví nebo vnitřní </a:t>
            </a:r>
            <a:r>
              <a:rPr lang="pl-PL" dirty="0"/>
              <a:t>rovnováhy osobnosti je </a:t>
            </a:r>
            <a:r>
              <a:rPr lang="pl-PL" b="1" dirty="0"/>
              <a:t>podpora rozvoje osobnosti klienta – </a:t>
            </a:r>
            <a:r>
              <a:rPr lang="pl-PL" dirty="0"/>
              <a:t>„problém“ je na straně klienta</a:t>
            </a:r>
          </a:p>
          <a:p>
            <a:r>
              <a:rPr lang="pl-PL" dirty="0"/>
              <a:t>Důraz je kladen na komunikaci a vztah</a:t>
            </a:r>
          </a:p>
          <a:p>
            <a:r>
              <a:rPr lang="cs-CZ" dirty="0"/>
              <a:t>Předpoklad – vzájemná interakce je tvůrčí proces, který ovlivňuje všechny zúčastněné strany</a:t>
            </a:r>
          </a:p>
          <a:p>
            <a:r>
              <a:rPr lang="cs-CZ" dirty="0"/>
              <a:t>Při SP se tedy nemění pouze klient, ale také </a:t>
            </a:r>
            <a:r>
              <a:rPr lang="cs-CZ" dirty="0" err="1"/>
              <a:t>SPk</a:t>
            </a:r>
            <a:r>
              <a:rPr lang="cs-CZ" dirty="0"/>
              <a:t> – tento proces vzájemného ovlivňování je chápán jako žádoucí a obohacující</a:t>
            </a:r>
          </a:p>
          <a:p>
            <a:r>
              <a:rPr lang="cs-CZ" dirty="0"/>
              <a:t>Profesní výbava SP – psychologické znalosti a terapeutický výcvik</a:t>
            </a:r>
          </a:p>
        </p:txBody>
      </p:sp>
    </p:spTree>
    <p:extLst>
      <p:ext uri="{BB962C8B-B14F-4D97-AF65-F5344CB8AC3E}">
        <p14:creationId xmlns:p14="http://schemas.microsoft.com/office/powerpoint/2010/main" val="225563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764</Words>
  <Application>Microsoft Office PowerPoint</Application>
  <PresentationFormat>Širokoúhlá obrazovka</PresentationFormat>
  <Paragraphs>90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Paradigmata </vt:lpstr>
      <vt:lpstr>Reflektující týmy</vt:lpstr>
      <vt:lpstr>Centrální pojmy sociální práce</vt:lpstr>
      <vt:lpstr>Úkoly sociální práce</vt:lpstr>
      <vt:lpstr>Podle čeho pracuji, přemýšlím?</vt:lpstr>
      <vt:lpstr>Nemůžete nikoho nic naučit. Můžete mu nanejvýš pomoci, aby to sám v sobě nalezl. ~ Galileo Galilei</vt:lpstr>
      <vt:lpstr>Paradigmata sociální práce</vt:lpstr>
      <vt:lpstr>1) Terapeutické paradigma</vt:lpstr>
      <vt:lpstr>1) Terapeutické paradigma</vt:lpstr>
      <vt:lpstr>2) Reformní paradigma</vt:lpstr>
      <vt:lpstr>2) Reformní paradigma</vt:lpstr>
      <vt:lpstr>3) Poradenské paradigma</vt:lpstr>
      <vt:lpstr>3) Poradenské paradigma</vt:lpstr>
      <vt:lpstr>3) Poradenské paradigma</vt:lpstr>
      <vt:lpstr>Vzdělávací paradigma</vt:lpstr>
      <vt:lpstr>Podpora a rozvoj funkčních prvků sociální komunity</vt:lpstr>
      <vt:lpstr>Kazuistika </vt:lpstr>
      <vt:lpstr>Reflektující týmy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Paradigmata</dc:title>
  <dc:creator>Petr Fabián</dc:creator>
  <cp:lastModifiedBy>Administrator</cp:lastModifiedBy>
  <cp:revision>6</cp:revision>
  <dcterms:created xsi:type="dcterms:W3CDTF">2022-03-02T07:47:25Z</dcterms:created>
  <dcterms:modified xsi:type="dcterms:W3CDTF">2022-03-03T13:02:57Z</dcterms:modified>
</cp:coreProperties>
</file>