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35" r:id="rId3"/>
    <p:sldId id="341" r:id="rId4"/>
    <p:sldId id="342" r:id="rId5"/>
    <p:sldId id="343" r:id="rId6"/>
    <p:sldId id="344" r:id="rId7"/>
    <p:sldId id="340" r:id="rId8"/>
    <p:sldId id="338" r:id="rId9"/>
    <p:sldId id="345" r:id="rId10"/>
    <p:sldId id="350" r:id="rId11"/>
    <p:sldId id="351" r:id="rId12"/>
    <p:sldId id="354" r:id="rId13"/>
    <p:sldId id="353" r:id="rId14"/>
    <p:sldId id="347" r:id="rId15"/>
    <p:sldId id="279" r:id="rId16"/>
    <p:sldId id="268" r:id="rId17"/>
    <p:sldId id="349" r:id="rId18"/>
    <p:sldId id="355" r:id="rId19"/>
    <p:sldId id="358" r:id="rId20"/>
    <p:sldId id="360" r:id="rId21"/>
    <p:sldId id="361" r:id="rId22"/>
    <p:sldId id="357" r:id="rId23"/>
    <p:sldId id="366" r:id="rId24"/>
    <p:sldId id="367" r:id="rId25"/>
    <p:sldId id="362" r:id="rId26"/>
    <p:sldId id="363" r:id="rId27"/>
    <p:sldId id="365" r:id="rId28"/>
    <p:sldId id="370" r:id="rId29"/>
    <p:sldId id="369" r:id="rId30"/>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10"/>
    <p:restoredTop sz="95846"/>
  </p:normalViewPr>
  <p:slideViewPr>
    <p:cSldViewPr snapToGrid="0" snapToObjects="1">
      <p:cViewPr varScale="1">
        <p:scale>
          <a:sx n="76" d="100"/>
          <a:sy n="76" d="100"/>
        </p:scale>
        <p:origin x="696"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C18A93F-000D-48E4-8630-BA4B0CA04B8C}" type="doc">
      <dgm:prSet loTypeId="urn:microsoft.com/office/officeart/2008/layout/LinedList" loCatId="list" qsTypeId="urn:microsoft.com/office/officeart/2005/8/quickstyle/simple1" qsCatId="simple" csTypeId="urn:microsoft.com/office/officeart/2005/8/colors/colorful1" csCatId="colorful"/>
      <dgm:spPr/>
      <dgm:t>
        <a:bodyPr/>
        <a:lstStyle/>
        <a:p>
          <a:endParaRPr lang="en-US"/>
        </a:p>
      </dgm:t>
    </dgm:pt>
    <dgm:pt modelId="{DA5C08CF-A2FD-4130-9867-DDB2E8382275}">
      <dgm:prSet/>
      <dgm:spPr/>
      <dgm:t>
        <a:bodyPr/>
        <a:lstStyle/>
        <a:p>
          <a:r>
            <a:rPr lang="cs-CZ"/>
            <a:t>Ukládaní  traumat:</a:t>
          </a:r>
          <a:endParaRPr lang="en-US"/>
        </a:p>
      </dgm:t>
    </dgm:pt>
    <dgm:pt modelId="{955A81BE-D734-48E3-A34F-0B5585F97DEF}" type="parTrans" cxnId="{E0126C8C-488D-4A9F-8BE3-C4D95FD6CA2A}">
      <dgm:prSet/>
      <dgm:spPr/>
      <dgm:t>
        <a:bodyPr/>
        <a:lstStyle/>
        <a:p>
          <a:endParaRPr lang="en-US"/>
        </a:p>
      </dgm:t>
    </dgm:pt>
    <dgm:pt modelId="{11E8385D-75BF-4371-B7BA-3D011B7EC44D}" type="sibTrans" cxnId="{E0126C8C-488D-4A9F-8BE3-C4D95FD6CA2A}">
      <dgm:prSet/>
      <dgm:spPr/>
      <dgm:t>
        <a:bodyPr/>
        <a:lstStyle/>
        <a:p>
          <a:endParaRPr lang="en-US"/>
        </a:p>
      </dgm:t>
    </dgm:pt>
    <dgm:pt modelId="{29EDA0AA-A6D6-4A8C-81A5-703C624BD944}">
      <dgm:prSet/>
      <dgm:spPr/>
      <dgm:t>
        <a:bodyPr/>
        <a:lstStyle/>
        <a:p>
          <a:r>
            <a:rPr lang="cs-CZ"/>
            <a:t>Být hodné dítě</a:t>
          </a:r>
          <a:endParaRPr lang="en-US"/>
        </a:p>
      </dgm:t>
    </dgm:pt>
    <dgm:pt modelId="{45B424AF-1182-403D-A0AE-85C091A2E655}" type="parTrans" cxnId="{E68360DC-65DC-4B4D-9E91-B3B2E6067874}">
      <dgm:prSet/>
      <dgm:spPr/>
      <dgm:t>
        <a:bodyPr/>
        <a:lstStyle/>
        <a:p>
          <a:endParaRPr lang="en-US"/>
        </a:p>
      </dgm:t>
    </dgm:pt>
    <dgm:pt modelId="{4F830E76-96B5-48A2-904A-C2AD36DADA60}" type="sibTrans" cxnId="{E68360DC-65DC-4B4D-9E91-B3B2E6067874}">
      <dgm:prSet/>
      <dgm:spPr/>
      <dgm:t>
        <a:bodyPr/>
        <a:lstStyle/>
        <a:p>
          <a:endParaRPr lang="en-US"/>
        </a:p>
      </dgm:t>
    </dgm:pt>
    <dgm:pt modelId="{FE5B204A-0720-411A-A754-8CE8AAFEDF39}">
      <dgm:prSet/>
      <dgm:spPr/>
      <dgm:t>
        <a:bodyPr/>
        <a:lstStyle/>
        <a:p>
          <a:r>
            <a:rPr lang="cs-CZ"/>
            <a:t>Výchovné modely – traumatizující</a:t>
          </a:r>
          <a:endParaRPr lang="en-US"/>
        </a:p>
      </dgm:t>
    </dgm:pt>
    <dgm:pt modelId="{111A67DE-EE72-4776-8F2F-AF34BA5CB7B3}" type="parTrans" cxnId="{9A09700F-AE10-4849-8C39-403CDBD222D3}">
      <dgm:prSet/>
      <dgm:spPr/>
      <dgm:t>
        <a:bodyPr/>
        <a:lstStyle/>
        <a:p>
          <a:endParaRPr lang="en-US"/>
        </a:p>
      </dgm:t>
    </dgm:pt>
    <dgm:pt modelId="{DE6FA913-7C6A-40F9-8571-E4D859F27458}" type="sibTrans" cxnId="{9A09700F-AE10-4849-8C39-403CDBD222D3}">
      <dgm:prSet/>
      <dgm:spPr/>
      <dgm:t>
        <a:bodyPr/>
        <a:lstStyle/>
        <a:p>
          <a:endParaRPr lang="en-US"/>
        </a:p>
      </dgm:t>
    </dgm:pt>
    <dgm:pt modelId="{D7C46F14-4D3D-4F60-849A-35B042AED787}">
      <dgm:prSet/>
      <dgm:spPr/>
      <dgm:t>
        <a:bodyPr/>
        <a:lstStyle/>
        <a:p>
          <a:r>
            <a:rPr lang="cs-CZ"/>
            <a:t>Zlobit – jinak nic neznamenám, nevšimnou si mě</a:t>
          </a:r>
          <a:endParaRPr lang="en-US"/>
        </a:p>
      </dgm:t>
    </dgm:pt>
    <dgm:pt modelId="{82E270A6-1A86-47FC-A532-81CED727DDAC}" type="parTrans" cxnId="{1A2BF516-0204-4171-A9FF-5D0316A2D2F2}">
      <dgm:prSet/>
      <dgm:spPr/>
      <dgm:t>
        <a:bodyPr/>
        <a:lstStyle/>
        <a:p>
          <a:endParaRPr lang="en-US"/>
        </a:p>
      </dgm:t>
    </dgm:pt>
    <dgm:pt modelId="{005EB7B4-068D-4546-9F81-590D24E026F9}" type="sibTrans" cxnId="{1A2BF516-0204-4171-A9FF-5D0316A2D2F2}">
      <dgm:prSet/>
      <dgm:spPr/>
      <dgm:t>
        <a:bodyPr/>
        <a:lstStyle/>
        <a:p>
          <a:endParaRPr lang="en-US"/>
        </a:p>
      </dgm:t>
    </dgm:pt>
    <dgm:pt modelId="{C732BDB2-5394-4380-A78F-4767858E1482}">
      <dgm:prSet/>
      <dgm:spPr/>
      <dgm:t>
        <a:bodyPr/>
        <a:lstStyle/>
        <a:p>
          <a:r>
            <a:rPr lang="cs-CZ"/>
            <a:t>Jak se mnou vychovávající osoby mluvily</a:t>
          </a:r>
          <a:endParaRPr lang="en-US"/>
        </a:p>
      </dgm:t>
    </dgm:pt>
    <dgm:pt modelId="{B83802F9-3CE5-4B35-8276-C03DA859EC1D}" type="parTrans" cxnId="{B931C3FB-9F07-4AC6-8AB9-1E99B00436A2}">
      <dgm:prSet/>
      <dgm:spPr/>
      <dgm:t>
        <a:bodyPr/>
        <a:lstStyle/>
        <a:p>
          <a:endParaRPr lang="en-US"/>
        </a:p>
      </dgm:t>
    </dgm:pt>
    <dgm:pt modelId="{65DB9879-6D0C-4C9A-A0C7-BC32D7ADEA33}" type="sibTrans" cxnId="{B931C3FB-9F07-4AC6-8AB9-1E99B00436A2}">
      <dgm:prSet/>
      <dgm:spPr/>
      <dgm:t>
        <a:bodyPr/>
        <a:lstStyle/>
        <a:p>
          <a:endParaRPr lang="en-US"/>
        </a:p>
      </dgm:t>
    </dgm:pt>
    <dgm:pt modelId="{09AA871F-516F-4F4C-B8CD-0AAF6770206F}">
      <dgm:prSet/>
      <dgm:spPr/>
      <dgm:t>
        <a:bodyPr/>
        <a:lstStyle/>
        <a:p>
          <a:r>
            <a:rPr lang="cs-CZ"/>
            <a:t>Jak se ke mně chovaly</a:t>
          </a:r>
          <a:endParaRPr lang="en-US"/>
        </a:p>
      </dgm:t>
    </dgm:pt>
    <dgm:pt modelId="{DC4AA9C9-2782-4A59-BE79-33E3E2BAE77B}" type="parTrans" cxnId="{D05551BC-8165-4E27-970A-52CAE3E719A5}">
      <dgm:prSet/>
      <dgm:spPr/>
      <dgm:t>
        <a:bodyPr/>
        <a:lstStyle/>
        <a:p>
          <a:endParaRPr lang="en-US"/>
        </a:p>
      </dgm:t>
    </dgm:pt>
    <dgm:pt modelId="{FFA7CC6D-F9A4-4624-B1AF-124C113F00D1}" type="sibTrans" cxnId="{D05551BC-8165-4E27-970A-52CAE3E719A5}">
      <dgm:prSet/>
      <dgm:spPr/>
      <dgm:t>
        <a:bodyPr/>
        <a:lstStyle/>
        <a:p>
          <a:endParaRPr lang="en-US"/>
        </a:p>
      </dgm:t>
    </dgm:pt>
    <dgm:pt modelId="{EBB92868-77B5-104E-BDBF-3FDC63984BAF}" type="pres">
      <dgm:prSet presAssocID="{5C18A93F-000D-48E4-8630-BA4B0CA04B8C}" presName="vert0" presStyleCnt="0">
        <dgm:presLayoutVars>
          <dgm:dir/>
          <dgm:animOne val="branch"/>
          <dgm:animLvl val="lvl"/>
        </dgm:presLayoutVars>
      </dgm:prSet>
      <dgm:spPr/>
    </dgm:pt>
    <dgm:pt modelId="{BD177838-F3F1-7841-854A-CED4E99C2935}" type="pres">
      <dgm:prSet presAssocID="{DA5C08CF-A2FD-4130-9867-DDB2E8382275}" presName="thickLine" presStyleLbl="alignNode1" presStyleIdx="0" presStyleCnt="6"/>
      <dgm:spPr/>
    </dgm:pt>
    <dgm:pt modelId="{7DFE13E6-1217-C749-8C82-2EF91D09D46E}" type="pres">
      <dgm:prSet presAssocID="{DA5C08CF-A2FD-4130-9867-DDB2E8382275}" presName="horz1" presStyleCnt="0"/>
      <dgm:spPr/>
    </dgm:pt>
    <dgm:pt modelId="{FFBD5A69-00A9-3445-A835-1B6CDFDA5773}" type="pres">
      <dgm:prSet presAssocID="{DA5C08CF-A2FD-4130-9867-DDB2E8382275}" presName="tx1" presStyleLbl="revTx" presStyleIdx="0" presStyleCnt="6"/>
      <dgm:spPr/>
    </dgm:pt>
    <dgm:pt modelId="{189B68D5-28D1-8C4B-953F-771FD6D4016D}" type="pres">
      <dgm:prSet presAssocID="{DA5C08CF-A2FD-4130-9867-DDB2E8382275}" presName="vert1" presStyleCnt="0"/>
      <dgm:spPr/>
    </dgm:pt>
    <dgm:pt modelId="{3B287523-F444-6D47-A92E-A6EFBB9A161A}" type="pres">
      <dgm:prSet presAssocID="{29EDA0AA-A6D6-4A8C-81A5-703C624BD944}" presName="thickLine" presStyleLbl="alignNode1" presStyleIdx="1" presStyleCnt="6"/>
      <dgm:spPr/>
    </dgm:pt>
    <dgm:pt modelId="{79466248-022F-A24E-8B6F-76D68D11D1FB}" type="pres">
      <dgm:prSet presAssocID="{29EDA0AA-A6D6-4A8C-81A5-703C624BD944}" presName="horz1" presStyleCnt="0"/>
      <dgm:spPr/>
    </dgm:pt>
    <dgm:pt modelId="{A0EFF7DE-EB6E-4044-BFE4-916FC78AEB99}" type="pres">
      <dgm:prSet presAssocID="{29EDA0AA-A6D6-4A8C-81A5-703C624BD944}" presName="tx1" presStyleLbl="revTx" presStyleIdx="1" presStyleCnt="6"/>
      <dgm:spPr/>
    </dgm:pt>
    <dgm:pt modelId="{E75E7624-5B29-5E43-8F55-B36C8A0CCCD3}" type="pres">
      <dgm:prSet presAssocID="{29EDA0AA-A6D6-4A8C-81A5-703C624BD944}" presName="vert1" presStyleCnt="0"/>
      <dgm:spPr/>
    </dgm:pt>
    <dgm:pt modelId="{ACE05146-88E2-CA43-8D1B-65946462D67E}" type="pres">
      <dgm:prSet presAssocID="{FE5B204A-0720-411A-A754-8CE8AAFEDF39}" presName="thickLine" presStyleLbl="alignNode1" presStyleIdx="2" presStyleCnt="6"/>
      <dgm:spPr/>
    </dgm:pt>
    <dgm:pt modelId="{FC4EC358-39AB-8E42-91CC-3386259492C6}" type="pres">
      <dgm:prSet presAssocID="{FE5B204A-0720-411A-A754-8CE8AAFEDF39}" presName="horz1" presStyleCnt="0"/>
      <dgm:spPr/>
    </dgm:pt>
    <dgm:pt modelId="{3A3E98DC-8A06-CF4E-879F-B3BC2D927025}" type="pres">
      <dgm:prSet presAssocID="{FE5B204A-0720-411A-A754-8CE8AAFEDF39}" presName="tx1" presStyleLbl="revTx" presStyleIdx="2" presStyleCnt="6"/>
      <dgm:spPr/>
    </dgm:pt>
    <dgm:pt modelId="{40D928F4-408B-EA42-ACC2-8EDDBB3F75BA}" type="pres">
      <dgm:prSet presAssocID="{FE5B204A-0720-411A-A754-8CE8AAFEDF39}" presName="vert1" presStyleCnt="0"/>
      <dgm:spPr/>
    </dgm:pt>
    <dgm:pt modelId="{A039A225-D0C1-1543-8E72-96F2FE8F728B}" type="pres">
      <dgm:prSet presAssocID="{D7C46F14-4D3D-4F60-849A-35B042AED787}" presName="thickLine" presStyleLbl="alignNode1" presStyleIdx="3" presStyleCnt="6"/>
      <dgm:spPr/>
    </dgm:pt>
    <dgm:pt modelId="{FF6E29AE-1F14-944B-909D-226ABCF42F7E}" type="pres">
      <dgm:prSet presAssocID="{D7C46F14-4D3D-4F60-849A-35B042AED787}" presName="horz1" presStyleCnt="0"/>
      <dgm:spPr/>
    </dgm:pt>
    <dgm:pt modelId="{59BC6428-37C3-4F46-A2EA-E909CC92D68F}" type="pres">
      <dgm:prSet presAssocID="{D7C46F14-4D3D-4F60-849A-35B042AED787}" presName="tx1" presStyleLbl="revTx" presStyleIdx="3" presStyleCnt="6"/>
      <dgm:spPr/>
    </dgm:pt>
    <dgm:pt modelId="{C20AD66F-CA15-7C4D-89DB-90DA80299D9F}" type="pres">
      <dgm:prSet presAssocID="{D7C46F14-4D3D-4F60-849A-35B042AED787}" presName="vert1" presStyleCnt="0"/>
      <dgm:spPr/>
    </dgm:pt>
    <dgm:pt modelId="{F9AA34DD-455F-4649-AA2F-AE064C2BFE90}" type="pres">
      <dgm:prSet presAssocID="{C732BDB2-5394-4380-A78F-4767858E1482}" presName="thickLine" presStyleLbl="alignNode1" presStyleIdx="4" presStyleCnt="6"/>
      <dgm:spPr/>
    </dgm:pt>
    <dgm:pt modelId="{C27E6364-E0A5-474A-B74B-5D237430C199}" type="pres">
      <dgm:prSet presAssocID="{C732BDB2-5394-4380-A78F-4767858E1482}" presName="horz1" presStyleCnt="0"/>
      <dgm:spPr/>
    </dgm:pt>
    <dgm:pt modelId="{B73F0353-58C7-7449-B21C-EB684B1BD519}" type="pres">
      <dgm:prSet presAssocID="{C732BDB2-5394-4380-A78F-4767858E1482}" presName="tx1" presStyleLbl="revTx" presStyleIdx="4" presStyleCnt="6"/>
      <dgm:spPr/>
    </dgm:pt>
    <dgm:pt modelId="{3B673AC1-7D26-6B42-A512-5F9A21082B0B}" type="pres">
      <dgm:prSet presAssocID="{C732BDB2-5394-4380-A78F-4767858E1482}" presName="vert1" presStyleCnt="0"/>
      <dgm:spPr/>
    </dgm:pt>
    <dgm:pt modelId="{C3D232EE-5C54-5343-B4F7-4049B1A21B25}" type="pres">
      <dgm:prSet presAssocID="{09AA871F-516F-4F4C-B8CD-0AAF6770206F}" presName="thickLine" presStyleLbl="alignNode1" presStyleIdx="5" presStyleCnt="6"/>
      <dgm:spPr/>
    </dgm:pt>
    <dgm:pt modelId="{D6A1E1FA-1219-F94E-B3D7-4B699F6D772A}" type="pres">
      <dgm:prSet presAssocID="{09AA871F-516F-4F4C-B8CD-0AAF6770206F}" presName="horz1" presStyleCnt="0"/>
      <dgm:spPr/>
    </dgm:pt>
    <dgm:pt modelId="{BCD9F1EF-290A-EE4B-89EC-DF338BD4F18C}" type="pres">
      <dgm:prSet presAssocID="{09AA871F-516F-4F4C-B8CD-0AAF6770206F}" presName="tx1" presStyleLbl="revTx" presStyleIdx="5" presStyleCnt="6"/>
      <dgm:spPr/>
    </dgm:pt>
    <dgm:pt modelId="{96148B10-2E83-E142-8E75-3C5D3E1769E3}" type="pres">
      <dgm:prSet presAssocID="{09AA871F-516F-4F4C-B8CD-0AAF6770206F}" presName="vert1" presStyleCnt="0"/>
      <dgm:spPr/>
    </dgm:pt>
  </dgm:ptLst>
  <dgm:cxnLst>
    <dgm:cxn modelId="{9A09700F-AE10-4849-8C39-403CDBD222D3}" srcId="{5C18A93F-000D-48E4-8630-BA4B0CA04B8C}" destId="{FE5B204A-0720-411A-A754-8CE8AAFEDF39}" srcOrd="2" destOrd="0" parTransId="{111A67DE-EE72-4776-8F2F-AF34BA5CB7B3}" sibTransId="{DE6FA913-7C6A-40F9-8571-E4D859F27458}"/>
    <dgm:cxn modelId="{66DACC13-CE30-9A48-9B15-CA105C7AD9D5}" type="presOf" srcId="{5C18A93F-000D-48E4-8630-BA4B0CA04B8C}" destId="{EBB92868-77B5-104E-BDBF-3FDC63984BAF}" srcOrd="0" destOrd="0" presId="urn:microsoft.com/office/officeart/2008/layout/LinedList"/>
    <dgm:cxn modelId="{1A2BF516-0204-4171-A9FF-5D0316A2D2F2}" srcId="{5C18A93F-000D-48E4-8630-BA4B0CA04B8C}" destId="{D7C46F14-4D3D-4F60-849A-35B042AED787}" srcOrd="3" destOrd="0" parTransId="{82E270A6-1A86-47FC-A532-81CED727DDAC}" sibTransId="{005EB7B4-068D-4546-9F81-590D24E026F9}"/>
    <dgm:cxn modelId="{423AC62F-110E-5841-97A5-471E8CF6F10A}" type="presOf" srcId="{FE5B204A-0720-411A-A754-8CE8AAFEDF39}" destId="{3A3E98DC-8A06-CF4E-879F-B3BC2D927025}" srcOrd="0" destOrd="0" presId="urn:microsoft.com/office/officeart/2008/layout/LinedList"/>
    <dgm:cxn modelId="{AD8C1C64-5334-8444-BC85-89696D2A996B}" type="presOf" srcId="{DA5C08CF-A2FD-4130-9867-DDB2E8382275}" destId="{FFBD5A69-00A9-3445-A835-1B6CDFDA5773}" srcOrd="0" destOrd="0" presId="urn:microsoft.com/office/officeart/2008/layout/LinedList"/>
    <dgm:cxn modelId="{091C3448-6313-184B-8D57-79A5236E97AE}" type="presOf" srcId="{C732BDB2-5394-4380-A78F-4767858E1482}" destId="{B73F0353-58C7-7449-B21C-EB684B1BD519}" srcOrd="0" destOrd="0" presId="urn:microsoft.com/office/officeart/2008/layout/LinedList"/>
    <dgm:cxn modelId="{E0126C8C-488D-4A9F-8BE3-C4D95FD6CA2A}" srcId="{5C18A93F-000D-48E4-8630-BA4B0CA04B8C}" destId="{DA5C08CF-A2FD-4130-9867-DDB2E8382275}" srcOrd="0" destOrd="0" parTransId="{955A81BE-D734-48E3-A34F-0B5585F97DEF}" sibTransId="{11E8385D-75BF-4371-B7BA-3D011B7EC44D}"/>
    <dgm:cxn modelId="{2536CF90-B026-2A45-B702-1D8E4F5170F2}" type="presOf" srcId="{09AA871F-516F-4F4C-B8CD-0AAF6770206F}" destId="{BCD9F1EF-290A-EE4B-89EC-DF338BD4F18C}" srcOrd="0" destOrd="0" presId="urn:microsoft.com/office/officeart/2008/layout/LinedList"/>
    <dgm:cxn modelId="{D05551BC-8165-4E27-970A-52CAE3E719A5}" srcId="{5C18A93F-000D-48E4-8630-BA4B0CA04B8C}" destId="{09AA871F-516F-4F4C-B8CD-0AAF6770206F}" srcOrd="5" destOrd="0" parTransId="{DC4AA9C9-2782-4A59-BE79-33E3E2BAE77B}" sibTransId="{FFA7CC6D-F9A4-4624-B1AF-124C113F00D1}"/>
    <dgm:cxn modelId="{4BA89FC6-91C8-294D-89BC-8CB3C3F43A82}" type="presOf" srcId="{D7C46F14-4D3D-4F60-849A-35B042AED787}" destId="{59BC6428-37C3-4F46-A2EA-E909CC92D68F}" srcOrd="0" destOrd="0" presId="urn:microsoft.com/office/officeart/2008/layout/LinedList"/>
    <dgm:cxn modelId="{E68360DC-65DC-4B4D-9E91-B3B2E6067874}" srcId="{5C18A93F-000D-48E4-8630-BA4B0CA04B8C}" destId="{29EDA0AA-A6D6-4A8C-81A5-703C624BD944}" srcOrd="1" destOrd="0" parTransId="{45B424AF-1182-403D-A0AE-85C091A2E655}" sibTransId="{4F830E76-96B5-48A2-904A-C2AD36DADA60}"/>
    <dgm:cxn modelId="{D64850F8-7A5D-BC4C-BD74-5BC7E313FAA1}" type="presOf" srcId="{29EDA0AA-A6D6-4A8C-81A5-703C624BD944}" destId="{A0EFF7DE-EB6E-4044-BFE4-916FC78AEB99}" srcOrd="0" destOrd="0" presId="urn:microsoft.com/office/officeart/2008/layout/LinedList"/>
    <dgm:cxn modelId="{B931C3FB-9F07-4AC6-8AB9-1E99B00436A2}" srcId="{5C18A93F-000D-48E4-8630-BA4B0CA04B8C}" destId="{C732BDB2-5394-4380-A78F-4767858E1482}" srcOrd="4" destOrd="0" parTransId="{B83802F9-3CE5-4B35-8276-C03DA859EC1D}" sibTransId="{65DB9879-6D0C-4C9A-A0C7-BC32D7ADEA33}"/>
    <dgm:cxn modelId="{002EA8FB-A6D5-244A-AFD8-016EAF36C275}" type="presParOf" srcId="{EBB92868-77B5-104E-BDBF-3FDC63984BAF}" destId="{BD177838-F3F1-7841-854A-CED4E99C2935}" srcOrd="0" destOrd="0" presId="urn:microsoft.com/office/officeart/2008/layout/LinedList"/>
    <dgm:cxn modelId="{9809F271-C270-C146-ACB9-1BED9BA633B1}" type="presParOf" srcId="{EBB92868-77B5-104E-BDBF-3FDC63984BAF}" destId="{7DFE13E6-1217-C749-8C82-2EF91D09D46E}" srcOrd="1" destOrd="0" presId="urn:microsoft.com/office/officeart/2008/layout/LinedList"/>
    <dgm:cxn modelId="{398F1F00-E190-BB49-862B-5EFCC9F26C00}" type="presParOf" srcId="{7DFE13E6-1217-C749-8C82-2EF91D09D46E}" destId="{FFBD5A69-00A9-3445-A835-1B6CDFDA5773}" srcOrd="0" destOrd="0" presId="urn:microsoft.com/office/officeart/2008/layout/LinedList"/>
    <dgm:cxn modelId="{2464500B-476B-2346-921F-215714EBBE0F}" type="presParOf" srcId="{7DFE13E6-1217-C749-8C82-2EF91D09D46E}" destId="{189B68D5-28D1-8C4B-953F-771FD6D4016D}" srcOrd="1" destOrd="0" presId="urn:microsoft.com/office/officeart/2008/layout/LinedList"/>
    <dgm:cxn modelId="{62595B7E-2503-B44E-8BE2-067B44672967}" type="presParOf" srcId="{EBB92868-77B5-104E-BDBF-3FDC63984BAF}" destId="{3B287523-F444-6D47-A92E-A6EFBB9A161A}" srcOrd="2" destOrd="0" presId="urn:microsoft.com/office/officeart/2008/layout/LinedList"/>
    <dgm:cxn modelId="{C6C1B8B3-27FE-EC48-AC77-85F6CA1DE1CA}" type="presParOf" srcId="{EBB92868-77B5-104E-BDBF-3FDC63984BAF}" destId="{79466248-022F-A24E-8B6F-76D68D11D1FB}" srcOrd="3" destOrd="0" presId="urn:microsoft.com/office/officeart/2008/layout/LinedList"/>
    <dgm:cxn modelId="{30994213-DF40-7C44-9C24-1B337621730B}" type="presParOf" srcId="{79466248-022F-A24E-8B6F-76D68D11D1FB}" destId="{A0EFF7DE-EB6E-4044-BFE4-916FC78AEB99}" srcOrd="0" destOrd="0" presId="urn:microsoft.com/office/officeart/2008/layout/LinedList"/>
    <dgm:cxn modelId="{12528391-4655-C341-BB31-7A67932C9992}" type="presParOf" srcId="{79466248-022F-A24E-8B6F-76D68D11D1FB}" destId="{E75E7624-5B29-5E43-8F55-B36C8A0CCCD3}" srcOrd="1" destOrd="0" presId="urn:microsoft.com/office/officeart/2008/layout/LinedList"/>
    <dgm:cxn modelId="{1E22E701-78B7-AF4C-A088-15BF7804A280}" type="presParOf" srcId="{EBB92868-77B5-104E-BDBF-3FDC63984BAF}" destId="{ACE05146-88E2-CA43-8D1B-65946462D67E}" srcOrd="4" destOrd="0" presId="urn:microsoft.com/office/officeart/2008/layout/LinedList"/>
    <dgm:cxn modelId="{66403D13-3396-2F48-BF42-718979523896}" type="presParOf" srcId="{EBB92868-77B5-104E-BDBF-3FDC63984BAF}" destId="{FC4EC358-39AB-8E42-91CC-3386259492C6}" srcOrd="5" destOrd="0" presId="urn:microsoft.com/office/officeart/2008/layout/LinedList"/>
    <dgm:cxn modelId="{460615E8-ED4E-FD49-8087-16FA63757640}" type="presParOf" srcId="{FC4EC358-39AB-8E42-91CC-3386259492C6}" destId="{3A3E98DC-8A06-CF4E-879F-B3BC2D927025}" srcOrd="0" destOrd="0" presId="urn:microsoft.com/office/officeart/2008/layout/LinedList"/>
    <dgm:cxn modelId="{11A85FFF-D168-A145-A4E0-AA437C8E112A}" type="presParOf" srcId="{FC4EC358-39AB-8E42-91CC-3386259492C6}" destId="{40D928F4-408B-EA42-ACC2-8EDDBB3F75BA}" srcOrd="1" destOrd="0" presId="urn:microsoft.com/office/officeart/2008/layout/LinedList"/>
    <dgm:cxn modelId="{B2B68CD7-3CFD-E744-96F4-50DFD24D87B6}" type="presParOf" srcId="{EBB92868-77B5-104E-BDBF-3FDC63984BAF}" destId="{A039A225-D0C1-1543-8E72-96F2FE8F728B}" srcOrd="6" destOrd="0" presId="urn:microsoft.com/office/officeart/2008/layout/LinedList"/>
    <dgm:cxn modelId="{99C2EE2C-7543-1449-84F9-C95A4AB9CEF3}" type="presParOf" srcId="{EBB92868-77B5-104E-BDBF-3FDC63984BAF}" destId="{FF6E29AE-1F14-944B-909D-226ABCF42F7E}" srcOrd="7" destOrd="0" presId="urn:microsoft.com/office/officeart/2008/layout/LinedList"/>
    <dgm:cxn modelId="{79F3D259-73CA-F24C-B613-2312107EDF47}" type="presParOf" srcId="{FF6E29AE-1F14-944B-909D-226ABCF42F7E}" destId="{59BC6428-37C3-4F46-A2EA-E909CC92D68F}" srcOrd="0" destOrd="0" presId="urn:microsoft.com/office/officeart/2008/layout/LinedList"/>
    <dgm:cxn modelId="{AA949A24-021E-E14B-8F08-4EFB44204891}" type="presParOf" srcId="{FF6E29AE-1F14-944B-909D-226ABCF42F7E}" destId="{C20AD66F-CA15-7C4D-89DB-90DA80299D9F}" srcOrd="1" destOrd="0" presId="urn:microsoft.com/office/officeart/2008/layout/LinedList"/>
    <dgm:cxn modelId="{5F461FE8-732D-154B-ACAF-68A09745ED83}" type="presParOf" srcId="{EBB92868-77B5-104E-BDBF-3FDC63984BAF}" destId="{F9AA34DD-455F-4649-AA2F-AE064C2BFE90}" srcOrd="8" destOrd="0" presId="urn:microsoft.com/office/officeart/2008/layout/LinedList"/>
    <dgm:cxn modelId="{E97D6E5E-AFAA-474F-9388-DDB8252EF4B3}" type="presParOf" srcId="{EBB92868-77B5-104E-BDBF-3FDC63984BAF}" destId="{C27E6364-E0A5-474A-B74B-5D237430C199}" srcOrd="9" destOrd="0" presId="urn:microsoft.com/office/officeart/2008/layout/LinedList"/>
    <dgm:cxn modelId="{529C170B-53CB-5E48-B35D-A245FFE745B4}" type="presParOf" srcId="{C27E6364-E0A5-474A-B74B-5D237430C199}" destId="{B73F0353-58C7-7449-B21C-EB684B1BD519}" srcOrd="0" destOrd="0" presId="urn:microsoft.com/office/officeart/2008/layout/LinedList"/>
    <dgm:cxn modelId="{F9A53712-BE99-3D41-ABEF-B8E4463E954D}" type="presParOf" srcId="{C27E6364-E0A5-474A-B74B-5D237430C199}" destId="{3B673AC1-7D26-6B42-A512-5F9A21082B0B}" srcOrd="1" destOrd="0" presId="urn:microsoft.com/office/officeart/2008/layout/LinedList"/>
    <dgm:cxn modelId="{3E4DDD08-D3BA-C14D-8A2F-348DEB4076D3}" type="presParOf" srcId="{EBB92868-77B5-104E-BDBF-3FDC63984BAF}" destId="{C3D232EE-5C54-5343-B4F7-4049B1A21B25}" srcOrd="10" destOrd="0" presId="urn:microsoft.com/office/officeart/2008/layout/LinedList"/>
    <dgm:cxn modelId="{12693A35-27D1-2642-ACE5-9994EC680BAB}" type="presParOf" srcId="{EBB92868-77B5-104E-BDBF-3FDC63984BAF}" destId="{D6A1E1FA-1219-F94E-B3D7-4B699F6D772A}" srcOrd="11" destOrd="0" presId="urn:microsoft.com/office/officeart/2008/layout/LinedList"/>
    <dgm:cxn modelId="{036E2A65-C21B-2346-A35C-50DB26616C97}" type="presParOf" srcId="{D6A1E1FA-1219-F94E-B3D7-4B699F6D772A}" destId="{BCD9F1EF-290A-EE4B-89EC-DF338BD4F18C}" srcOrd="0" destOrd="0" presId="urn:microsoft.com/office/officeart/2008/layout/LinedList"/>
    <dgm:cxn modelId="{37447A03-1453-474F-A3DA-354D4959D030}" type="presParOf" srcId="{D6A1E1FA-1219-F94E-B3D7-4B699F6D772A}" destId="{96148B10-2E83-E142-8E75-3C5D3E1769E3}"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D23911E7-34B2-4DB1-9D10-3F4D374E87C9}" type="doc">
      <dgm:prSet loTypeId="urn:microsoft.com/office/officeart/2005/8/layout/vList2" loCatId="list" qsTypeId="urn:microsoft.com/office/officeart/2005/8/quickstyle/simple1" qsCatId="simple" csTypeId="urn:microsoft.com/office/officeart/2005/8/colors/colorful5" csCatId="colorful"/>
      <dgm:spPr/>
      <dgm:t>
        <a:bodyPr/>
        <a:lstStyle/>
        <a:p>
          <a:endParaRPr lang="en-US"/>
        </a:p>
      </dgm:t>
    </dgm:pt>
    <dgm:pt modelId="{5C334E2A-E175-44B5-991A-F5AA660F0380}">
      <dgm:prSet/>
      <dgm:spPr/>
      <dgm:t>
        <a:bodyPr/>
        <a:lstStyle/>
        <a:p>
          <a:r>
            <a:rPr lang="cs-CZ"/>
            <a:t>To co prožíváme vědomě</a:t>
          </a:r>
          <a:endParaRPr lang="en-US"/>
        </a:p>
      </dgm:t>
    </dgm:pt>
    <dgm:pt modelId="{8D41C591-39C6-425A-A0BC-E15C039BF706}" type="parTrans" cxnId="{84DEA568-8297-4662-BCA3-3C2D1586D916}">
      <dgm:prSet/>
      <dgm:spPr/>
      <dgm:t>
        <a:bodyPr/>
        <a:lstStyle/>
        <a:p>
          <a:endParaRPr lang="en-US"/>
        </a:p>
      </dgm:t>
    </dgm:pt>
    <dgm:pt modelId="{EB3FCB22-5EE2-42EF-89E6-D2ADD6246F95}" type="sibTrans" cxnId="{84DEA568-8297-4662-BCA3-3C2D1586D916}">
      <dgm:prSet/>
      <dgm:spPr/>
      <dgm:t>
        <a:bodyPr/>
        <a:lstStyle/>
        <a:p>
          <a:endParaRPr lang="en-US"/>
        </a:p>
      </dgm:t>
    </dgm:pt>
    <dgm:pt modelId="{0A58F281-35C9-472F-81B5-035013DB4BB1}">
      <dgm:prSet/>
      <dgm:spPr/>
      <dgm:t>
        <a:bodyPr/>
        <a:lstStyle/>
        <a:p>
          <a:r>
            <a:rPr lang="cs-CZ"/>
            <a:t>Znalost běžných norem společnosti</a:t>
          </a:r>
          <a:endParaRPr lang="en-US"/>
        </a:p>
      </dgm:t>
    </dgm:pt>
    <dgm:pt modelId="{A68D89F4-D75F-4F86-BBE7-7C92DA5EC20B}" type="parTrans" cxnId="{06F364B3-4C0F-47A1-B0B4-E9FCB6E5AED0}">
      <dgm:prSet/>
      <dgm:spPr/>
      <dgm:t>
        <a:bodyPr/>
        <a:lstStyle/>
        <a:p>
          <a:endParaRPr lang="en-US"/>
        </a:p>
      </dgm:t>
    </dgm:pt>
    <dgm:pt modelId="{06A672E7-57FD-4ABF-B6CD-CC47EA220AB6}" type="sibTrans" cxnId="{06F364B3-4C0F-47A1-B0B4-E9FCB6E5AED0}">
      <dgm:prSet/>
      <dgm:spPr/>
      <dgm:t>
        <a:bodyPr/>
        <a:lstStyle/>
        <a:p>
          <a:endParaRPr lang="en-US"/>
        </a:p>
      </dgm:t>
    </dgm:pt>
    <dgm:pt modelId="{88164BB6-EB53-40CC-B119-90508DE1E201}">
      <dgm:prSet/>
      <dgm:spPr/>
      <dgm:t>
        <a:bodyPr/>
        <a:lstStyle/>
        <a:p>
          <a:r>
            <a:rPr lang="cs-CZ"/>
            <a:t>Reaguji na aktuální stav</a:t>
          </a:r>
          <a:endParaRPr lang="en-US"/>
        </a:p>
      </dgm:t>
    </dgm:pt>
    <dgm:pt modelId="{A0C49F4C-C181-48D0-A42F-FACADF73B3D3}" type="parTrans" cxnId="{3E785426-DA04-466D-BC79-8945FA84AAC0}">
      <dgm:prSet/>
      <dgm:spPr/>
      <dgm:t>
        <a:bodyPr/>
        <a:lstStyle/>
        <a:p>
          <a:endParaRPr lang="en-US"/>
        </a:p>
      </dgm:t>
    </dgm:pt>
    <dgm:pt modelId="{DBDC8FF9-FC51-4E51-86E7-5EF93F4DDC84}" type="sibTrans" cxnId="{3E785426-DA04-466D-BC79-8945FA84AAC0}">
      <dgm:prSet/>
      <dgm:spPr/>
      <dgm:t>
        <a:bodyPr/>
        <a:lstStyle/>
        <a:p>
          <a:endParaRPr lang="en-US"/>
        </a:p>
      </dgm:t>
    </dgm:pt>
    <dgm:pt modelId="{18A82147-B195-434C-A5EF-0C4A4A055183}">
      <dgm:prSet/>
      <dgm:spPr/>
      <dgm:t>
        <a:bodyPr/>
        <a:lstStyle/>
        <a:p>
          <a:r>
            <a:rPr lang="cs-CZ"/>
            <a:t>Chybí proaktivní směr</a:t>
          </a:r>
          <a:endParaRPr lang="en-US"/>
        </a:p>
      </dgm:t>
    </dgm:pt>
    <dgm:pt modelId="{6CED414A-1640-4195-A9DD-AAC3D30DC304}" type="parTrans" cxnId="{42B61C03-D709-4196-BED2-90FD98D3362C}">
      <dgm:prSet/>
      <dgm:spPr/>
      <dgm:t>
        <a:bodyPr/>
        <a:lstStyle/>
        <a:p>
          <a:endParaRPr lang="en-US"/>
        </a:p>
      </dgm:t>
    </dgm:pt>
    <dgm:pt modelId="{F4D4D146-677E-45EF-A02D-D1AFC9176EDE}" type="sibTrans" cxnId="{42B61C03-D709-4196-BED2-90FD98D3362C}">
      <dgm:prSet/>
      <dgm:spPr/>
      <dgm:t>
        <a:bodyPr/>
        <a:lstStyle/>
        <a:p>
          <a:endParaRPr lang="en-US"/>
        </a:p>
      </dgm:t>
    </dgm:pt>
    <dgm:pt modelId="{655A6027-3BB1-104C-B522-6D0230BCBE91}" type="pres">
      <dgm:prSet presAssocID="{D23911E7-34B2-4DB1-9D10-3F4D374E87C9}" presName="linear" presStyleCnt="0">
        <dgm:presLayoutVars>
          <dgm:animLvl val="lvl"/>
          <dgm:resizeHandles val="exact"/>
        </dgm:presLayoutVars>
      </dgm:prSet>
      <dgm:spPr/>
    </dgm:pt>
    <dgm:pt modelId="{C52D40E6-7D39-E04C-9300-C07F8C02EC06}" type="pres">
      <dgm:prSet presAssocID="{5C334E2A-E175-44B5-991A-F5AA660F0380}" presName="parentText" presStyleLbl="node1" presStyleIdx="0" presStyleCnt="4">
        <dgm:presLayoutVars>
          <dgm:chMax val="0"/>
          <dgm:bulletEnabled val="1"/>
        </dgm:presLayoutVars>
      </dgm:prSet>
      <dgm:spPr/>
    </dgm:pt>
    <dgm:pt modelId="{1E63F40D-7BC0-BC40-ABD9-7D0B3779AA08}" type="pres">
      <dgm:prSet presAssocID="{EB3FCB22-5EE2-42EF-89E6-D2ADD6246F95}" presName="spacer" presStyleCnt="0"/>
      <dgm:spPr/>
    </dgm:pt>
    <dgm:pt modelId="{0F698A64-3F99-7149-8E82-8B9769AB9050}" type="pres">
      <dgm:prSet presAssocID="{0A58F281-35C9-472F-81B5-035013DB4BB1}" presName="parentText" presStyleLbl="node1" presStyleIdx="1" presStyleCnt="4">
        <dgm:presLayoutVars>
          <dgm:chMax val="0"/>
          <dgm:bulletEnabled val="1"/>
        </dgm:presLayoutVars>
      </dgm:prSet>
      <dgm:spPr/>
    </dgm:pt>
    <dgm:pt modelId="{15CC8ACF-04A2-024D-B7D6-05F425AEB31B}" type="pres">
      <dgm:prSet presAssocID="{06A672E7-57FD-4ABF-B6CD-CC47EA220AB6}" presName="spacer" presStyleCnt="0"/>
      <dgm:spPr/>
    </dgm:pt>
    <dgm:pt modelId="{3CC49B5D-3406-E247-86A1-EB32E9CF985A}" type="pres">
      <dgm:prSet presAssocID="{88164BB6-EB53-40CC-B119-90508DE1E201}" presName="parentText" presStyleLbl="node1" presStyleIdx="2" presStyleCnt="4">
        <dgm:presLayoutVars>
          <dgm:chMax val="0"/>
          <dgm:bulletEnabled val="1"/>
        </dgm:presLayoutVars>
      </dgm:prSet>
      <dgm:spPr/>
    </dgm:pt>
    <dgm:pt modelId="{F5902C9E-8AD1-B649-8860-4513F5512BF2}" type="pres">
      <dgm:prSet presAssocID="{DBDC8FF9-FC51-4E51-86E7-5EF93F4DDC84}" presName="spacer" presStyleCnt="0"/>
      <dgm:spPr/>
    </dgm:pt>
    <dgm:pt modelId="{D4C23585-ADA7-0D4E-8F56-69F621125A60}" type="pres">
      <dgm:prSet presAssocID="{18A82147-B195-434C-A5EF-0C4A4A055183}" presName="parentText" presStyleLbl="node1" presStyleIdx="3" presStyleCnt="4">
        <dgm:presLayoutVars>
          <dgm:chMax val="0"/>
          <dgm:bulletEnabled val="1"/>
        </dgm:presLayoutVars>
      </dgm:prSet>
      <dgm:spPr/>
    </dgm:pt>
  </dgm:ptLst>
  <dgm:cxnLst>
    <dgm:cxn modelId="{42B61C03-D709-4196-BED2-90FD98D3362C}" srcId="{D23911E7-34B2-4DB1-9D10-3F4D374E87C9}" destId="{18A82147-B195-434C-A5EF-0C4A4A055183}" srcOrd="3" destOrd="0" parTransId="{6CED414A-1640-4195-A9DD-AAC3D30DC304}" sibTransId="{F4D4D146-677E-45EF-A02D-D1AFC9176EDE}"/>
    <dgm:cxn modelId="{912F8707-81C0-AC44-828A-8D863F841F34}" type="presOf" srcId="{D23911E7-34B2-4DB1-9D10-3F4D374E87C9}" destId="{655A6027-3BB1-104C-B522-6D0230BCBE91}" srcOrd="0" destOrd="0" presId="urn:microsoft.com/office/officeart/2005/8/layout/vList2"/>
    <dgm:cxn modelId="{3E785426-DA04-466D-BC79-8945FA84AAC0}" srcId="{D23911E7-34B2-4DB1-9D10-3F4D374E87C9}" destId="{88164BB6-EB53-40CC-B119-90508DE1E201}" srcOrd="2" destOrd="0" parTransId="{A0C49F4C-C181-48D0-A42F-FACADF73B3D3}" sibTransId="{DBDC8FF9-FC51-4E51-86E7-5EF93F4DDC84}"/>
    <dgm:cxn modelId="{B876542B-4B66-D445-B12B-D21EBC13D108}" type="presOf" srcId="{18A82147-B195-434C-A5EF-0C4A4A055183}" destId="{D4C23585-ADA7-0D4E-8F56-69F621125A60}" srcOrd="0" destOrd="0" presId="urn:microsoft.com/office/officeart/2005/8/layout/vList2"/>
    <dgm:cxn modelId="{84DEA568-8297-4662-BCA3-3C2D1586D916}" srcId="{D23911E7-34B2-4DB1-9D10-3F4D374E87C9}" destId="{5C334E2A-E175-44B5-991A-F5AA660F0380}" srcOrd="0" destOrd="0" parTransId="{8D41C591-39C6-425A-A0BC-E15C039BF706}" sibTransId="{EB3FCB22-5EE2-42EF-89E6-D2ADD6246F95}"/>
    <dgm:cxn modelId="{797B42A1-90D5-8041-BCF4-3A383C3BDEF4}" type="presOf" srcId="{5C334E2A-E175-44B5-991A-F5AA660F0380}" destId="{C52D40E6-7D39-E04C-9300-C07F8C02EC06}" srcOrd="0" destOrd="0" presId="urn:microsoft.com/office/officeart/2005/8/layout/vList2"/>
    <dgm:cxn modelId="{F73024B0-FAB7-184C-A0D0-5F72550A9214}" type="presOf" srcId="{88164BB6-EB53-40CC-B119-90508DE1E201}" destId="{3CC49B5D-3406-E247-86A1-EB32E9CF985A}" srcOrd="0" destOrd="0" presId="urn:microsoft.com/office/officeart/2005/8/layout/vList2"/>
    <dgm:cxn modelId="{06F364B3-4C0F-47A1-B0B4-E9FCB6E5AED0}" srcId="{D23911E7-34B2-4DB1-9D10-3F4D374E87C9}" destId="{0A58F281-35C9-472F-81B5-035013DB4BB1}" srcOrd="1" destOrd="0" parTransId="{A68D89F4-D75F-4F86-BBE7-7C92DA5EC20B}" sibTransId="{06A672E7-57FD-4ABF-B6CD-CC47EA220AB6}"/>
    <dgm:cxn modelId="{C67B32C1-64E3-E147-8CAB-7F5BC558C64A}" type="presOf" srcId="{0A58F281-35C9-472F-81B5-035013DB4BB1}" destId="{0F698A64-3F99-7149-8E82-8B9769AB9050}" srcOrd="0" destOrd="0" presId="urn:microsoft.com/office/officeart/2005/8/layout/vList2"/>
    <dgm:cxn modelId="{24C38E19-969B-AF4E-AF08-9B4BE27CBF13}" type="presParOf" srcId="{655A6027-3BB1-104C-B522-6D0230BCBE91}" destId="{C52D40E6-7D39-E04C-9300-C07F8C02EC06}" srcOrd="0" destOrd="0" presId="urn:microsoft.com/office/officeart/2005/8/layout/vList2"/>
    <dgm:cxn modelId="{38E8C26B-DF6F-DA4D-B12F-8028AF5529B2}" type="presParOf" srcId="{655A6027-3BB1-104C-B522-6D0230BCBE91}" destId="{1E63F40D-7BC0-BC40-ABD9-7D0B3779AA08}" srcOrd="1" destOrd="0" presId="urn:microsoft.com/office/officeart/2005/8/layout/vList2"/>
    <dgm:cxn modelId="{1BFD0DE5-368F-DE4F-B1AE-A820E49BCE35}" type="presParOf" srcId="{655A6027-3BB1-104C-B522-6D0230BCBE91}" destId="{0F698A64-3F99-7149-8E82-8B9769AB9050}" srcOrd="2" destOrd="0" presId="urn:microsoft.com/office/officeart/2005/8/layout/vList2"/>
    <dgm:cxn modelId="{C26B2C5F-8616-6A43-8FEF-565536B5F3B7}" type="presParOf" srcId="{655A6027-3BB1-104C-B522-6D0230BCBE91}" destId="{15CC8ACF-04A2-024D-B7D6-05F425AEB31B}" srcOrd="3" destOrd="0" presId="urn:microsoft.com/office/officeart/2005/8/layout/vList2"/>
    <dgm:cxn modelId="{622F7160-319A-5F47-889D-1E4D8735B6C2}" type="presParOf" srcId="{655A6027-3BB1-104C-B522-6D0230BCBE91}" destId="{3CC49B5D-3406-E247-86A1-EB32E9CF985A}" srcOrd="4" destOrd="0" presId="urn:microsoft.com/office/officeart/2005/8/layout/vList2"/>
    <dgm:cxn modelId="{9DA7F4BE-4425-064A-BD7F-D347AC8AD4ED}" type="presParOf" srcId="{655A6027-3BB1-104C-B522-6D0230BCBE91}" destId="{F5902C9E-8AD1-B649-8860-4513F5512BF2}" srcOrd="5" destOrd="0" presId="urn:microsoft.com/office/officeart/2005/8/layout/vList2"/>
    <dgm:cxn modelId="{65679467-5989-AA42-9984-F0763C2D2E26}" type="presParOf" srcId="{655A6027-3BB1-104C-B522-6D0230BCBE91}" destId="{D4C23585-ADA7-0D4E-8F56-69F621125A60}"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E8A2CE0-43AB-43A3-B671-A403AE471D8A}"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583455CD-E8E8-4656-A0C3-BF4AB26D8A77}">
      <dgm:prSet/>
      <dgm:spPr/>
      <dgm:t>
        <a:bodyPr/>
        <a:lstStyle/>
        <a:p>
          <a:r>
            <a:rPr lang="cs-CZ"/>
            <a:t>Přístup zaměřený na řešení</a:t>
          </a:r>
          <a:endParaRPr lang="en-US"/>
        </a:p>
      </dgm:t>
    </dgm:pt>
    <dgm:pt modelId="{180EA2A4-F7D4-4ABB-8DED-59624316E1C3}" type="parTrans" cxnId="{A789B18C-DE1B-4CE0-AEE1-2B14A9D1EDC5}">
      <dgm:prSet/>
      <dgm:spPr/>
      <dgm:t>
        <a:bodyPr/>
        <a:lstStyle/>
        <a:p>
          <a:endParaRPr lang="en-US"/>
        </a:p>
      </dgm:t>
    </dgm:pt>
    <dgm:pt modelId="{D7EE77F8-22B1-4CDD-92EA-AD175FC2A2D9}" type="sibTrans" cxnId="{A789B18C-DE1B-4CE0-AEE1-2B14A9D1EDC5}">
      <dgm:prSet/>
      <dgm:spPr/>
      <dgm:t>
        <a:bodyPr/>
        <a:lstStyle/>
        <a:p>
          <a:endParaRPr lang="en-US"/>
        </a:p>
      </dgm:t>
    </dgm:pt>
    <dgm:pt modelId="{97C9900A-D2C0-4221-8F07-ABBF329B1C92}">
      <dgm:prSet/>
      <dgm:spPr/>
      <dgm:t>
        <a:bodyPr/>
        <a:lstStyle/>
        <a:p>
          <a:r>
            <a:rPr lang="cs-CZ" dirty="0"/>
            <a:t>Dle Úlehly – se jedná o ucelený model, má specifický způsob myšlení</a:t>
          </a:r>
          <a:endParaRPr lang="en-US" dirty="0"/>
        </a:p>
      </dgm:t>
    </dgm:pt>
    <dgm:pt modelId="{84418F4C-C192-44D4-8CE3-177DF9638697}" type="parTrans" cxnId="{6E9E85AD-FE88-4298-AC9C-D38453F474C2}">
      <dgm:prSet/>
      <dgm:spPr/>
      <dgm:t>
        <a:bodyPr/>
        <a:lstStyle/>
        <a:p>
          <a:endParaRPr lang="en-US"/>
        </a:p>
      </dgm:t>
    </dgm:pt>
    <dgm:pt modelId="{8E75366F-A326-47B4-99A1-FDADD5CE5B22}" type="sibTrans" cxnId="{6E9E85AD-FE88-4298-AC9C-D38453F474C2}">
      <dgm:prSet/>
      <dgm:spPr/>
      <dgm:t>
        <a:bodyPr/>
        <a:lstStyle/>
        <a:p>
          <a:endParaRPr lang="en-US"/>
        </a:p>
      </dgm:t>
    </dgm:pt>
    <dgm:pt modelId="{F4799BDB-6400-1143-A527-A26D009D3D40}">
      <dgm:prSet/>
      <dgm:spPr/>
      <dgm:t>
        <a:bodyPr/>
        <a:lstStyle/>
        <a:p>
          <a:r>
            <a:rPr lang="en-US" dirty="0" err="1"/>
            <a:t>základem</a:t>
          </a:r>
          <a:r>
            <a:rPr lang="en-US" dirty="0"/>
            <a:t> je </a:t>
          </a:r>
          <a:r>
            <a:rPr lang="en-US" dirty="0" err="1"/>
            <a:t>osoba</a:t>
          </a:r>
          <a:r>
            <a:rPr lang="en-US" dirty="0"/>
            <a:t> </a:t>
          </a:r>
          <a:r>
            <a:rPr lang="en-US" dirty="0" err="1"/>
            <a:t>sociálního</a:t>
          </a:r>
          <a:r>
            <a:rPr lang="en-US" dirty="0"/>
            <a:t> </a:t>
          </a:r>
          <a:r>
            <a:rPr lang="en-US" dirty="0" err="1"/>
            <a:t>pracovníka</a:t>
          </a:r>
          <a:r>
            <a:rPr lang="en-US" dirty="0"/>
            <a:t> a </a:t>
          </a:r>
          <a:r>
            <a:rPr lang="en-US" dirty="0" err="1"/>
            <a:t>jeho</a:t>
          </a:r>
          <a:r>
            <a:rPr lang="en-US" dirty="0"/>
            <a:t> </a:t>
          </a:r>
          <a:r>
            <a:rPr lang="en-US" dirty="0" err="1"/>
            <a:t>konání</a:t>
          </a:r>
          <a:endParaRPr lang="en-US" dirty="0"/>
        </a:p>
      </dgm:t>
    </dgm:pt>
    <dgm:pt modelId="{E38584E7-DE86-6F4E-A86A-00E41032D033}" type="parTrans" cxnId="{B78FF7EF-1F4E-C946-A9CA-CDD7EBEC7C5B}">
      <dgm:prSet/>
      <dgm:spPr/>
      <dgm:t>
        <a:bodyPr/>
        <a:lstStyle/>
        <a:p>
          <a:endParaRPr lang="cs-CZ"/>
        </a:p>
      </dgm:t>
    </dgm:pt>
    <dgm:pt modelId="{A085CC68-79CF-464D-82C7-8E170EBD6F40}" type="sibTrans" cxnId="{B78FF7EF-1F4E-C946-A9CA-CDD7EBEC7C5B}">
      <dgm:prSet/>
      <dgm:spPr/>
      <dgm:t>
        <a:bodyPr/>
        <a:lstStyle/>
        <a:p>
          <a:endParaRPr lang="cs-CZ"/>
        </a:p>
      </dgm:t>
    </dgm:pt>
    <dgm:pt modelId="{94EE1F81-0753-1544-8F2D-F3578CF2FF38}" type="pres">
      <dgm:prSet presAssocID="{3E8A2CE0-43AB-43A3-B671-A403AE471D8A}" presName="hierChild1" presStyleCnt="0">
        <dgm:presLayoutVars>
          <dgm:chPref val="1"/>
          <dgm:dir/>
          <dgm:animOne val="branch"/>
          <dgm:animLvl val="lvl"/>
          <dgm:resizeHandles/>
        </dgm:presLayoutVars>
      </dgm:prSet>
      <dgm:spPr/>
    </dgm:pt>
    <dgm:pt modelId="{D9700B65-9F57-6443-B9A2-B9A99AE4E13D}" type="pres">
      <dgm:prSet presAssocID="{583455CD-E8E8-4656-A0C3-BF4AB26D8A77}" presName="hierRoot1" presStyleCnt="0"/>
      <dgm:spPr/>
    </dgm:pt>
    <dgm:pt modelId="{789FB810-2AFB-2D45-A013-E224116B10FC}" type="pres">
      <dgm:prSet presAssocID="{583455CD-E8E8-4656-A0C3-BF4AB26D8A77}" presName="composite" presStyleCnt="0"/>
      <dgm:spPr/>
    </dgm:pt>
    <dgm:pt modelId="{AD3C66BE-ACCD-9448-ABA0-694374F9FB86}" type="pres">
      <dgm:prSet presAssocID="{583455CD-E8E8-4656-A0C3-BF4AB26D8A77}" presName="background" presStyleLbl="node0" presStyleIdx="0" presStyleCnt="3"/>
      <dgm:spPr/>
    </dgm:pt>
    <dgm:pt modelId="{9EDE4C50-5157-554D-A125-90D58C17DEB1}" type="pres">
      <dgm:prSet presAssocID="{583455CD-E8E8-4656-A0C3-BF4AB26D8A77}" presName="text" presStyleLbl="fgAcc0" presStyleIdx="0" presStyleCnt="3">
        <dgm:presLayoutVars>
          <dgm:chPref val="3"/>
        </dgm:presLayoutVars>
      </dgm:prSet>
      <dgm:spPr/>
    </dgm:pt>
    <dgm:pt modelId="{14A83359-6654-3B49-8E4D-80C063D106DC}" type="pres">
      <dgm:prSet presAssocID="{583455CD-E8E8-4656-A0C3-BF4AB26D8A77}" presName="hierChild2" presStyleCnt="0"/>
      <dgm:spPr/>
    </dgm:pt>
    <dgm:pt modelId="{8EE96771-5A87-8C40-87BF-8C1B7E7EC509}" type="pres">
      <dgm:prSet presAssocID="{97C9900A-D2C0-4221-8F07-ABBF329B1C92}" presName="hierRoot1" presStyleCnt="0"/>
      <dgm:spPr/>
    </dgm:pt>
    <dgm:pt modelId="{C9ECCF4E-00E8-5F44-BAEA-D7CE7CE0B42C}" type="pres">
      <dgm:prSet presAssocID="{97C9900A-D2C0-4221-8F07-ABBF329B1C92}" presName="composite" presStyleCnt="0"/>
      <dgm:spPr/>
    </dgm:pt>
    <dgm:pt modelId="{7D5F2459-7EAF-914B-9C9D-ED39F94D9279}" type="pres">
      <dgm:prSet presAssocID="{97C9900A-D2C0-4221-8F07-ABBF329B1C92}" presName="background" presStyleLbl="node0" presStyleIdx="1" presStyleCnt="3"/>
      <dgm:spPr/>
    </dgm:pt>
    <dgm:pt modelId="{E6200FB1-2F98-A448-8261-82DF3088502B}" type="pres">
      <dgm:prSet presAssocID="{97C9900A-D2C0-4221-8F07-ABBF329B1C92}" presName="text" presStyleLbl="fgAcc0" presStyleIdx="1" presStyleCnt="3">
        <dgm:presLayoutVars>
          <dgm:chPref val="3"/>
        </dgm:presLayoutVars>
      </dgm:prSet>
      <dgm:spPr/>
    </dgm:pt>
    <dgm:pt modelId="{2D6605C1-7CB8-3B40-8B08-6D232B94EF15}" type="pres">
      <dgm:prSet presAssocID="{97C9900A-D2C0-4221-8F07-ABBF329B1C92}" presName="hierChild2" presStyleCnt="0"/>
      <dgm:spPr/>
    </dgm:pt>
    <dgm:pt modelId="{769C224F-9C0C-854E-9B5D-5600598E6DB5}" type="pres">
      <dgm:prSet presAssocID="{F4799BDB-6400-1143-A527-A26D009D3D40}" presName="hierRoot1" presStyleCnt="0"/>
      <dgm:spPr/>
    </dgm:pt>
    <dgm:pt modelId="{6A48904B-C42F-244A-85FA-20AEAA6362CC}" type="pres">
      <dgm:prSet presAssocID="{F4799BDB-6400-1143-A527-A26D009D3D40}" presName="composite" presStyleCnt="0"/>
      <dgm:spPr/>
    </dgm:pt>
    <dgm:pt modelId="{9EF5A999-A556-5F4F-9D6B-2CAA12525C88}" type="pres">
      <dgm:prSet presAssocID="{F4799BDB-6400-1143-A527-A26D009D3D40}" presName="background" presStyleLbl="node0" presStyleIdx="2" presStyleCnt="3"/>
      <dgm:spPr/>
    </dgm:pt>
    <dgm:pt modelId="{96E814CB-735E-9D4A-A8A9-BA14A378DC64}" type="pres">
      <dgm:prSet presAssocID="{F4799BDB-6400-1143-A527-A26D009D3D40}" presName="text" presStyleLbl="fgAcc0" presStyleIdx="2" presStyleCnt="3">
        <dgm:presLayoutVars>
          <dgm:chPref val="3"/>
        </dgm:presLayoutVars>
      </dgm:prSet>
      <dgm:spPr/>
    </dgm:pt>
    <dgm:pt modelId="{141CB6F5-0666-DF43-A9FE-FF81F7411C55}" type="pres">
      <dgm:prSet presAssocID="{F4799BDB-6400-1143-A527-A26D009D3D40}" presName="hierChild2" presStyleCnt="0"/>
      <dgm:spPr/>
    </dgm:pt>
  </dgm:ptLst>
  <dgm:cxnLst>
    <dgm:cxn modelId="{2CDCD85B-838C-F844-A47C-CB74DBEAF252}" type="presOf" srcId="{3E8A2CE0-43AB-43A3-B671-A403AE471D8A}" destId="{94EE1F81-0753-1544-8F2D-F3578CF2FF38}" srcOrd="0" destOrd="0" presId="urn:microsoft.com/office/officeart/2005/8/layout/hierarchy1"/>
    <dgm:cxn modelId="{7EC0E861-3843-5F4E-B03D-497E294F9A5B}" type="presOf" srcId="{97C9900A-D2C0-4221-8F07-ABBF329B1C92}" destId="{E6200FB1-2F98-A448-8261-82DF3088502B}" srcOrd="0" destOrd="0" presId="urn:microsoft.com/office/officeart/2005/8/layout/hierarchy1"/>
    <dgm:cxn modelId="{5FFF7543-F0CC-4840-9FDF-86ECE4B2A1F5}" type="presOf" srcId="{F4799BDB-6400-1143-A527-A26D009D3D40}" destId="{96E814CB-735E-9D4A-A8A9-BA14A378DC64}" srcOrd="0" destOrd="0" presId="urn:microsoft.com/office/officeart/2005/8/layout/hierarchy1"/>
    <dgm:cxn modelId="{A789B18C-DE1B-4CE0-AEE1-2B14A9D1EDC5}" srcId="{3E8A2CE0-43AB-43A3-B671-A403AE471D8A}" destId="{583455CD-E8E8-4656-A0C3-BF4AB26D8A77}" srcOrd="0" destOrd="0" parTransId="{180EA2A4-F7D4-4ABB-8DED-59624316E1C3}" sibTransId="{D7EE77F8-22B1-4CDD-92EA-AD175FC2A2D9}"/>
    <dgm:cxn modelId="{FA520EA7-8293-7047-BCDF-5CE7B950512B}" type="presOf" srcId="{583455CD-E8E8-4656-A0C3-BF4AB26D8A77}" destId="{9EDE4C50-5157-554D-A125-90D58C17DEB1}" srcOrd="0" destOrd="0" presId="urn:microsoft.com/office/officeart/2005/8/layout/hierarchy1"/>
    <dgm:cxn modelId="{6E9E85AD-FE88-4298-AC9C-D38453F474C2}" srcId="{3E8A2CE0-43AB-43A3-B671-A403AE471D8A}" destId="{97C9900A-D2C0-4221-8F07-ABBF329B1C92}" srcOrd="1" destOrd="0" parTransId="{84418F4C-C192-44D4-8CE3-177DF9638697}" sibTransId="{8E75366F-A326-47B4-99A1-FDADD5CE5B22}"/>
    <dgm:cxn modelId="{B78FF7EF-1F4E-C946-A9CA-CDD7EBEC7C5B}" srcId="{3E8A2CE0-43AB-43A3-B671-A403AE471D8A}" destId="{F4799BDB-6400-1143-A527-A26D009D3D40}" srcOrd="2" destOrd="0" parTransId="{E38584E7-DE86-6F4E-A86A-00E41032D033}" sibTransId="{A085CC68-79CF-464D-82C7-8E170EBD6F40}"/>
    <dgm:cxn modelId="{60447994-D770-A348-9A5F-BC63A0CE4CE5}" type="presParOf" srcId="{94EE1F81-0753-1544-8F2D-F3578CF2FF38}" destId="{D9700B65-9F57-6443-B9A2-B9A99AE4E13D}" srcOrd="0" destOrd="0" presId="urn:microsoft.com/office/officeart/2005/8/layout/hierarchy1"/>
    <dgm:cxn modelId="{FE7CDE7F-C00B-894A-BF11-7D8D19C0A7D5}" type="presParOf" srcId="{D9700B65-9F57-6443-B9A2-B9A99AE4E13D}" destId="{789FB810-2AFB-2D45-A013-E224116B10FC}" srcOrd="0" destOrd="0" presId="urn:microsoft.com/office/officeart/2005/8/layout/hierarchy1"/>
    <dgm:cxn modelId="{A443086F-721D-A34D-B793-B0655770165B}" type="presParOf" srcId="{789FB810-2AFB-2D45-A013-E224116B10FC}" destId="{AD3C66BE-ACCD-9448-ABA0-694374F9FB86}" srcOrd="0" destOrd="0" presId="urn:microsoft.com/office/officeart/2005/8/layout/hierarchy1"/>
    <dgm:cxn modelId="{C414D58F-A73E-6A45-A069-56637795CF8F}" type="presParOf" srcId="{789FB810-2AFB-2D45-A013-E224116B10FC}" destId="{9EDE4C50-5157-554D-A125-90D58C17DEB1}" srcOrd="1" destOrd="0" presId="urn:microsoft.com/office/officeart/2005/8/layout/hierarchy1"/>
    <dgm:cxn modelId="{744231CC-3880-8949-A841-3BBE2B2DF85D}" type="presParOf" srcId="{D9700B65-9F57-6443-B9A2-B9A99AE4E13D}" destId="{14A83359-6654-3B49-8E4D-80C063D106DC}" srcOrd="1" destOrd="0" presId="urn:microsoft.com/office/officeart/2005/8/layout/hierarchy1"/>
    <dgm:cxn modelId="{2BB525A3-A113-4C4B-80AD-22226B484ED6}" type="presParOf" srcId="{94EE1F81-0753-1544-8F2D-F3578CF2FF38}" destId="{8EE96771-5A87-8C40-87BF-8C1B7E7EC509}" srcOrd="1" destOrd="0" presId="urn:microsoft.com/office/officeart/2005/8/layout/hierarchy1"/>
    <dgm:cxn modelId="{DD908E2E-850B-D64D-AF12-B2288BB1EFEB}" type="presParOf" srcId="{8EE96771-5A87-8C40-87BF-8C1B7E7EC509}" destId="{C9ECCF4E-00E8-5F44-BAEA-D7CE7CE0B42C}" srcOrd="0" destOrd="0" presId="urn:microsoft.com/office/officeart/2005/8/layout/hierarchy1"/>
    <dgm:cxn modelId="{21622F6D-2879-CE4E-9470-9A2898980725}" type="presParOf" srcId="{C9ECCF4E-00E8-5F44-BAEA-D7CE7CE0B42C}" destId="{7D5F2459-7EAF-914B-9C9D-ED39F94D9279}" srcOrd="0" destOrd="0" presId="urn:microsoft.com/office/officeart/2005/8/layout/hierarchy1"/>
    <dgm:cxn modelId="{19103BC0-646C-8940-9669-D00113146E40}" type="presParOf" srcId="{C9ECCF4E-00E8-5F44-BAEA-D7CE7CE0B42C}" destId="{E6200FB1-2F98-A448-8261-82DF3088502B}" srcOrd="1" destOrd="0" presId="urn:microsoft.com/office/officeart/2005/8/layout/hierarchy1"/>
    <dgm:cxn modelId="{2C95F827-95AE-0F41-AFF5-01734343D0B6}" type="presParOf" srcId="{8EE96771-5A87-8C40-87BF-8C1B7E7EC509}" destId="{2D6605C1-7CB8-3B40-8B08-6D232B94EF15}" srcOrd="1" destOrd="0" presId="urn:microsoft.com/office/officeart/2005/8/layout/hierarchy1"/>
    <dgm:cxn modelId="{9F9D07AA-7A54-4E46-A1E5-6CDF1895DD08}" type="presParOf" srcId="{94EE1F81-0753-1544-8F2D-F3578CF2FF38}" destId="{769C224F-9C0C-854E-9B5D-5600598E6DB5}" srcOrd="2" destOrd="0" presId="urn:microsoft.com/office/officeart/2005/8/layout/hierarchy1"/>
    <dgm:cxn modelId="{54043AA5-4360-6146-98BF-3D90747A5297}" type="presParOf" srcId="{769C224F-9C0C-854E-9B5D-5600598E6DB5}" destId="{6A48904B-C42F-244A-85FA-20AEAA6362CC}" srcOrd="0" destOrd="0" presId="urn:microsoft.com/office/officeart/2005/8/layout/hierarchy1"/>
    <dgm:cxn modelId="{30E51D66-3C05-3343-AB48-6EADE5A7CF65}" type="presParOf" srcId="{6A48904B-C42F-244A-85FA-20AEAA6362CC}" destId="{9EF5A999-A556-5F4F-9D6B-2CAA12525C88}" srcOrd="0" destOrd="0" presId="urn:microsoft.com/office/officeart/2005/8/layout/hierarchy1"/>
    <dgm:cxn modelId="{F7B36DE5-837B-2E4F-8A5F-7210EE777D81}" type="presParOf" srcId="{6A48904B-C42F-244A-85FA-20AEAA6362CC}" destId="{96E814CB-735E-9D4A-A8A9-BA14A378DC64}" srcOrd="1" destOrd="0" presId="urn:microsoft.com/office/officeart/2005/8/layout/hierarchy1"/>
    <dgm:cxn modelId="{C9C1E56B-FE20-FD48-AE1C-B3C9AB2398D3}" type="presParOf" srcId="{769C224F-9C0C-854E-9B5D-5600598E6DB5}" destId="{141CB6F5-0666-DF43-A9FE-FF81F7411C55}"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177838-F3F1-7841-854A-CED4E99C2935}">
      <dsp:nvSpPr>
        <dsp:cNvPr id="0" name=""/>
        <dsp:cNvSpPr/>
      </dsp:nvSpPr>
      <dsp:spPr>
        <a:xfrm>
          <a:off x="0" y="2703"/>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FFBD5A69-00A9-3445-A835-1B6CDFDA5773}">
      <dsp:nvSpPr>
        <dsp:cNvPr id="0" name=""/>
        <dsp:cNvSpPr/>
      </dsp:nvSpPr>
      <dsp:spPr>
        <a:xfrm>
          <a:off x="0" y="2703"/>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cs-CZ" sz="2600" kern="1200"/>
            <a:t>Ukládaní  traumat:</a:t>
          </a:r>
          <a:endParaRPr lang="en-US" sz="2600" kern="1200"/>
        </a:p>
      </dsp:txBody>
      <dsp:txXfrm>
        <a:off x="0" y="2703"/>
        <a:ext cx="6900512" cy="921789"/>
      </dsp:txXfrm>
    </dsp:sp>
    <dsp:sp modelId="{3B287523-F444-6D47-A92E-A6EFBB9A161A}">
      <dsp:nvSpPr>
        <dsp:cNvPr id="0" name=""/>
        <dsp:cNvSpPr/>
      </dsp:nvSpPr>
      <dsp:spPr>
        <a:xfrm>
          <a:off x="0" y="924492"/>
          <a:ext cx="6900512" cy="0"/>
        </a:xfrm>
        <a:prstGeom prst="line">
          <a:avLst/>
        </a:prstGeom>
        <a:solidFill>
          <a:schemeClr val="accent3">
            <a:hueOff val="0"/>
            <a:satOff val="0"/>
            <a:lumOff val="0"/>
            <a:alphaOff val="0"/>
          </a:schemeClr>
        </a:solidFill>
        <a:ln w="12700" cap="flat" cmpd="sng" algn="ctr">
          <a:solidFill>
            <a:schemeClr val="accent3">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0EFF7DE-EB6E-4044-BFE4-916FC78AEB99}">
      <dsp:nvSpPr>
        <dsp:cNvPr id="0" name=""/>
        <dsp:cNvSpPr/>
      </dsp:nvSpPr>
      <dsp:spPr>
        <a:xfrm>
          <a:off x="0" y="924492"/>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cs-CZ" sz="2600" kern="1200"/>
            <a:t>Být hodné dítě</a:t>
          </a:r>
          <a:endParaRPr lang="en-US" sz="2600" kern="1200"/>
        </a:p>
      </dsp:txBody>
      <dsp:txXfrm>
        <a:off x="0" y="924492"/>
        <a:ext cx="6900512" cy="921789"/>
      </dsp:txXfrm>
    </dsp:sp>
    <dsp:sp modelId="{ACE05146-88E2-CA43-8D1B-65946462D67E}">
      <dsp:nvSpPr>
        <dsp:cNvPr id="0" name=""/>
        <dsp:cNvSpPr/>
      </dsp:nvSpPr>
      <dsp:spPr>
        <a:xfrm>
          <a:off x="0" y="1846281"/>
          <a:ext cx="6900512" cy="0"/>
        </a:xfrm>
        <a:prstGeom prst="line">
          <a:avLst/>
        </a:prstGeom>
        <a:solidFill>
          <a:schemeClr val="accent4">
            <a:hueOff val="0"/>
            <a:satOff val="0"/>
            <a:lumOff val="0"/>
            <a:alphaOff val="0"/>
          </a:schemeClr>
        </a:solidFill>
        <a:ln w="12700" cap="flat" cmpd="sng" algn="ctr">
          <a:solidFill>
            <a:schemeClr val="accent4">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3A3E98DC-8A06-CF4E-879F-B3BC2D927025}">
      <dsp:nvSpPr>
        <dsp:cNvPr id="0" name=""/>
        <dsp:cNvSpPr/>
      </dsp:nvSpPr>
      <dsp:spPr>
        <a:xfrm>
          <a:off x="0" y="1846281"/>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cs-CZ" sz="2600" kern="1200"/>
            <a:t>Výchovné modely – traumatizující</a:t>
          </a:r>
          <a:endParaRPr lang="en-US" sz="2600" kern="1200"/>
        </a:p>
      </dsp:txBody>
      <dsp:txXfrm>
        <a:off x="0" y="1846281"/>
        <a:ext cx="6900512" cy="921789"/>
      </dsp:txXfrm>
    </dsp:sp>
    <dsp:sp modelId="{A039A225-D0C1-1543-8E72-96F2FE8F728B}">
      <dsp:nvSpPr>
        <dsp:cNvPr id="0" name=""/>
        <dsp:cNvSpPr/>
      </dsp:nvSpPr>
      <dsp:spPr>
        <a:xfrm>
          <a:off x="0" y="2768070"/>
          <a:ext cx="6900512" cy="0"/>
        </a:xfrm>
        <a:prstGeom prst="line">
          <a:avLst/>
        </a:prstGeom>
        <a:solidFill>
          <a:schemeClr val="accent5">
            <a:hueOff val="0"/>
            <a:satOff val="0"/>
            <a:lumOff val="0"/>
            <a:alphaOff val="0"/>
          </a:schemeClr>
        </a:solidFill>
        <a:ln w="12700" cap="flat" cmpd="sng" algn="ctr">
          <a:solidFill>
            <a:schemeClr val="accent5">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9BC6428-37C3-4F46-A2EA-E909CC92D68F}">
      <dsp:nvSpPr>
        <dsp:cNvPr id="0" name=""/>
        <dsp:cNvSpPr/>
      </dsp:nvSpPr>
      <dsp:spPr>
        <a:xfrm>
          <a:off x="0" y="2768070"/>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cs-CZ" sz="2600" kern="1200"/>
            <a:t>Zlobit – jinak nic neznamenám, nevšimnou si mě</a:t>
          </a:r>
          <a:endParaRPr lang="en-US" sz="2600" kern="1200"/>
        </a:p>
      </dsp:txBody>
      <dsp:txXfrm>
        <a:off x="0" y="2768070"/>
        <a:ext cx="6900512" cy="921789"/>
      </dsp:txXfrm>
    </dsp:sp>
    <dsp:sp modelId="{F9AA34DD-455F-4649-AA2F-AE064C2BFE90}">
      <dsp:nvSpPr>
        <dsp:cNvPr id="0" name=""/>
        <dsp:cNvSpPr/>
      </dsp:nvSpPr>
      <dsp:spPr>
        <a:xfrm>
          <a:off x="0" y="3689859"/>
          <a:ext cx="6900512" cy="0"/>
        </a:xfrm>
        <a:prstGeom prst="line">
          <a:avLst/>
        </a:prstGeom>
        <a:solidFill>
          <a:schemeClr val="accent6">
            <a:hueOff val="0"/>
            <a:satOff val="0"/>
            <a:lumOff val="0"/>
            <a:alphaOff val="0"/>
          </a:schemeClr>
        </a:solidFill>
        <a:ln w="12700" cap="flat" cmpd="sng" algn="ctr">
          <a:solidFill>
            <a:schemeClr val="accent6">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73F0353-58C7-7449-B21C-EB684B1BD519}">
      <dsp:nvSpPr>
        <dsp:cNvPr id="0" name=""/>
        <dsp:cNvSpPr/>
      </dsp:nvSpPr>
      <dsp:spPr>
        <a:xfrm>
          <a:off x="0" y="3689859"/>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cs-CZ" sz="2600" kern="1200"/>
            <a:t>Jak se mnou vychovávající osoby mluvily</a:t>
          </a:r>
          <a:endParaRPr lang="en-US" sz="2600" kern="1200"/>
        </a:p>
      </dsp:txBody>
      <dsp:txXfrm>
        <a:off x="0" y="3689859"/>
        <a:ext cx="6900512" cy="921789"/>
      </dsp:txXfrm>
    </dsp:sp>
    <dsp:sp modelId="{C3D232EE-5C54-5343-B4F7-4049B1A21B25}">
      <dsp:nvSpPr>
        <dsp:cNvPr id="0" name=""/>
        <dsp:cNvSpPr/>
      </dsp:nvSpPr>
      <dsp:spPr>
        <a:xfrm>
          <a:off x="0" y="4611648"/>
          <a:ext cx="6900512" cy="0"/>
        </a:xfrm>
        <a:prstGeom prst="line">
          <a:avLst/>
        </a:prstGeom>
        <a:solidFill>
          <a:schemeClr val="accent2">
            <a:hueOff val="0"/>
            <a:satOff val="0"/>
            <a:lumOff val="0"/>
            <a:alphaOff val="0"/>
          </a:schemeClr>
        </a:solidFill>
        <a:ln w="12700" cap="flat" cmpd="sng" algn="ctr">
          <a:solidFill>
            <a:schemeClr val="accent2">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CD9F1EF-290A-EE4B-89EC-DF338BD4F18C}">
      <dsp:nvSpPr>
        <dsp:cNvPr id="0" name=""/>
        <dsp:cNvSpPr/>
      </dsp:nvSpPr>
      <dsp:spPr>
        <a:xfrm>
          <a:off x="0" y="4611648"/>
          <a:ext cx="6900512" cy="92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cs-CZ" sz="2600" kern="1200"/>
            <a:t>Jak se ke mně chovaly</a:t>
          </a:r>
          <a:endParaRPr lang="en-US" sz="2600" kern="1200"/>
        </a:p>
      </dsp:txBody>
      <dsp:txXfrm>
        <a:off x="0" y="4611648"/>
        <a:ext cx="6900512" cy="92178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52D40E6-7D39-E04C-9300-C07F8C02EC06}">
      <dsp:nvSpPr>
        <dsp:cNvPr id="0" name=""/>
        <dsp:cNvSpPr/>
      </dsp:nvSpPr>
      <dsp:spPr>
        <a:xfrm>
          <a:off x="0" y="1079063"/>
          <a:ext cx="6263640" cy="767520"/>
        </a:xfrm>
        <a:prstGeom prst="round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kern="1200"/>
            <a:t>To co prožíváme vědomě</a:t>
          </a:r>
          <a:endParaRPr lang="en-US" sz="3200" kern="1200"/>
        </a:p>
      </dsp:txBody>
      <dsp:txXfrm>
        <a:off x="37467" y="1116530"/>
        <a:ext cx="6188706" cy="692586"/>
      </dsp:txXfrm>
    </dsp:sp>
    <dsp:sp modelId="{0F698A64-3F99-7149-8E82-8B9769AB9050}">
      <dsp:nvSpPr>
        <dsp:cNvPr id="0" name=""/>
        <dsp:cNvSpPr/>
      </dsp:nvSpPr>
      <dsp:spPr>
        <a:xfrm>
          <a:off x="0" y="1938743"/>
          <a:ext cx="6263640" cy="767520"/>
        </a:xfrm>
        <a:prstGeom prst="roundRect">
          <a:avLst/>
        </a:prstGeom>
        <a:solidFill>
          <a:schemeClr val="accent5">
            <a:hueOff val="-2252848"/>
            <a:satOff val="-5806"/>
            <a:lumOff val="-392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kern="1200"/>
            <a:t>Znalost běžných norem společnosti</a:t>
          </a:r>
          <a:endParaRPr lang="en-US" sz="3200" kern="1200"/>
        </a:p>
      </dsp:txBody>
      <dsp:txXfrm>
        <a:off x="37467" y="1976210"/>
        <a:ext cx="6188706" cy="692586"/>
      </dsp:txXfrm>
    </dsp:sp>
    <dsp:sp modelId="{3CC49B5D-3406-E247-86A1-EB32E9CF985A}">
      <dsp:nvSpPr>
        <dsp:cNvPr id="0" name=""/>
        <dsp:cNvSpPr/>
      </dsp:nvSpPr>
      <dsp:spPr>
        <a:xfrm>
          <a:off x="0" y="2798423"/>
          <a:ext cx="6263640" cy="767520"/>
        </a:xfrm>
        <a:prstGeom prst="roundRect">
          <a:avLst/>
        </a:prstGeom>
        <a:solidFill>
          <a:schemeClr val="accent5">
            <a:hueOff val="-4505695"/>
            <a:satOff val="-11613"/>
            <a:lumOff val="-784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kern="1200"/>
            <a:t>Reaguji na aktuální stav</a:t>
          </a:r>
          <a:endParaRPr lang="en-US" sz="3200" kern="1200"/>
        </a:p>
      </dsp:txBody>
      <dsp:txXfrm>
        <a:off x="37467" y="2835890"/>
        <a:ext cx="6188706" cy="692586"/>
      </dsp:txXfrm>
    </dsp:sp>
    <dsp:sp modelId="{D4C23585-ADA7-0D4E-8F56-69F621125A60}">
      <dsp:nvSpPr>
        <dsp:cNvPr id="0" name=""/>
        <dsp:cNvSpPr/>
      </dsp:nvSpPr>
      <dsp:spPr>
        <a:xfrm>
          <a:off x="0" y="3658104"/>
          <a:ext cx="6263640" cy="767520"/>
        </a:xfrm>
        <a:prstGeom prst="roundRect">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l" defTabSz="1422400">
            <a:lnSpc>
              <a:spcPct val="90000"/>
            </a:lnSpc>
            <a:spcBef>
              <a:spcPct val="0"/>
            </a:spcBef>
            <a:spcAft>
              <a:spcPct val="35000"/>
            </a:spcAft>
            <a:buNone/>
          </a:pPr>
          <a:r>
            <a:rPr lang="cs-CZ" sz="3200" kern="1200"/>
            <a:t>Chybí proaktivní směr</a:t>
          </a:r>
          <a:endParaRPr lang="en-US" sz="3200" kern="1200"/>
        </a:p>
      </dsp:txBody>
      <dsp:txXfrm>
        <a:off x="37467" y="3695571"/>
        <a:ext cx="6188706" cy="69258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3C66BE-ACCD-9448-ABA0-694374F9FB86}">
      <dsp:nvSpPr>
        <dsp:cNvPr id="0" name=""/>
        <dsp:cNvSpPr/>
      </dsp:nvSpPr>
      <dsp:spPr>
        <a:xfrm>
          <a:off x="0"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EDE4C50-5157-554D-A125-90D58C17DEB1}">
      <dsp:nvSpPr>
        <dsp:cNvPr id="0" name=""/>
        <dsp:cNvSpPr/>
      </dsp:nvSpPr>
      <dsp:spPr>
        <a:xfrm>
          <a:off x="324326"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a:t>Přístup zaměřený na řešení</a:t>
          </a:r>
          <a:endParaRPr lang="en-US" sz="2400" kern="1200"/>
        </a:p>
      </dsp:txBody>
      <dsp:txXfrm>
        <a:off x="378614" y="886531"/>
        <a:ext cx="2810360" cy="1744948"/>
      </dsp:txXfrm>
    </dsp:sp>
    <dsp:sp modelId="{7D5F2459-7EAF-914B-9C9D-ED39F94D9279}">
      <dsp:nvSpPr>
        <dsp:cNvPr id="0" name=""/>
        <dsp:cNvSpPr/>
      </dsp:nvSpPr>
      <dsp:spPr>
        <a:xfrm>
          <a:off x="3567588"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E6200FB1-2F98-A448-8261-82DF3088502B}">
      <dsp:nvSpPr>
        <dsp:cNvPr id="0" name=""/>
        <dsp:cNvSpPr/>
      </dsp:nvSpPr>
      <dsp:spPr>
        <a:xfrm>
          <a:off x="3891915"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cs-CZ" sz="2400" kern="1200" dirty="0"/>
            <a:t>Dle Úlehly – se jedná o ucelený model, má specifický způsob myšlení</a:t>
          </a:r>
          <a:endParaRPr lang="en-US" sz="2400" kern="1200" dirty="0"/>
        </a:p>
      </dsp:txBody>
      <dsp:txXfrm>
        <a:off x="3946203" y="886531"/>
        <a:ext cx="2810360" cy="1744948"/>
      </dsp:txXfrm>
    </dsp:sp>
    <dsp:sp modelId="{9EF5A999-A556-5F4F-9D6B-2CAA12525C88}">
      <dsp:nvSpPr>
        <dsp:cNvPr id="0" name=""/>
        <dsp:cNvSpPr/>
      </dsp:nvSpPr>
      <dsp:spPr>
        <a:xfrm>
          <a:off x="7135177" y="524133"/>
          <a:ext cx="2918936" cy="1853524"/>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96E814CB-735E-9D4A-A8A9-BA14A378DC64}">
      <dsp:nvSpPr>
        <dsp:cNvPr id="0" name=""/>
        <dsp:cNvSpPr/>
      </dsp:nvSpPr>
      <dsp:spPr>
        <a:xfrm>
          <a:off x="7459503" y="832243"/>
          <a:ext cx="2918936" cy="1853524"/>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en-US" sz="2400" kern="1200" dirty="0" err="1"/>
            <a:t>základem</a:t>
          </a:r>
          <a:r>
            <a:rPr lang="en-US" sz="2400" kern="1200" dirty="0"/>
            <a:t> je </a:t>
          </a:r>
          <a:r>
            <a:rPr lang="en-US" sz="2400" kern="1200" dirty="0" err="1"/>
            <a:t>osoba</a:t>
          </a:r>
          <a:r>
            <a:rPr lang="en-US" sz="2400" kern="1200" dirty="0"/>
            <a:t> </a:t>
          </a:r>
          <a:r>
            <a:rPr lang="en-US" sz="2400" kern="1200" dirty="0" err="1"/>
            <a:t>sociálního</a:t>
          </a:r>
          <a:r>
            <a:rPr lang="en-US" sz="2400" kern="1200" dirty="0"/>
            <a:t> </a:t>
          </a:r>
          <a:r>
            <a:rPr lang="en-US" sz="2400" kern="1200" dirty="0" err="1"/>
            <a:t>pracovníka</a:t>
          </a:r>
          <a:r>
            <a:rPr lang="en-US" sz="2400" kern="1200" dirty="0"/>
            <a:t> a </a:t>
          </a:r>
          <a:r>
            <a:rPr lang="en-US" sz="2400" kern="1200" dirty="0" err="1"/>
            <a:t>jeho</a:t>
          </a:r>
          <a:r>
            <a:rPr lang="en-US" sz="2400" kern="1200" dirty="0"/>
            <a:t> </a:t>
          </a:r>
          <a:r>
            <a:rPr lang="en-US" sz="2400" kern="1200" dirty="0" err="1"/>
            <a:t>konání</a:t>
          </a:r>
          <a:endParaRPr lang="en-US" sz="2400" kern="1200" dirty="0"/>
        </a:p>
      </dsp:txBody>
      <dsp:txXfrm>
        <a:off x="7513791" y="886531"/>
        <a:ext cx="2810360" cy="1744948"/>
      </dsp:txXfrm>
    </dsp:sp>
  </dsp:spTree>
</dsp:drawing>
</file>

<file path=ppt/diagrams/layout1.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3352CB2-AC25-1F4D-BAB3-89A57369CA33}"/>
              </a:ext>
            </a:extLst>
          </p:cNvPr>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a:extLst>
              <a:ext uri="{FF2B5EF4-FFF2-40B4-BE49-F238E27FC236}">
                <a16:creationId xmlns:a16="http://schemas.microsoft.com/office/drawing/2014/main" id="{F7021596-BA40-564B-9BDC-60D1AD48107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p>
        </p:txBody>
      </p:sp>
      <p:sp>
        <p:nvSpPr>
          <p:cNvPr id="4" name="Zástupný symbol pro datum 3">
            <a:extLst>
              <a:ext uri="{FF2B5EF4-FFF2-40B4-BE49-F238E27FC236}">
                <a16:creationId xmlns:a16="http://schemas.microsoft.com/office/drawing/2014/main" id="{B27C82E0-D3BD-D842-B874-DC643CFFC08D}"/>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5" name="Zástupný symbol pro zápatí 4">
            <a:extLst>
              <a:ext uri="{FF2B5EF4-FFF2-40B4-BE49-F238E27FC236}">
                <a16:creationId xmlns:a16="http://schemas.microsoft.com/office/drawing/2014/main" id="{059C3066-E7C1-AB46-A080-AB8BC0F1281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3D9EC5F2-7D8E-E045-AB40-0AAD0F0B53E8}"/>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135313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BB7A1B-3208-9C47-88D7-6DB8DD2697D7}"/>
              </a:ext>
            </a:extLst>
          </p:cNvPr>
          <p:cNvSpPr>
            <a:spLocks noGrp="1"/>
          </p:cNvSpPr>
          <p:nvPr>
            <p:ph type="title"/>
          </p:nvPr>
        </p:nvSpPr>
        <p:spPr/>
        <p:txBody>
          <a:bodyPr/>
          <a:lstStyle/>
          <a:p>
            <a:r>
              <a:rPr lang="cs-CZ"/>
              <a:t>Kliknutím lze upravit styl.</a:t>
            </a:r>
          </a:p>
        </p:txBody>
      </p:sp>
      <p:sp>
        <p:nvSpPr>
          <p:cNvPr id="3" name="Zástupný symbol pro svislý text 2">
            <a:extLst>
              <a:ext uri="{FF2B5EF4-FFF2-40B4-BE49-F238E27FC236}">
                <a16:creationId xmlns:a16="http://schemas.microsoft.com/office/drawing/2014/main" id="{C05BB170-9C30-A64E-A3B1-047BA3188E7B}"/>
              </a:ext>
            </a:extLst>
          </p:cNvPr>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A6D81FD-29BB-0446-BC03-C613C907E18B}"/>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5" name="Zástupný symbol pro zápatí 4">
            <a:extLst>
              <a:ext uri="{FF2B5EF4-FFF2-40B4-BE49-F238E27FC236}">
                <a16:creationId xmlns:a16="http://schemas.microsoft.com/office/drawing/2014/main" id="{3CFD0832-637F-D540-A09C-1C4228D15CD0}"/>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BBE9AECE-0A85-4745-A910-C2E01331B15D}"/>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7716969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a:extLst>
              <a:ext uri="{FF2B5EF4-FFF2-40B4-BE49-F238E27FC236}">
                <a16:creationId xmlns:a16="http://schemas.microsoft.com/office/drawing/2014/main" id="{8D5D58B9-2B1B-DE45-A3CD-53B4307F48B7}"/>
              </a:ext>
            </a:extLst>
          </p:cNvPr>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a:extLst>
              <a:ext uri="{FF2B5EF4-FFF2-40B4-BE49-F238E27FC236}">
                <a16:creationId xmlns:a16="http://schemas.microsoft.com/office/drawing/2014/main" id="{45D0E654-51D3-D741-ADFA-A55761E7F5C3}"/>
              </a:ext>
            </a:extLst>
          </p:cNvPr>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76265711-C1DA-EE46-A992-0AB83BC781CC}"/>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5" name="Zástupný symbol pro zápatí 4">
            <a:extLst>
              <a:ext uri="{FF2B5EF4-FFF2-40B4-BE49-F238E27FC236}">
                <a16:creationId xmlns:a16="http://schemas.microsoft.com/office/drawing/2014/main" id="{0E00BF15-2F18-EB42-8FE8-CD16F87B5189}"/>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7333D118-52E5-E544-8A5B-16E939D3CCD1}"/>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4028680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7F1077E-916E-464C-A00E-D746BD34DF8C}"/>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C6DF9DFA-F189-7D4E-AD89-5A99411E1D17}"/>
              </a:ext>
            </a:extLst>
          </p:cNvPr>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3B43CE2F-B3C3-4147-832B-FCC1E6F4F201}"/>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5" name="Zástupný symbol pro zápatí 4">
            <a:extLst>
              <a:ext uri="{FF2B5EF4-FFF2-40B4-BE49-F238E27FC236}">
                <a16:creationId xmlns:a16="http://schemas.microsoft.com/office/drawing/2014/main" id="{482E60A2-DC1D-DF44-A3F1-B595399AD393}"/>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829BFA25-24BF-E740-A0F3-45D882F22BD8}"/>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2088269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oddílu">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844F01-4EE4-8041-92EA-DD333C555BA9}"/>
              </a:ext>
            </a:extLst>
          </p:cNvPr>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text 2">
            <a:extLst>
              <a:ext uri="{FF2B5EF4-FFF2-40B4-BE49-F238E27FC236}">
                <a16:creationId xmlns:a16="http://schemas.microsoft.com/office/drawing/2014/main" id="{5B8200A7-8D53-8D4F-8D7E-D4C4EDC7B01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a:extLst>
              <a:ext uri="{FF2B5EF4-FFF2-40B4-BE49-F238E27FC236}">
                <a16:creationId xmlns:a16="http://schemas.microsoft.com/office/drawing/2014/main" id="{C21475AA-1E14-0741-8BC0-547D65711489}"/>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5" name="Zástupný symbol pro zápatí 4">
            <a:extLst>
              <a:ext uri="{FF2B5EF4-FFF2-40B4-BE49-F238E27FC236}">
                <a16:creationId xmlns:a16="http://schemas.microsoft.com/office/drawing/2014/main" id="{C60B8555-9958-3C4E-B23B-B1C26775A3E1}"/>
              </a:ext>
            </a:extLst>
          </p:cNvPr>
          <p:cNvSpPr>
            <a:spLocks noGrp="1"/>
          </p:cNvSpPr>
          <p:nvPr>
            <p:ph type="ftr" sz="quarter" idx="11"/>
          </p:nvPr>
        </p:nvSpPr>
        <p:spPr/>
        <p:txBody>
          <a:bodyPr/>
          <a:lstStyle/>
          <a:p>
            <a:endParaRPr lang="cs-CZ"/>
          </a:p>
        </p:txBody>
      </p:sp>
      <p:sp>
        <p:nvSpPr>
          <p:cNvPr id="6" name="Zástupný symbol pro číslo snímku 5">
            <a:extLst>
              <a:ext uri="{FF2B5EF4-FFF2-40B4-BE49-F238E27FC236}">
                <a16:creationId xmlns:a16="http://schemas.microsoft.com/office/drawing/2014/main" id="{1EC4229D-3DF6-3841-8BC7-7B1491F1F9E8}"/>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5440636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C33F7B9-454D-9348-9008-1FA9EE39218D}"/>
              </a:ext>
            </a:extLst>
          </p:cNvPr>
          <p:cNvSpPr>
            <a:spLocks noGrp="1"/>
          </p:cNvSpPr>
          <p:nvPr>
            <p:ph type="title"/>
          </p:nvPr>
        </p:nvSpPr>
        <p:spPr/>
        <p:txBody>
          <a:bodyPr/>
          <a:lstStyle/>
          <a:p>
            <a:r>
              <a:rPr lang="cs-CZ"/>
              <a:t>Kliknutím lze upravit styl.</a:t>
            </a:r>
          </a:p>
        </p:txBody>
      </p:sp>
      <p:sp>
        <p:nvSpPr>
          <p:cNvPr id="3" name="Zástupný obsah 2">
            <a:extLst>
              <a:ext uri="{FF2B5EF4-FFF2-40B4-BE49-F238E27FC236}">
                <a16:creationId xmlns:a16="http://schemas.microsoft.com/office/drawing/2014/main" id="{31FC8EE0-C567-5F46-A46F-BB9175B97B64}"/>
              </a:ext>
            </a:extLst>
          </p:cNvPr>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obsah 3">
            <a:extLst>
              <a:ext uri="{FF2B5EF4-FFF2-40B4-BE49-F238E27FC236}">
                <a16:creationId xmlns:a16="http://schemas.microsoft.com/office/drawing/2014/main" id="{AC90D8BF-93B0-DF49-9015-4A55574589A7}"/>
              </a:ext>
            </a:extLst>
          </p:cNvPr>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625A9FBF-5ACC-C142-8B8D-E5BE0F1B42B2}"/>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6" name="Zástupný symbol pro zápatí 5">
            <a:extLst>
              <a:ext uri="{FF2B5EF4-FFF2-40B4-BE49-F238E27FC236}">
                <a16:creationId xmlns:a16="http://schemas.microsoft.com/office/drawing/2014/main" id="{19646FA5-914E-984D-A948-A77C261FEC9D}"/>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B0CE4575-59DC-434C-9905-CCBF565C78BE}"/>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944264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DB896D-C602-D748-A70C-6B5EABF257EE}"/>
              </a:ext>
            </a:extLst>
          </p:cNvPr>
          <p:cNvSpPr>
            <a:spLocks noGrp="1"/>
          </p:cNvSpPr>
          <p:nvPr>
            <p:ph type="title"/>
          </p:nvPr>
        </p:nvSpPr>
        <p:spPr>
          <a:xfrm>
            <a:off x="839788" y="365125"/>
            <a:ext cx="10515600" cy="1325563"/>
          </a:xfrm>
        </p:spPr>
        <p:txBody>
          <a:bodyPr/>
          <a:lstStyle/>
          <a:p>
            <a:r>
              <a:rPr lang="cs-CZ"/>
              <a:t>Kliknutím lze upravit styl.</a:t>
            </a:r>
          </a:p>
        </p:txBody>
      </p:sp>
      <p:sp>
        <p:nvSpPr>
          <p:cNvPr id="3" name="Zástupný text 2">
            <a:extLst>
              <a:ext uri="{FF2B5EF4-FFF2-40B4-BE49-F238E27FC236}">
                <a16:creationId xmlns:a16="http://schemas.microsoft.com/office/drawing/2014/main" id="{501F522E-A8F5-1B48-AF55-1EFB7F85712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B65B8616-BAF8-AD45-A3D9-66AD25634CFC}"/>
              </a:ext>
            </a:extLst>
          </p:cNvPr>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91E1C756-0E78-484B-AA84-1A0F248760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8DFA6D33-8976-2943-8CE7-883C50F69203}"/>
              </a:ext>
            </a:extLst>
          </p:cNvPr>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FDB8D369-6849-2049-83C3-65C2D1B91A8C}"/>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8" name="Zástupný symbol pro zápatí 7">
            <a:extLst>
              <a:ext uri="{FF2B5EF4-FFF2-40B4-BE49-F238E27FC236}">
                <a16:creationId xmlns:a16="http://schemas.microsoft.com/office/drawing/2014/main" id="{C16F458A-BA1C-9D4D-9F83-13A5A289C6FA}"/>
              </a:ext>
            </a:extLst>
          </p:cNvPr>
          <p:cNvSpPr>
            <a:spLocks noGrp="1"/>
          </p:cNvSpPr>
          <p:nvPr>
            <p:ph type="ftr" sz="quarter" idx="11"/>
          </p:nvPr>
        </p:nvSpPr>
        <p:spPr/>
        <p:txBody>
          <a:bodyPr/>
          <a:lstStyle/>
          <a:p>
            <a:endParaRPr lang="cs-CZ"/>
          </a:p>
        </p:txBody>
      </p:sp>
      <p:sp>
        <p:nvSpPr>
          <p:cNvPr id="9" name="Zástupný symbol pro číslo snímku 8">
            <a:extLst>
              <a:ext uri="{FF2B5EF4-FFF2-40B4-BE49-F238E27FC236}">
                <a16:creationId xmlns:a16="http://schemas.microsoft.com/office/drawing/2014/main" id="{70894E54-93FB-5D4C-88B4-3837203F2A2A}"/>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2929992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2BF87CE3-3DC7-0543-8D64-4D9E1D92A9E7}"/>
              </a:ext>
            </a:extLst>
          </p:cNvPr>
          <p:cNvSpPr>
            <a:spLocks noGrp="1"/>
          </p:cNvSpPr>
          <p:nvPr>
            <p:ph type="title"/>
          </p:nvPr>
        </p:nvSpPr>
        <p:spPr/>
        <p:txBody>
          <a:bodyPr/>
          <a:lstStyle/>
          <a:p>
            <a:r>
              <a:rPr lang="cs-CZ"/>
              <a:t>Kliknutím lze upravit styl.</a:t>
            </a:r>
          </a:p>
        </p:txBody>
      </p:sp>
      <p:sp>
        <p:nvSpPr>
          <p:cNvPr id="3" name="Zástupný symbol pro datum 2">
            <a:extLst>
              <a:ext uri="{FF2B5EF4-FFF2-40B4-BE49-F238E27FC236}">
                <a16:creationId xmlns:a16="http://schemas.microsoft.com/office/drawing/2014/main" id="{6CD478F4-7CE5-B843-AF4E-D098CE016320}"/>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4" name="Zástupný symbol pro zápatí 3">
            <a:extLst>
              <a:ext uri="{FF2B5EF4-FFF2-40B4-BE49-F238E27FC236}">
                <a16:creationId xmlns:a16="http://schemas.microsoft.com/office/drawing/2014/main" id="{E8221C7C-0619-B04B-83F2-47FE368A12B9}"/>
              </a:ext>
            </a:extLst>
          </p:cNvPr>
          <p:cNvSpPr>
            <a:spLocks noGrp="1"/>
          </p:cNvSpPr>
          <p:nvPr>
            <p:ph type="ftr" sz="quarter" idx="11"/>
          </p:nvPr>
        </p:nvSpPr>
        <p:spPr/>
        <p:txBody>
          <a:bodyPr/>
          <a:lstStyle/>
          <a:p>
            <a:endParaRPr lang="cs-CZ"/>
          </a:p>
        </p:txBody>
      </p:sp>
      <p:sp>
        <p:nvSpPr>
          <p:cNvPr id="5" name="Zástupný symbol pro číslo snímku 4">
            <a:extLst>
              <a:ext uri="{FF2B5EF4-FFF2-40B4-BE49-F238E27FC236}">
                <a16:creationId xmlns:a16="http://schemas.microsoft.com/office/drawing/2014/main" id="{08CA7FE8-8FA3-E346-B4CA-99D088D2DBDD}"/>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427375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618913B6-E6D6-834B-82EA-206D7CC03662}"/>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3" name="Zástupný symbol pro zápatí 2">
            <a:extLst>
              <a:ext uri="{FF2B5EF4-FFF2-40B4-BE49-F238E27FC236}">
                <a16:creationId xmlns:a16="http://schemas.microsoft.com/office/drawing/2014/main" id="{5F3FE91E-00E9-AC43-BBBB-7828C19C2F89}"/>
              </a:ext>
            </a:extLst>
          </p:cNvPr>
          <p:cNvSpPr>
            <a:spLocks noGrp="1"/>
          </p:cNvSpPr>
          <p:nvPr>
            <p:ph type="ftr" sz="quarter" idx="11"/>
          </p:nvPr>
        </p:nvSpPr>
        <p:spPr/>
        <p:txBody>
          <a:bodyPr/>
          <a:lstStyle/>
          <a:p>
            <a:endParaRPr lang="cs-CZ"/>
          </a:p>
        </p:txBody>
      </p:sp>
      <p:sp>
        <p:nvSpPr>
          <p:cNvPr id="4" name="Zástupný symbol pro číslo snímku 3">
            <a:extLst>
              <a:ext uri="{FF2B5EF4-FFF2-40B4-BE49-F238E27FC236}">
                <a16:creationId xmlns:a16="http://schemas.microsoft.com/office/drawing/2014/main" id="{54CDADB1-B6BC-6548-B194-465841661D55}"/>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0487103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25354C4-BDD7-954A-82E9-3F2F316A02B5}"/>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17114174-1706-4E46-95EB-1CB135D3AA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FEC35A9E-7650-F847-8D83-8DDD040F88E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BC8B5A1-76BA-3848-99D2-E6F50D4A6817}"/>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6" name="Zástupný symbol pro zápatí 5">
            <a:extLst>
              <a:ext uri="{FF2B5EF4-FFF2-40B4-BE49-F238E27FC236}">
                <a16:creationId xmlns:a16="http://schemas.microsoft.com/office/drawing/2014/main" id="{0BD79A2E-040B-8040-9F16-0931503BD78A}"/>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127265E9-2587-0842-950C-2F0A17DB3C2C}"/>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765723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3CA90-616F-7149-B6D4-818E0957ABE1}"/>
              </a:ext>
            </a:extLst>
          </p:cNvPr>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194A1478-BF66-154B-8B77-41753D40C06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E4370B33-19E9-9642-B03E-F99DCBC8C6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C9A23B28-8D43-5249-8712-318CF9B4FFFA}"/>
              </a:ext>
            </a:extLst>
          </p:cNvPr>
          <p:cNvSpPr>
            <a:spLocks noGrp="1"/>
          </p:cNvSpPr>
          <p:nvPr>
            <p:ph type="dt" sz="half" idx="10"/>
          </p:nvPr>
        </p:nvSpPr>
        <p:spPr/>
        <p:txBody>
          <a:bodyPr/>
          <a:lstStyle/>
          <a:p>
            <a:fld id="{F1C1434A-320B-D047-8CFA-2460B6FED766}" type="datetimeFigureOut">
              <a:rPr lang="cs-CZ" smtClean="0"/>
              <a:t>07.04.2022</a:t>
            </a:fld>
            <a:endParaRPr lang="cs-CZ"/>
          </a:p>
        </p:txBody>
      </p:sp>
      <p:sp>
        <p:nvSpPr>
          <p:cNvPr id="6" name="Zástupný symbol pro zápatí 5">
            <a:extLst>
              <a:ext uri="{FF2B5EF4-FFF2-40B4-BE49-F238E27FC236}">
                <a16:creationId xmlns:a16="http://schemas.microsoft.com/office/drawing/2014/main" id="{D01B5253-432C-7B45-A2A8-BD11EE729B12}"/>
              </a:ext>
            </a:extLst>
          </p:cNvPr>
          <p:cNvSpPr>
            <a:spLocks noGrp="1"/>
          </p:cNvSpPr>
          <p:nvPr>
            <p:ph type="ftr" sz="quarter" idx="11"/>
          </p:nvPr>
        </p:nvSpPr>
        <p:spPr/>
        <p:txBody>
          <a:bodyPr/>
          <a:lstStyle/>
          <a:p>
            <a:endParaRPr lang="cs-CZ"/>
          </a:p>
        </p:txBody>
      </p:sp>
      <p:sp>
        <p:nvSpPr>
          <p:cNvPr id="7" name="Zástupný symbol pro číslo snímku 6">
            <a:extLst>
              <a:ext uri="{FF2B5EF4-FFF2-40B4-BE49-F238E27FC236}">
                <a16:creationId xmlns:a16="http://schemas.microsoft.com/office/drawing/2014/main" id="{213C3D61-1E20-D342-B583-2C842065A956}"/>
              </a:ext>
            </a:extLst>
          </p:cNvPr>
          <p:cNvSpPr>
            <a:spLocks noGrp="1"/>
          </p:cNvSpPr>
          <p:nvPr>
            <p:ph type="sldNum" sz="quarter" idx="12"/>
          </p:nvPr>
        </p:nvSpPr>
        <p:spPr/>
        <p:txBody>
          <a:bodyPr/>
          <a:lstStyle/>
          <a:p>
            <a:fld id="{84A5DE29-EFDB-8147-A586-83B7ABA27C6A}" type="slidenum">
              <a:rPr lang="cs-CZ" smtClean="0"/>
              <a:t>‹#›</a:t>
            </a:fld>
            <a:endParaRPr lang="cs-CZ"/>
          </a:p>
        </p:txBody>
      </p:sp>
    </p:spTree>
    <p:extLst>
      <p:ext uri="{BB962C8B-B14F-4D97-AF65-F5344CB8AC3E}">
        <p14:creationId xmlns:p14="http://schemas.microsoft.com/office/powerpoint/2010/main" val="1886963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B370DF75-23A7-EA45-9028-DA033A76671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text 2">
            <a:extLst>
              <a:ext uri="{FF2B5EF4-FFF2-40B4-BE49-F238E27FC236}">
                <a16:creationId xmlns:a16="http://schemas.microsoft.com/office/drawing/2014/main" id="{5E5ABD02-67EA-9545-A746-85C9BFF49CF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D944DF4E-F3EA-3545-B009-CD44647128C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C1434A-320B-D047-8CFA-2460B6FED766}" type="datetimeFigureOut">
              <a:rPr lang="cs-CZ" smtClean="0"/>
              <a:t>07.04.2022</a:t>
            </a:fld>
            <a:endParaRPr lang="cs-CZ"/>
          </a:p>
        </p:txBody>
      </p:sp>
      <p:sp>
        <p:nvSpPr>
          <p:cNvPr id="5" name="Zástupný symbol pro zápatí 4">
            <a:extLst>
              <a:ext uri="{FF2B5EF4-FFF2-40B4-BE49-F238E27FC236}">
                <a16:creationId xmlns:a16="http://schemas.microsoft.com/office/drawing/2014/main" id="{0C66CEFC-E0DF-4547-9567-A1D16B909A1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a:extLst>
              <a:ext uri="{FF2B5EF4-FFF2-40B4-BE49-F238E27FC236}">
                <a16:creationId xmlns:a16="http://schemas.microsoft.com/office/drawing/2014/main" id="{5D267BFF-4373-7F45-8402-EEAC4A7DE0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4A5DE29-EFDB-8147-A586-83B7ABA27C6A}" type="slidenum">
              <a:rPr lang="cs-CZ" smtClean="0"/>
              <a:t>‹#›</a:t>
            </a:fld>
            <a:endParaRPr lang="cs-CZ"/>
          </a:p>
        </p:txBody>
      </p:sp>
    </p:spTree>
    <p:extLst>
      <p:ext uri="{BB962C8B-B14F-4D97-AF65-F5344CB8AC3E}">
        <p14:creationId xmlns:p14="http://schemas.microsoft.com/office/powerpoint/2010/main" val="11518693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gif"/><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tint val="95000"/>
            <a:satMod val="170000"/>
          </a:schemeClr>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175DE58-37BE-1545-A15A-8FC30576B320}"/>
              </a:ext>
            </a:extLst>
          </p:cNvPr>
          <p:cNvSpPr>
            <a:spLocks noGrp="1"/>
          </p:cNvSpPr>
          <p:nvPr>
            <p:ph type="ctrTitle"/>
          </p:nvPr>
        </p:nvSpPr>
        <p:spPr>
          <a:xfrm>
            <a:off x="7464614" y="1783959"/>
            <a:ext cx="4087306" cy="2889114"/>
          </a:xfrm>
        </p:spPr>
        <p:txBody>
          <a:bodyPr anchor="b">
            <a:normAutofit/>
          </a:bodyPr>
          <a:lstStyle/>
          <a:p>
            <a:pPr algn="l"/>
            <a:r>
              <a:rPr lang="cs-CZ" sz="4200"/>
              <a:t>Psychoanalytické a humanistické směry 2</a:t>
            </a:r>
          </a:p>
        </p:txBody>
      </p:sp>
      <p:sp>
        <p:nvSpPr>
          <p:cNvPr id="3" name="Podnadpis 2">
            <a:extLst>
              <a:ext uri="{FF2B5EF4-FFF2-40B4-BE49-F238E27FC236}">
                <a16:creationId xmlns:a16="http://schemas.microsoft.com/office/drawing/2014/main" id="{FA5B754F-E412-E044-A5BC-03DD48D9B769}"/>
              </a:ext>
            </a:extLst>
          </p:cNvPr>
          <p:cNvSpPr>
            <a:spLocks noGrp="1"/>
          </p:cNvSpPr>
          <p:nvPr>
            <p:ph type="subTitle" idx="1"/>
          </p:nvPr>
        </p:nvSpPr>
        <p:spPr>
          <a:xfrm>
            <a:off x="7464612" y="4750893"/>
            <a:ext cx="4087305" cy="1147863"/>
          </a:xfrm>
        </p:spPr>
        <p:txBody>
          <a:bodyPr anchor="t">
            <a:normAutofit/>
          </a:bodyPr>
          <a:lstStyle/>
          <a:p>
            <a:pPr algn="l"/>
            <a:endParaRPr lang="cs-CZ" sz="2000"/>
          </a:p>
        </p:txBody>
      </p:sp>
      <p:sp>
        <p:nvSpPr>
          <p:cNvPr id="9" name="Freeform: Shape 8">
            <a:extLst>
              <a:ext uri="{FF2B5EF4-FFF2-40B4-BE49-F238E27FC236}">
                <a16:creationId xmlns:a16="http://schemas.microsoft.com/office/drawing/2014/main" id="{E49CC64F-7275-4E33-961B-0C5CDC43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flipV="1">
            <a:off x="1" y="0"/>
            <a:ext cx="7188051" cy="6858000"/>
          </a:xfrm>
          <a:custGeom>
            <a:avLst/>
            <a:gdLst>
              <a:gd name="connsiteX0" fmla="*/ 7188051 w 7188051"/>
              <a:gd name="connsiteY0" fmla="*/ 6858000 h 6858000"/>
              <a:gd name="connsiteX1" fmla="*/ 108694 w 7188051"/>
              <a:gd name="connsiteY1" fmla="*/ 6858000 h 6858000"/>
              <a:gd name="connsiteX2" fmla="*/ 79127 w 7188051"/>
              <a:gd name="connsiteY2" fmla="*/ 6681235 h 6858000"/>
              <a:gd name="connsiteX3" fmla="*/ 0 w 7188051"/>
              <a:gd name="connsiteY3" fmla="*/ 5565888 h 6858000"/>
              <a:gd name="connsiteX4" fmla="*/ 2190696 w 7188051"/>
              <a:gd name="connsiteY4" fmla="*/ 145339 h 6858000"/>
              <a:gd name="connsiteX5" fmla="*/ 2339431 w 7188051"/>
              <a:gd name="connsiteY5" fmla="*/ 0 h 6858000"/>
              <a:gd name="connsiteX6" fmla="*/ 7188051 w 7188051"/>
              <a:gd name="connsiteY6" fmla="*/ 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7188051" h="6858000">
                <a:moveTo>
                  <a:pt x="7188051" y="6858000"/>
                </a:moveTo>
                <a:lnTo>
                  <a:pt x="108694" y="6858000"/>
                </a:lnTo>
                <a:lnTo>
                  <a:pt x="79127" y="6681235"/>
                </a:lnTo>
                <a:cubicBezTo>
                  <a:pt x="26981" y="6316967"/>
                  <a:pt x="0" y="5944579"/>
                  <a:pt x="0" y="5565888"/>
                </a:cubicBezTo>
                <a:cubicBezTo>
                  <a:pt x="0" y="3459953"/>
                  <a:pt x="834428" y="1548908"/>
                  <a:pt x="2190696" y="145339"/>
                </a:cubicBezTo>
                <a:lnTo>
                  <a:pt x="2339431" y="0"/>
                </a:lnTo>
                <a:lnTo>
                  <a:pt x="7188051" y="0"/>
                </a:lnTo>
                <a:close/>
              </a:path>
            </a:pathLst>
          </a:custGeom>
          <a:solidFill>
            <a:schemeClr val="tx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5" name="Picture 4" descr="Bílé šipky přechodu do červeného terče">
            <a:extLst>
              <a:ext uri="{FF2B5EF4-FFF2-40B4-BE49-F238E27FC236}">
                <a16:creationId xmlns:a16="http://schemas.microsoft.com/office/drawing/2014/main" id="{88F49117-CE02-74DD-DE70-FB7E6C6DE870}"/>
              </a:ext>
            </a:extLst>
          </p:cNvPr>
          <p:cNvPicPr>
            <a:picLocks noChangeAspect="1"/>
          </p:cNvPicPr>
          <p:nvPr/>
        </p:nvPicPr>
        <p:blipFill rotWithShape="1">
          <a:blip r:embed="rId2"/>
          <a:srcRect l="31591" r="-1" b="-1"/>
          <a:stretch/>
        </p:blipFill>
        <p:spPr>
          <a:xfrm>
            <a:off x="1" y="10"/>
            <a:ext cx="7028495" cy="6857990"/>
          </a:xfrm>
          <a:custGeom>
            <a:avLst/>
            <a:gdLst/>
            <a:ahLst/>
            <a:cxnLst/>
            <a:rect l="l" t="t" r="r" b="b"/>
            <a:pathLst>
              <a:path w="7028495" h="6858000">
                <a:moveTo>
                  <a:pt x="0" y="0"/>
                </a:moveTo>
                <a:lnTo>
                  <a:pt x="6915668" y="0"/>
                </a:lnTo>
                <a:lnTo>
                  <a:pt x="6952411" y="219663"/>
                </a:lnTo>
                <a:cubicBezTo>
                  <a:pt x="7002551" y="569921"/>
                  <a:pt x="7028495" y="927986"/>
                  <a:pt x="7028495" y="1292112"/>
                </a:cubicBezTo>
                <a:cubicBezTo>
                  <a:pt x="7028495" y="3343346"/>
                  <a:pt x="6205186" y="5202289"/>
                  <a:pt x="4870994" y="6556512"/>
                </a:cubicBezTo>
                <a:lnTo>
                  <a:pt x="4556185" y="6858000"/>
                </a:lnTo>
                <a:lnTo>
                  <a:pt x="0" y="6858000"/>
                </a:lnTo>
                <a:close/>
              </a:path>
            </a:pathLst>
          </a:custGeom>
        </p:spPr>
      </p:pic>
    </p:spTree>
    <p:extLst>
      <p:ext uri="{BB962C8B-B14F-4D97-AF65-F5344CB8AC3E}">
        <p14:creationId xmlns:p14="http://schemas.microsoft.com/office/powerpoint/2010/main" val="3785192698"/>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3F45C0A-5A67-B544-B502-6E6EE1C9004D}"/>
              </a:ext>
            </a:extLst>
          </p:cNvPr>
          <p:cNvSpPr>
            <a:spLocks noGrp="1"/>
          </p:cNvSpPr>
          <p:nvPr>
            <p:ph type="title"/>
          </p:nvPr>
        </p:nvSpPr>
        <p:spPr/>
        <p:txBody>
          <a:bodyPr/>
          <a:lstStyle/>
          <a:p>
            <a:r>
              <a:rPr lang="cs-CZ" dirty="0"/>
              <a:t>Radikální konstruktivismus</a:t>
            </a:r>
          </a:p>
        </p:txBody>
      </p:sp>
      <p:sp>
        <p:nvSpPr>
          <p:cNvPr id="3" name="Zástupný obsah 2">
            <a:extLst>
              <a:ext uri="{FF2B5EF4-FFF2-40B4-BE49-F238E27FC236}">
                <a16:creationId xmlns:a16="http://schemas.microsoft.com/office/drawing/2014/main" id="{B2513C8D-76AA-EB46-ADF0-C1932C65BA3D}"/>
              </a:ext>
            </a:extLst>
          </p:cNvPr>
          <p:cNvSpPr>
            <a:spLocks noGrp="1"/>
          </p:cNvSpPr>
          <p:nvPr>
            <p:ph idx="1"/>
          </p:nvPr>
        </p:nvSpPr>
        <p:spPr/>
        <p:txBody>
          <a:bodyPr/>
          <a:lstStyle/>
          <a:p>
            <a:r>
              <a:rPr lang="cs-CZ" dirty="0"/>
              <a:t>Svět, který prožíváme, a který prezentujeme, je jen naším světem</a:t>
            </a:r>
          </a:p>
          <a:p>
            <a:r>
              <a:rPr lang="cs-CZ" dirty="0"/>
              <a:t>V kontaktu s druhými, tento náš svět upevňujeme a slaďujeme – zřídka měníme, spíše jen korigujeme, nebo utíkáme</a:t>
            </a:r>
          </a:p>
          <a:p>
            <a:r>
              <a:rPr lang="cs-CZ" dirty="0"/>
              <a:t>Prostředí jak jej vnímáme, je naší myšlenkou</a:t>
            </a:r>
          </a:p>
          <a:p>
            <a:r>
              <a:rPr lang="cs-CZ" dirty="0"/>
              <a:t>Základní úkol – přijmout, že naše prezentace světa (problému), je jen naším pohledem, jedním z mnoha možný</a:t>
            </a:r>
          </a:p>
          <a:p>
            <a:r>
              <a:rPr lang="cs-CZ" dirty="0"/>
              <a:t>Jazyk je hlavním konstruktem naší reality – lingvistika pacienta</a:t>
            </a:r>
          </a:p>
        </p:txBody>
      </p:sp>
    </p:spTree>
    <p:extLst>
      <p:ext uri="{BB962C8B-B14F-4D97-AF65-F5344CB8AC3E}">
        <p14:creationId xmlns:p14="http://schemas.microsoft.com/office/powerpoint/2010/main" val="3401456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5F4D04-FED7-A546-8701-A30642A0A220}"/>
              </a:ext>
            </a:extLst>
          </p:cNvPr>
          <p:cNvSpPr>
            <a:spLocks noGrp="1"/>
          </p:cNvSpPr>
          <p:nvPr>
            <p:ph type="title"/>
          </p:nvPr>
        </p:nvSpPr>
        <p:spPr/>
        <p:txBody>
          <a:bodyPr/>
          <a:lstStyle/>
          <a:p>
            <a:r>
              <a:rPr lang="cs-CZ" dirty="0"/>
              <a:t>Sociální pracovník z pohledu </a:t>
            </a:r>
            <a:r>
              <a:rPr lang="cs-CZ" dirty="0" err="1"/>
              <a:t>systemiky</a:t>
            </a:r>
            <a:endParaRPr lang="cs-CZ" dirty="0"/>
          </a:p>
        </p:txBody>
      </p:sp>
      <p:sp>
        <p:nvSpPr>
          <p:cNvPr id="3" name="Zástupný obsah 2">
            <a:extLst>
              <a:ext uri="{FF2B5EF4-FFF2-40B4-BE49-F238E27FC236}">
                <a16:creationId xmlns:a16="http://schemas.microsoft.com/office/drawing/2014/main" id="{E0F60293-1DD4-F349-B6DF-AAE8328EE2DE}"/>
              </a:ext>
            </a:extLst>
          </p:cNvPr>
          <p:cNvSpPr>
            <a:spLocks noGrp="1"/>
          </p:cNvSpPr>
          <p:nvPr>
            <p:ph idx="1"/>
          </p:nvPr>
        </p:nvSpPr>
        <p:spPr/>
        <p:txBody>
          <a:bodyPr/>
          <a:lstStyle/>
          <a:p>
            <a:r>
              <a:rPr lang="cs-CZ" dirty="0"/>
              <a:t>Je důležitější se učit, než lpět na již dosažených znalostech</a:t>
            </a:r>
          </a:p>
          <a:p>
            <a:r>
              <a:rPr lang="cs-CZ" dirty="0"/>
              <a:t>Osobní zkušenost je více, než všeobecně uznávané informace</a:t>
            </a:r>
          </a:p>
          <a:p>
            <a:r>
              <a:rPr lang="cs-CZ" dirty="0"/>
              <a:t>Sociální pracovník, hledá dialog mezi normami společnosti a přáním klienta</a:t>
            </a:r>
          </a:p>
          <a:p>
            <a:r>
              <a:rPr lang="cs-CZ" dirty="0"/>
              <a:t>Reflektuje svou pozici – přebírá role – učitel, rodič, dítě, nebo je dospělý?</a:t>
            </a:r>
          </a:p>
          <a:p>
            <a:endParaRPr lang="cs-CZ" dirty="0"/>
          </a:p>
        </p:txBody>
      </p:sp>
    </p:spTree>
    <p:extLst>
      <p:ext uri="{BB962C8B-B14F-4D97-AF65-F5344CB8AC3E}">
        <p14:creationId xmlns:p14="http://schemas.microsoft.com/office/powerpoint/2010/main" val="2324984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E722864-BE40-EF41-86BA-70F9A476309A}"/>
              </a:ext>
            </a:extLst>
          </p:cNvPr>
          <p:cNvSpPr>
            <a:spLocks noGrp="1"/>
          </p:cNvSpPr>
          <p:nvPr>
            <p:ph type="title"/>
          </p:nvPr>
        </p:nvSpPr>
        <p:spPr/>
        <p:txBody>
          <a:bodyPr/>
          <a:lstStyle/>
          <a:p>
            <a:r>
              <a:rPr lang="cs-CZ" dirty="0"/>
              <a:t>Otázky pro sociálního pracovníka - Úlehla</a:t>
            </a:r>
          </a:p>
        </p:txBody>
      </p:sp>
      <p:sp>
        <p:nvSpPr>
          <p:cNvPr id="3" name="Zástupný obsah 2">
            <a:extLst>
              <a:ext uri="{FF2B5EF4-FFF2-40B4-BE49-F238E27FC236}">
                <a16:creationId xmlns:a16="http://schemas.microsoft.com/office/drawing/2014/main" id="{EB8C1500-37A0-4746-849B-109922F6A28F}"/>
              </a:ext>
            </a:extLst>
          </p:cNvPr>
          <p:cNvSpPr>
            <a:spLocks noGrp="1"/>
          </p:cNvSpPr>
          <p:nvPr>
            <p:ph idx="1"/>
          </p:nvPr>
        </p:nvSpPr>
        <p:spPr/>
        <p:txBody>
          <a:bodyPr/>
          <a:lstStyle/>
          <a:p>
            <a:r>
              <a:rPr lang="cs-CZ" dirty="0"/>
              <a:t>Přijímám zodpovědnost za to, co činím?</a:t>
            </a:r>
          </a:p>
          <a:p>
            <a:r>
              <a:rPr lang="cs-CZ" dirty="0"/>
              <a:t>Co je pro mne znamením úspěchu v práci?</a:t>
            </a:r>
          </a:p>
          <a:p>
            <a:r>
              <a:rPr lang="cs-CZ" dirty="0"/>
              <a:t>Vyjasňuji soustavně své poslání?</a:t>
            </a:r>
          </a:p>
          <a:p>
            <a:r>
              <a:rPr lang="cs-CZ" dirty="0"/>
              <a:t>Za co nesu odpovědnost a co je odpovědnost klienta?</a:t>
            </a:r>
          </a:p>
          <a:p>
            <a:r>
              <a:rPr lang="cs-CZ" dirty="0"/>
              <a:t>Jsem dostatečně pohyblivý, aby se mi dařilo vidět situaci z rozličných pohledů?</a:t>
            </a:r>
          </a:p>
        </p:txBody>
      </p:sp>
    </p:spTree>
    <p:extLst>
      <p:ext uri="{BB962C8B-B14F-4D97-AF65-F5344CB8AC3E}">
        <p14:creationId xmlns:p14="http://schemas.microsoft.com/office/powerpoint/2010/main" val="17897220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6F087FB-CE36-CD4F-9B59-408A89275E59}"/>
              </a:ext>
            </a:extLst>
          </p:cNvPr>
          <p:cNvSpPr>
            <a:spLocks noGrp="1"/>
          </p:cNvSpPr>
          <p:nvPr>
            <p:ph type="title"/>
          </p:nvPr>
        </p:nvSpPr>
        <p:spPr/>
        <p:txBody>
          <a:bodyPr/>
          <a:lstStyle/>
          <a:p>
            <a:r>
              <a:rPr lang="cs-CZ" dirty="0"/>
              <a:t>Jaké jsou normy společnosti v naší kazuistice?</a:t>
            </a:r>
          </a:p>
        </p:txBody>
      </p:sp>
      <p:sp>
        <p:nvSpPr>
          <p:cNvPr id="3" name="Zástupný obsah 2">
            <a:extLst>
              <a:ext uri="{FF2B5EF4-FFF2-40B4-BE49-F238E27FC236}">
                <a16:creationId xmlns:a16="http://schemas.microsoft.com/office/drawing/2014/main" id="{B4AFE6CF-0F2E-234E-8ABE-19E24868BABC}"/>
              </a:ext>
            </a:extLst>
          </p:cNvPr>
          <p:cNvSpPr>
            <a:spLocks noGrp="1"/>
          </p:cNvSpPr>
          <p:nvPr>
            <p:ph idx="1"/>
          </p:nvPr>
        </p:nvSpPr>
        <p:spPr/>
        <p:txBody>
          <a:bodyPr/>
          <a:lstStyle/>
          <a:p>
            <a:r>
              <a:rPr lang="cs-CZ" dirty="0"/>
              <a:t>Způsob života dospělých</a:t>
            </a:r>
          </a:p>
          <a:p>
            <a:r>
              <a:rPr lang="cs-CZ" dirty="0"/>
              <a:t>Způsob života dětí</a:t>
            </a:r>
          </a:p>
          <a:p>
            <a:r>
              <a:rPr lang="cs-CZ" dirty="0"/>
              <a:t>Způsob života rodiny</a:t>
            </a:r>
          </a:p>
          <a:p>
            <a:r>
              <a:rPr lang="cs-CZ" dirty="0"/>
              <a:t>Způsob života komunity</a:t>
            </a:r>
          </a:p>
          <a:p>
            <a:endParaRPr lang="cs-CZ" dirty="0"/>
          </a:p>
          <a:p>
            <a:r>
              <a:rPr lang="cs-CZ" dirty="0"/>
              <a:t>Za co nesu odpovědnost?</a:t>
            </a:r>
          </a:p>
        </p:txBody>
      </p:sp>
    </p:spTree>
    <p:extLst>
      <p:ext uri="{BB962C8B-B14F-4D97-AF65-F5344CB8AC3E}">
        <p14:creationId xmlns:p14="http://schemas.microsoft.com/office/powerpoint/2010/main" val="269245620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DB2D2D-2FBB-8E40-9F4B-977C83A55E40}"/>
              </a:ext>
            </a:extLst>
          </p:cNvPr>
          <p:cNvSpPr>
            <a:spLocks noGrp="1"/>
          </p:cNvSpPr>
          <p:nvPr>
            <p:ph type="title"/>
          </p:nvPr>
        </p:nvSpPr>
        <p:spPr/>
        <p:txBody>
          <a:bodyPr/>
          <a:lstStyle/>
          <a:p>
            <a:r>
              <a:rPr lang="cs-CZ" dirty="0"/>
              <a:t>Systemický rozhovor - Úlehla</a:t>
            </a:r>
          </a:p>
        </p:txBody>
      </p:sp>
      <p:sp>
        <p:nvSpPr>
          <p:cNvPr id="3" name="Zástupný obsah 2">
            <a:extLst>
              <a:ext uri="{FF2B5EF4-FFF2-40B4-BE49-F238E27FC236}">
                <a16:creationId xmlns:a16="http://schemas.microsoft.com/office/drawing/2014/main" id="{C9FF597D-24DB-FC47-8CCB-498B2CFE8CCC}"/>
              </a:ext>
            </a:extLst>
          </p:cNvPr>
          <p:cNvSpPr>
            <a:spLocks noGrp="1"/>
          </p:cNvSpPr>
          <p:nvPr>
            <p:ph idx="1"/>
          </p:nvPr>
        </p:nvSpPr>
        <p:spPr/>
        <p:txBody>
          <a:bodyPr/>
          <a:lstStyle/>
          <a:p>
            <a:r>
              <a:rPr lang="cs-CZ" dirty="0"/>
              <a:t>Příprava – před samotným setkáním</a:t>
            </a:r>
          </a:p>
          <a:p>
            <a:r>
              <a:rPr lang="cs-CZ" dirty="0"/>
              <a:t>Malý rozhovor – </a:t>
            </a:r>
            <a:r>
              <a:rPr lang="cs-CZ" dirty="0" err="1"/>
              <a:t>small</a:t>
            </a:r>
            <a:r>
              <a:rPr lang="cs-CZ" dirty="0"/>
              <a:t> talk, otevření, pocit důvěry</a:t>
            </a:r>
          </a:p>
          <a:p>
            <a:r>
              <a:rPr lang="cs-CZ" dirty="0"/>
              <a:t>Dojednávání – co může pracovník nabídnout, co chce klient</a:t>
            </a:r>
          </a:p>
          <a:p>
            <a:r>
              <a:rPr lang="cs-CZ" dirty="0"/>
              <a:t>Ukončení </a:t>
            </a:r>
          </a:p>
          <a:p>
            <a:r>
              <a:rPr lang="cs-CZ" dirty="0"/>
              <a:t>Příprava na další jednání</a:t>
            </a:r>
          </a:p>
        </p:txBody>
      </p:sp>
    </p:spTree>
    <p:extLst>
      <p:ext uri="{BB962C8B-B14F-4D97-AF65-F5344CB8AC3E}">
        <p14:creationId xmlns:p14="http://schemas.microsoft.com/office/powerpoint/2010/main" val="21502182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11245D9-1759-4530-8AB5-40F6ED2F6ABD}"/>
              </a:ext>
            </a:extLst>
          </p:cNvPr>
          <p:cNvSpPr>
            <a:spLocks noGrp="1"/>
          </p:cNvSpPr>
          <p:nvPr>
            <p:ph type="title"/>
          </p:nvPr>
        </p:nvSpPr>
        <p:spPr/>
        <p:txBody>
          <a:bodyPr/>
          <a:lstStyle/>
          <a:p>
            <a:r>
              <a:rPr lang="cs-CZ" dirty="0"/>
              <a:t>Diagnostika rodiny</a:t>
            </a:r>
          </a:p>
        </p:txBody>
      </p:sp>
      <p:graphicFrame>
        <p:nvGraphicFramePr>
          <p:cNvPr id="4" name="Tabulka 3">
            <a:extLst>
              <a:ext uri="{FF2B5EF4-FFF2-40B4-BE49-F238E27FC236}">
                <a16:creationId xmlns:a16="http://schemas.microsoft.com/office/drawing/2014/main" id="{8A230516-CD9B-4B23-AEC8-E027C024D223}"/>
              </a:ext>
            </a:extLst>
          </p:cNvPr>
          <p:cNvGraphicFramePr>
            <a:graphicFrameLocks noGrp="1"/>
          </p:cNvGraphicFramePr>
          <p:nvPr/>
        </p:nvGraphicFramePr>
        <p:xfrm>
          <a:off x="254000" y="2298700"/>
          <a:ext cx="11226799" cy="2942446"/>
        </p:xfrm>
        <a:graphic>
          <a:graphicData uri="http://schemas.openxmlformats.org/drawingml/2006/table">
            <a:tbl>
              <a:tblPr firstRow="1" firstCol="1" bandRow="1">
                <a:tableStyleId>{5C22544A-7EE6-4342-B048-85BDC9FD1C3A}</a:tableStyleId>
              </a:tblPr>
              <a:tblGrid>
                <a:gridCol w="3665233">
                  <a:extLst>
                    <a:ext uri="{9D8B030D-6E8A-4147-A177-3AD203B41FA5}">
                      <a16:colId xmlns:a16="http://schemas.microsoft.com/office/drawing/2014/main" val="20000"/>
                    </a:ext>
                  </a:extLst>
                </a:gridCol>
                <a:gridCol w="3780783">
                  <a:extLst>
                    <a:ext uri="{9D8B030D-6E8A-4147-A177-3AD203B41FA5}">
                      <a16:colId xmlns:a16="http://schemas.microsoft.com/office/drawing/2014/main" val="20001"/>
                    </a:ext>
                  </a:extLst>
                </a:gridCol>
                <a:gridCol w="3780783">
                  <a:extLst>
                    <a:ext uri="{9D8B030D-6E8A-4147-A177-3AD203B41FA5}">
                      <a16:colId xmlns:a16="http://schemas.microsoft.com/office/drawing/2014/main" val="20002"/>
                    </a:ext>
                  </a:extLst>
                </a:gridCol>
              </a:tblGrid>
              <a:tr h="1195357">
                <a:tc>
                  <a:txBody>
                    <a:bodyPr/>
                    <a:lstStyle/>
                    <a:p>
                      <a:pPr algn="l">
                        <a:lnSpc>
                          <a:spcPct val="107000"/>
                        </a:lnSpc>
                        <a:spcAft>
                          <a:spcPts val="0"/>
                        </a:spcAft>
                      </a:pPr>
                      <a:r>
                        <a:rPr lang="cs-CZ" sz="2000" dirty="0">
                          <a:effectLst/>
                        </a:rPr>
                        <a:t>Klientova situace z hlediska času</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problém</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Zaměření na řešení</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0"/>
                  </a:ext>
                </a:extLst>
              </a:tr>
              <a:tr h="582363">
                <a:tc>
                  <a:txBody>
                    <a:bodyPr/>
                    <a:lstStyle/>
                    <a:p>
                      <a:pPr algn="l">
                        <a:lnSpc>
                          <a:spcPct val="107000"/>
                        </a:lnSpc>
                        <a:spcAft>
                          <a:spcPts val="0"/>
                        </a:spcAft>
                      </a:pPr>
                      <a:r>
                        <a:rPr lang="cs-CZ" sz="2000" dirty="0">
                          <a:effectLst/>
                        </a:rPr>
                        <a:t>Minulost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Minulá selhání</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Minulé úspěchy</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1"/>
                  </a:ext>
                </a:extLst>
              </a:tr>
              <a:tr h="582363">
                <a:tc>
                  <a:txBody>
                    <a:bodyPr/>
                    <a:lstStyle/>
                    <a:p>
                      <a:pPr algn="l">
                        <a:lnSpc>
                          <a:spcPct val="107000"/>
                        </a:lnSpc>
                        <a:spcAft>
                          <a:spcPts val="0"/>
                        </a:spcAft>
                      </a:pPr>
                      <a:r>
                        <a:rPr lang="cs-CZ" sz="2000" dirty="0">
                          <a:effectLst/>
                        </a:rPr>
                        <a:t>Současnost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nedostatky</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Přítomné zdroje</a:t>
                      </a:r>
                      <a:endParaRPr lang="cs-CZ" sz="2000">
                        <a:effectLst/>
                        <a:latin typeface="Calibri"/>
                        <a:ea typeface="Calibri"/>
                        <a:cs typeface="Times New Roman"/>
                      </a:endParaRPr>
                    </a:p>
                  </a:txBody>
                  <a:tcPr marL="68598" marR="68598" marT="0" marB="0"/>
                </a:tc>
                <a:extLst>
                  <a:ext uri="{0D108BD9-81ED-4DB2-BD59-A6C34878D82A}">
                    <a16:rowId xmlns:a16="http://schemas.microsoft.com/office/drawing/2014/main" val="10002"/>
                  </a:ext>
                </a:extLst>
              </a:tr>
              <a:tr h="582363">
                <a:tc>
                  <a:txBody>
                    <a:bodyPr/>
                    <a:lstStyle/>
                    <a:p>
                      <a:pPr algn="l">
                        <a:lnSpc>
                          <a:spcPct val="107000"/>
                        </a:lnSpc>
                        <a:spcAft>
                          <a:spcPts val="0"/>
                        </a:spcAft>
                      </a:pPr>
                      <a:r>
                        <a:rPr lang="cs-CZ" sz="2000" dirty="0">
                          <a:effectLst/>
                        </a:rPr>
                        <a:t>Budoucnost</a:t>
                      </a:r>
                      <a:endParaRPr lang="cs-CZ" sz="2000" dirty="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a:effectLst/>
                        </a:rPr>
                        <a:t>Budoucí omezení</a:t>
                      </a:r>
                      <a:endParaRPr lang="cs-CZ" sz="2000">
                        <a:effectLst/>
                        <a:latin typeface="Calibri"/>
                        <a:ea typeface="Calibri"/>
                        <a:cs typeface="Times New Roman"/>
                      </a:endParaRPr>
                    </a:p>
                  </a:txBody>
                  <a:tcPr marL="68598" marR="68598" marT="0" marB="0"/>
                </a:tc>
                <a:tc>
                  <a:txBody>
                    <a:bodyPr/>
                    <a:lstStyle/>
                    <a:p>
                      <a:pPr algn="l">
                        <a:lnSpc>
                          <a:spcPct val="107000"/>
                        </a:lnSpc>
                        <a:spcAft>
                          <a:spcPts val="0"/>
                        </a:spcAft>
                      </a:pPr>
                      <a:r>
                        <a:rPr lang="cs-CZ" sz="2000" dirty="0">
                          <a:effectLst/>
                        </a:rPr>
                        <a:t>Budoucí možnosti</a:t>
                      </a:r>
                      <a:endParaRPr lang="cs-CZ" sz="2000" dirty="0">
                        <a:effectLst/>
                        <a:latin typeface="Calibri"/>
                        <a:ea typeface="Calibri"/>
                        <a:cs typeface="Times New Roman"/>
                      </a:endParaRPr>
                    </a:p>
                  </a:txBody>
                  <a:tcPr marL="68598" marR="68598" marT="0" marB="0"/>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0922782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ovéPole 3">
            <a:extLst>
              <a:ext uri="{FF2B5EF4-FFF2-40B4-BE49-F238E27FC236}">
                <a16:creationId xmlns:a16="http://schemas.microsoft.com/office/drawing/2014/main" id="{3FEB209E-B27F-6E43-8497-7DB19D323238}"/>
              </a:ext>
            </a:extLst>
          </p:cNvPr>
          <p:cNvSpPr txBox="1"/>
          <p:nvPr/>
        </p:nvSpPr>
        <p:spPr>
          <a:xfrm>
            <a:off x="1243012" y="569358"/>
            <a:ext cx="979242" cy="369332"/>
          </a:xfrm>
          <a:prstGeom prst="rect">
            <a:avLst/>
          </a:prstGeom>
          <a:noFill/>
        </p:spPr>
        <p:txBody>
          <a:bodyPr wrap="none" rtlCol="0">
            <a:spAutoFit/>
          </a:bodyPr>
          <a:lstStyle/>
          <a:p>
            <a:r>
              <a:rPr lang="cs-CZ" dirty="0"/>
              <a:t>problém</a:t>
            </a:r>
          </a:p>
        </p:txBody>
      </p:sp>
      <p:sp>
        <p:nvSpPr>
          <p:cNvPr id="5" name="Ovál 4">
            <a:extLst>
              <a:ext uri="{FF2B5EF4-FFF2-40B4-BE49-F238E27FC236}">
                <a16:creationId xmlns:a16="http://schemas.microsoft.com/office/drawing/2014/main" id="{2F9F2088-784C-8549-AB89-F68DDA55DC39}"/>
              </a:ext>
            </a:extLst>
          </p:cNvPr>
          <p:cNvSpPr/>
          <p:nvPr/>
        </p:nvSpPr>
        <p:spPr>
          <a:xfrm>
            <a:off x="5086349" y="3066456"/>
            <a:ext cx="485775" cy="50006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Trojúhelník 7">
            <a:extLst>
              <a:ext uri="{FF2B5EF4-FFF2-40B4-BE49-F238E27FC236}">
                <a16:creationId xmlns:a16="http://schemas.microsoft.com/office/drawing/2014/main" id="{8716BE38-6529-C84A-9775-D5643C202DF3}"/>
              </a:ext>
            </a:extLst>
          </p:cNvPr>
          <p:cNvSpPr/>
          <p:nvPr/>
        </p:nvSpPr>
        <p:spPr>
          <a:xfrm>
            <a:off x="1114425" y="1143000"/>
            <a:ext cx="742950" cy="657225"/>
          </a:xfrm>
          <a:prstGeom prst="triangle">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Šipka vpravo 8">
            <a:extLst>
              <a:ext uri="{FF2B5EF4-FFF2-40B4-BE49-F238E27FC236}">
                <a16:creationId xmlns:a16="http://schemas.microsoft.com/office/drawing/2014/main" id="{DC6CD60D-2F54-C548-B8E0-E9CE220454E8}"/>
              </a:ext>
            </a:extLst>
          </p:cNvPr>
          <p:cNvSpPr/>
          <p:nvPr/>
        </p:nvSpPr>
        <p:spPr>
          <a:xfrm rot="1348176">
            <a:off x="1916530" y="2038662"/>
            <a:ext cx="2998321" cy="1225748"/>
          </a:xfrm>
          <a:prstGeom prst="rightArrow">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 name="TextovéPole 9">
            <a:extLst>
              <a:ext uri="{FF2B5EF4-FFF2-40B4-BE49-F238E27FC236}">
                <a16:creationId xmlns:a16="http://schemas.microsoft.com/office/drawing/2014/main" id="{D51C1616-AAD8-BE4C-B606-E661F21DB085}"/>
              </a:ext>
            </a:extLst>
          </p:cNvPr>
          <p:cNvSpPr txBox="1"/>
          <p:nvPr/>
        </p:nvSpPr>
        <p:spPr>
          <a:xfrm>
            <a:off x="4752635" y="3566518"/>
            <a:ext cx="1153201" cy="369332"/>
          </a:xfrm>
          <a:prstGeom prst="rect">
            <a:avLst/>
          </a:prstGeom>
          <a:noFill/>
        </p:spPr>
        <p:txBody>
          <a:bodyPr wrap="none" rtlCol="0">
            <a:spAutoFit/>
          </a:bodyPr>
          <a:lstStyle/>
          <a:p>
            <a:r>
              <a:rPr lang="cs-CZ" dirty="0"/>
              <a:t>Tady a teď</a:t>
            </a:r>
          </a:p>
        </p:txBody>
      </p:sp>
      <p:sp>
        <p:nvSpPr>
          <p:cNvPr id="11" name="Slunce 10">
            <a:extLst>
              <a:ext uri="{FF2B5EF4-FFF2-40B4-BE49-F238E27FC236}">
                <a16:creationId xmlns:a16="http://schemas.microsoft.com/office/drawing/2014/main" id="{4F1DFBD6-3D1B-1A4F-8A67-764707C108E7}"/>
              </a:ext>
            </a:extLst>
          </p:cNvPr>
          <p:cNvSpPr/>
          <p:nvPr/>
        </p:nvSpPr>
        <p:spPr>
          <a:xfrm>
            <a:off x="10425113" y="5106354"/>
            <a:ext cx="990600" cy="1147285"/>
          </a:xfrm>
          <a:prstGeom prst="sun">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2" name="Veselý obličej 11">
            <a:extLst>
              <a:ext uri="{FF2B5EF4-FFF2-40B4-BE49-F238E27FC236}">
                <a16:creationId xmlns:a16="http://schemas.microsoft.com/office/drawing/2014/main" id="{6DD39C18-A901-694C-BDD9-90918E5EAC40}"/>
              </a:ext>
            </a:extLst>
          </p:cNvPr>
          <p:cNvSpPr/>
          <p:nvPr/>
        </p:nvSpPr>
        <p:spPr>
          <a:xfrm>
            <a:off x="10172700" y="557212"/>
            <a:ext cx="1243013" cy="1243013"/>
          </a:xfrm>
          <a:prstGeom prst="smileyFac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3" name="TextovéPole 12">
            <a:extLst>
              <a:ext uri="{FF2B5EF4-FFF2-40B4-BE49-F238E27FC236}">
                <a16:creationId xmlns:a16="http://schemas.microsoft.com/office/drawing/2014/main" id="{130EF662-8859-2B4C-B5D2-07B82D755BFC}"/>
              </a:ext>
            </a:extLst>
          </p:cNvPr>
          <p:cNvSpPr txBox="1"/>
          <p:nvPr/>
        </p:nvSpPr>
        <p:spPr>
          <a:xfrm>
            <a:off x="9825038" y="6249353"/>
            <a:ext cx="1590675" cy="646331"/>
          </a:xfrm>
          <a:prstGeom prst="rect">
            <a:avLst/>
          </a:prstGeom>
          <a:noFill/>
        </p:spPr>
        <p:txBody>
          <a:bodyPr wrap="square" rtlCol="0">
            <a:spAutoFit/>
          </a:bodyPr>
          <a:lstStyle/>
          <a:p>
            <a:r>
              <a:rPr lang="cs-CZ" dirty="0"/>
              <a:t>Obávaná budoucnost</a:t>
            </a:r>
          </a:p>
        </p:txBody>
      </p:sp>
      <p:sp>
        <p:nvSpPr>
          <p:cNvPr id="14" name="TextovéPole 13">
            <a:extLst>
              <a:ext uri="{FF2B5EF4-FFF2-40B4-BE49-F238E27FC236}">
                <a16:creationId xmlns:a16="http://schemas.microsoft.com/office/drawing/2014/main" id="{60EC907F-175B-3742-8E03-44E105B14A09}"/>
              </a:ext>
            </a:extLst>
          </p:cNvPr>
          <p:cNvSpPr txBox="1"/>
          <p:nvPr/>
        </p:nvSpPr>
        <p:spPr>
          <a:xfrm>
            <a:off x="10144124" y="2228850"/>
            <a:ext cx="1700213" cy="646331"/>
          </a:xfrm>
          <a:prstGeom prst="rect">
            <a:avLst/>
          </a:prstGeom>
          <a:noFill/>
        </p:spPr>
        <p:txBody>
          <a:bodyPr wrap="square" rtlCol="0">
            <a:spAutoFit/>
          </a:bodyPr>
          <a:lstStyle/>
          <a:p>
            <a:r>
              <a:rPr lang="cs-CZ" dirty="0"/>
              <a:t>Preferovaná budoucnost</a:t>
            </a:r>
          </a:p>
        </p:txBody>
      </p:sp>
      <p:cxnSp>
        <p:nvCxnSpPr>
          <p:cNvPr id="16" name="Přímá spojovací šipka 15">
            <a:extLst>
              <a:ext uri="{FF2B5EF4-FFF2-40B4-BE49-F238E27FC236}">
                <a16:creationId xmlns:a16="http://schemas.microsoft.com/office/drawing/2014/main" id="{41FF261C-AA07-3E4C-943F-5D99FEB4F334}"/>
              </a:ext>
            </a:extLst>
          </p:cNvPr>
          <p:cNvCxnSpPr/>
          <p:nvPr/>
        </p:nvCxnSpPr>
        <p:spPr>
          <a:xfrm>
            <a:off x="6415088" y="3566518"/>
            <a:ext cx="3614737" cy="1791295"/>
          </a:xfrm>
          <a:prstGeom prst="straightConnector1">
            <a:avLst/>
          </a:prstGeom>
          <a:ln w="8890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7" name="TextovéPole 16">
            <a:extLst>
              <a:ext uri="{FF2B5EF4-FFF2-40B4-BE49-F238E27FC236}">
                <a16:creationId xmlns:a16="http://schemas.microsoft.com/office/drawing/2014/main" id="{62914B98-DCD8-E443-9A56-3402C369E894}"/>
              </a:ext>
            </a:extLst>
          </p:cNvPr>
          <p:cNvSpPr txBox="1"/>
          <p:nvPr/>
        </p:nvSpPr>
        <p:spPr>
          <a:xfrm rot="1663987">
            <a:off x="7686676" y="4155491"/>
            <a:ext cx="1828800" cy="369332"/>
          </a:xfrm>
          <a:prstGeom prst="rect">
            <a:avLst/>
          </a:prstGeom>
          <a:noFill/>
        </p:spPr>
        <p:txBody>
          <a:bodyPr wrap="square" rtlCol="0">
            <a:spAutoFit/>
          </a:bodyPr>
          <a:lstStyle/>
          <a:p>
            <a:r>
              <a:rPr lang="cs-CZ" dirty="0"/>
              <a:t>rizika</a:t>
            </a:r>
          </a:p>
        </p:txBody>
      </p:sp>
      <p:sp>
        <p:nvSpPr>
          <p:cNvPr id="18" name="Šrafovaná šipka vpravo 17">
            <a:extLst>
              <a:ext uri="{FF2B5EF4-FFF2-40B4-BE49-F238E27FC236}">
                <a16:creationId xmlns:a16="http://schemas.microsoft.com/office/drawing/2014/main" id="{F120A27D-0390-DB48-BDFD-45A99DA905AE}"/>
              </a:ext>
            </a:extLst>
          </p:cNvPr>
          <p:cNvSpPr/>
          <p:nvPr/>
        </p:nvSpPr>
        <p:spPr>
          <a:xfrm rot="19750906">
            <a:off x="720282" y="5038175"/>
            <a:ext cx="4457699" cy="671512"/>
          </a:xfrm>
          <a:prstGeom prst="stripedRigh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9" name="TextovéPole 18">
            <a:extLst>
              <a:ext uri="{FF2B5EF4-FFF2-40B4-BE49-F238E27FC236}">
                <a16:creationId xmlns:a16="http://schemas.microsoft.com/office/drawing/2014/main" id="{090F4CB6-B106-FF40-9E34-45506595BFDB}"/>
              </a:ext>
            </a:extLst>
          </p:cNvPr>
          <p:cNvSpPr txBox="1"/>
          <p:nvPr/>
        </p:nvSpPr>
        <p:spPr>
          <a:xfrm>
            <a:off x="92868" y="4791670"/>
            <a:ext cx="2300287" cy="923330"/>
          </a:xfrm>
          <a:prstGeom prst="rect">
            <a:avLst/>
          </a:prstGeom>
          <a:noFill/>
        </p:spPr>
        <p:txBody>
          <a:bodyPr wrap="square" rtlCol="0">
            <a:spAutoFit/>
          </a:bodyPr>
          <a:lstStyle/>
          <a:p>
            <a:r>
              <a:rPr lang="cs-CZ" dirty="0"/>
              <a:t>Všechno co mi funguje, co znám, umím, čím se bavím</a:t>
            </a:r>
          </a:p>
        </p:txBody>
      </p:sp>
      <p:cxnSp>
        <p:nvCxnSpPr>
          <p:cNvPr id="21" name="Přímá spojovací šipka 20">
            <a:extLst>
              <a:ext uri="{FF2B5EF4-FFF2-40B4-BE49-F238E27FC236}">
                <a16:creationId xmlns:a16="http://schemas.microsoft.com/office/drawing/2014/main" id="{0A2E10A0-DBDB-4E40-BDAD-F62F9592F832}"/>
              </a:ext>
            </a:extLst>
          </p:cNvPr>
          <p:cNvCxnSpPr/>
          <p:nvPr/>
        </p:nvCxnSpPr>
        <p:spPr>
          <a:xfrm>
            <a:off x="1857375" y="6572518"/>
            <a:ext cx="654367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2" name="TextovéPole 21">
            <a:extLst>
              <a:ext uri="{FF2B5EF4-FFF2-40B4-BE49-F238E27FC236}">
                <a16:creationId xmlns:a16="http://schemas.microsoft.com/office/drawing/2014/main" id="{C39CD124-7727-CB4D-92E4-1E7A6F91E91E}"/>
              </a:ext>
            </a:extLst>
          </p:cNvPr>
          <p:cNvSpPr txBox="1"/>
          <p:nvPr/>
        </p:nvSpPr>
        <p:spPr>
          <a:xfrm>
            <a:off x="2023591" y="6294357"/>
            <a:ext cx="1004442" cy="369332"/>
          </a:xfrm>
          <a:prstGeom prst="rect">
            <a:avLst/>
          </a:prstGeom>
          <a:noFill/>
        </p:spPr>
        <p:txBody>
          <a:bodyPr wrap="none" rtlCol="0">
            <a:spAutoFit/>
          </a:bodyPr>
          <a:lstStyle/>
          <a:p>
            <a:r>
              <a:rPr lang="cs-CZ" dirty="0"/>
              <a:t>minulost</a:t>
            </a:r>
          </a:p>
        </p:txBody>
      </p:sp>
      <p:sp>
        <p:nvSpPr>
          <p:cNvPr id="23" name="TextovéPole 22">
            <a:extLst>
              <a:ext uri="{FF2B5EF4-FFF2-40B4-BE49-F238E27FC236}">
                <a16:creationId xmlns:a16="http://schemas.microsoft.com/office/drawing/2014/main" id="{2015C92C-653D-6A4B-A2E7-60D08334CED8}"/>
              </a:ext>
            </a:extLst>
          </p:cNvPr>
          <p:cNvSpPr txBox="1"/>
          <p:nvPr/>
        </p:nvSpPr>
        <p:spPr>
          <a:xfrm>
            <a:off x="4886325" y="6249353"/>
            <a:ext cx="1222129" cy="369332"/>
          </a:xfrm>
          <a:prstGeom prst="rect">
            <a:avLst/>
          </a:prstGeom>
          <a:noFill/>
        </p:spPr>
        <p:txBody>
          <a:bodyPr wrap="none" rtlCol="0">
            <a:spAutoFit/>
          </a:bodyPr>
          <a:lstStyle/>
          <a:p>
            <a:r>
              <a:rPr lang="cs-CZ" dirty="0"/>
              <a:t>současnost</a:t>
            </a:r>
          </a:p>
        </p:txBody>
      </p:sp>
      <p:sp>
        <p:nvSpPr>
          <p:cNvPr id="24" name="TextovéPole 23">
            <a:extLst>
              <a:ext uri="{FF2B5EF4-FFF2-40B4-BE49-F238E27FC236}">
                <a16:creationId xmlns:a16="http://schemas.microsoft.com/office/drawing/2014/main" id="{8D91B876-982A-4547-BE4B-FBFF32F9CB50}"/>
              </a:ext>
            </a:extLst>
          </p:cNvPr>
          <p:cNvSpPr txBox="1"/>
          <p:nvPr/>
        </p:nvSpPr>
        <p:spPr>
          <a:xfrm>
            <a:off x="8058150" y="6249353"/>
            <a:ext cx="1299395" cy="369332"/>
          </a:xfrm>
          <a:prstGeom prst="rect">
            <a:avLst/>
          </a:prstGeom>
          <a:noFill/>
        </p:spPr>
        <p:txBody>
          <a:bodyPr wrap="none" rtlCol="0">
            <a:spAutoFit/>
          </a:bodyPr>
          <a:lstStyle/>
          <a:p>
            <a:r>
              <a:rPr lang="cs-CZ" dirty="0"/>
              <a:t>budoucnost</a:t>
            </a:r>
          </a:p>
        </p:txBody>
      </p:sp>
      <p:sp>
        <p:nvSpPr>
          <p:cNvPr id="25" name="Pětiúhelník 24">
            <a:extLst>
              <a:ext uri="{FF2B5EF4-FFF2-40B4-BE49-F238E27FC236}">
                <a16:creationId xmlns:a16="http://schemas.microsoft.com/office/drawing/2014/main" id="{41AF272B-FAC5-C144-A046-3B7D90B63B6C}"/>
              </a:ext>
            </a:extLst>
          </p:cNvPr>
          <p:cNvSpPr/>
          <p:nvPr/>
        </p:nvSpPr>
        <p:spPr>
          <a:xfrm rot="20459790">
            <a:off x="6949431" y="2158875"/>
            <a:ext cx="2842307" cy="197082"/>
          </a:xfrm>
          <a:prstGeom prst="homePlat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6" name="TextovéPole 25">
            <a:extLst>
              <a:ext uri="{FF2B5EF4-FFF2-40B4-BE49-F238E27FC236}">
                <a16:creationId xmlns:a16="http://schemas.microsoft.com/office/drawing/2014/main" id="{3A6958D1-CBAC-624C-B71E-7FE5EA1A1885}"/>
              </a:ext>
            </a:extLst>
          </p:cNvPr>
          <p:cNvSpPr txBox="1"/>
          <p:nvPr/>
        </p:nvSpPr>
        <p:spPr>
          <a:xfrm rot="20449699">
            <a:off x="7265336" y="1470649"/>
            <a:ext cx="1796133" cy="369332"/>
          </a:xfrm>
          <a:prstGeom prst="rect">
            <a:avLst/>
          </a:prstGeom>
          <a:noFill/>
        </p:spPr>
        <p:txBody>
          <a:bodyPr wrap="none" rtlCol="0">
            <a:spAutoFit/>
          </a:bodyPr>
          <a:lstStyle/>
          <a:p>
            <a:r>
              <a:rPr lang="cs-CZ" dirty="0"/>
              <a:t>Dlouhodobý plán</a:t>
            </a:r>
          </a:p>
        </p:txBody>
      </p:sp>
      <p:sp>
        <p:nvSpPr>
          <p:cNvPr id="27" name="Trojúhelník 26">
            <a:extLst>
              <a:ext uri="{FF2B5EF4-FFF2-40B4-BE49-F238E27FC236}">
                <a16:creationId xmlns:a16="http://schemas.microsoft.com/office/drawing/2014/main" id="{B8D3039D-F976-1149-B6D5-3B7FA0CFE495}"/>
              </a:ext>
            </a:extLst>
          </p:cNvPr>
          <p:cNvSpPr/>
          <p:nvPr/>
        </p:nvSpPr>
        <p:spPr>
          <a:xfrm rot="3816503">
            <a:off x="6335088" y="2340523"/>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8" name="Trojúhelník 27">
            <a:extLst>
              <a:ext uri="{FF2B5EF4-FFF2-40B4-BE49-F238E27FC236}">
                <a16:creationId xmlns:a16="http://schemas.microsoft.com/office/drawing/2014/main" id="{7E4A46A0-0D59-784C-AD50-9B63D67D3333}"/>
              </a:ext>
            </a:extLst>
          </p:cNvPr>
          <p:cNvSpPr/>
          <p:nvPr/>
        </p:nvSpPr>
        <p:spPr>
          <a:xfrm rot="3816503">
            <a:off x="7674470" y="1952127"/>
            <a:ext cx="589665" cy="1002752"/>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2168767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23"/>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2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3" presetClass="entr" presetSubtype="1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blinds(horizontal)">
                                      <p:cBhvr>
                                        <p:cTn id="23" dur="500"/>
                                        <p:tgtEl>
                                          <p:spTgt spid="8"/>
                                        </p:tgtEl>
                                      </p:cBhvr>
                                    </p:animEffect>
                                  </p:childTnLst>
                                </p:cTn>
                              </p:par>
                              <p:par>
                                <p:cTn id="24" presetID="3" presetClass="entr" presetSubtype="10" fill="hold" grpId="0" nodeType="with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blinds(horizontal)">
                                      <p:cBhvr>
                                        <p:cTn id="26" dur="500"/>
                                        <p:tgtEl>
                                          <p:spTgt spid="4"/>
                                        </p:tgtEl>
                                      </p:cBhvr>
                                    </p:animEffect>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additive="base">
                                        <p:cTn id="31" dur="500" fill="hold"/>
                                        <p:tgtEl>
                                          <p:spTgt spid="9"/>
                                        </p:tgtEl>
                                        <p:attrNameLst>
                                          <p:attrName>ppt_x</p:attrName>
                                        </p:attrNameLst>
                                      </p:cBhvr>
                                      <p:tavLst>
                                        <p:tav tm="0">
                                          <p:val>
                                            <p:strVal val="#ppt_x"/>
                                          </p:val>
                                        </p:tav>
                                        <p:tav tm="100000">
                                          <p:val>
                                            <p:strVal val="#ppt_x"/>
                                          </p:val>
                                        </p:tav>
                                      </p:tavLst>
                                    </p:anim>
                                    <p:anim calcmode="lin" valueType="num">
                                      <p:cBhvr additive="base">
                                        <p:cTn id="32"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10"/>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5" presetClass="entr" presetSubtype="10" fill="hold" grpId="0" nodeType="clickEffect">
                                  <p:stCondLst>
                                    <p:cond delay="0"/>
                                  </p:stCondLst>
                                  <p:childTnLst>
                                    <p:set>
                                      <p:cBhvr>
                                        <p:cTn id="42" dur="1" fill="hold">
                                          <p:stCondLst>
                                            <p:cond delay="0"/>
                                          </p:stCondLst>
                                        </p:cTn>
                                        <p:tgtEl>
                                          <p:spTgt spid="11"/>
                                        </p:tgtEl>
                                        <p:attrNameLst>
                                          <p:attrName>style.visibility</p:attrName>
                                        </p:attrNameLst>
                                      </p:cBhvr>
                                      <p:to>
                                        <p:strVal val="visible"/>
                                      </p:to>
                                    </p:set>
                                    <p:animEffect transition="in" filter="checkerboard(across)">
                                      <p:cBhvr>
                                        <p:cTn id="43" dur="500"/>
                                        <p:tgtEl>
                                          <p:spTgt spid="11"/>
                                        </p:tgtEl>
                                      </p:cBhvr>
                                    </p:animEffect>
                                  </p:childTnLst>
                                </p:cTn>
                              </p:par>
                            </p:childTnLst>
                          </p:cTn>
                        </p:par>
                      </p:childTnLst>
                    </p:cTn>
                  </p:par>
                  <p:par>
                    <p:cTn id="44" fill="hold">
                      <p:stCondLst>
                        <p:cond delay="indefinite"/>
                      </p:stCondLst>
                      <p:childTnLst>
                        <p:par>
                          <p:cTn id="45" fill="hold">
                            <p:stCondLst>
                              <p:cond delay="0"/>
                            </p:stCondLst>
                            <p:childTnLst>
                              <p:par>
                                <p:cTn id="46" presetID="3" presetClass="entr" presetSubtype="10" fill="hold" grpId="0" nodeType="clickEffect">
                                  <p:stCondLst>
                                    <p:cond delay="0"/>
                                  </p:stCondLst>
                                  <p:childTnLst>
                                    <p:set>
                                      <p:cBhvr>
                                        <p:cTn id="47" dur="1" fill="hold">
                                          <p:stCondLst>
                                            <p:cond delay="0"/>
                                          </p:stCondLst>
                                        </p:cTn>
                                        <p:tgtEl>
                                          <p:spTgt spid="13"/>
                                        </p:tgtEl>
                                        <p:attrNameLst>
                                          <p:attrName>style.visibility</p:attrName>
                                        </p:attrNameLst>
                                      </p:cBhvr>
                                      <p:to>
                                        <p:strVal val="visible"/>
                                      </p:to>
                                    </p:set>
                                    <p:animEffect transition="in" filter="blinds(horizontal)">
                                      <p:cBhvr>
                                        <p:cTn id="48" dur="500"/>
                                        <p:tgtEl>
                                          <p:spTgt spid="13"/>
                                        </p:tgtEl>
                                      </p:cBhvr>
                                    </p:animEffect>
                                  </p:childTnLst>
                                </p:cTn>
                              </p:par>
                            </p:childTnLst>
                          </p:cTn>
                        </p:par>
                      </p:childTnLst>
                    </p:cTn>
                  </p:par>
                  <p:par>
                    <p:cTn id="49" fill="hold">
                      <p:stCondLst>
                        <p:cond delay="indefinite"/>
                      </p:stCondLst>
                      <p:childTnLst>
                        <p:par>
                          <p:cTn id="50" fill="hold">
                            <p:stCondLst>
                              <p:cond delay="0"/>
                            </p:stCondLst>
                            <p:childTnLst>
                              <p:par>
                                <p:cTn id="51" presetID="2" presetClass="entr" presetSubtype="4" fill="hold" nodeType="clickEffect">
                                  <p:stCondLst>
                                    <p:cond delay="0"/>
                                  </p:stCondLst>
                                  <p:childTnLst>
                                    <p:set>
                                      <p:cBhvr>
                                        <p:cTn id="52" dur="1" fill="hold">
                                          <p:stCondLst>
                                            <p:cond delay="0"/>
                                          </p:stCondLst>
                                        </p:cTn>
                                        <p:tgtEl>
                                          <p:spTgt spid="16"/>
                                        </p:tgtEl>
                                        <p:attrNameLst>
                                          <p:attrName>style.visibility</p:attrName>
                                        </p:attrNameLst>
                                      </p:cBhvr>
                                      <p:to>
                                        <p:strVal val="visible"/>
                                      </p:to>
                                    </p:set>
                                    <p:anim calcmode="lin" valueType="num">
                                      <p:cBhvr additive="base">
                                        <p:cTn id="53" dur="500" fill="hold"/>
                                        <p:tgtEl>
                                          <p:spTgt spid="16"/>
                                        </p:tgtEl>
                                        <p:attrNameLst>
                                          <p:attrName>ppt_x</p:attrName>
                                        </p:attrNameLst>
                                      </p:cBhvr>
                                      <p:tavLst>
                                        <p:tav tm="0">
                                          <p:val>
                                            <p:strVal val="#ppt_x"/>
                                          </p:val>
                                        </p:tav>
                                        <p:tav tm="100000">
                                          <p:val>
                                            <p:strVal val="#ppt_x"/>
                                          </p:val>
                                        </p:tav>
                                      </p:tavLst>
                                    </p:anim>
                                    <p:anim calcmode="lin" valueType="num">
                                      <p:cBhvr additive="base">
                                        <p:cTn id="54" dur="500" fill="hold"/>
                                        <p:tgtEl>
                                          <p:spTgt spid="16"/>
                                        </p:tgtEl>
                                        <p:attrNameLst>
                                          <p:attrName>ppt_y</p:attrName>
                                        </p:attrNameLst>
                                      </p:cBhvr>
                                      <p:tavLst>
                                        <p:tav tm="0">
                                          <p:val>
                                            <p:strVal val="1+#ppt_h/2"/>
                                          </p:val>
                                        </p:tav>
                                        <p:tav tm="100000">
                                          <p:val>
                                            <p:strVal val="#ppt_y"/>
                                          </p:val>
                                        </p:tav>
                                      </p:tavLst>
                                    </p:anim>
                                  </p:childTnLst>
                                </p:cTn>
                              </p:par>
                              <p:par>
                                <p:cTn id="55" presetID="2" presetClass="entr" presetSubtype="4" fill="hold" grpId="0" nodeType="withEffect">
                                  <p:stCondLst>
                                    <p:cond delay="0"/>
                                  </p:stCondLst>
                                  <p:childTnLst>
                                    <p:set>
                                      <p:cBhvr>
                                        <p:cTn id="56" dur="1" fill="hold">
                                          <p:stCondLst>
                                            <p:cond delay="0"/>
                                          </p:stCondLst>
                                        </p:cTn>
                                        <p:tgtEl>
                                          <p:spTgt spid="17"/>
                                        </p:tgtEl>
                                        <p:attrNameLst>
                                          <p:attrName>style.visibility</p:attrName>
                                        </p:attrNameLst>
                                      </p:cBhvr>
                                      <p:to>
                                        <p:strVal val="visible"/>
                                      </p:to>
                                    </p:set>
                                    <p:anim calcmode="lin" valueType="num">
                                      <p:cBhvr additive="base">
                                        <p:cTn id="57" dur="500" fill="hold"/>
                                        <p:tgtEl>
                                          <p:spTgt spid="17"/>
                                        </p:tgtEl>
                                        <p:attrNameLst>
                                          <p:attrName>ppt_x</p:attrName>
                                        </p:attrNameLst>
                                      </p:cBhvr>
                                      <p:tavLst>
                                        <p:tav tm="0">
                                          <p:val>
                                            <p:strVal val="#ppt_x"/>
                                          </p:val>
                                        </p:tav>
                                        <p:tav tm="100000">
                                          <p:val>
                                            <p:strVal val="#ppt_x"/>
                                          </p:val>
                                        </p:tav>
                                      </p:tavLst>
                                    </p:anim>
                                    <p:anim calcmode="lin" valueType="num">
                                      <p:cBhvr additive="base">
                                        <p:cTn id="58"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18" presetClass="entr" presetSubtype="12" fill="hold" grpId="0" nodeType="clickEffect">
                                  <p:stCondLst>
                                    <p:cond delay="0"/>
                                  </p:stCondLst>
                                  <p:childTnLst>
                                    <p:set>
                                      <p:cBhvr>
                                        <p:cTn id="62" dur="1" fill="hold">
                                          <p:stCondLst>
                                            <p:cond delay="0"/>
                                          </p:stCondLst>
                                        </p:cTn>
                                        <p:tgtEl>
                                          <p:spTgt spid="12"/>
                                        </p:tgtEl>
                                        <p:attrNameLst>
                                          <p:attrName>style.visibility</p:attrName>
                                        </p:attrNameLst>
                                      </p:cBhvr>
                                      <p:to>
                                        <p:strVal val="visible"/>
                                      </p:to>
                                    </p:set>
                                    <p:animEffect transition="in" filter="strips(downLeft)">
                                      <p:cBhvr>
                                        <p:cTn id="63" dur="500"/>
                                        <p:tgtEl>
                                          <p:spTgt spid="12"/>
                                        </p:tgtEl>
                                      </p:cBhvr>
                                    </p:animEffect>
                                  </p:childTnLst>
                                </p:cTn>
                              </p:par>
                              <p:par>
                                <p:cTn id="64" presetID="18" presetClass="entr" presetSubtype="12" fill="hold" grpId="0" nodeType="withEffect">
                                  <p:stCondLst>
                                    <p:cond delay="0"/>
                                  </p:stCondLst>
                                  <p:childTnLst>
                                    <p:set>
                                      <p:cBhvr>
                                        <p:cTn id="65" dur="1" fill="hold">
                                          <p:stCondLst>
                                            <p:cond delay="0"/>
                                          </p:stCondLst>
                                        </p:cTn>
                                        <p:tgtEl>
                                          <p:spTgt spid="14"/>
                                        </p:tgtEl>
                                        <p:attrNameLst>
                                          <p:attrName>style.visibility</p:attrName>
                                        </p:attrNameLst>
                                      </p:cBhvr>
                                      <p:to>
                                        <p:strVal val="visible"/>
                                      </p:to>
                                    </p:set>
                                    <p:animEffect transition="in" filter="strips(downLeft)">
                                      <p:cBhvr>
                                        <p:cTn id="66" dur="500"/>
                                        <p:tgtEl>
                                          <p:spTgt spid="14"/>
                                        </p:tgtEl>
                                      </p:cBhvr>
                                    </p:animEffect>
                                  </p:childTnLst>
                                </p:cTn>
                              </p:par>
                            </p:childTnLst>
                          </p:cTn>
                        </p:par>
                      </p:childTnLst>
                    </p:cTn>
                  </p:par>
                  <p:par>
                    <p:cTn id="67" fill="hold">
                      <p:stCondLst>
                        <p:cond delay="indefinite"/>
                      </p:stCondLst>
                      <p:childTnLst>
                        <p:par>
                          <p:cTn id="68" fill="hold">
                            <p:stCondLst>
                              <p:cond delay="0"/>
                            </p:stCondLst>
                            <p:childTnLst>
                              <p:par>
                                <p:cTn id="69" presetID="12" presetClass="entr" presetSubtype="4" fill="hold" grpId="0" nodeType="clickEffect">
                                  <p:stCondLst>
                                    <p:cond delay="0"/>
                                  </p:stCondLst>
                                  <p:childTnLst>
                                    <p:set>
                                      <p:cBhvr>
                                        <p:cTn id="70" dur="1" fill="hold">
                                          <p:stCondLst>
                                            <p:cond delay="0"/>
                                          </p:stCondLst>
                                        </p:cTn>
                                        <p:tgtEl>
                                          <p:spTgt spid="25"/>
                                        </p:tgtEl>
                                        <p:attrNameLst>
                                          <p:attrName>style.visibility</p:attrName>
                                        </p:attrNameLst>
                                      </p:cBhvr>
                                      <p:to>
                                        <p:strVal val="visible"/>
                                      </p:to>
                                    </p:set>
                                    <p:anim calcmode="lin" valueType="num">
                                      <p:cBhvr additive="base">
                                        <p:cTn id="71" dur="500"/>
                                        <p:tgtEl>
                                          <p:spTgt spid="25"/>
                                        </p:tgtEl>
                                        <p:attrNameLst>
                                          <p:attrName>ppt_y</p:attrName>
                                        </p:attrNameLst>
                                      </p:cBhvr>
                                      <p:tavLst>
                                        <p:tav tm="0">
                                          <p:val>
                                            <p:strVal val="#ppt_y+#ppt_h*1.125000"/>
                                          </p:val>
                                        </p:tav>
                                        <p:tav tm="100000">
                                          <p:val>
                                            <p:strVal val="#ppt_y"/>
                                          </p:val>
                                        </p:tav>
                                      </p:tavLst>
                                    </p:anim>
                                    <p:animEffect transition="in" filter="wipe(up)">
                                      <p:cBhvr>
                                        <p:cTn id="72" dur="500"/>
                                        <p:tgtEl>
                                          <p:spTgt spid="25"/>
                                        </p:tgtEl>
                                      </p:cBhvr>
                                    </p:animEffect>
                                  </p:childTnLst>
                                </p:cTn>
                              </p:par>
                              <p:par>
                                <p:cTn id="73" presetID="12" presetClass="entr" presetSubtype="4" fill="hold" grpId="0" nodeType="withEffect">
                                  <p:stCondLst>
                                    <p:cond delay="0"/>
                                  </p:stCondLst>
                                  <p:childTnLst>
                                    <p:set>
                                      <p:cBhvr>
                                        <p:cTn id="74" dur="1" fill="hold">
                                          <p:stCondLst>
                                            <p:cond delay="0"/>
                                          </p:stCondLst>
                                        </p:cTn>
                                        <p:tgtEl>
                                          <p:spTgt spid="26"/>
                                        </p:tgtEl>
                                        <p:attrNameLst>
                                          <p:attrName>style.visibility</p:attrName>
                                        </p:attrNameLst>
                                      </p:cBhvr>
                                      <p:to>
                                        <p:strVal val="visible"/>
                                      </p:to>
                                    </p:set>
                                    <p:anim calcmode="lin" valueType="num">
                                      <p:cBhvr additive="base">
                                        <p:cTn id="75" dur="500"/>
                                        <p:tgtEl>
                                          <p:spTgt spid="26"/>
                                        </p:tgtEl>
                                        <p:attrNameLst>
                                          <p:attrName>ppt_y</p:attrName>
                                        </p:attrNameLst>
                                      </p:cBhvr>
                                      <p:tavLst>
                                        <p:tav tm="0">
                                          <p:val>
                                            <p:strVal val="#ppt_y+#ppt_h*1.125000"/>
                                          </p:val>
                                        </p:tav>
                                        <p:tav tm="100000">
                                          <p:val>
                                            <p:strVal val="#ppt_y"/>
                                          </p:val>
                                        </p:tav>
                                      </p:tavLst>
                                    </p:anim>
                                    <p:animEffect transition="in" filter="wipe(up)">
                                      <p:cBhvr>
                                        <p:cTn id="76" dur="500"/>
                                        <p:tgtEl>
                                          <p:spTgt spid="26"/>
                                        </p:tgtEl>
                                      </p:cBhvr>
                                    </p:animEffect>
                                  </p:childTnLst>
                                </p:cTn>
                              </p:par>
                            </p:childTnLst>
                          </p:cTn>
                        </p:par>
                      </p:childTnLst>
                    </p:cTn>
                  </p:par>
                  <p:par>
                    <p:cTn id="77" fill="hold">
                      <p:stCondLst>
                        <p:cond delay="indefinite"/>
                      </p:stCondLst>
                      <p:childTnLst>
                        <p:par>
                          <p:cTn id="78" fill="hold">
                            <p:stCondLst>
                              <p:cond delay="0"/>
                            </p:stCondLst>
                            <p:childTnLst>
                              <p:par>
                                <p:cTn id="79" presetID="6" presetClass="entr" presetSubtype="16" fill="hold" grpId="0" nodeType="clickEffect">
                                  <p:stCondLst>
                                    <p:cond delay="0"/>
                                  </p:stCondLst>
                                  <p:childTnLst>
                                    <p:set>
                                      <p:cBhvr>
                                        <p:cTn id="80" dur="1" fill="hold">
                                          <p:stCondLst>
                                            <p:cond delay="0"/>
                                          </p:stCondLst>
                                        </p:cTn>
                                        <p:tgtEl>
                                          <p:spTgt spid="18"/>
                                        </p:tgtEl>
                                        <p:attrNameLst>
                                          <p:attrName>style.visibility</p:attrName>
                                        </p:attrNameLst>
                                      </p:cBhvr>
                                      <p:to>
                                        <p:strVal val="visible"/>
                                      </p:to>
                                    </p:set>
                                    <p:animEffect transition="in" filter="circle(in)">
                                      <p:cBhvr>
                                        <p:cTn id="81" dur="2000"/>
                                        <p:tgtEl>
                                          <p:spTgt spid="18"/>
                                        </p:tgtEl>
                                      </p:cBhvr>
                                    </p:animEffect>
                                  </p:childTnLst>
                                </p:cTn>
                              </p:par>
                              <p:par>
                                <p:cTn id="82" presetID="6" presetClass="entr" presetSubtype="16" fill="hold" grpId="0" nodeType="withEffect">
                                  <p:stCondLst>
                                    <p:cond delay="0"/>
                                  </p:stCondLst>
                                  <p:childTnLst>
                                    <p:set>
                                      <p:cBhvr>
                                        <p:cTn id="83" dur="1" fill="hold">
                                          <p:stCondLst>
                                            <p:cond delay="0"/>
                                          </p:stCondLst>
                                        </p:cTn>
                                        <p:tgtEl>
                                          <p:spTgt spid="19"/>
                                        </p:tgtEl>
                                        <p:attrNameLst>
                                          <p:attrName>style.visibility</p:attrName>
                                        </p:attrNameLst>
                                      </p:cBhvr>
                                      <p:to>
                                        <p:strVal val="visible"/>
                                      </p:to>
                                    </p:set>
                                    <p:animEffect transition="in" filter="circle(in)">
                                      <p:cBhvr>
                                        <p:cTn id="84" dur="2000"/>
                                        <p:tgtEl>
                                          <p:spTgt spid="19"/>
                                        </p:tgtEl>
                                      </p:cBhvr>
                                    </p:animEffect>
                                  </p:childTnLst>
                                </p:cTn>
                              </p:par>
                            </p:childTnLst>
                          </p:cTn>
                        </p:par>
                      </p:childTnLst>
                    </p:cTn>
                  </p:par>
                  <p:par>
                    <p:cTn id="85" fill="hold">
                      <p:stCondLst>
                        <p:cond delay="indefinite"/>
                      </p:stCondLst>
                      <p:childTnLst>
                        <p:par>
                          <p:cTn id="86" fill="hold">
                            <p:stCondLst>
                              <p:cond delay="0"/>
                            </p:stCondLst>
                            <p:childTnLst>
                              <p:par>
                                <p:cTn id="87" presetID="14" presetClass="entr" presetSubtype="10" fill="hold" grpId="0" nodeType="clickEffect">
                                  <p:stCondLst>
                                    <p:cond delay="0"/>
                                  </p:stCondLst>
                                  <p:childTnLst>
                                    <p:set>
                                      <p:cBhvr>
                                        <p:cTn id="88" dur="1" fill="hold">
                                          <p:stCondLst>
                                            <p:cond delay="0"/>
                                          </p:stCondLst>
                                        </p:cTn>
                                        <p:tgtEl>
                                          <p:spTgt spid="27"/>
                                        </p:tgtEl>
                                        <p:attrNameLst>
                                          <p:attrName>style.visibility</p:attrName>
                                        </p:attrNameLst>
                                      </p:cBhvr>
                                      <p:to>
                                        <p:strVal val="visible"/>
                                      </p:to>
                                    </p:set>
                                    <p:animEffect transition="in" filter="randombar(horizontal)">
                                      <p:cBhvr>
                                        <p:cTn id="89" dur="500"/>
                                        <p:tgtEl>
                                          <p:spTgt spid="27"/>
                                        </p:tgtEl>
                                      </p:cBhvr>
                                    </p:animEffect>
                                  </p:childTnLst>
                                </p:cTn>
                              </p:par>
                            </p:childTnLst>
                          </p:cTn>
                        </p:par>
                      </p:childTnLst>
                    </p:cTn>
                  </p:par>
                  <p:par>
                    <p:cTn id="90" fill="hold">
                      <p:stCondLst>
                        <p:cond delay="indefinite"/>
                      </p:stCondLst>
                      <p:childTnLst>
                        <p:par>
                          <p:cTn id="91" fill="hold">
                            <p:stCondLst>
                              <p:cond delay="0"/>
                            </p:stCondLst>
                            <p:childTnLst>
                              <p:par>
                                <p:cTn id="92" presetID="14" presetClass="entr" presetSubtype="10" fill="hold" grpId="0" nodeType="clickEffect">
                                  <p:stCondLst>
                                    <p:cond delay="0"/>
                                  </p:stCondLst>
                                  <p:childTnLst>
                                    <p:set>
                                      <p:cBhvr>
                                        <p:cTn id="93" dur="1" fill="hold">
                                          <p:stCondLst>
                                            <p:cond delay="0"/>
                                          </p:stCondLst>
                                        </p:cTn>
                                        <p:tgtEl>
                                          <p:spTgt spid="28"/>
                                        </p:tgtEl>
                                        <p:attrNameLst>
                                          <p:attrName>style.visibility</p:attrName>
                                        </p:attrNameLst>
                                      </p:cBhvr>
                                      <p:to>
                                        <p:strVal val="visible"/>
                                      </p:to>
                                    </p:set>
                                    <p:animEffect transition="in" filter="randombar(horizontal)">
                                      <p:cBhvr>
                                        <p:cTn id="94" dur="500"/>
                                        <p:tgtEl>
                                          <p:spTgt spid="28"/>
                                        </p:tgtEl>
                                      </p:cBhvr>
                                    </p:animEffect>
                                  </p:childTnLst>
                                </p:cTn>
                              </p:par>
                            </p:childTnLst>
                          </p:cTn>
                        </p:par>
                      </p:childTnLst>
                    </p:cTn>
                  </p:par>
                </p:childTnLst>
              </p:cTn>
              <p:prevCondLst>
                <p:cond evt="onPrev" delay="0">
                  <p:tgtEl>
                    <p:sldTgt/>
                  </p:tgtEl>
                </p:cond>
              </p:prevCondLst>
              <p:nextCondLst>
                <p:cond evt="onNext" delay="0">
                  <p:tgtEl>
                    <p:sldTgt/>
                  </p:tgtEl>
                </p:cond>
              </p:nextCondLst>
            </p:seq>
            <p:seq concurrent="1" nextAc="seek">
              <p:cTn id="95" restart="whenNotActive" fill="hold" evtFilter="cancelBubble" nodeType="interactiveSeq">
                <p:stCondLst>
                  <p:cond evt="onClick" delay="0">
                    <p:tgtEl>
                      <p:spTgt spid="4"/>
                    </p:tgtEl>
                  </p:cond>
                </p:stCondLst>
                <p:endSync evt="end" delay="0">
                  <p:rtn val="all"/>
                </p:endSync>
                <p:childTnLst>
                  <p:par>
                    <p:cTn id="96" fill="hold">
                      <p:stCondLst>
                        <p:cond delay="0"/>
                      </p:stCondLst>
                      <p:childTnLst>
                        <p:par>
                          <p:cTn id="97" fill="hold">
                            <p:stCondLst>
                              <p:cond delay="0"/>
                            </p:stCondLst>
                            <p:childTnLst>
                              <p:par>
                                <p:cTn id="98" presetID="1" presetClass="entr" presetSubtype="0" fill="hold" grpId="0" nodeType="clickEffect">
                                  <p:stCondLst>
                                    <p:cond delay="500"/>
                                  </p:stCondLst>
                                  <p:childTnLst>
                                    <p:set>
                                      <p:cBhvr>
                                        <p:cTn id="99" dur="1" fill="hold">
                                          <p:stCondLst>
                                            <p:cond delay="0"/>
                                          </p:stCondLst>
                                        </p:cTn>
                                        <p:tgtEl>
                                          <p:spTgt spid="24"/>
                                        </p:tgtEl>
                                        <p:attrNameLst>
                                          <p:attrName>style.visibility</p:attrName>
                                        </p:attrNameLst>
                                      </p:cBhvr>
                                      <p:to>
                                        <p:strVal val="visible"/>
                                      </p:to>
                                    </p:set>
                                  </p:childTnLst>
                                </p:cTn>
                              </p:par>
                            </p:childTnLst>
                          </p:cTn>
                        </p:par>
                      </p:childTnLst>
                    </p:cTn>
                  </p:par>
                </p:childTnLst>
              </p:cTn>
              <p:nextCondLst>
                <p:cond evt="onClick" delay="0">
                  <p:tgtEl>
                    <p:spTgt spid="4"/>
                  </p:tgtEl>
                </p:cond>
              </p:nextCondLst>
            </p:seq>
          </p:childTnLst>
        </p:cTn>
      </p:par>
    </p:tnLst>
    <p:bldLst>
      <p:bldP spid="4" grpId="0"/>
      <p:bldP spid="5" grpId="0" animBg="1"/>
      <p:bldP spid="8" grpId="0" animBg="1"/>
      <p:bldP spid="9" grpId="0" animBg="1"/>
      <p:bldP spid="10" grpId="0"/>
      <p:bldP spid="11" grpId="0" animBg="1"/>
      <p:bldP spid="12" grpId="0" animBg="1"/>
      <p:bldP spid="13" grpId="0"/>
      <p:bldP spid="14" grpId="0"/>
      <p:bldP spid="17" grpId="0"/>
      <p:bldP spid="18" grpId="0" animBg="1"/>
      <p:bldP spid="19" grpId="0"/>
      <p:bldP spid="22" grpId="0"/>
      <p:bldP spid="23" grpId="0"/>
      <p:bldP spid="24" grpId="0"/>
      <p:bldP spid="24" grpId="1"/>
      <p:bldP spid="25" grpId="0" animBg="1"/>
      <p:bldP spid="26" grpId="0"/>
      <p:bldP spid="27" grpId="0" animBg="1"/>
      <p:bldP spid="28"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081F27-DAC3-DE44-940B-9F36F8E2F7EA}"/>
              </a:ext>
            </a:extLst>
          </p:cNvPr>
          <p:cNvSpPr>
            <a:spLocks noGrp="1"/>
          </p:cNvSpPr>
          <p:nvPr>
            <p:ph type="title"/>
          </p:nvPr>
        </p:nvSpPr>
        <p:spPr/>
        <p:txBody>
          <a:bodyPr/>
          <a:lstStyle/>
          <a:p>
            <a:r>
              <a:rPr lang="cs-CZ" dirty="0"/>
              <a:t>Logoterapie – proces pohledu na věc</a:t>
            </a:r>
          </a:p>
        </p:txBody>
      </p:sp>
      <p:sp>
        <p:nvSpPr>
          <p:cNvPr id="3" name="Zástupný obsah 2">
            <a:extLst>
              <a:ext uri="{FF2B5EF4-FFF2-40B4-BE49-F238E27FC236}">
                <a16:creationId xmlns:a16="http://schemas.microsoft.com/office/drawing/2014/main" id="{96F59961-0C7F-EC49-8C1A-676DDF52609E}"/>
              </a:ext>
            </a:extLst>
          </p:cNvPr>
          <p:cNvSpPr>
            <a:spLocks noGrp="1"/>
          </p:cNvSpPr>
          <p:nvPr>
            <p:ph idx="1"/>
          </p:nvPr>
        </p:nvSpPr>
        <p:spPr/>
        <p:txBody>
          <a:bodyPr/>
          <a:lstStyle/>
          <a:p>
            <a:endParaRPr lang="cs-CZ"/>
          </a:p>
        </p:txBody>
      </p:sp>
      <p:pic>
        <p:nvPicPr>
          <p:cNvPr id="4" name="Obrázek 3">
            <a:extLst>
              <a:ext uri="{FF2B5EF4-FFF2-40B4-BE49-F238E27FC236}">
                <a16:creationId xmlns:a16="http://schemas.microsoft.com/office/drawing/2014/main" id="{5D6DEF04-17B7-324F-BA9D-2BC670D1F6C8}"/>
              </a:ext>
            </a:extLst>
          </p:cNvPr>
          <p:cNvPicPr>
            <a:picLocks noChangeAspect="1"/>
          </p:cNvPicPr>
          <p:nvPr/>
        </p:nvPicPr>
        <p:blipFill>
          <a:blip r:embed="rId2"/>
          <a:stretch>
            <a:fillRect/>
          </a:stretch>
        </p:blipFill>
        <p:spPr>
          <a:xfrm>
            <a:off x="699963" y="1366974"/>
            <a:ext cx="10940747" cy="5680773"/>
          </a:xfrm>
          <a:prstGeom prst="rect">
            <a:avLst/>
          </a:prstGeom>
        </p:spPr>
      </p:pic>
    </p:spTree>
    <p:extLst>
      <p:ext uri="{BB962C8B-B14F-4D97-AF65-F5344CB8AC3E}">
        <p14:creationId xmlns:p14="http://schemas.microsoft.com/office/powerpoint/2010/main" val="37810630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21738D9-6491-5942-A1C3-7CE37E13F218}"/>
              </a:ext>
            </a:extLst>
          </p:cNvPr>
          <p:cNvSpPr>
            <a:spLocks noGrp="1"/>
          </p:cNvSpPr>
          <p:nvPr>
            <p:ph type="title"/>
          </p:nvPr>
        </p:nvSpPr>
        <p:spPr/>
        <p:txBody>
          <a:bodyPr/>
          <a:lstStyle/>
          <a:p>
            <a:r>
              <a:rPr lang="cs-CZ" dirty="0"/>
              <a:t>Stav mysli sociálního pracovníka</a:t>
            </a:r>
          </a:p>
        </p:txBody>
      </p:sp>
      <p:sp>
        <p:nvSpPr>
          <p:cNvPr id="3" name="Zástupný obsah 2">
            <a:extLst>
              <a:ext uri="{FF2B5EF4-FFF2-40B4-BE49-F238E27FC236}">
                <a16:creationId xmlns:a16="http://schemas.microsoft.com/office/drawing/2014/main" id="{0ED32F8A-6F55-F949-A33A-BE6AAF3C43A7}"/>
              </a:ext>
            </a:extLst>
          </p:cNvPr>
          <p:cNvSpPr>
            <a:spLocks noGrp="1"/>
          </p:cNvSpPr>
          <p:nvPr>
            <p:ph idx="1"/>
          </p:nvPr>
        </p:nvSpPr>
        <p:spPr/>
        <p:txBody>
          <a:bodyPr/>
          <a:lstStyle/>
          <a:p>
            <a:r>
              <a:rPr lang="cs-CZ" dirty="0"/>
              <a:t>Tupé prázdno – nevím jak pokračovat</a:t>
            </a:r>
          </a:p>
          <a:p>
            <a:endParaRPr lang="cs-CZ" dirty="0"/>
          </a:p>
          <a:p>
            <a:r>
              <a:rPr lang="cs-CZ" dirty="0"/>
              <a:t>Osvícené jasno</a:t>
            </a:r>
          </a:p>
          <a:p>
            <a:endParaRPr lang="cs-CZ" dirty="0"/>
          </a:p>
          <a:p>
            <a:r>
              <a:rPr lang="cs-CZ" dirty="0"/>
              <a:t>Svoboda možností</a:t>
            </a:r>
          </a:p>
          <a:p>
            <a:endParaRPr lang="cs-CZ" dirty="0"/>
          </a:p>
          <a:p>
            <a:r>
              <a:rPr lang="cs-CZ" dirty="0"/>
              <a:t>Když nevíte jak dál, mlčte, shrnujte,</a:t>
            </a:r>
          </a:p>
        </p:txBody>
      </p:sp>
    </p:spTree>
    <p:extLst>
      <p:ext uri="{BB962C8B-B14F-4D97-AF65-F5344CB8AC3E}">
        <p14:creationId xmlns:p14="http://schemas.microsoft.com/office/powerpoint/2010/main" val="105141085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B316FEA-3B97-4048-BA6D-CCE9EF86F465}"/>
              </a:ext>
            </a:extLst>
          </p:cNvPr>
          <p:cNvSpPr>
            <a:spLocks noGrp="1"/>
          </p:cNvSpPr>
          <p:nvPr>
            <p:ph type="title"/>
          </p:nvPr>
        </p:nvSpPr>
        <p:spPr/>
        <p:txBody>
          <a:bodyPr/>
          <a:lstStyle/>
          <a:p>
            <a:r>
              <a:rPr lang="cs-CZ" dirty="0"/>
              <a:t>Stanovení cíle</a:t>
            </a:r>
          </a:p>
        </p:txBody>
      </p:sp>
      <p:sp>
        <p:nvSpPr>
          <p:cNvPr id="3" name="Zástupný obsah 2">
            <a:extLst>
              <a:ext uri="{FF2B5EF4-FFF2-40B4-BE49-F238E27FC236}">
                <a16:creationId xmlns:a16="http://schemas.microsoft.com/office/drawing/2014/main" id="{EB2BB756-811E-D34A-9966-F2691581EB08}"/>
              </a:ext>
            </a:extLst>
          </p:cNvPr>
          <p:cNvSpPr>
            <a:spLocks noGrp="1"/>
          </p:cNvSpPr>
          <p:nvPr>
            <p:ph idx="1"/>
          </p:nvPr>
        </p:nvSpPr>
        <p:spPr/>
        <p:txBody>
          <a:bodyPr/>
          <a:lstStyle/>
          <a:p>
            <a:r>
              <a:rPr lang="cs-CZ" dirty="0"/>
              <a:t>Významný pro klienta</a:t>
            </a:r>
          </a:p>
          <a:p>
            <a:r>
              <a:rPr lang="cs-CZ" dirty="0"/>
              <a:t>Raději více malých, než jeden velký a složitý</a:t>
            </a:r>
          </a:p>
          <a:p>
            <a:r>
              <a:rPr lang="cs-CZ" dirty="0"/>
              <a:t>Popisují konkrétní chování</a:t>
            </a:r>
          </a:p>
          <a:p>
            <a:r>
              <a:rPr lang="cs-CZ" dirty="0"/>
              <a:t>Popisují to co klient chce, než to co nechce</a:t>
            </a:r>
          </a:p>
          <a:p>
            <a:r>
              <a:rPr lang="cs-CZ" dirty="0"/>
              <a:t>Pojednávají o začátku něčeho nového</a:t>
            </a:r>
          </a:p>
          <a:p>
            <a:r>
              <a:rPr lang="cs-CZ" dirty="0"/>
              <a:t>Realistický – „cíl nebudu již nikdy pít“ může spíše přinést zklamání </a:t>
            </a:r>
          </a:p>
          <a:p>
            <a:r>
              <a:rPr lang="cs-CZ" dirty="0"/>
              <a:t>Dosažen na základě klientova úsilí, které je sociálním pracovníkem oprávněně oceněno.</a:t>
            </a:r>
          </a:p>
        </p:txBody>
      </p:sp>
    </p:spTree>
    <p:extLst>
      <p:ext uri="{BB962C8B-B14F-4D97-AF65-F5344CB8AC3E}">
        <p14:creationId xmlns:p14="http://schemas.microsoft.com/office/powerpoint/2010/main" val="3708116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3C4FF95-CFFB-9640-9A18-192ACE124FF6}"/>
              </a:ext>
            </a:extLst>
          </p:cNvPr>
          <p:cNvSpPr>
            <a:spLocks noGrp="1"/>
          </p:cNvSpPr>
          <p:nvPr>
            <p:ph type="title"/>
          </p:nvPr>
        </p:nvSpPr>
        <p:spPr/>
        <p:txBody>
          <a:bodyPr/>
          <a:lstStyle/>
          <a:p>
            <a:r>
              <a:rPr lang="cs-CZ" dirty="0"/>
              <a:t>Psychoanalytické směry – Freud, Jung, </a:t>
            </a:r>
            <a:r>
              <a:rPr lang="cs-CZ" dirty="0" err="1"/>
              <a:t>Erikson</a:t>
            </a:r>
            <a:endParaRPr lang="cs-CZ" dirty="0"/>
          </a:p>
        </p:txBody>
      </p:sp>
      <p:sp>
        <p:nvSpPr>
          <p:cNvPr id="3" name="Zástupný obsah 2">
            <a:extLst>
              <a:ext uri="{FF2B5EF4-FFF2-40B4-BE49-F238E27FC236}">
                <a16:creationId xmlns:a16="http://schemas.microsoft.com/office/drawing/2014/main" id="{C27DBF47-3B38-2643-9261-23A64392A73B}"/>
              </a:ext>
            </a:extLst>
          </p:cNvPr>
          <p:cNvSpPr>
            <a:spLocks noGrp="1"/>
          </p:cNvSpPr>
          <p:nvPr>
            <p:ph idx="1"/>
          </p:nvPr>
        </p:nvSpPr>
        <p:spPr>
          <a:xfrm>
            <a:off x="3981450" y="1936531"/>
            <a:ext cx="2499360" cy="4351338"/>
          </a:xfrm>
        </p:spPr>
        <p:txBody>
          <a:bodyPr/>
          <a:lstStyle/>
          <a:p>
            <a:r>
              <a:rPr lang="cs-CZ" dirty="0"/>
              <a:t>Archetypy</a:t>
            </a:r>
          </a:p>
          <a:p>
            <a:r>
              <a:rPr lang="cs-CZ" dirty="0"/>
              <a:t>Stařec – muž</a:t>
            </a:r>
          </a:p>
          <a:p>
            <a:r>
              <a:rPr lang="cs-CZ" dirty="0"/>
              <a:t>Žena</a:t>
            </a:r>
          </a:p>
          <a:p>
            <a:r>
              <a:rPr lang="cs-CZ" dirty="0"/>
              <a:t>Persona </a:t>
            </a:r>
          </a:p>
          <a:p>
            <a:r>
              <a:rPr lang="cs-CZ" dirty="0"/>
              <a:t>Stín</a:t>
            </a:r>
          </a:p>
          <a:p>
            <a:pPr marL="0" indent="0">
              <a:buNone/>
            </a:pPr>
            <a:endParaRPr lang="cs-CZ" dirty="0"/>
          </a:p>
        </p:txBody>
      </p:sp>
      <p:pic>
        <p:nvPicPr>
          <p:cNvPr id="4" name="Obrázek 3">
            <a:extLst>
              <a:ext uri="{FF2B5EF4-FFF2-40B4-BE49-F238E27FC236}">
                <a16:creationId xmlns:a16="http://schemas.microsoft.com/office/drawing/2014/main" id="{D5ECA33A-BAD5-2D41-A73C-81FC97469A54}"/>
              </a:ext>
            </a:extLst>
          </p:cNvPr>
          <p:cNvPicPr>
            <a:picLocks noChangeAspect="1"/>
          </p:cNvPicPr>
          <p:nvPr/>
        </p:nvPicPr>
        <p:blipFill>
          <a:blip r:embed="rId2"/>
          <a:stretch>
            <a:fillRect/>
          </a:stretch>
        </p:blipFill>
        <p:spPr>
          <a:xfrm>
            <a:off x="6579316" y="1941339"/>
            <a:ext cx="4774484" cy="3580863"/>
          </a:xfrm>
          <a:prstGeom prst="rect">
            <a:avLst/>
          </a:prstGeom>
        </p:spPr>
      </p:pic>
      <p:pic>
        <p:nvPicPr>
          <p:cNvPr id="5" name="Zástupný obsah 3">
            <a:extLst>
              <a:ext uri="{FF2B5EF4-FFF2-40B4-BE49-F238E27FC236}">
                <a16:creationId xmlns:a16="http://schemas.microsoft.com/office/drawing/2014/main" id="{F55C82F2-BBD1-B943-B338-00118204BB00}"/>
              </a:ext>
            </a:extLst>
          </p:cNvPr>
          <p:cNvPicPr>
            <a:picLocks noChangeAspect="1"/>
          </p:cNvPicPr>
          <p:nvPr/>
        </p:nvPicPr>
        <p:blipFill>
          <a:blip r:embed="rId3"/>
          <a:stretch>
            <a:fillRect/>
          </a:stretch>
        </p:blipFill>
        <p:spPr>
          <a:xfrm>
            <a:off x="0" y="1800663"/>
            <a:ext cx="3795339" cy="3862217"/>
          </a:xfrm>
          <a:prstGeom prst="rect">
            <a:avLst/>
          </a:prstGeom>
        </p:spPr>
      </p:pic>
    </p:spTree>
    <p:extLst>
      <p:ext uri="{BB962C8B-B14F-4D97-AF65-F5344CB8AC3E}">
        <p14:creationId xmlns:p14="http://schemas.microsoft.com/office/powerpoint/2010/main" val="114682606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AC40C40-F143-E748-BD51-3844C819549E}"/>
              </a:ext>
            </a:extLst>
          </p:cNvPr>
          <p:cNvSpPr>
            <a:spLocks noGrp="1"/>
          </p:cNvSpPr>
          <p:nvPr>
            <p:ph type="title"/>
          </p:nvPr>
        </p:nvSpPr>
        <p:spPr/>
        <p:txBody>
          <a:bodyPr/>
          <a:lstStyle/>
          <a:p>
            <a:r>
              <a:rPr lang="cs-CZ" dirty="0"/>
              <a:t>Základní systemické postoje, hodnoty a dovednosti</a:t>
            </a:r>
          </a:p>
        </p:txBody>
      </p:sp>
      <p:sp>
        <p:nvSpPr>
          <p:cNvPr id="3" name="Zástupný obsah 2">
            <a:extLst>
              <a:ext uri="{FF2B5EF4-FFF2-40B4-BE49-F238E27FC236}">
                <a16:creationId xmlns:a16="http://schemas.microsoft.com/office/drawing/2014/main" id="{40975CC5-A07D-6045-A8D2-B606CE4267DA}"/>
              </a:ext>
            </a:extLst>
          </p:cNvPr>
          <p:cNvSpPr>
            <a:spLocks noGrp="1"/>
          </p:cNvSpPr>
          <p:nvPr>
            <p:ph idx="1"/>
          </p:nvPr>
        </p:nvSpPr>
        <p:spPr/>
        <p:txBody>
          <a:bodyPr/>
          <a:lstStyle/>
          <a:p>
            <a:r>
              <a:rPr lang="cs-CZ" dirty="0"/>
              <a:t>Být nakažlivě zvědavý</a:t>
            </a:r>
          </a:p>
          <a:p>
            <a:r>
              <a:rPr lang="cs-CZ" dirty="0"/>
              <a:t>Postarat se o svůj i klientův pocit bezpečí</a:t>
            </a:r>
          </a:p>
          <a:p>
            <a:r>
              <a:rPr lang="cs-CZ" dirty="0"/>
              <a:t>Ocenění, potvrzení a zplnomocnění klienta</a:t>
            </a:r>
          </a:p>
          <a:p>
            <a:r>
              <a:rPr lang="cs-CZ" dirty="0"/>
              <a:t>Podněcovat proces změny</a:t>
            </a:r>
          </a:p>
          <a:p>
            <a:endParaRPr lang="cs-CZ" dirty="0"/>
          </a:p>
        </p:txBody>
      </p:sp>
    </p:spTree>
    <p:extLst>
      <p:ext uri="{BB962C8B-B14F-4D97-AF65-F5344CB8AC3E}">
        <p14:creationId xmlns:p14="http://schemas.microsoft.com/office/powerpoint/2010/main" val="8849192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EF0B5D1-8954-794C-B95F-5E5098EC9F17}"/>
              </a:ext>
            </a:extLst>
          </p:cNvPr>
          <p:cNvSpPr>
            <a:spLocks noGrp="1"/>
          </p:cNvSpPr>
          <p:nvPr>
            <p:ph type="title"/>
          </p:nvPr>
        </p:nvSpPr>
        <p:spPr/>
        <p:txBody>
          <a:bodyPr/>
          <a:lstStyle/>
          <a:p>
            <a:r>
              <a:rPr lang="cs-CZ" dirty="0"/>
              <a:t>Změna probíhá</a:t>
            </a:r>
          </a:p>
        </p:txBody>
      </p:sp>
      <p:sp>
        <p:nvSpPr>
          <p:cNvPr id="3" name="Zástupný obsah 2">
            <a:extLst>
              <a:ext uri="{FF2B5EF4-FFF2-40B4-BE49-F238E27FC236}">
                <a16:creationId xmlns:a16="http://schemas.microsoft.com/office/drawing/2014/main" id="{09F1F573-380F-DF4D-B0DA-3F56B1054CF1}"/>
              </a:ext>
            </a:extLst>
          </p:cNvPr>
          <p:cNvSpPr>
            <a:spLocks noGrp="1"/>
          </p:cNvSpPr>
          <p:nvPr>
            <p:ph idx="1"/>
          </p:nvPr>
        </p:nvSpPr>
        <p:spPr/>
        <p:txBody>
          <a:bodyPr/>
          <a:lstStyle/>
          <a:p>
            <a:r>
              <a:rPr lang="cs-CZ" dirty="0"/>
              <a:t>Na úrovni emocí</a:t>
            </a:r>
          </a:p>
          <a:p>
            <a:r>
              <a:rPr lang="cs-CZ" dirty="0"/>
              <a:t>Na úrovni jednání</a:t>
            </a:r>
          </a:p>
          <a:p>
            <a:r>
              <a:rPr lang="cs-CZ" dirty="0"/>
              <a:t>Na chování druhých – jak pozná vaše okolí, že se děje změna</a:t>
            </a:r>
          </a:p>
        </p:txBody>
      </p:sp>
    </p:spTree>
    <p:extLst>
      <p:ext uri="{BB962C8B-B14F-4D97-AF65-F5344CB8AC3E}">
        <p14:creationId xmlns:p14="http://schemas.microsoft.com/office/powerpoint/2010/main" val="18226862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51349BA-16C6-F341-A420-1EA14F0981F2}"/>
              </a:ext>
            </a:extLst>
          </p:cNvPr>
          <p:cNvSpPr>
            <a:spLocks noGrp="1"/>
          </p:cNvSpPr>
          <p:nvPr>
            <p:ph type="title"/>
          </p:nvPr>
        </p:nvSpPr>
        <p:spPr/>
        <p:txBody>
          <a:bodyPr/>
          <a:lstStyle/>
          <a:p>
            <a:r>
              <a:rPr lang="cs-CZ" dirty="0"/>
              <a:t>Zásady </a:t>
            </a:r>
          </a:p>
        </p:txBody>
      </p:sp>
      <p:sp>
        <p:nvSpPr>
          <p:cNvPr id="3" name="Zástupný obsah 2">
            <a:extLst>
              <a:ext uri="{FF2B5EF4-FFF2-40B4-BE49-F238E27FC236}">
                <a16:creationId xmlns:a16="http://schemas.microsoft.com/office/drawing/2014/main" id="{6A0D667A-40BF-6D49-8EB6-D1AD723270C0}"/>
              </a:ext>
            </a:extLst>
          </p:cNvPr>
          <p:cNvSpPr>
            <a:spLocks noGrp="1"/>
          </p:cNvSpPr>
          <p:nvPr>
            <p:ph idx="1"/>
          </p:nvPr>
        </p:nvSpPr>
        <p:spPr/>
        <p:txBody>
          <a:bodyPr/>
          <a:lstStyle/>
          <a:p>
            <a:r>
              <a:rPr lang="cs-CZ" dirty="0"/>
              <a:t>Nespravuj co není rozbité</a:t>
            </a:r>
          </a:p>
          <a:p>
            <a:r>
              <a:rPr lang="cs-CZ" dirty="0"/>
              <a:t>Posiluj to co funguje</a:t>
            </a:r>
          </a:p>
          <a:p>
            <a:r>
              <a:rPr lang="cs-CZ" dirty="0"/>
              <a:t>Když něco nefunguje, dělej něco jiného</a:t>
            </a:r>
          </a:p>
        </p:txBody>
      </p:sp>
    </p:spTree>
    <p:extLst>
      <p:ext uri="{BB962C8B-B14F-4D97-AF65-F5344CB8AC3E}">
        <p14:creationId xmlns:p14="http://schemas.microsoft.com/office/powerpoint/2010/main" val="165270438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B810165-8543-4235-A1D6-A5D0B45E5035}"/>
              </a:ext>
            </a:extLst>
          </p:cNvPr>
          <p:cNvSpPr>
            <a:spLocks noGrp="1"/>
          </p:cNvSpPr>
          <p:nvPr>
            <p:ph type="title"/>
          </p:nvPr>
        </p:nvSpPr>
        <p:spPr/>
        <p:txBody>
          <a:bodyPr/>
          <a:lstStyle/>
          <a:p>
            <a:r>
              <a:rPr lang="cs-CZ" dirty="0"/>
              <a:t>Preferovaná budoucnost – práce ve skupině</a:t>
            </a:r>
            <a:br>
              <a:rPr lang="cs-CZ" dirty="0"/>
            </a:br>
            <a:r>
              <a:rPr lang="cs-CZ" dirty="0"/>
              <a:t>kazuistika</a:t>
            </a:r>
          </a:p>
        </p:txBody>
      </p:sp>
      <p:sp>
        <p:nvSpPr>
          <p:cNvPr id="3" name="Zástupný symbol pro obsah 2">
            <a:extLst>
              <a:ext uri="{FF2B5EF4-FFF2-40B4-BE49-F238E27FC236}">
                <a16:creationId xmlns:a16="http://schemas.microsoft.com/office/drawing/2014/main" id="{19AEF95C-8645-466E-AE88-FAE4F9DACEC2}"/>
              </a:ext>
            </a:extLst>
          </p:cNvPr>
          <p:cNvSpPr>
            <a:spLocks noGrp="1"/>
          </p:cNvSpPr>
          <p:nvPr>
            <p:ph idx="1"/>
          </p:nvPr>
        </p:nvSpPr>
        <p:spPr/>
        <p:txBody>
          <a:bodyPr>
            <a:normAutofit lnSpcReduction="10000"/>
          </a:bodyPr>
          <a:lstStyle/>
          <a:p>
            <a:r>
              <a:rPr lang="cs-CZ" dirty="0"/>
              <a:t>Kde by jste se viděli za 5,10 let</a:t>
            </a:r>
          </a:p>
          <a:p>
            <a:r>
              <a:rPr lang="cs-CZ" dirty="0"/>
              <a:t>Co k tomu potřebujete</a:t>
            </a:r>
          </a:p>
          <a:p>
            <a:r>
              <a:rPr lang="cs-CZ" dirty="0"/>
              <a:t>Co umíte</a:t>
            </a:r>
          </a:p>
          <a:p>
            <a:r>
              <a:rPr lang="cs-CZ" dirty="0"/>
              <a:t>Jak to co umíte můžete využít k tomu co potřebujete</a:t>
            </a:r>
          </a:p>
          <a:p>
            <a:r>
              <a:rPr lang="cs-CZ" dirty="0"/>
              <a:t>Kdo vám může pomoci</a:t>
            </a:r>
          </a:p>
          <a:p>
            <a:r>
              <a:rPr lang="cs-CZ" dirty="0"/>
              <a:t>Jak poznáte, že se změna děje:</a:t>
            </a:r>
          </a:p>
          <a:p>
            <a:pPr>
              <a:buFontTx/>
              <a:buChar char="-"/>
            </a:pPr>
            <a:r>
              <a:rPr lang="cs-CZ" dirty="0"/>
              <a:t>Emočně</a:t>
            </a:r>
          </a:p>
          <a:p>
            <a:pPr>
              <a:buFontTx/>
              <a:buChar char="-"/>
            </a:pPr>
            <a:r>
              <a:rPr lang="cs-CZ" dirty="0"/>
              <a:t>Situačně</a:t>
            </a:r>
          </a:p>
          <a:p>
            <a:pPr>
              <a:buFontTx/>
              <a:buChar char="-"/>
            </a:pPr>
            <a:r>
              <a:rPr lang="cs-CZ" dirty="0"/>
              <a:t>Jak to pozná vaše okolí</a:t>
            </a:r>
          </a:p>
        </p:txBody>
      </p:sp>
    </p:spTree>
    <p:extLst>
      <p:ext uri="{BB962C8B-B14F-4D97-AF65-F5344CB8AC3E}">
        <p14:creationId xmlns:p14="http://schemas.microsoft.com/office/powerpoint/2010/main" val="9389895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8B240B32-0083-42AD-B5C8-A94A4F1A687C}"/>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044070D1-E2EC-49D9-BBA0-477E2DB99DC8}"/>
              </a:ext>
            </a:extLst>
          </p:cNvPr>
          <p:cNvSpPr>
            <a:spLocks noGrp="1"/>
          </p:cNvSpPr>
          <p:nvPr>
            <p:ph idx="1"/>
          </p:nvPr>
        </p:nvSpPr>
        <p:spPr/>
        <p:txBody>
          <a:bodyPr/>
          <a:lstStyle/>
          <a:p>
            <a:endParaRPr lang="cs-CZ"/>
          </a:p>
        </p:txBody>
      </p:sp>
    </p:spTree>
    <p:extLst>
      <p:ext uri="{BB962C8B-B14F-4D97-AF65-F5344CB8AC3E}">
        <p14:creationId xmlns:p14="http://schemas.microsoft.com/office/powerpoint/2010/main" val="285673992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BAF0194-7605-9145-9414-BC1A41E5248E}"/>
              </a:ext>
            </a:extLst>
          </p:cNvPr>
          <p:cNvSpPr>
            <a:spLocks noGrp="1"/>
          </p:cNvSpPr>
          <p:nvPr>
            <p:ph type="title"/>
          </p:nvPr>
        </p:nvSpPr>
        <p:spPr/>
        <p:txBody>
          <a:bodyPr/>
          <a:lstStyle/>
          <a:p>
            <a:r>
              <a:rPr lang="cs-CZ" dirty="0"/>
              <a:t>Úkoly sociálního pracovníka - pomáhat</a:t>
            </a:r>
          </a:p>
        </p:txBody>
      </p:sp>
      <p:sp>
        <p:nvSpPr>
          <p:cNvPr id="3" name="Zástupný obsah 2">
            <a:extLst>
              <a:ext uri="{FF2B5EF4-FFF2-40B4-BE49-F238E27FC236}">
                <a16:creationId xmlns:a16="http://schemas.microsoft.com/office/drawing/2014/main" id="{9976AB70-2981-DA46-993C-97A27D0ABDA9}"/>
              </a:ext>
            </a:extLst>
          </p:cNvPr>
          <p:cNvSpPr>
            <a:spLocks noGrp="1"/>
          </p:cNvSpPr>
          <p:nvPr>
            <p:ph idx="1"/>
          </p:nvPr>
        </p:nvSpPr>
        <p:spPr/>
        <p:txBody>
          <a:bodyPr/>
          <a:lstStyle/>
          <a:p>
            <a:r>
              <a:rPr lang="cs-CZ" dirty="0"/>
              <a:t>lidem v reflexi sebe sama</a:t>
            </a:r>
          </a:p>
          <a:p>
            <a:r>
              <a:rPr lang="cs-CZ" dirty="0"/>
              <a:t>v odhalování významů, které pro ně prožívaná situace může mít</a:t>
            </a:r>
          </a:p>
          <a:p>
            <a:r>
              <a:rPr lang="cs-CZ" dirty="0"/>
              <a:t>chápat i to, jak jejich interpretace světa a zkušeností na ně zpětně působí</a:t>
            </a:r>
          </a:p>
          <a:p>
            <a:endParaRPr lang="cs-CZ" dirty="0"/>
          </a:p>
        </p:txBody>
      </p:sp>
    </p:spTree>
    <p:extLst>
      <p:ext uri="{BB962C8B-B14F-4D97-AF65-F5344CB8AC3E}">
        <p14:creationId xmlns:p14="http://schemas.microsoft.com/office/powerpoint/2010/main" val="19485613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9D45F0E-9D51-4B7E-AAC6-916E3C8773F5}"/>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DC9CA818-E16D-459B-B845-0D7DDF8136FA}"/>
              </a:ext>
            </a:extLst>
          </p:cNvPr>
          <p:cNvSpPr>
            <a:spLocks noGrp="1"/>
          </p:cNvSpPr>
          <p:nvPr>
            <p:ph idx="1"/>
          </p:nvPr>
        </p:nvSpPr>
        <p:spPr/>
        <p:txBody>
          <a:bodyPr/>
          <a:lstStyle/>
          <a:p>
            <a:r>
              <a:rPr lang="cs-CZ" dirty="0"/>
              <a:t>Předpoklad, že názory, postoje a interpretace každého jednotlivce jsou platné a cenné. </a:t>
            </a:r>
          </a:p>
          <a:p>
            <a:r>
              <a:rPr lang="cs-CZ" dirty="0"/>
              <a:t>Spjaty s konstruktivistickým pohledem </a:t>
            </a:r>
          </a:p>
          <a:p>
            <a:r>
              <a:rPr lang="cs-CZ" dirty="0"/>
              <a:t>Soc. pracovník pomáhá odhalovat svým klientům různé významy jejich zkušeností </a:t>
            </a:r>
          </a:p>
          <a:p>
            <a:r>
              <a:rPr lang="cs-CZ" dirty="0"/>
              <a:t>S klientem se jedná partnersky, jako s expertem na vlastní život.</a:t>
            </a:r>
          </a:p>
          <a:p>
            <a:endParaRPr lang="cs-CZ" dirty="0"/>
          </a:p>
          <a:p>
            <a:r>
              <a:rPr lang="cs-CZ" dirty="0"/>
              <a:t>Očekává se vyšší míra zaujetí se případem</a:t>
            </a:r>
          </a:p>
        </p:txBody>
      </p:sp>
    </p:spTree>
    <p:extLst>
      <p:ext uri="{BB962C8B-B14F-4D97-AF65-F5344CB8AC3E}">
        <p14:creationId xmlns:p14="http://schemas.microsoft.com/office/powerpoint/2010/main" val="36938632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D2BA7EC-D446-454F-91B1-06384177766D}"/>
              </a:ext>
            </a:extLst>
          </p:cNvPr>
          <p:cNvSpPr>
            <a:spLocks noGrp="1"/>
          </p:cNvSpPr>
          <p:nvPr>
            <p:ph type="title"/>
          </p:nvPr>
        </p:nvSpPr>
        <p:spPr/>
        <p:txBody>
          <a:bodyPr/>
          <a:lstStyle/>
          <a:p>
            <a:endParaRPr lang="cs-CZ"/>
          </a:p>
        </p:txBody>
      </p:sp>
      <p:sp>
        <p:nvSpPr>
          <p:cNvPr id="3" name="Zástupný symbol pro obsah 2">
            <a:extLst>
              <a:ext uri="{FF2B5EF4-FFF2-40B4-BE49-F238E27FC236}">
                <a16:creationId xmlns:a16="http://schemas.microsoft.com/office/drawing/2014/main" id="{B233351E-3079-4930-87CA-68F2F6B23981}"/>
              </a:ext>
            </a:extLst>
          </p:cNvPr>
          <p:cNvSpPr>
            <a:spLocks noGrp="1"/>
          </p:cNvSpPr>
          <p:nvPr>
            <p:ph idx="1"/>
          </p:nvPr>
        </p:nvSpPr>
        <p:spPr/>
        <p:txBody>
          <a:bodyPr/>
          <a:lstStyle/>
          <a:p>
            <a:r>
              <a:rPr lang="cs-CZ" dirty="0"/>
              <a:t>optika subjektivity, </a:t>
            </a:r>
          </a:p>
          <a:p>
            <a:r>
              <a:rPr lang="cs-CZ" dirty="0"/>
              <a:t>důraz na kreativitu, </a:t>
            </a:r>
          </a:p>
          <a:p>
            <a:r>
              <a:rPr lang="cs-CZ" dirty="0"/>
              <a:t>svobodná bytost. </a:t>
            </a:r>
          </a:p>
          <a:p>
            <a:endParaRPr lang="cs-CZ" dirty="0"/>
          </a:p>
          <a:p>
            <a:endParaRPr lang="cs-CZ" dirty="0"/>
          </a:p>
          <a:p>
            <a:r>
              <a:rPr lang="cs-CZ" dirty="0"/>
              <a:t>Co se za jakých situací děje, nikoliv proč.</a:t>
            </a:r>
          </a:p>
        </p:txBody>
      </p:sp>
    </p:spTree>
    <p:extLst>
      <p:ext uri="{BB962C8B-B14F-4D97-AF65-F5344CB8AC3E}">
        <p14:creationId xmlns:p14="http://schemas.microsoft.com/office/powerpoint/2010/main" val="231299410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F821330-5694-45EF-B72C-984A1A59787F}"/>
              </a:ext>
            </a:extLst>
          </p:cNvPr>
          <p:cNvSpPr>
            <a:spLocks noGrp="1"/>
          </p:cNvSpPr>
          <p:nvPr>
            <p:ph type="title"/>
          </p:nvPr>
        </p:nvSpPr>
        <p:spPr/>
        <p:txBody>
          <a:bodyPr/>
          <a:lstStyle/>
          <a:p>
            <a:r>
              <a:rPr lang="cs-CZ" dirty="0"/>
              <a:t>Proces práce s klientem</a:t>
            </a:r>
          </a:p>
        </p:txBody>
      </p:sp>
      <p:sp>
        <p:nvSpPr>
          <p:cNvPr id="3" name="Zástupný symbol pro obsah 2">
            <a:extLst>
              <a:ext uri="{FF2B5EF4-FFF2-40B4-BE49-F238E27FC236}">
                <a16:creationId xmlns:a16="http://schemas.microsoft.com/office/drawing/2014/main" id="{41F0068D-F8A0-4B27-9D0F-1F9DD9358CBF}"/>
              </a:ext>
            </a:extLst>
          </p:cNvPr>
          <p:cNvSpPr>
            <a:spLocks noGrp="1"/>
          </p:cNvSpPr>
          <p:nvPr>
            <p:ph idx="1"/>
          </p:nvPr>
        </p:nvSpPr>
        <p:spPr/>
        <p:txBody>
          <a:bodyPr>
            <a:normAutofit fontScale="70000" lnSpcReduction="20000"/>
          </a:bodyPr>
          <a:lstStyle/>
          <a:p>
            <a:r>
              <a:rPr lang="cs-CZ" dirty="0"/>
              <a:t>Klient (pacient)nerozeznává své problémy. Netouží po změně ani růstu. Komunikuje jenom o vnějších věcech.</a:t>
            </a:r>
          </a:p>
          <a:p>
            <a:r>
              <a:rPr lang="cs-CZ" dirty="0"/>
              <a:t>Klient stále mluví o neosobních tématech. I když mluví o svých pocitech, prezentuje je bez vztahu k sobě nebo o nich mluví jako o dávné minulosti.</a:t>
            </a:r>
          </a:p>
          <a:p>
            <a:r>
              <a:rPr lang="cs-CZ" dirty="0"/>
              <a:t>Klient se začíná uvolňovat, mluví o svých dřívějších pocitech, o minulých zkušenostech.</a:t>
            </a:r>
          </a:p>
          <a:p>
            <a:r>
              <a:rPr lang="cs-CZ" dirty="0"/>
              <a:t>Klient už mluví o svých pocitech v přítomnosti. Prožívání je spontánnější, začíná si uvědomovat chyby ve způsobu zpracování dosavadních zkušeností. Toto stadium bývá delší.</a:t>
            </a:r>
          </a:p>
          <a:p>
            <a:r>
              <a:rPr lang="cs-CZ" dirty="0"/>
              <a:t>Klient mluví o svých pocitech otevřeně, připouští si je, nevyhýbá se jim. Poznává rozdíl mezi sebepojetím a svým prožíváním.</a:t>
            </a:r>
          </a:p>
          <a:p>
            <a:r>
              <a:rPr lang="cs-CZ" dirty="0"/>
              <a:t>Prožívání probíhá plně v přítomnosti. Často se klient i zalekne svých pocitů. Poznává nové části sebe, což vede k trvalé změně. Vše je upřímné, doprovázené fyziologickými jevy. Tato fáze je tedy rozhodující pro změnu.</a:t>
            </a:r>
          </a:p>
          <a:p>
            <a:r>
              <a:rPr lang="cs-CZ" dirty="0"/>
              <a:t>V této fázi by měl být jedinec plně fungující osobou. Klient přijímá sebe, důvěřuje svému prožívání, řídí se jím. Dokáže akceptovat své pocity. Jedinec by měl být schopen se dál rozvíjet, poznávat sám sebe.</a:t>
            </a:r>
          </a:p>
          <a:p>
            <a:endParaRPr lang="cs-CZ" dirty="0"/>
          </a:p>
          <a:p>
            <a:endParaRPr lang="cs-CZ" dirty="0"/>
          </a:p>
        </p:txBody>
      </p:sp>
    </p:spTree>
    <p:extLst>
      <p:ext uri="{BB962C8B-B14F-4D97-AF65-F5344CB8AC3E}">
        <p14:creationId xmlns:p14="http://schemas.microsoft.com/office/powerpoint/2010/main" val="246925275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8E60163-6318-4CD1-B7B3-CF3F2975F624}"/>
              </a:ext>
            </a:extLst>
          </p:cNvPr>
          <p:cNvSpPr>
            <a:spLocks noGrp="1"/>
          </p:cNvSpPr>
          <p:nvPr>
            <p:ph type="title"/>
          </p:nvPr>
        </p:nvSpPr>
        <p:spPr/>
        <p:txBody>
          <a:bodyPr/>
          <a:lstStyle/>
          <a:p>
            <a:r>
              <a:rPr lang="cs-CZ" dirty="0"/>
              <a:t>Základ </a:t>
            </a:r>
          </a:p>
        </p:txBody>
      </p:sp>
      <p:sp>
        <p:nvSpPr>
          <p:cNvPr id="3" name="Zástupný symbol pro obsah 2">
            <a:extLst>
              <a:ext uri="{FF2B5EF4-FFF2-40B4-BE49-F238E27FC236}">
                <a16:creationId xmlns:a16="http://schemas.microsoft.com/office/drawing/2014/main" id="{FF8A1361-5984-4669-9081-430AC28EAEAA}"/>
              </a:ext>
            </a:extLst>
          </p:cNvPr>
          <p:cNvSpPr>
            <a:spLocks noGrp="1"/>
          </p:cNvSpPr>
          <p:nvPr>
            <p:ph idx="1"/>
          </p:nvPr>
        </p:nvSpPr>
        <p:spPr/>
        <p:txBody>
          <a:bodyPr/>
          <a:lstStyle/>
          <a:p>
            <a:r>
              <a:rPr lang="cs-CZ" dirty="0"/>
              <a:t>Nedirektivní přístup – direkce – postoj rodiče, učitele, experta na klientův život</a:t>
            </a:r>
          </a:p>
          <a:p>
            <a:r>
              <a:rPr lang="cs-CZ" dirty="0"/>
              <a:t>Umožnit dospělý postoj pro klienta</a:t>
            </a:r>
          </a:p>
          <a:p>
            <a:endParaRPr lang="cs-CZ" dirty="0"/>
          </a:p>
        </p:txBody>
      </p:sp>
    </p:spTree>
    <p:extLst>
      <p:ext uri="{BB962C8B-B14F-4D97-AF65-F5344CB8AC3E}">
        <p14:creationId xmlns:p14="http://schemas.microsoft.com/office/powerpoint/2010/main" val="14904404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2E442304-DDBD-4F7B-8017-36BCC863FB4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EB5A6BA7-9F03-994D-8ED6-43AA8835696C}"/>
              </a:ext>
            </a:extLst>
          </p:cNvPr>
          <p:cNvSpPr>
            <a:spLocks noGrp="1"/>
          </p:cNvSpPr>
          <p:nvPr>
            <p:ph type="title"/>
          </p:nvPr>
        </p:nvSpPr>
        <p:spPr>
          <a:xfrm>
            <a:off x="635000" y="640823"/>
            <a:ext cx="3418659" cy="5583148"/>
          </a:xfrm>
        </p:spPr>
        <p:txBody>
          <a:bodyPr anchor="ctr">
            <a:normAutofit/>
          </a:bodyPr>
          <a:lstStyle/>
          <a:p>
            <a:r>
              <a:rPr lang="cs-CZ" sz="5400"/>
              <a:t>Podvědomí ID</a:t>
            </a:r>
          </a:p>
        </p:txBody>
      </p:sp>
      <p:sp>
        <p:nvSpPr>
          <p:cNvPr id="11" name="sketch line">
            <a:extLst>
              <a:ext uri="{FF2B5EF4-FFF2-40B4-BE49-F238E27FC236}">
                <a16:creationId xmlns:a16="http://schemas.microsoft.com/office/drawing/2014/main" id="{5E107275-3853-46FD-A241-DE4355A426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1627450" y="3462719"/>
            <a:ext cx="5410200" cy="18288"/>
          </a:xfrm>
          <a:custGeom>
            <a:avLst/>
            <a:gdLst>
              <a:gd name="connsiteX0" fmla="*/ 0 w 5410200"/>
              <a:gd name="connsiteY0" fmla="*/ 0 h 18288"/>
              <a:gd name="connsiteX1" fmla="*/ 568071 w 5410200"/>
              <a:gd name="connsiteY1" fmla="*/ 0 h 18288"/>
              <a:gd name="connsiteX2" fmla="*/ 1298448 w 5410200"/>
              <a:gd name="connsiteY2" fmla="*/ 0 h 18288"/>
              <a:gd name="connsiteX3" fmla="*/ 1920621 w 5410200"/>
              <a:gd name="connsiteY3" fmla="*/ 0 h 18288"/>
              <a:gd name="connsiteX4" fmla="*/ 2488692 w 5410200"/>
              <a:gd name="connsiteY4" fmla="*/ 0 h 18288"/>
              <a:gd name="connsiteX5" fmla="*/ 3219069 w 5410200"/>
              <a:gd name="connsiteY5" fmla="*/ 0 h 18288"/>
              <a:gd name="connsiteX6" fmla="*/ 3895344 w 5410200"/>
              <a:gd name="connsiteY6" fmla="*/ 0 h 18288"/>
              <a:gd name="connsiteX7" fmla="*/ 4571619 w 5410200"/>
              <a:gd name="connsiteY7" fmla="*/ 0 h 18288"/>
              <a:gd name="connsiteX8" fmla="*/ 5410200 w 5410200"/>
              <a:gd name="connsiteY8" fmla="*/ 0 h 18288"/>
              <a:gd name="connsiteX9" fmla="*/ 5410200 w 5410200"/>
              <a:gd name="connsiteY9" fmla="*/ 18288 h 18288"/>
              <a:gd name="connsiteX10" fmla="*/ 4842129 w 5410200"/>
              <a:gd name="connsiteY10" fmla="*/ 18288 h 18288"/>
              <a:gd name="connsiteX11" fmla="*/ 4328160 w 5410200"/>
              <a:gd name="connsiteY11" fmla="*/ 18288 h 18288"/>
              <a:gd name="connsiteX12" fmla="*/ 3597783 w 5410200"/>
              <a:gd name="connsiteY12" fmla="*/ 18288 h 18288"/>
              <a:gd name="connsiteX13" fmla="*/ 3029712 w 5410200"/>
              <a:gd name="connsiteY13" fmla="*/ 18288 h 18288"/>
              <a:gd name="connsiteX14" fmla="*/ 2299335 w 5410200"/>
              <a:gd name="connsiteY14" fmla="*/ 18288 h 18288"/>
              <a:gd name="connsiteX15" fmla="*/ 1514856 w 5410200"/>
              <a:gd name="connsiteY15" fmla="*/ 18288 h 18288"/>
              <a:gd name="connsiteX16" fmla="*/ 892683 w 5410200"/>
              <a:gd name="connsiteY16" fmla="*/ 18288 h 18288"/>
              <a:gd name="connsiteX17" fmla="*/ 0 w 5410200"/>
              <a:gd name="connsiteY17" fmla="*/ 18288 h 18288"/>
              <a:gd name="connsiteX18" fmla="*/ 0 w 5410200"/>
              <a:gd name="connsiteY18" fmla="*/ 0 h 182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5410200" h="18288" fill="none" extrusionOk="0">
                <a:moveTo>
                  <a:pt x="0" y="0"/>
                </a:moveTo>
                <a:cubicBezTo>
                  <a:pt x="163050" y="-18707"/>
                  <a:pt x="319321" y="-16364"/>
                  <a:pt x="568071" y="0"/>
                </a:cubicBezTo>
                <a:cubicBezTo>
                  <a:pt x="816821" y="16364"/>
                  <a:pt x="1013224" y="-7268"/>
                  <a:pt x="1298448" y="0"/>
                </a:cubicBezTo>
                <a:cubicBezTo>
                  <a:pt x="1583672" y="7268"/>
                  <a:pt x="1631711" y="-3367"/>
                  <a:pt x="1920621" y="0"/>
                </a:cubicBezTo>
                <a:cubicBezTo>
                  <a:pt x="2209531" y="3367"/>
                  <a:pt x="2364420" y="-19184"/>
                  <a:pt x="2488692" y="0"/>
                </a:cubicBezTo>
                <a:cubicBezTo>
                  <a:pt x="2612964" y="19184"/>
                  <a:pt x="3023298" y="-34627"/>
                  <a:pt x="3219069" y="0"/>
                </a:cubicBezTo>
                <a:cubicBezTo>
                  <a:pt x="3414840" y="34627"/>
                  <a:pt x="3656810" y="24043"/>
                  <a:pt x="3895344" y="0"/>
                </a:cubicBezTo>
                <a:cubicBezTo>
                  <a:pt x="4133879" y="-24043"/>
                  <a:pt x="4393984" y="-19577"/>
                  <a:pt x="4571619" y="0"/>
                </a:cubicBezTo>
                <a:cubicBezTo>
                  <a:pt x="4749255" y="19577"/>
                  <a:pt x="5179928" y="-6281"/>
                  <a:pt x="5410200" y="0"/>
                </a:cubicBezTo>
                <a:cubicBezTo>
                  <a:pt x="5410730" y="6954"/>
                  <a:pt x="5410934" y="12839"/>
                  <a:pt x="5410200" y="18288"/>
                </a:cubicBezTo>
                <a:cubicBezTo>
                  <a:pt x="5139060" y="6751"/>
                  <a:pt x="5121593" y="31035"/>
                  <a:pt x="4842129" y="18288"/>
                </a:cubicBezTo>
                <a:cubicBezTo>
                  <a:pt x="4562665" y="5541"/>
                  <a:pt x="4448273" y="9487"/>
                  <a:pt x="4328160" y="18288"/>
                </a:cubicBezTo>
                <a:cubicBezTo>
                  <a:pt x="4208047" y="27089"/>
                  <a:pt x="3760936" y="22567"/>
                  <a:pt x="3597783" y="18288"/>
                </a:cubicBezTo>
                <a:cubicBezTo>
                  <a:pt x="3434630" y="14009"/>
                  <a:pt x="3299718" y="33213"/>
                  <a:pt x="3029712" y="18288"/>
                </a:cubicBezTo>
                <a:cubicBezTo>
                  <a:pt x="2759706" y="3363"/>
                  <a:pt x="2640159" y="27394"/>
                  <a:pt x="2299335" y="18288"/>
                </a:cubicBezTo>
                <a:cubicBezTo>
                  <a:pt x="1958511" y="9182"/>
                  <a:pt x="1801186" y="28985"/>
                  <a:pt x="1514856" y="18288"/>
                </a:cubicBezTo>
                <a:cubicBezTo>
                  <a:pt x="1228526" y="7591"/>
                  <a:pt x="1063509" y="-5305"/>
                  <a:pt x="892683" y="18288"/>
                </a:cubicBezTo>
                <a:cubicBezTo>
                  <a:pt x="721857" y="41881"/>
                  <a:pt x="186945" y="-20897"/>
                  <a:pt x="0" y="18288"/>
                </a:cubicBezTo>
                <a:cubicBezTo>
                  <a:pt x="-570" y="9279"/>
                  <a:pt x="132" y="5100"/>
                  <a:pt x="0" y="0"/>
                </a:cubicBezTo>
                <a:close/>
              </a:path>
              <a:path w="5410200" h="18288" stroke="0" extrusionOk="0">
                <a:moveTo>
                  <a:pt x="0" y="0"/>
                </a:moveTo>
                <a:cubicBezTo>
                  <a:pt x="285096" y="-4925"/>
                  <a:pt x="376456" y="22268"/>
                  <a:pt x="622173" y="0"/>
                </a:cubicBezTo>
                <a:cubicBezTo>
                  <a:pt x="867890" y="-22268"/>
                  <a:pt x="1031392" y="7228"/>
                  <a:pt x="1136142" y="0"/>
                </a:cubicBezTo>
                <a:cubicBezTo>
                  <a:pt x="1240892" y="-7228"/>
                  <a:pt x="1561853" y="9877"/>
                  <a:pt x="1920621" y="0"/>
                </a:cubicBezTo>
                <a:cubicBezTo>
                  <a:pt x="2279389" y="-9877"/>
                  <a:pt x="2367255" y="19546"/>
                  <a:pt x="2542794" y="0"/>
                </a:cubicBezTo>
                <a:cubicBezTo>
                  <a:pt x="2718333" y="-19546"/>
                  <a:pt x="2866732" y="-22226"/>
                  <a:pt x="3164967" y="0"/>
                </a:cubicBezTo>
                <a:cubicBezTo>
                  <a:pt x="3463202" y="22226"/>
                  <a:pt x="3568055" y="-2765"/>
                  <a:pt x="3949446" y="0"/>
                </a:cubicBezTo>
                <a:cubicBezTo>
                  <a:pt x="4330837" y="2765"/>
                  <a:pt x="4287895" y="10557"/>
                  <a:pt x="4517517" y="0"/>
                </a:cubicBezTo>
                <a:cubicBezTo>
                  <a:pt x="4747139" y="-10557"/>
                  <a:pt x="5149588" y="8716"/>
                  <a:pt x="5410200" y="0"/>
                </a:cubicBezTo>
                <a:cubicBezTo>
                  <a:pt x="5409517" y="5414"/>
                  <a:pt x="5409480" y="12510"/>
                  <a:pt x="5410200" y="18288"/>
                </a:cubicBezTo>
                <a:cubicBezTo>
                  <a:pt x="5163327" y="41494"/>
                  <a:pt x="5008749" y="10693"/>
                  <a:pt x="4842129" y="18288"/>
                </a:cubicBezTo>
                <a:cubicBezTo>
                  <a:pt x="4675509" y="25883"/>
                  <a:pt x="4433401" y="-615"/>
                  <a:pt x="4165854" y="18288"/>
                </a:cubicBezTo>
                <a:cubicBezTo>
                  <a:pt x="3898308" y="37191"/>
                  <a:pt x="3809032" y="-8710"/>
                  <a:pt x="3543681" y="18288"/>
                </a:cubicBezTo>
                <a:cubicBezTo>
                  <a:pt x="3278330" y="45286"/>
                  <a:pt x="3073876" y="-15917"/>
                  <a:pt x="2759202" y="18288"/>
                </a:cubicBezTo>
                <a:cubicBezTo>
                  <a:pt x="2444528" y="52493"/>
                  <a:pt x="2204144" y="3372"/>
                  <a:pt x="1974723" y="18288"/>
                </a:cubicBezTo>
                <a:cubicBezTo>
                  <a:pt x="1745302" y="33204"/>
                  <a:pt x="1602335" y="31490"/>
                  <a:pt x="1406652" y="18288"/>
                </a:cubicBezTo>
                <a:cubicBezTo>
                  <a:pt x="1210969" y="5086"/>
                  <a:pt x="923948" y="3161"/>
                  <a:pt x="730377" y="18288"/>
                </a:cubicBezTo>
                <a:cubicBezTo>
                  <a:pt x="536806" y="33415"/>
                  <a:pt x="336496" y="-141"/>
                  <a:pt x="0" y="18288"/>
                </a:cubicBezTo>
                <a:cubicBezTo>
                  <a:pt x="-306" y="11061"/>
                  <a:pt x="-655" y="7751"/>
                  <a:pt x="0" y="0"/>
                </a:cubicBezTo>
                <a:close/>
              </a:path>
            </a:pathLst>
          </a:custGeom>
          <a:solidFill>
            <a:schemeClr val="accent2"/>
          </a:solidFill>
          <a:ln w="41275" cap="rnd">
            <a:solidFill>
              <a:schemeClr val="accent2"/>
            </a:solidFill>
            <a:round/>
            <a:extLst>
              <a:ext uri="{C807C97D-BFC1-408E-A445-0C87EB9F89A2}">
                <ask:lineSketchStyleProps xmlns:ask="http://schemas.microsoft.com/office/drawing/2018/sketchyshapes" sd="1219033472">
                  <a:prstGeom prst="rect">
                    <a:avLst/>
                  </a:prstGeom>
                  <ask:type>
                    <ask:lineSketchFreehand/>
                  </ask:type>
                </ask:lineSketchStyleProps>
              </a:ext>
            </a:extLs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5" name="Zástupný obsah 2">
            <a:extLst>
              <a:ext uri="{FF2B5EF4-FFF2-40B4-BE49-F238E27FC236}">
                <a16:creationId xmlns:a16="http://schemas.microsoft.com/office/drawing/2014/main" id="{F7562E35-FF9C-3D91-81D2-0721C83C2DF8}"/>
              </a:ext>
            </a:extLst>
          </p:cNvPr>
          <p:cNvGraphicFramePr>
            <a:graphicFrameLocks noGrp="1"/>
          </p:cNvGraphicFramePr>
          <p:nvPr>
            <p:ph idx="1"/>
            <p:extLst>
              <p:ext uri="{D42A27DB-BD31-4B8C-83A1-F6EECF244321}">
                <p14:modId xmlns:p14="http://schemas.microsoft.com/office/powerpoint/2010/main" val="2868843218"/>
              </p:ext>
            </p:extLst>
          </p:nvPr>
        </p:nvGraphicFramePr>
        <p:xfrm>
          <a:off x="4648018" y="640822"/>
          <a:ext cx="6900512" cy="553614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87468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F291F76-4F6B-FD47-9038-8E24C31FB382}"/>
              </a:ext>
            </a:extLst>
          </p:cNvPr>
          <p:cNvSpPr>
            <a:spLocks noGrp="1"/>
          </p:cNvSpPr>
          <p:nvPr>
            <p:ph type="title"/>
          </p:nvPr>
        </p:nvSpPr>
        <p:spPr>
          <a:xfrm>
            <a:off x="524741" y="620392"/>
            <a:ext cx="3808268" cy="5504688"/>
          </a:xfrm>
        </p:spPr>
        <p:txBody>
          <a:bodyPr>
            <a:normAutofit/>
          </a:bodyPr>
          <a:lstStyle/>
          <a:p>
            <a:r>
              <a:rPr lang="cs-CZ" sz="6000">
                <a:solidFill>
                  <a:schemeClr val="accent5"/>
                </a:solidFill>
              </a:rPr>
              <a:t>Vědomí - ego</a:t>
            </a:r>
          </a:p>
        </p:txBody>
      </p:sp>
      <p:graphicFrame>
        <p:nvGraphicFramePr>
          <p:cNvPr id="5" name="Zástupný obsah 2">
            <a:extLst>
              <a:ext uri="{FF2B5EF4-FFF2-40B4-BE49-F238E27FC236}">
                <a16:creationId xmlns:a16="http://schemas.microsoft.com/office/drawing/2014/main" id="{283CADFD-6E19-FB8A-9DDD-C7ABA91F0DAA}"/>
              </a:ext>
            </a:extLst>
          </p:cNvPr>
          <p:cNvGraphicFramePr>
            <a:graphicFrameLocks noGrp="1"/>
          </p:cNvGraphicFramePr>
          <p:nvPr>
            <p:ph idx="1"/>
            <p:extLst>
              <p:ext uri="{D42A27DB-BD31-4B8C-83A1-F6EECF244321}">
                <p14:modId xmlns:p14="http://schemas.microsoft.com/office/powerpoint/2010/main" val="3814391673"/>
              </p:ext>
            </p:extLst>
          </p:nvPr>
        </p:nvGraphicFramePr>
        <p:xfrm>
          <a:off x="5093208" y="620392"/>
          <a:ext cx="6263640" cy="5504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190298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05E8679-8BE4-AC4C-9A4C-233FB0A5D524}"/>
              </a:ext>
            </a:extLst>
          </p:cNvPr>
          <p:cNvSpPr>
            <a:spLocks noGrp="1"/>
          </p:cNvSpPr>
          <p:nvPr>
            <p:ph type="title"/>
          </p:nvPr>
        </p:nvSpPr>
        <p:spPr/>
        <p:txBody>
          <a:bodyPr/>
          <a:lstStyle/>
          <a:p>
            <a:r>
              <a:rPr lang="cs-CZ" dirty="0"/>
              <a:t>Nadvědomí - superego</a:t>
            </a:r>
          </a:p>
        </p:txBody>
      </p:sp>
      <p:sp>
        <p:nvSpPr>
          <p:cNvPr id="3" name="Zástupný obsah 2">
            <a:extLst>
              <a:ext uri="{FF2B5EF4-FFF2-40B4-BE49-F238E27FC236}">
                <a16:creationId xmlns:a16="http://schemas.microsoft.com/office/drawing/2014/main" id="{F8FDC6C7-B86B-834C-AA3A-0D5885B0548B}"/>
              </a:ext>
            </a:extLst>
          </p:cNvPr>
          <p:cNvSpPr>
            <a:spLocks noGrp="1"/>
          </p:cNvSpPr>
          <p:nvPr>
            <p:ph idx="1"/>
          </p:nvPr>
        </p:nvSpPr>
        <p:spPr/>
        <p:txBody>
          <a:bodyPr/>
          <a:lstStyle/>
          <a:p>
            <a:r>
              <a:rPr lang="cs-CZ" dirty="0"/>
              <a:t>Životní hodnoty</a:t>
            </a:r>
          </a:p>
          <a:p>
            <a:r>
              <a:rPr lang="cs-CZ" dirty="0"/>
              <a:t>Život na dávkách je smyslem – nevím si s sebou rady</a:t>
            </a:r>
          </a:p>
          <a:p>
            <a:r>
              <a:rPr lang="cs-CZ" dirty="0"/>
              <a:t>Hledání vlastní hodnoty – i přes zlobení (</a:t>
            </a:r>
            <a:r>
              <a:rPr lang="cs-CZ" dirty="0" err="1"/>
              <a:t>etiketizace</a:t>
            </a:r>
            <a:r>
              <a:rPr lang="cs-CZ" dirty="0"/>
              <a:t>)</a:t>
            </a:r>
          </a:p>
          <a:p>
            <a:r>
              <a:rPr lang="cs-CZ" dirty="0"/>
              <a:t>Splnit očekávání</a:t>
            </a:r>
          </a:p>
        </p:txBody>
      </p:sp>
    </p:spTree>
    <p:extLst>
      <p:ext uri="{BB962C8B-B14F-4D97-AF65-F5344CB8AC3E}">
        <p14:creationId xmlns:p14="http://schemas.microsoft.com/office/powerpoint/2010/main" val="54716589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9FCD3AC-CDA1-0943-B57F-9669CC3928E0}"/>
              </a:ext>
            </a:extLst>
          </p:cNvPr>
          <p:cNvSpPr>
            <a:spLocks noGrp="1"/>
          </p:cNvSpPr>
          <p:nvPr>
            <p:ph type="title"/>
          </p:nvPr>
        </p:nvSpPr>
        <p:spPr/>
        <p:txBody>
          <a:bodyPr/>
          <a:lstStyle/>
          <a:p>
            <a:r>
              <a:rPr lang="cs-CZ" dirty="0"/>
              <a:t>Životní styl</a:t>
            </a:r>
          </a:p>
        </p:txBody>
      </p:sp>
      <p:sp>
        <p:nvSpPr>
          <p:cNvPr id="3" name="Zástupný obsah 2">
            <a:extLst>
              <a:ext uri="{FF2B5EF4-FFF2-40B4-BE49-F238E27FC236}">
                <a16:creationId xmlns:a16="http://schemas.microsoft.com/office/drawing/2014/main" id="{65865433-BD10-3B40-8487-4FF4C6291967}"/>
              </a:ext>
            </a:extLst>
          </p:cNvPr>
          <p:cNvSpPr>
            <a:spLocks noGrp="1"/>
          </p:cNvSpPr>
          <p:nvPr>
            <p:ph idx="1"/>
          </p:nvPr>
        </p:nvSpPr>
        <p:spPr/>
        <p:txBody>
          <a:bodyPr/>
          <a:lstStyle/>
          <a:p>
            <a:r>
              <a:rPr lang="cs-CZ" dirty="0"/>
              <a:t>Na základě těchto tří modelů žiju život</a:t>
            </a:r>
          </a:p>
          <a:p>
            <a:r>
              <a:rPr lang="cs-CZ" dirty="0"/>
              <a:t>Vybírám si partnera</a:t>
            </a:r>
          </a:p>
          <a:p>
            <a:r>
              <a:rPr lang="cs-CZ" dirty="0"/>
              <a:t>Chovám se tak sám k sobě:</a:t>
            </a:r>
          </a:p>
          <a:p>
            <a:pPr marL="0" indent="0">
              <a:buNone/>
            </a:pPr>
            <a:r>
              <a:rPr lang="cs-CZ" dirty="0"/>
              <a:t>- Umět si odpustit (archetyp démona)</a:t>
            </a:r>
          </a:p>
          <a:p>
            <a:pPr marL="0" indent="0">
              <a:buNone/>
            </a:pPr>
            <a:r>
              <a:rPr lang="cs-CZ" dirty="0"/>
              <a:t>- přijmout </a:t>
            </a:r>
            <a:r>
              <a:rPr lang="cs-CZ" dirty="0" err="1"/>
              <a:t>seberozvoj</a:t>
            </a:r>
            <a:r>
              <a:rPr lang="cs-CZ" dirty="0"/>
              <a:t> – archetyp ženy, starce </a:t>
            </a:r>
          </a:p>
        </p:txBody>
      </p:sp>
    </p:spTree>
    <p:extLst>
      <p:ext uri="{BB962C8B-B14F-4D97-AF65-F5344CB8AC3E}">
        <p14:creationId xmlns:p14="http://schemas.microsoft.com/office/powerpoint/2010/main" val="304940640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27449B7-A749-4546-BCE5-85C8E674BB91}"/>
              </a:ext>
            </a:extLst>
          </p:cNvPr>
          <p:cNvSpPr>
            <a:spLocks noGrp="1"/>
          </p:cNvSpPr>
          <p:nvPr>
            <p:ph type="title"/>
          </p:nvPr>
        </p:nvSpPr>
        <p:spPr/>
        <p:txBody>
          <a:bodyPr/>
          <a:lstStyle/>
          <a:p>
            <a:r>
              <a:rPr lang="cs-CZ" dirty="0"/>
              <a:t>Cíle psychoanalytických směrů</a:t>
            </a:r>
          </a:p>
        </p:txBody>
      </p:sp>
      <p:sp>
        <p:nvSpPr>
          <p:cNvPr id="3" name="Zástupný obsah 2">
            <a:extLst>
              <a:ext uri="{FF2B5EF4-FFF2-40B4-BE49-F238E27FC236}">
                <a16:creationId xmlns:a16="http://schemas.microsoft.com/office/drawing/2014/main" id="{87283E0F-9140-EE4B-96E8-ABE837BAE29E}"/>
              </a:ext>
            </a:extLst>
          </p:cNvPr>
          <p:cNvSpPr>
            <a:spLocks noGrp="1"/>
          </p:cNvSpPr>
          <p:nvPr>
            <p:ph idx="1"/>
          </p:nvPr>
        </p:nvSpPr>
        <p:spPr/>
        <p:txBody>
          <a:bodyPr/>
          <a:lstStyle/>
          <a:p>
            <a:r>
              <a:rPr lang="cs-CZ" dirty="0"/>
              <a:t>Nevědomé učinit vědomým</a:t>
            </a:r>
          </a:p>
          <a:p>
            <a:r>
              <a:rPr lang="cs-CZ" dirty="0"/>
              <a:t>Uzavřít neuzavřená vývojová stádia</a:t>
            </a:r>
          </a:p>
          <a:p>
            <a:r>
              <a:rPr lang="cs-CZ" dirty="0"/>
              <a:t>Posílit schopnost vyrovnat s požadavky společnosti</a:t>
            </a:r>
          </a:p>
        </p:txBody>
      </p:sp>
    </p:spTree>
    <p:extLst>
      <p:ext uri="{BB962C8B-B14F-4D97-AF65-F5344CB8AC3E}">
        <p14:creationId xmlns:p14="http://schemas.microsoft.com/office/powerpoint/2010/main" val="18634420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5522182-E449-5948-BA11-5342E916A9E8}"/>
              </a:ext>
            </a:extLst>
          </p:cNvPr>
          <p:cNvSpPr>
            <a:spLocks noGrp="1"/>
          </p:cNvSpPr>
          <p:nvPr>
            <p:ph type="title"/>
          </p:nvPr>
        </p:nvSpPr>
        <p:spPr/>
        <p:txBody>
          <a:bodyPr/>
          <a:lstStyle/>
          <a:p>
            <a:r>
              <a:rPr lang="cs-CZ" dirty="0" err="1"/>
              <a:t>Humanistiské</a:t>
            </a:r>
            <a:r>
              <a:rPr lang="cs-CZ" dirty="0"/>
              <a:t> směry – psyché, duše</a:t>
            </a:r>
          </a:p>
        </p:txBody>
      </p:sp>
      <p:sp>
        <p:nvSpPr>
          <p:cNvPr id="3" name="Zástupný obsah 2">
            <a:extLst>
              <a:ext uri="{FF2B5EF4-FFF2-40B4-BE49-F238E27FC236}">
                <a16:creationId xmlns:a16="http://schemas.microsoft.com/office/drawing/2014/main" id="{2741BFA2-1178-AF40-8DA9-CCDA31DEE293}"/>
              </a:ext>
            </a:extLst>
          </p:cNvPr>
          <p:cNvSpPr>
            <a:spLocks noGrp="1"/>
          </p:cNvSpPr>
          <p:nvPr>
            <p:ph idx="1"/>
          </p:nvPr>
        </p:nvSpPr>
        <p:spPr>
          <a:xfrm>
            <a:off x="8215532" y="2011679"/>
            <a:ext cx="3138268" cy="4165283"/>
          </a:xfrm>
        </p:spPr>
        <p:txBody>
          <a:bodyPr/>
          <a:lstStyle/>
          <a:p>
            <a:r>
              <a:rPr lang="cs-CZ"/>
              <a:t>Berne - hry</a:t>
            </a:r>
          </a:p>
          <a:p>
            <a:r>
              <a:rPr lang="cs-CZ" dirty="0" err="1"/>
              <a:t>Rogers</a:t>
            </a:r>
            <a:r>
              <a:rPr lang="cs-CZ" dirty="0"/>
              <a:t> – mám potenciál změny</a:t>
            </a:r>
          </a:p>
          <a:p>
            <a:r>
              <a:rPr lang="cs-CZ" dirty="0"/>
              <a:t>Osobnost je stále v procesu změny</a:t>
            </a:r>
          </a:p>
          <a:p>
            <a:r>
              <a:rPr lang="cs-CZ" dirty="0" err="1"/>
              <a:t>Harris</a:t>
            </a:r>
            <a:endParaRPr lang="cs-CZ" dirty="0"/>
          </a:p>
        </p:txBody>
      </p:sp>
      <p:pic>
        <p:nvPicPr>
          <p:cNvPr id="5" name="Zástupný obsah 3">
            <a:extLst>
              <a:ext uri="{FF2B5EF4-FFF2-40B4-BE49-F238E27FC236}">
                <a16:creationId xmlns:a16="http://schemas.microsoft.com/office/drawing/2014/main" id="{04818891-AE1E-FE45-916B-7849BFAEB869}"/>
              </a:ext>
            </a:extLst>
          </p:cNvPr>
          <p:cNvPicPr>
            <a:picLocks noChangeAspect="1"/>
          </p:cNvPicPr>
          <p:nvPr/>
        </p:nvPicPr>
        <p:blipFill>
          <a:blip r:embed="rId2"/>
          <a:stretch>
            <a:fillRect/>
          </a:stretch>
        </p:blipFill>
        <p:spPr>
          <a:xfrm>
            <a:off x="204185" y="1433891"/>
            <a:ext cx="4139124" cy="4725486"/>
          </a:xfrm>
          <a:prstGeom prst="rect">
            <a:avLst/>
          </a:prstGeom>
        </p:spPr>
      </p:pic>
      <p:pic>
        <p:nvPicPr>
          <p:cNvPr id="6" name="Obrázek 5">
            <a:extLst>
              <a:ext uri="{FF2B5EF4-FFF2-40B4-BE49-F238E27FC236}">
                <a16:creationId xmlns:a16="http://schemas.microsoft.com/office/drawing/2014/main" id="{71B928C3-7674-074F-9188-B401F47C4B99}"/>
              </a:ext>
            </a:extLst>
          </p:cNvPr>
          <p:cNvPicPr>
            <a:picLocks noChangeAspect="1"/>
          </p:cNvPicPr>
          <p:nvPr/>
        </p:nvPicPr>
        <p:blipFill>
          <a:blip r:embed="rId3"/>
          <a:stretch>
            <a:fillRect/>
          </a:stretch>
        </p:blipFill>
        <p:spPr>
          <a:xfrm>
            <a:off x="4343309" y="1690688"/>
            <a:ext cx="3605322" cy="3890352"/>
          </a:xfrm>
          <a:prstGeom prst="rect">
            <a:avLst/>
          </a:prstGeom>
        </p:spPr>
      </p:pic>
    </p:spTree>
    <p:extLst>
      <p:ext uri="{BB962C8B-B14F-4D97-AF65-F5344CB8AC3E}">
        <p14:creationId xmlns:p14="http://schemas.microsoft.com/office/powerpoint/2010/main" val="20320580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56E9B3E6-E277-4D68-BA48-9CB43FFBD6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7365"/>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AE1C45F0-260A-458C-96ED-C1F6D215121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 y="1216597"/>
            <a:ext cx="731521" cy="673460"/>
            <a:chOff x="3940602" y="308034"/>
            <a:chExt cx="2116791" cy="3428999"/>
          </a:xfrm>
          <a:solidFill>
            <a:schemeClr val="accent4"/>
          </a:solidFill>
        </p:grpSpPr>
        <p:sp>
          <p:nvSpPr>
            <p:cNvPr id="12" name="Rectangle 11">
              <a:extLst>
                <a:ext uri="{FF2B5EF4-FFF2-40B4-BE49-F238E27FC236}">
                  <a16:creationId xmlns:a16="http://schemas.microsoft.com/office/drawing/2014/main" id="{A6604B49-AD5C-4590-B051-06C8222ECD9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3940602"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743ECCAF-29C5-4537-947C-7EA1292463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4715626"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ED49787B-8DE6-4467-AD0A-8DECC6E0C2D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490650" y="308034"/>
              <a:ext cx="566743" cy="3428999"/>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6" name="Rectangle 15">
            <a:extLst>
              <a:ext uri="{FF2B5EF4-FFF2-40B4-BE49-F238E27FC236}">
                <a16:creationId xmlns:a16="http://schemas.microsoft.com/office/drawing/2014/main" id="{D5B0017B-2ECA-49AF-B397-DC140825DF8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0079" y="613954"/>
            <a:ext cx="10907487" cy="1894116"/>
          </a:xfrm>
          <a:prstGeom prst="rect">
            <a:avLst/>
          </a:prstGeom>
          <a:solidFill>
            <a:schemeClr val="bg1"/>
          </a:solidFill>
          <a:ln>
            <a:noFill/>
          </a:ln>
          <a:effectLst>
            <a:outerShdw blurRad="139700" dist="127000" dir="5400000" algn="t" rotWithShape="0">
              <a:prstClr val="black">
                <a:alpha val="15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Nadpis 1">
            <a:extLst>
              <a:ext uri="{FF2B5EF4-FFF2-40B4-BE49-F238E27FC236}">
                <a16:creationId xmlns:a16="http://schemas.microsoft.com/office/drawing/2014/main" id="{FD342CDD-8A3F-2442-9A38-9822B09AE5A0}"/>
              </a:ext>
            </a:extLst>
          </p:cNvPr>
          <p:cNvSpPr>
            <a:spLocks noGrp="1"/>
          </p:cNvSpPr>
          <p:nvPr>
            <p:ph type="title"/>
          </p:nvPr>
        </p:nvSpPr>
        <p:spPr>
          <a:xfrm>
            <a:off x="1043631" y="809898"/>
            <a:ext cx="10173010" cy="1554480"/>
          </a:xfrm>
        </p:spPr>
        <p:txBody>
          <a:bodyPr anchor="ctr">
            <a:normAutofit/>
          </a:bodyPr>
          <a:lstStyle/>
          <a:p>
            <a:r>
              <a:rPr lang="cs-CZ" sz="4800"/>
              <a:t>Přístup orientovaný na klienta – systemický přístup</a:t>
            </a:r>
          </a:p>
        </p:txBody>
      </p:sp>
      <p:cxnSp>
        <p:nvCxnSpPr>
          <p:cNvPr id="18" name="Straight Connector 17">
            <a:extLst>
              <a:ext uri="{FF2B5EF4-FFF2-40B4-BE49-F238E27FC236}">
                <a16:creationId xmlns:a16="http://schemas.microsoft.com/office/drawing/2014/main" id="{6CF1BAF6-AD41-4082-B212-8A1F9A2E877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838200" y="6485313"/>
            <a:ext cx="10515600" cy="0"/>
          </a:xfrm>
          <a:prstGeom prst="line">
            <a:avLst/>
          </a:prstGeom>
          <a:ln w="57150">
            <a:solidFill>
              <a:schemeClr val="accent4"/>
            </a:solidFill>
          </a:ln>
        </p:spPr>
        <p:style>
          <a:lnRef idx="1">
            <a:schemeClr val="accent1"/>
          </a:lnRef>
          <a:fillRef idx="0">
            <a:schemeClr val="accent1"/>
          </a:fillRef>
          <a:effectRef idx="0">
            <a:schemeClr val="accent1"/>
          </a:effectRef>
          <a:fontRef idx="minor">
            <a:schemeClr val="tx1"/>
          </a:fontRef>
        </p:style>
      </p:cxnSp>
      <p:graphicFrame>
        <p:nvGraphicFramePr>
          <p:cNvPr id="6" name="Zástupný obsah 2">
            <a:extLst>
              <a:ext uri="{FF2B5EF4-FFF2-40B4-BE49-F238E27FC236}">
                <a16:creationId xmlns:a16="http://schemas.microsoft.com/office/drawing/2014/main" id="{9BC9D269-E3EC-23C8-84BC-66E8D08BE1F5}"/>
              </a:ext>
            </a:extLst>
          </p:cNvPr>
          <p:cNvGraphicFramePr>
            <a:graphicFrameLocks noGrp="1"/>
          </p:cNvGraphicFramePr>
          <p:nvPr>
            <p:ph idx="1"/>
            <p:extLst>
              <p:ext uri="{D42A27DB-BD31-4B8C-83A1-F6EECF244321}">
                <p14:modId xmlns:p14="http://schemas.microsoft.com/office/powerpoint/2010/main" val="2109038772"/>
              </p:ext>
            </p:extLst>
          </p:nvPr>
        </p:nvGraphicFramePr>
        <p:xfrm>
          <a:off x="904602" y="3017519"/>
          <a:ext cx="10378440" cy="32099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7301428"/>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777</TotalTime>
  <Words>1023</Words>
  <Application>Microsoft Office PowerPoint</Application>
  <PresentationFormat>Širokoúhlá obrazovka</PresentationFormat>
  <Paragraphs>163</Paragraphs>
  <Slides>29</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29</vt:i4>
      </vt:variant>
    </vt:vector>
  </HeadingPairs>
  <TitlesOfParts>
    <vt:vector size="33" baseType="lpstr">
      <vt:lpstr>Arial</vt:lpstr>
      <vt:lpstr>Calibri</vt:lpstr>
      <vt:lpstr>Calibri Light</vt:lpstr>
      <vt:lpstr>Motiv Office</vt:lpstr>
      <vt:lpstr>Psychoanalytické a humanistické směry 2</vt:lpstr>
      <vt:lpstr>Psychoanalytické směry – Freud, Jung, Erikson</vt:lpstr>
      <vt:lpstr>Podvědomí ID</vt:lpstr>
      <vt:lpstr>Vědomí - ego</vt:lpstr>
      <vt:lpstr>Nadvědomí - superego</vt:lpstr>
      <vt:lpstr>Životní styl</vt:lpstr>
      <vt:lpstr>Cíle psychoanalytických směrů</vt:lpstr>
      <vt:lpstr>Humanistiské směry – psyché, duše</vt:lpstr>
      <vt:lpstr>Přístup orientovaný na klienta – systemický přístup</vt:lpstr>
      <vt:lpstr>Radikální konstruktivismus</vt:lpstr>
      <vt:lpstr>Sociální pracovník z pohledu systemiky</vt:lpstr>
      <vt:lpstr>Otázky pro sociálního pracovníka - Úlehla</vt:lpstr>
      <vt:lpstr>Jaké jsou normy společnosti v naší kazuistice?</vt:lpstr>
      <vt:lpstr>Systemický rozhovor - Úlehla</vt:lpstr>
      <vt:lpstr>Diagnostika rodiny</vt:lpstr>
      <vt:lpstr>Prezentace aplikace PowerPoint</vt:lpstr>
      <vt:lpstr>Logoterapie – proces pohledu na věc</vt:lpstr>
      <vt:lpstr>Stav mysli sociálního pracovníka</vt:lpstr>
      <vt:lpstr>Stanovení cíle</vt:lpstr>
      <vt:lpstr>Základní systemické postoje, hodnoty a dovednosti</vt:lpstr>
      <vt:lpstr>Změna probíhá</vt:lpstr>
      <vt:lpstr>Zásady </vt:lpstr>
      <vt:lpstr>Preferovaná budoucnost – práce ve skupině kazuistika</vt:lpstr>
      <vt:lpstr>Prezentace aplikace PowerPoint</vt:lpstr>
      <vt:lpstr>Úkoly sociálního pracovníka - pomáhat</vt:lpstr>
      <vt:lpstr>Prezentace aplikace PowerPoint</vt:lpstr>
      <vt:lpstr>Prezentace aplikace PowerPoint</vt:lpstr>
      <vt:lpstr>Proces práce s klientem</vt:lpstr>
      <vt:lpstr>Základ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Psychoanalytické a humanistické směry 2</dc:title>
  <dc:creator>Petr Fabián</dc:creator>
  <cp:lastModifiedBy>Petr Fabián</cp:lastModifiedBy>
  <cp:revision>21</cp:revision>
  <dcterms:created xsi:type="dcterms:W3CDTF">2022-03-20T10:49:34Z</dcterms:created>
  <dcterms:modified xsi:type="dcterms:W3CDTF">2022-04-07T05:56:07Z</dcterms:modified>
</cp:coreProperties>
</file>