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35" r:id="rId3"/>
    <p:sldId id="341" r:id="rId4"/>
    <p:sldId id="342" r:id="rId5"/>
    <p:sldId id="343" r:id="rId6"/>
    <p:sldId id="344" r:id="rId7"/>
    <p:sldId id="340" r:id="rId8"/>
    <p:sldId id="338" r:id="rId9"/>
    <p:sldId id="345" r:id="rId10"/>
    <p:sldId id="350" r:id="rId11"/>
    <p:sldId id="351" r:id="rId12"/>
    <p:sldId id="354" r:id="rId13"/>
    <p:sldId id="353" r:id="rId14"/>
    <p:sldId id="347" r:id="rId15"/>
    <p:sldId id="279" r:id="rId16"/>
    <p:sldId id="268" r:id="rId17"/>
    <p:sldId id="349" r:id="rId18"/>
    <p:sldId id="355" r:id="rId19"/>
    <p:sldId id="358" r:id="rId20"/>
    <p:sldId id="360" r:id="rId21"/>
    <p:sldId id="361" r:id="rId22"/>
    <p:sldId id="357" r:id="rId23"/>
    <p:sldId id="366" r:id="rId24"/>
    <p:sldId id="367" r:id="rId25"/>
    <p:sldId id="362" r:id="rId26"/>
    <p:sldId id="363" r:id="rId27"/>
    <p:sldId id="365" r:id="rId28"/>
    <p:sldId id="370" r:id="rId29"/>
    <p:sldId id="369"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46"/>
  </p:normalViewPr>
  <p:slideViewPr>
    <p:cSldViewPr snapToGrid="0" snapToObjects="1">
      <p:cViewPr varScale="1">
        <p:scale>
          <a:sx n="76" d="100"/>
          <a:sy n="76" d="100"/>
        </p:scale>
        <p:origin x="69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18A93F-000D-48E4-8630-BA4B0CA04B8C}"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DA5C08CF-A2FD-4130-9867-DDB2E8382275}">
      <dgm:prSet/>
      <dgm:spPr/>
      <dgm:t>
        <a:bodyPr/>
        <a:lstStyle/>
        <a:p>
          <a:r>
            <a:rPr lang="cs-CZ"/>
            <a:t>Ukládaní  traumat:</a:t>
          </a:r>
          <a:endParaRPr lang="en-US"/>
        </a:p>
      </dgm:t>
    </dgm:pt>
    <dgm:pt modelId="{955A81BE-D734-48E3-A34F-0B5585F97DEF}" type="parTrans" cxnId="{E0126C8C-488D-4A9F-8BE3-C4D95FD6CA2A}">
      <dgm:prSet/>
      <dgm:spPr/>
      <dgm:t>
        <a:bodyPr/>
        <a:lstStyle/>
        <a:p>
          <a:endParaRPr lang="en-US"/>
        </a:p>
      </dgm:t>
    </dgm:pt>
    <dgm:pt modelId="{11E8385D-75BF-4371-B7BA-3D011B7EC44D}" type="sibTrans" cxnId="{E0126C8C-488D-4A9F-8BE3-C4D95FD6CA2A}">
      <dgm:prSet/>
      <dgm:spPr/>
      <dgm:t>
        <a:bodyPr/>
        <a:lstStyle/>
        <a:p>
          <a:endParaRPr lang="en-US"/>
        </a:p>
      </dgm:t>
    </dgm:pt>
    <dgm:pt modelId="{29EDA0AA-A6D6-4A8C-81A5-703C624BD944}">
      <dgm:prSet/>
      <dgm:spPr/>
      <dgm:t>
        <a:bodyPr/>
        <a:lstStyle/>
        <a:p>
          <a:r>
            <a:rPr lang="cs-CZ"/>
            <a:t>Být hodné dítě</a:t>
          </a:r>
          <a:endParaRPr lang="en-US"/>
        </a:p>
      </dgm:t>
    </dgm:pt>
    <dgm:pt modelId="{45B424AF-1182-403D-A0AE-85C091A2E655}" type="parTrans" cxnId="{E68360DC-65DC-4B4D-9E91-B3B2E6067874}">
      <dgm:prSet/>
      <dgm:spPr/>
      <dgm:t>
        <a:bodyPr/>
        <a:lstStyle/>
        <a:p>
          <a:endParaRPr lang="en-US"/>
        </a:p>
      </dgm:t>
    </dgm:pt>
    <dgm:pt modelId="{4F830E76-96B5-48A2-904A-C2AD36DADA60}" type="sibTrans" cxnId="{E68360DC-65DC-4B4D-9E91-B3B2E6067874}">
      <dgm:prSet/>
      <dgm:spPr/>
      <dgm:t>
        <a:bodyPr/>
        <a:lstStyle/>
        <a:p>
          <a:endParaRPr lang="en-US"/>
        </a:p>
      </dgm:t>
    </dgm:pt>
    <dgm:pt modelId="{FE5B204A-0720-411A-A754-8CE8AAFEDF39}">
      <dgm:prSet/>
      <dgm:spPr/>
      <dgm:t>
        <a:bodyPr/>
        <a:lstStyle/>
        <a:p>
          <a:r>
            <a:rPr lang="cs-CZ"/>
            <a:t>Výchovné modely – traumatizující</a:t>
          </a:r>
          <a:endParaRPr lang="en-US"/>
        </a:p>
      </dgm:t>
    </dgm:pt>
    <dgm:pt modelId="{111A67DE-EE72-4776-8F2F-AF34BA5CB7B3}" type="parTrans" cxnId="{9A09700F-AE10-4849-8C39-403CDBD222D3}">
      <dgm:prSet/>
      <dgm:spPr/>
      <dgm:t>
        <a:bodyPr/>
        <a:lstStyle/>
        <a:p>
          <a:endParaRPr lang="en-US"/>
        </a:p>
      </dgm:t>
    </dgm:pt>
    <dgm:pt modelId="{DE6FA913-7C6A-40F9-8571-E4D859F27458}" type="sibTrans" cxnId="{9A09700F-AE10-4849-8C39-403CDBD222D3}">
      <dgm:prSet/>
      <dgm:spPr/>
      <dgm:t>
        <a:bodyPr/>
        <a:lstStyle/>
        <a:p>
          <a:endParaRPr lang="en-US"/>
        </a:p>
      </dgm:t>
    </dgm:pt>
    <dgm:pt modelId="{D7C46F14-4D3D-4F60-849A-35B042AED787}">
      <dgm:prSet/>
      <dgm:spPr/>
      <dgm:t>
        <a:bodyPr/>
        <a:lstStyle/>
        <a:p>
          <a:r>
            <a:rPr lang="cs-CZ"/>
            <a:t>Zlobit – jinak nic neznamenám, nevšimnou si mě</a:t>
          </a:r>
          <a:endParaRPr lang="en-US"/>
        </a:p>
      </dgm:t>
    </dgm:pt>
    <dgm:pt modelId="{82E270A6-1A86-47FC-A532-81CED727DDAC}" type="parTrans" cxnId="{1A2BF516-0204-4171-A9FF-5D0316A2D2F2}">
      <dgm:prSet/>
      <dgm:spPr/>
      <dgm:t>
        <a:bodyPr/>
        <a:lstStyle/>
        <a:p>
          <a:endParaRPr lang="en-US"/>
        </a:p>
      </dgm:t>
    </dgm:pt>
    <dgm:pt modelId="{005EB7B4-068D-4546-9F81-590D24E026F9}" type="sibTrans" cxnId="{1A2BF516-0204-4171-A9FF-5D0316A2D2F2}">
      <dgm:prSet/>
      <dgm:spPr/>
      <dgm:t>
        <a:bodyPr/>
        <a:lstStyle/>
        <a:p>
          <a:endParaRPr lang="en-US"/>
        </a:p>
      </dgm:t>
    </dgm:pt>
    <dgm:pt modelId="{C732BDB2-5394-4380-A78F-4767858E1482}">
      <dgm:prSet/>
      <dgm:spPr/>
      <dgm:t>
        <a:bodyPr/>
        <a:lstStyle/>
        <a:p>
          <a:r>
            <a:rPr lang="cs-CZ"/>
            <a:t>Jak se mnou vychovávající osoby mluvily</a:t>
          </a:r>
          <a:endParaRPr lang="en-US"/>
        </a:p>
      </dgm:t>
    </dgm:pt>
    <dgm:pt modelId="{B83802F9-3CE5-4B35-8276-C03DA859EC1D}" type="parTrans" cxnId="{B931C3FB-9F07-4AC6-8AB9-1E99B00436A2}">
      <dgm:prSet/>
      <dgm:spPr/>
      <dgm:t>
        <a:bodyPr/>
        <a:lstStyle/>
        <a:p>
          <a:endParaRPr lang="en-US"/>
        </a:p>
      </dgm:t>
    </dgm:pt>
    <dgm:pt modelId="{65DB9879-6D0C-4C9A-A0C7-BC32D7ADEA33}" type="sibTrans" cxnId="{B931C3FB-9F07-4AC6-8AB9-1E99B00436A2}">
      <dgm:prSet/>
      <dgm:spPr/>
      <dgm:t>
        <a:bodyPr/>
        <a:lstStyle/>
        <a:p>
          <a:endParaRPr lang="en-US"/>
        </a:p>
      </dgm:t>
    </dgm:pt>
    <dgm:pt modelId="{09AA871F-516F-4F4C-B8CD-0AAF6770206F}">
      <dgm:prSet/>
      <dgm:spPr/>
      <dgm:t>
        <a:bodyPr/>
        <a:lstStyle/>
        <a:p>
          <a:r>
            <a:rPr lang="cs-CZ"/>
            <a:t>Jak se ke mně chovaly</a:t>
          </a:r>
          <a:endParaRPr lang="en-US"/>
        </a:p>
      </dgm:t>
    </dgm:pt>
    <dgm:pt modelId="{DC4AA9C9-2782-4A59-BE79-33E3E2BAE77B}" type="parTrans" cxnId="{D05551BC-8165-4E27-970A-52CAE3E719A5}">
      <dgm:prSet/>
      <dgm:spPr/>
      <dgm:t>
        <a:bodyPr/>
        <a:lstStyle/>
        <a:p>
          <a:endParaRPr lang="en-US"/>
        </a:p>
      </dgm:t>
    </dgm:pt>
    <dgm:pt modelId="{FFA7CC6D-F9A4-4624-B1AF-124C113F00D1}" type="sibTrans" cxnId="{D05551BC-8165-4E27-970A-52CAE3E719A5}">
      <dgm:prSet/>
      <dgm:spPr/>
      <dgm:t>
        <a:bodyPr/>
        <a:lstStyle/>
        <a:p>
          <a:endParaRPr lang="en-US"/>
        </a:p>
      </dgm:t>
    </dgm:pt>
    <dgm:pt modelId="{EBB92868-77B5-104E-BDBF-3FDC63984BAF}" type="pres">
      <dgm:prSet presAssocID="{5C18A93F-000D-48E4-8630-BA4B0CA04B8C}" presName="vert0" presStyleCnt="0">
        <dgm:presLayoutVars>
          <dgm:dir/>
          <dgm:animOne val="branch"/>
          <dgm:animLvl val="lvl"/>
        </dgm:presLayoutVars>
      </dgm:prSet>
      <dgm:spPr/>
    </dgm:pt>
    <dgm:pt modelId="{BD177838-F3F1-7841-854A-CED4E99C2935}" type="pres">
      <dgm:prSet presAssocID="{DA5C08CF-A2FD-4130-9867-DDB2E8382275}" presName="thickLine" presStyleLbl="alignNode1" presStyleIdx="0" presStyleCnt="6"/>
      <dgm:spPr/>
    </dgm:pt>
    <dgm:pt modelId="{7DFE13E6-1217-C749-8C82-2EF91D09D46E}" type="pres">
      <dgm:prSet presAssocID="{DA5C08CF-A2FD-4130-9867-DDB2E8382275}" presName="horz1" presStyleCnt="0"/>
      <dgm:spPr/>
    </dgm:pt>
    <dgm:pt modelId="{FFBD5A69-00A9-3445-A835-1B6CDFDA5773}" type="pres">
      <dgm:prSet presAssocID="{DA5C08CF-A2FD-4130-9867-DDB2E8382275}" presName="tx1" presStyleLbl="revTx" presStyleIdx="0" presStyleCnt="6"/>
      <dgm:spPr/>
    </dgm:pt>
    <dgm:pt modelId="{189B68D5-28D1-8C4B-953F-771FD6D4016D}" type="pres">
      <dgm:prSet presAssocID="{DA5C08CF-A2FD-4130-9867-DDB2E8382275}" presName="vert1" presStyleCnt="0"/>
      <dgm:spPr/>
    </dgm:pt>
    <dgm:pt modelId="{3B287523-F444-6D47-A92E-A6EFBB9A161A}" type="pres">
      <dgm:prSet presAssocID="{29EDA0AA-A6D6-4A8C-81A5-703C624BD944}" presName="thickLine" presStyleLbl="alignNode1" presStyleIdx="1" presStyleCnt="6"/>
      <dgm:spPr/>
    </dgm:pt>
    <dgm:pt modelId="{79466248-022F-A24E-8B6F-76D68D11D1FB}" type="pres">
      <dgm:prSet presAssocID="{29EDA0AA-A6D6-4A8C-81A5-703C624BD944}" presName="horz1" presStyleCnt="0"/>
      <dgm:spPr/>
    </dgm:pt>
    <dgm:pt modelId="{A0EFF7DE-EB6E-4044-BFE4-916FC78AEB99}" type="pres">
      <dgm:prSet presAssocID="{29EDA0AA-A6D6-4A8C-81A5-703C624BD944}" presName="tx1" presStyleLbl="revTx" presStyleIdx="1" presStyleCnt="6"/>
      <dgm:spPr/>
    </dgm:pt>
    <dgm:pt modelId="{E75E7624-5B29-5E43-8F55-B36C8A0CCCD3}" type="pres">
      <dgm:prSet presAssocID="{29EDA0AA-A6D6-4A8C-81A5-703C624BD944}" presName="vert1" presStyleCnt="0"/>
      <dgm:spPr/>
    </dgm:pt>
    <dgm:pt modelId="{ACE05146-88E2-CA43-8D1B-65946462D67E}" type="pres">
      <dgm:prSet presAssocID="{FE5B204A-0720-411A-A754-8CE8AAFEDF39}" presName="thickLine" presStyleLbl="alignNode1" presStyleIdx="2" presStyleCnt="6"/>
      <dgm:spPr/>
    </dgm:pt>
    <dgm:pt modelId="{FC4EC358-39AB-8E42-91CC-3386259492C6}" type="pres">
      <dgm:prSet presAssocID="{FE5B204A-0720-411A-A754-8CE8AAFEDF39}" presName="horz1" presStyleCnt="0"/>
      <dgm:spPr/>
    </dgm:pt>
    <dgm:pt modelId="{3A3E98DC-8A06-CF4E-879F-B3BC2D927025}" type="pres">
      <dgm:prSet presAssocID="{FE5B204A-0720-411A-A754-8CE8AAFEDF39}" presName="tx1" presStyleLbl="revTx" presStyleIdx="2" presStyleCnt="6"/>
      <dgm:spPr/>
    </dgm:pt>
    <dgm:pt modelId="{40D928F4-408B-EA42-ACC2-8EDDBB3F75BA}" type="pres">
      <dgm:prSet presAssocID="{FE5B204A-0720-411A-A754-8CE8AAFEDF39}" presName="vert1" presStyleCnt="0"/>
      <dgm:spPr/>
    </dgm:pt>
    <dgm:pt modelId="{A039A225-D0C1-1543-8E72-96F2FE8F728B}" type="pres">
      <dgm:prSet presAssocID="{D7C46F14-4D3D-4F60-849A-35B042AED787}" presName="thickLine" presStyleLbl="alignNode1" presStyleIdx="3" presStyleCnt="6"/>
      <dgm:spPr/>
    </dgm:pt>
    <dgm:pt modelId="{FF6E29AE-1F14-944B-909D-226ABCF42F7E}" type="pres">
      <dgm:prSet presAssocID="{D7C46F14-4D3D-4F60-849A-35B042AED787}" presName="horz1" presStyleCnt="0"/>
      <dgm:spPr/>
    </dgm:pt>
    <dgm:pt modelId="{59BC6428-37C3-4F46-A2EA-E909CC92D68F}" type="pres">
      <dgm:prSet presAssocID="{D7C46F14-4D3D-4F60-849A-35B042AED787}" presName="tx1" presStyleLbl="revTx" presStyleIdx="3" presStyleCnt="6"/>
      <dgm:spPr/>
    </dgm:pt>
    <dgm:pt modelId="{C20AD66F-CA15-7C4D-89DB-90DA80299D9F}" type="pres">
      <dgm:prSet presAssocID="{D7C46F14-4D3D-4F60-849A-35B042AED787}" presName="vert1" presStyleCnt="0"/>
      <dgm:spPr/>
    </dgm:pt>
    <dgm:pt modelId="{F9AA34DD-455F-4649-AA2F-AE064C2BFE90}" type="pres">
      <dgm:prSet presAssocID="{C732BDB2-5394-4380-A78F-4767858E1482}" presName="thickLine" presStyleLbl="alignNode1" presStyleIdx="4" presStyleCnt="6"/>
      <dgm:spPr/>
    </dgm:pt>
    <dgm:pt modelId="{C27E6364-E0A5-474A-B74B-5D237430C199}" type="pres">
      <dgm:prSet presAssocID="{C732BDB2-5394-4380-A78F-4767858E1482}" presName="horz1" presStyleCnt="0"/>
      <dgm:spPr/>
    </dgm:pt>
    <dgm:pt modelId="{B73F0353-58C7-7449-B21C-EB684B1BD519}" type="pres">
      <dgm:prSet presAssocID="{C732BDB2-5394-4380-A78F-4767858E1482}" presName="tx1" presStyleLbl="revTx" presStyleIdx="4" presStyleCnt="6"/>
      <dgm:spPr/>
    </dgm:pt>
    <dgm:pt modelId="{3B673AC1-7D26-6B42-A512-5F9A21082B0B}" type="pres">
      <dgm:prSet presAssocID="{C732BDB2-5394-4380-A78F-4767858E1482}" presName="vert1" presStyleCnt="0"/>
      <dgm:spPr/>
    </dgm:pt>
    <dgm:pt modelId="{C3D232EE-5C54-5343-B4F7-4049B1A21B25}" type="pres">
      <dgm:prSet presAssocID="{09AA871F-516F-4F4C-B8CD-0AAF6770206F}" presName="thickLine" presStyleLbl="alignNode1" presStyleIdx="5" presStyleCnt="6"/>
      <dgm:spPr/>
    </dgm:pt>
    <dgm:pt modelId="{D6A1E1FA-1219-F94E-B3D7-4B699F6D772A}" type="pres">
      <dgm:prSet presAssocID="{09AA871F-516F-4F4C-B8CD-0AAF6770206F}" presName="horz1" presStyleCnt="0"/>
      <dgm:spPr/>
    </dgm:pt>
    <dgm:pt modelId="{BCD9F1EF-290A-EE4B-89EC-DF338BD4F18C}" type="pres">
      <dgm:prSet presAssocID="{09AA871F-516F-4F4C-B8CD-0AAF6770206F}" presName="tx1" presStyleLbl="revTx" presStyleIdx="5" presStyleCnt="6"/>
      <dgm:spPr/>
    </dgm:pt>
    <dgm:pt modelId="{96148B10-2E83-E142-8E75-3C5D3E1769E3}" type="pres">
      <dgm:prSet presAssocID="{09AA871F-516F-4F4C-B8CD-0AAF6770206F}" presName="vert1" presStyleCnt="0"/>
      <dgm:spPr/>
    </dgm:pt>
  </dgm:ptLst>
  <dgm:cxnLst>
    <dgm:cxn modelId="{9A09700F-AE10-4849-8C39-403CDBD222D3}" srcId="{5C18A93F-000D-48E4-8630-BA4B0CA04B8C}" destId="{FE5B204A-0720-411A-A754-8CE8AAFEDF39}" srcOrd="2" destOrd="0" parTransId="{111A67DE-EE72-4776-8F2F-AF34BA5CB7B3}" sibTransId="{DE6FA913-7C6A-40F9-8571-E4D859F27458}"/>
    <dgm:cxn modelId="{66DACC13-CE30-9A48-9B15-CA105C7AD9D5}" type="presOf" srcId="{5C18A93F-000D-48E4-8630-BA4B0CA04B8C}" destId="{EBB92868-77B5-104E-BDBF-3FDC63984BAF}" srcOrd="0" destOrd="0" presId="urn:microsoft.com/office/officeart/2008/layout/LinedList"/>
    <dgm:cxn modelId="{1A2BF516-0204-4171-A9FF-5D0316A2D2F2}" srcId="{5C18A93F-000D-48E4-8630-BA4B0CA04B8C}" destId="{D7C46F14-4D3D-4F60-849A-35B042AED787}" srcOrd="3" destOrd="0" parTransId="{82E270A6-1A86-47FC-A532-81CED727DDAC}" sibTransId="{005EB7B4-068D-4546-9F81-590D24E026F9}"/>
    <dgm:cxn modelId="{423AC62F-110E-5841-97A5-471E8CF6F10A}" type="presOf" srcId="{FE5B204A-0720-411A-A754-8CE8AAFEDF39}" destId="{3A3E98DC-8A06-CF4E-879F-B3BC2D927025}" srcOrd="0" destOrd="0" presId="urn:microsoft.com/office/officeart/2008/layout/LinedList"/>
    <dgm:cxn modelId="{AD8C1C64-5334-8444-BC85-89696D2A996B}" type="presOf" srcId="{DA5C08CF-A2FD-4130-9867-DDB2E8382275}" destId="{FFBD5A69-00A9-3445-A835-1B6CDFDA5773}" srcOrd="0" destOrd="0" presId="urn:microsoft.com/office/officeart/2008/layout/LinedList"/>
    <dgm:cxn modelId="{091C3448-6313-184B-8D57-79A5236E97AE}" type="presOf" srcId="{C732BDB2-5394-4380-A78F-4767858E1482}" destId="{B73F0353-58C7-7449-B21C-EB684B1BD519}" srcOrd="0" destOrd="0" presId="urn:microsoft.com/office/officeart/2008/layout/LinedList"/>
    <dgm:cxn modelId="{E0126C8C-488D-4A9F-8BE3-C4D95FD6CA2A}" srcId="{5C18A93F-000D-48E4-8630-BA4B0CA04B8C}" destId="{DA5C08CF-A2FD-4130-9867-DDB2E8382275}" srcOrd="0" destOrd="0" parTransId="{955A81BE-D734-48E3-A34F-0B5585F97DEF}" sibTransId="{11E8385D-75BF-4371-B7BA-3D011B7EC44D}"/>
    <dgm:cxn modelId="{2536CF90-B026-2A45-B702-1D8E4F5170F2}" type="presOf" srcId="{09AA871F-516F-4F4C-B8CD-0AAF6770206F}" destId="{BCD9F1EF-290A-EE4B-89EC-DF338BD4F18C}" srcOrd="0" destOrd="0" presId="urn:microsoft.com/office/officeart/2008/layout/LinedList"/>
    <dgm:cxn modelId="{D05551BC-8165-4E27-970A-52CAE3E719A5}" srcId="{5C18A93F-000D-48E4-8630-BA4B0CA04B8C}" destId="{09AA871F-516F-4F4C-B8CD-0AAF6770206F}" srcOrd="5" destOrd="0" parTransId="{DC4AA9C9-2782-4A59-BE79-33E3E2BAE77B}" sibTransId="{FFA7CC6D-F9A4-4624-B1AF-124C113F00D1}"/>
    <dgm:cxn modelId="{4BA89FC6-91C8-294D-89BC-8CB3C3F43A82}" type="presOf" srcId="{D7C46F14-4D3D-4F60-849A-35B042AED787}" destId="{59BC6428-37C3-4F46-A2EA-E909CC92D68F}" srcOrd="0" destOrd="0" presId="urn:microsoft.com/office/officeart/2008/layout/LinedList"/>
    <dgm:cxn modelId="{E68360DC-65DC-4B4D-9E91-B3B2E6067874}" srcId="{5C18A93F-000D-48E4-8630-BA4B0CA04B8C}" destId="{29EDA0AA-A6D6-4A8C-81A5-703C624BD944}" srcOrd="1" destOrd="0" parTransId="{45B424AF-1182-403D-A0AE-85C091A2E655}" sibTransId="{4F830E76-96B5-48A2-904A-C2AD36DADA60}"/>
    <dgm:cxn modelId="{D64850F8-7A5D-BC4C-BD74-5BC7E313FAA1}" type="presOf" srcId="{29EDA0AA-A6D6-4A8C-81A5-703C624BD944}" destId="{A0EFF7DE-EB6E-4044-BFE4-916FC78AEB99}" srcOrd="0" destOrd="0" presId="urn:microsoft.com/office/officeart/2008/layout/LinedList"/>
    <dgm:cxn modelId="{B931C3FB-9F07-4AC6-8AB9-1E99B00436A2}" srcId="{5C18A93F-000D-48E4-8630-BA4B0CA04B8C}" destId="{C732BDB2-5394-4380-A78F-4767858E1482}" srcOrd="4" destOrd="0" parTransId="{B83802F9-3CE5-4B35-8276-C03DA859EC1D}" sibTransId="{65DB9879-6D0C-4C9A-A0C7-BC32D7ADEA33}"/>
    <dgm:cxn modelId="{002EA8FB-A6D5-244A-AFD8-016EAF36C275}" type="presParOf" srcId="{EBB92868-77B5-104E-BDBF-3FDC63984BAF}" destId="{BD177838-F3F1-7841-854A-CED4E99C2935}" srcOrd="0" destOrd="0" presId="urn:microsoft.com/office/officeart/2008/layout/LinedList"/>
    <dgm:cxn modelId="{9809F271-C270-C146-ACB9-1BED9BA633B1}" type="presParOf" srcId="{EBB92868-77B5-104E-BDBF-3FDC63984BAF}" destId="{7DFE13E6-1217-C749-8C82-2EF91D09D46E}" srcOrd="1" destOrd="0" presId="urn:microsoft.com/office/officeart/2008/layout/LinedList"/>
    <dgm:cxn modelId="{398F1F00-E190-BB49-862B-5EFCC9F26C00}" type="presParOf" srcId="{7DFE13E6-1217-C749-8C82-2EF91D09D46E}" destId="{FFBD5A69-00A9-3445-A835-1B6CDFDA5773}" srcOrd="0" destOrd="0" presId="urn:microsoft.com/office/officeart/2008/layout/LinedList"/>
    <dgm:cxn modelId="{2464500B-476B-2346-921F-215714EBBE0F}" type="presParOf" srcId="{7DFE13E6-1217-C749-8C82-2EF91D09D46E}" destId="{189B68D5-28D1-8C4B-953F-771FD6D4016D}" srcOrd="1" destOrd="0" presId="urn:microsoft.com/office/officeart/2008/layout/LinedList"/>
    <dgm:cxn modelId="{62595B7E-2503-B44E-8BE2-067B44672967}" type="presParOf" srcId="{EBB92868-77B5-104E-BDBF-3FDC63984BAF}" destId="{3B287523-F444-6D47-A92E-A6EFBB9A161A}" srcOrd="2" destOrd="0" presId="urn:microsoft.com/office/officeart/2008/layout/LinedList"/>
    <dgm:cxn modelId="{C6C1B8B3-27FE-EC48-AC77-85F6CA1DE1CA}" type="presParOf" srcId="{EBB92868-77B5-104E-BDBF-3FDC63984BAF}" destId="{79466248-022F-A24E-8B6F-76D68D11D1FB}" srcOrd="3" destOrd="0" presId="urn:microsoft.com/office/officeart/2008/layout/LinedList"/>
    <dgm:cxn modelId="{30994213-DF40-7C44-9C24-1B337621730B}" type="presParOf" srcId="{79466248-022F-A24E-8B6F-76D68D11D1FB}" destId="{A0EFF7DE-EB6E-4044-BFE4-916FC78AEB99}" srcOrd="0" destOrd="0" presId="urn:microsoft.com/office/officeart/2008/layout/LinedList"/>
    <dgm:cxn modelId="{12528391-4655-C341-BB31-7A67932C9992}" type="presParOf" srcId="{79466248-022F-A24E-8B6F-76D68D11D1FB}" destId="{E75E7624-5B29-5E43-8F55-B36C8A0CCCD3}" srcOrd="1" destOrd="0" presId="urn:microsoft.com/office/officeart/2008/layout/LinedList"/>
    <dgm:cxn modelId="{1E22E701-78B7-AF4C-A088-15BF7804A280}" type="presParOf" srcId="{EBB92868-77B5-104E-BDBF-3FDC63984BAF}" destId="{ACE05146-88E2-CA43-8D1B-65946462D67E}" srcOrd="4" destOrd="0" presId="urn:microsoft.com/office/officeart/2008/layout/LinedList"/>
    <dgm:cxn modelId="{66403D13-3396-2F48-BF42-718979523896}" type="presParOf" srcId="{EBB92868-77B5-104E-BDBF-3FDC63984BAF}" destId="{FC4EC358-39AB-8E42-91CC-3386259492C6}" srcOrd="5" destOrd="0" presId="urn:microsoft.com/office/officeart/2008/layout/LinedList"/>
    <dgm:cxn modelId="{460615E8-ED4E-FD49-8087-16FA63757640}" type="presParOf" srcId="{FC4EC358-39AB-8E42-91CC-3386259492C6}" destId="{3A3E98DC-8A06-CF4E-879F-B3BC2D927025}" srcOrd="0" destOrd="0" presId="urn:microsoft.com/office/officeart/2008/layout/LinedList"/>
    <dgm:cxn modelId="{11A85FFF-D168-A145-A4E0-AA437C8E112A}" type="presParOf" srcId="{FC4EC358-39AB-8E42-91CC-3386259492C6}" destId="{40D928F4-408B-EA42-ACC2-8EDDBB3F75BA}" srcOrd="1" destOrd="0" presId="urn:microsoft.com/office/officeart/2008/layout/LinedList"/>
    <dgm:cxn modelId="{B2B68CD7-3CFD-E744-96F4-50DFD24D87B6}" type="presParOf" srcId="{EBB92868-77B5-104E-BDBF-3FDC63984BAF}" destId="{A039A225-D0C1-1543-8E72-96F2FE8F728B}" srcOrd="6" destOrd="0" presId="urn:microsoft.com/office/officeart/2008/layout/LinedList"/>
    <dgm:cxn modelId="{99C2EE2C-7543-1449-84F9-C95A4AB9CEF3}" type="presParOf" srcId="{EBB92868-77B5-104E-BDBF-3FDC63984BAF}" destId="{FF6E29AE-1F14-944B-909D-226ABCF42F7E}" srcOrd="7" destOrd="0" presId="urn:microsoft.com/office/officeart/2008/layout/LinedList"/>
    <dgm:cxn modelId="{79F3D259-73CA-F24C-B613-2312107EDF47}" type="presParOf" srcId="{FF6E29AE-1F14-944B-909D-226ABCF42F7E}" destId="{59BC6428-37C3-4F46-A2EA-E909CC92D68F}" srcOrd="0" destOrd="0" presId="urn:microsoft.com/office/officeart/2008/layout/LinedList"/>
    <dgm:cxn modelId="{AA949A24-021E-E14B-8F08-4EFB44204891}" type="presParOf" srcId="{FF6E29AE-1F14-944B-909D-226ABCF42F7E}" destId="{C20AD66F-CA15-7C4D-89DB-90DA80299D9F}" srcOrd="1" destOrd="0" presId="urn:microsoft.com/office/officeart/2008/layout/LinedList"/>
    <dgm:cxn modelId="{5F461FE8-732D-154B-ACAF-68A09745ED83}" type="presParOf" srcId="{EBB92868-77B5-104E-BDBF-3FDC63984BAF}" destId="{F9AA34DD-455F-4649-AA2F-AE064C2BFE90}" srcOrd="8" destOrd="0" presId="urn:microsoft.com/office/officeart/2008/layout/LinedList"/>
    <dgm:cxn modelId="{E97D6E5E-AFAA-474F-9388-DDB8252EF4B3}" type="presParOf" srcId="{EBB92868-77B5-104E-BDBF-3FDC63984BAF}" destId="{C27E6364-E0A5-474A-B74B-5D237430C199}" srcOrd="9" destOrd="0" presId="urn:microsoft.com/office/officeart/2008/layout/LinedList"/>
    <dgm:cxn modelId="{529C170B-53CB-5E48-B35D-A245FFE745B4}" type="presParOf" srcId="{C27E6364-E0A5-474A-B74B-5D237430C199}" destId="{B73F0353-58C7-7449-B21C-EB684B1BD519}" srcOrd="0" destOrd="0" presId="urn:microsoft.com/office/officeart/2008/layout/LinedList"/>
    <dgm:cxn modelId="{F9A53712-BE99-3D41-ABEF-B8E4463E954D}" type="presParOf" srcId="{C27E6364-E0A5-474A-B74B-5D237430C199}" destId="{3B673AC1-7D26-6B42-A512-5F9A21082B0B}" srcOrd="1" destOrd="0" presId="urn:microsoft.com/office/officeart/2008/layout/LinedList"/>
    <dgm:cxn modelId="{3E4DDD08-D3BA-C14D-8A2F-348DEB4076D3}" type="presParOf" srcId="{EBB92868-77B5-104E-BDBF-3FDC63984BAF}" destId="{C3D232EE-5C54-5343-B4F7-4049B1A21B25}" srcOrd="10" destOrd="0" presId="urn:microsoft.com/office/officeart/2008/layout/LinedList"/>
    <dgm:cxn modelId="{12693A35-27D1-2642-ACE5-9994EC680BAB}" type="presParOf" srcId="{EBB92868-77B5-104E-BDBF-3FDC63984BAF}" destId="{D6A1E1FA-1219-F94E-B3D7-4B699F6D772A}" srcOrd="11" destOrd="0" presId="urn:microsoft.com/office/officeart/2008/layout/LinedList"/>
    <dgm:cxn modelId="{036E2A65-C21B-2346-A35C-50DB26616C97}" type="presParOf" srcId="{D6A1E1FA-1219-F94E-B3D7-4B699F6D772A}" destId="{BCD9F1EF-290A-EE4B-89EC-DF338BD4F18C}" srcOrd="0" destOrd="0" presId="urn:microsoft.com/office/officeart/2008/layout/LinedList"/>
    <dgm:cxn modelId="{37447A03-1453-474F-A3DA-354D4959D030}" type="presParOf" srcId="{D6A1E1FA-1219-F94E-B3D7-4B699F6D772A}" destId="{96148B10-2E83-E142-8E75-3C5D3E1769E3}"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3911E7-34B2-4DB1-9D10-3F4D374E87C9}"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5C334E2A-E175-44B5-991A-F5AA660F0380}">
      <dgm:prSet/>
      <dgm:spPr/>
      <dgm:t>
        <a:bodyPr/>
        <a:lstStyle/>
        <a:p>
          <a:r>
            <a:rPr lang="cs-CZ"/>
            <a:t>To co prožíváme vědomě</a:t>
          </a:r>
          <a:endParaRPr lang="en-US"/>
        </a:p>
      </dgm:t>
    </dgm:pt>
    <dgm:pt modelId="{8D41C591-39C6-425A-A0BC-E15C039BF706}" type="parTrans" cxnId="{84DEA568-8297-4662-BCA3-3C2D1586D916}">
      <dgm:prSet/>
      <dgm:spPr/>
      <dgm:t>
        <a:bodyPr/>
        <a:lstStyle/>
        <a:p>
          <a:endParaRPr lang="en-US"/>
        </a:p>
      </dgm:t>
    </dgm:pt>
    <dgm:pt modelId="{EB3FCB22-5EE2-42EF-89E6-D2ADD6246F95}" type="sibTrans" cxnId="{84DEA568-8297-4662-BCA3-3C2D1586D916}">
      <dgm:prSet/>
      <dgm:spPr/>
      <dgm:t>
        <a:bodyPr/>
        <a:lstStyle/>
        <a:p>
          <a:endParaRPr lang="en-US"/>
        </a:p>
      </dgm:t>
    </dgm:pt>
    <dgm:pt modelId="{0A58F281-35C9-472F-81B5-035013DB4BB1}">
      <dgm:prSet/>
      <dgm:spPr/>
      <dgm:t>
        <a:bodyPr/>
        <a:lstStyle/>
        <a:p>
          <a:r>
            <a:rPr lang="cs-CZ"/>
            <a:t>Znalost běžných norem společnosti</a:t>
          </a:r>
          <a:endParaRPr lang="en-US"/>
        </a:p>
      </dgm:t>
    </dgm:pt>
    <dgm:pt modelId="{A68D89F4-D75F-4F86-BBE7-7C92DA5EC20B}" type="parTrans" cxnId="{06F364B3-4C0F-47A1-B0B4-E9FCB6E5AED0}">
      <dgm:prSet/>
      <dgm:spPr/>
      <dgm:t>
        <a:bodyPr/>
        <a:lstStyle/>
        <a:p>
          <a:endParaRPr lang="en-US"/>
        </a:p>
      </dgm:t>
    </dgm:pt>
    <dgm:pt modelId="{06A672E7-57FD-4ABF-B6CD-CC47EA220AB6}" type="sibTrans" cxnId="{06F364B3-4C0F-47A1-B0B4-E9FCB6E5AED0}">
      <dgm:prSet/>
      <dgm:spPr/>
      <dgm:t>
        <a:bodyPr/>
        <a:lstStyle/>
        <a:p>
          <a:endParaRPr lang="en-US"/>
        </a:p>
      </dgm:t>
    </dgm:pt>
    <dgm:pt modelId="{88164BB6-EB53-40CC-B119-90508DE1E201}">
      <dgm:prSet/>
      <dgm:spPr/>
      <dgm:t>
        <a:bodyPr/>
        <a:lstStyle/>
        <a:p>
          <a:r>
            <a:rPr lang="cs-CZ"/>
            <a:t>Reaguji na aktuální stav</a:t>
          </a:r>
          <a:endParaRPr lang="en-US"/>
        </a:p>
      </dgm:t>
    </dgm:pt>
    <dgm:pt modelId="{A0C49F4C-C181-48D0-A42F-FACADF73B3D3}" type="parTrans" cxnId="{3E785426-DA04-466D-BC79-8945FA84AAC0}">
      <dgm:prSet/>
      <dgm:spPr/>
      <dgm:t>
        <a:bodyPr/>
        <a:lstStyle/>
        <a:p>
          <a:endParaRPr lang="en-US"/>
        </a:p>
      </dgm:t>
    </dgm:pt>
    <dgm:pt modelId="{DBDC8FF9-FC51-4E51-86E7-5EF93F4DDC84}" type="sibTrans" cxnId="{3E785426-DA04-466D-BC79-8945FA84AAC0}">
      <dgm:prSet/>
      <dgm:spPr/>
      <dgm:t>
        <a:bodyPr/>
        <a:lstStyle/>
        <a:p>
          <a:endParaRPr lang="en-US"/>
        </a:p>
      </dgm:t>
    </dgm:pt>
    <dgm:pt modelId="{18A82147-B195-434C-A5EF-0C4A4A055183}">
      <dgm:prSet/>
      <dgm:spPr/>
      <dgm:t>
        <a:bodyPr/>
        <a:lstStyle/>
        <a:p>
          <a:r>
            <a:rPr lang="cs-CZ"/>
            <a:t>Chybí proaktivní směr</a:t>
          </a:r>
          <a:endParaRPr lang="en-US"/>
        </a:p>
      </dgm:t>
    </dgm:pt>
    <dgm:pt modelId="{6CED414A-1640-4195-A9DD-AAC3D30DC304}" type="parTrans" cxnId="{42B61C03-D709-4196-BED2-90FD98D3362C}">
      <dgm:prSet/>
      <dgm:spPr/>
      <dgm:t>
        <a:bodyPr/>
        <a:lstStyle/>
        <a:p>
          <a:endParaRPr lang="en-US"/>
        </a:p>
      </dgm:t>
    </dgm:pt>
    <dgm:pt modelId="{F4D4D146-677E-45EF-A02D-D1AFC9176EDE}" type="sibTrans" cxnId="{42B61C03-D709-4196-BED2-90FD98D3362C}">
      <dgm:prSet/>
      <dgm:spPr/>
      <dgm:t>
        <a:bodyPr/>
        <a:lstStyle/>
        <a:p>
          <a:endParaRPr lang="en-US"/>
        </a:p>
      </dgm:t>
    </dgm:pt>
    <dgm:pt modelId="{655A6027-3BB1-104C-B522-6D0230BCBE91}" type="pres">
      <dgm:prSet presAssocID="{D23911E7-34B2-4DB1-9D10-3F4D374E87C9}" presName="linear" presStyleCnt="0">
        <dgm:presLayoutVars>
          <dgm:animLvl val="lvl"/>
          <dgm:resizeHandles val="exact"/>
        </dgm:presLayoutVars>
      </dgm:prSet>
      <dgm:spPr/>
    </dgm:pt>
    <dgm:pt modelId="{C52D40E6-7D39-E04C-9300-C07F8C02EC06}" type="pres">
      <dgm:prSet presAssocID="{5C334E2A-E175-44B5-991A-F5AA660F0380}" presName="parentText" presStyleLbl="node1" presStyleIdx="0" presStyleCnt="4">
        <dgm:presLayoutVars>
          <dgm:chMax val="0"/>
          <dgm:bulletEnabled val="1"/>
        </dgm:presLayoutVars>
      </dgm:prSet>
      <dgm:spPr/>
    </dgm:pt>
    <dgm:pt modelId="{1E63F40D-7BC0-BC40-ABD9-7D0B3779AA08}" type="pres">
      <dgm:prSet presAssocID="{EB3FCB22-5EE2-42EF-89E6-D2ADD6246F95}" presName="spacer" presStyleCnt="0"/>
      <dgm:spPr/>
    </dgm:pt>
    <dgm:pt modelId="{0F698A64-3F99-7149-8E82-8B9769AB9050}" type="pres">
      <dgm:prSet presAssocID="{0A58F281-35C9-472F-81B5-035013DB4BB1}" presName="parentText" presStyleLbl="node1" presStyleIdx="1" presStyleCnt="4">
        <dgm:presLayoutVars>
          <dgm:chMax val="0"/>
          <dgm:bulletEnabled val="1"/>
        </dgm:presLayoutVars>
      </dgm:prSet>
      <dgm:spPr/>
    </dgm:pt>
    <dgm:pt modelId="{15CC8ACF-04A2-024D-B7D6-05F425AEB31B}" type="pres">
      <dgm:prSet presAssocID="{06A672E7-57FD-4ABF-B6CD-CC47EA220AB6}" presName="spacer" presStyleCnt="0"/>
      <dgm:spPr/>
    </dgm:pt>
    <dgm:pt modelId="{3CC49B5D-3406-E247-86A1-EB32E9CF985A}" type="pres">
      <dgm:prSet presAssocID="{88164BB6-EB53-40CC-B119-90508DE1E201}" presName="parentText" presStyleLbl="node1" presStyleIdx="2" presStyleCnt="4">
        <dgm:presLayoutVars>
          <dgm:chMax val="0"/>
          <dgm:bulletEnabled val="1"/>
        </dgm:presLayoutVars>
      </dgm:prSet>
      <dgm:spPr/>
    </dgm:pt>
    <dgm:pt modelId="{F5902C9E-8AD1-B649-8860-4513F5512BF2}" type="pres">
      <dgm:prSet presAssocID="{DBDC8FF9-FC51-4E51-86E7-5EF93F4DDC84}" presName="spacer" presStyleCnt="0"/>
      <dgm:spPr/>
    </dgm:pt>
    <dgm:pt modelId="{D4C23585-ADA7-0D4E-8F56-69F621125A60}" type="pres">
      <dgm:prSet presAssocID="{18A82147-B195-434C-A5EF-0C4A4A055183}" presName="parentText" presStyleLbl="node1" presStyleIdx="3" presStyleCnt="4">
        <dgm:presLayoutVars>
          <dgm:chMax val="0"/>
          <dgm:bulletEnabled val="1"/>
        </dgm:presLayoutVars>
      </dgm:prSet>
      <dgm:spPr/>
    </dgm:pt>
  </dgm:ptLst>
  <dgm:cxnLst>
    <dgm:cxn modelId="{42B61C03-D709-4196-BED2-90FD98D3362C}" srcId="{D23911E7-34B2-4DB1-9D10-3F4D374E87C9}" destId="{18A82147-B195-434C-A5EF-0C4A4A055183}" srcOrd="3" destOrd="0" parTransId="{6CED414A-1640-4195-A9DD-AAC3D30DC304}" sibTransId="{F4D4D146-677E-45EF-A02D-D1AFC9176EDE}"/>
    <dgm:cxn modelId="{912F8707-81C0-AC44-828A-8D863F841F34}" type="presOf" srcId="{D23911E7-34B2-4DB1-9D10-3F4D374E87C9}" destId="{655A6027-3BB1-104C-B522-6D0230BCBE91}" srcOrd="0" destOrd="0" presId="urn:microsoft.com/office/officeart/2005/8/layout/vList2"/>
    <dgm:cxn modelId="{3E785426-DA04-466D-BC79-8945FA84AAC0}" srcId="{D23911E7-34B2-4DB1-9D10-3F4D374E87C9}" destId="{88164BB6-EB53-40CC-B119-90508DE1E201}" srcOrd="2" destOrd="0" parTransId="{A0C49F4C-C181-48D0-A42F-FACADF73B3D3}" sibTransId="{DBDC8FF9-FC51-4E51-86E7-5EF93F4DDC84}"/>
    <dgm:cxn modelId="{B876542B-4B66-D445-B12B-D21EBC13D108}" type="presOf" srcId="{18A82147-B195-434C-A5EF-0C4A4A055183}" destId="{D4C23585-ADA7-0D4E-8F56-69F621125A60}" srcOrd="0" destOrd="0" presId="urn:microsoft.com/office/officeart/2005/8/layout/vList2"/>
    <dgm:cxn modelId="{84DEA568-8297-4662-BCA3-3C2D1586D916}" srcId="{D23911E7-34B2-4DB1-9D10-3F4D374E87C9}" destId="{5C334E2A-E175-44B5-991A-F5AA660F0380}" srcOrd="0" destOrd="0" parTransId="{8D41C591-39C6-425A-A0BC-E15C039BF706}" sibTransId="{EB3FCB22-5EE2-42EF-89E6-D2ADD6246F95}"/>
    <dgm:cxn modelId="{797B42A1-90D5-8041-BCF4-3A383C3BDEF4}" type="presOf" srcId="{5C334E2A-E175-44B5-991A-F5AA660F0380}" destId="{C52D40E6-7D39-E04C-9300-C07F8C02EC06}" srcOrd="0" destOrd="0" presId="urn:microsoft.com/office/officeart/2005/8/layout/vList2"/>
    <dgm:cxn modelId="{F73024B0-FAB7-184C-A0D0-5F72550A9214}" type="presOf" srcId="{88164BB6-EB53-40CC-B119-90508DE1E201}" destId="{3CC49B5D-3406-E247-86A1-EB32E9CF985A}" srcOrd="0" destOrd="0" presId="urn:microsoft.com/office/officeart/2005/8/layout/vList2"/>
    <dgm:cxn modelId="{06F364B3-4C0F-47A1-B0B4-E9FCB6E5AED0}" srcId="{D23911E7-34B2-4DB1-9D10-3F4D374E87C9}" destId="{0A58F281-35C9-472F-81B5-035013DB4BB1}" srcOrd="1" destOrd="0" parTransId="{A68D89F4-D75F-4F86-BBE7-7C92DA5EC20B}" sibTransId="{06A672E7-57FD-4ABF-B6CD-CC47EA220AB6}"/>
    <dgm:cxn modelId="{C67B32C1-64E3-E147-8CAB-7F5BC558C64A}" type="presOf" srcId="{0A58F281-35C9-472F-81B5-035013DB4BB1}" destId="{0F698A64-3F99-7149-8E82-8B9769AB9050}" srcOrd="0" destOrd="0" presId="urn:microsoft.com/office/officeart/2005/8/layout/vList2"/>
    <dgm:cxn modelId="{24C38E19-969B-AF4E-AF08-9B4BE27CBF13}" type="presParOf" srcId="{655A6027-3BB1-104C-B522-6D0230BCBE91}" destId="{C52D40E6-7D39-E04C-9300-C07F8C02EC06}" srcOrd="0" destOrd="0" presId="urn:microsoft.com/office/officeart/2005/8/layout/vList2"/>
    <dgm:cxn modelId="{38E8C26B-DF6F-DA4D-B12F-8028AF5529B2}" type="presParOf" srcId="{655A6027-3BB1-104C-B522-6D0230BCBE91}" destId="{1E63F40D-7BC0-BC40-ABD9-7D0B3779AA08}" srcOrd="1" destOrd="0" presId="urn:microsoft.com/office/officeart/2005/8/layout/vList2"/>
    <dgm:cxn modelId="{1BFD0DE5-368F-DE4F-B1AE-A820E49BCE35}" type="presParOf" srcId="{655A6027-3BB1-104C-B522-6D0230BCBE91}" destId="{0F698A64-3F99-7149-8E82-8B9769AB9050}" srcOrd="2" destOrd="0" presId="urn:microsoft.com/office/officeart/2005/8/layout/vList2"/>
    <dgm:cxn modelId="{C26B2C5F-8616-6A43-8FEF-565536B5F3B7}" type="presParOf" srcId="{655A6027-3BB1-104C-B522-6D0230BCBE91}" destId="{15CC8ACF-04A2-024D-B7D6-05F425AEB31B}" srcOrd="3" destOrd="0" presId="urn:microsoft.com/office/officeart/2005/8/layout/vList2"/>
    <dgm:cxn modelId="{622F7160-319A-5F47-889D-1E4D8735B6C2}" type="presParOf" srcId="{655A6027-3BB1-104C-B522-6D0230BCBE91}" destId="{3CC49B5D-3406-E247-86A1-EB32E9CF985A}" srcOrd="4" destOrd="0" presId="urn:microsoft.com/office/officeart/2005/8/layout/vList2"/>
    <dgm:cxn modelId="{9DA7F4BE-4425-064A-BD7F-D347AC8AD4ED}" type="presParOf" srcId="{655A6027-3BB1-104C-B522-6D0230BCBE91}" destId="{F5902C9E-8AD1-B649-8860-4513F5512BF2}" srcOrd="5" destOrd="0" presId="urn:microsoft.com/office/officeart/2005/8/layout/vList2"/>
    <dgm:cxn modelId="{65679467-5989-AA42-9984-F0763C2D2E26}" type="presParOf" srcId="{655A6027-3BB1-104C-B522-6D0230BCBE91}" destId="{D4C23585-ADA7-0D4E-8F56-69F621125A6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8A2CE0-43AB-43A3-B671-A403AE471D8A}"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583455CD-E8E8-4656-A0C3-BF4AB26D8A77}">
      <dgm:prSet/>
      <dgm:spPr/>
      <dgm:t>
        <a:bodyPr/>
        <a:lstStyle/>
        <a:p>
          <a:r>
            <a:rPr lang="cs-CZ"/>
            <a:t>Přístup zaměřený na řešení</a:t>
          </a:r>
          <a:endParaRPr lang="en-US"/>
        </a:p>
      </dgm:t>
    </dgm:pt>
    <dgm:pt modelId="{180EA2A4-F7D4-4ABB-8DED-59624316E1C3}" type="parTrans" cxnId="{A789B18C-DE1B-4CE0-AEE1-2B14A9D1EDC5}">
      <dgm:prSet/>
      <dgm:spPr/>
      <dgm:t>
        <a:bodyPr/>
        <a:lstStyle/>
        <a:p>
          <a:endParaRPr lang="en-US"/>
        </a:p>
      </dgm:t>
    </dgm:pt>
    <dgm:pt modelId="{D7EE77F8-22B1-4CDD-92EA-AD175FC2A2D9}" type="sibTrans" cxnId="{A789B18C-DE1B-4CE0-AEE1-2B14A9D1EDC5}">
      <dgm:prSet/>
      <dgm:spPr/>
      <dgm:t>
        <a:bodyPr/>
        <a:lstStyle/>
        <a:p>
          <a:endParaRPr lang="en-US"/>
        </a:p>
      </dgm:t>
    </dgm:pt>
    <dgm:pt modelId="{97C9900A-D2C0-4221-8F07-ABBF329B1C92}">
      <dgm:prSet/>
      <dgm:spPr/>
      <dgm:t>
        <a:bodyPr/>
        <a:lstStyle/>
        <a:p>
          <a:r>
            <a:rPr lang="cs-CZ" dirty="0"/>
            <a:t>Dle Úlehly – se jedná o ucelený model, má specifický způsob myšlení</a:t>
          </a:r>
          <a:endParaRPr lang="en-US" dirty="0"/>
        </a:p>
      </dgm:t>
    </dgm:pt>
    <dgm:pt modelId="{84418F4C-C192-44D4-8CE3-177DF9638697}" type="parTrans" cxnId="{6E9E85AD-FE88-4298-AC9C-D38453F474C2}">
      <dgm:prSet/>
      <dgm:spPr/>
      <dgm:t>
        <a:bodyPr/>
        <a:lstStyle/>
        <a:p>
          <a:endParaRPr lang="en-US"/>
        </a:p>
      </dgm:t>
    </dgm:pt>
    <dgm:pt modelId="{8E75366F-A326-47B4-99A1-FDADD5CE5B22}" type="sibTrans" cxnId="{6E9E85AD-FE88-4298-AC9C-D38453F474C2}">
      <dgm:prSet/>
      <dgm:spPr/>
      <dgm:t>
        <a:bodyPr/>
        <a:lstStyle/>
        <a:p>
          <a:endParaRPr lang="en-US"/>
        </a:p>
      </dgm:t>
    </dgm:pt>
    <dgm:pt modelId="{F4799BDB-6400-1143-A527-A26D009D3D40}">
      <dgm:prSet/>
      <dgm:spPr/>
      <dgm:t>
        <a:bodyPr/>
        <a:lstStyle/>
        <a:p>
          <a:r>
            <a:rPr lang="en-US" dirty="0" err="1"/>
            <a:t>základem</a:t>
          </a:r>
          <a:r>
            <a:rPr lang="en-US" dirty="0"/>
            <a:t> je </a:t>
          </a:r>
          <a:r>
            <a:rPr lang="en-US" dirty="0" err="1"/>
            <a:t>osoba</a:t>
          </a:r>
          <a:r>
            <a:rPr lang="en-US" dirty="0"/>
            <a:t> </a:t>
          </a:r>
          <a:r>
            <a:rPr lang="en-US" dirty="0" err="1"/>
            <a:t>sociálního</a:t>
          </a:r>
          <a:r>
            <a:rPr lang="en-US" dirty="0"/>
            <a:t> </a:t>
          </a:r>
          <a:r>
            <a:rPr lang="en-US" dirty="0" err="1"/>
            <a:t>pracovníka</a:t>
          </a:r>
          <a:r>
            <a:rPr lang="en-US" dirty="0"/>
            <a:t> a </a:t>
          </a:r>
          <a:r>
            <a:rPr lang="en-US" dirty="0" err="1"/>
            <a:t>jeho</a:t>
          </a:r>
          <a:r>
            <a:rPr lang="en-US" dirty="0"/>
            <a:t> </a:t>
          </a:r>
          <a:r>
            <a:rPr lang="en-US" dirty="0" err="1"/>
            <a:t>konání</a:t>
          </a:r>
          <a:endParaRPr lang="en-US" dirty="0"/>
        </a:p>
      </dgm:t>
    </dgm:pt>
    <dgm:pt modelId="{E38584E7-DE86-6F4E-A86A-00E41032D033}" type="parTrans" cxnId="{B78FF7EF-1F4E-C946-A9CA-CDD7EBEC7C5B}">
      <dgm:prSet/>
      <dgm:spPr/>
      <dgm:t>
        <a:bodyPr/>
        <a:lstStyle/>
        <a:p>
          <a:endParaRPr lang="cs-CZ"/>
        </a:p>
      </dgm:t>
    </dgm:pt>
    <dgm:pt modelId="{A085CC68-79CF-464D-82C7-8E170EBD6F40}" type="sibTrans" cxnId="{B78FF7EF-1F4E-C946-A9CA-CDD7EBEC7C5B}">
      <dgm:prSet/>
      <dgm:spPr/>
      <dgm:t>
        <a:bodyPr/>
        <a:lstStyle/>
        <a:p>
          <a:endParaRPr lang="cs-CZ"/>
        </a:p>
      </dgm:t>
    </dgm:pt>
    <dgm:pt modelId="{94EE1F81-0753-1544-8F2D-F3578CF2FF38}" type="pres">
      <dgm:prSet presAssocID="{3E8A2CE0-43AB-43A3-B671-A403AE471D8A}" presName="hierChild1" presStyleCnt="0">
        <dgm:presLayoutVars>
          <dgm:chPref val="1"/>
          <dgm:dir/>
          <dgm:animOne val="branch"/>
          <dgm:animLvl val="lvl"/>
          <dgm:resizeHandles/>
        </dgm:presLayoutVars>
      </dgm:prSet>
      <dgm:spPr/>
    </dgm:pt>
    <dgm:pt modelId="{D9700B65-9F57-6443-B9A2-B9A99AE4E13D}" type="pres">
      <dgm:prSet presAssocID="{583455CD-E8E8-4656-A0C3-BF4AB26D8A77}" presName="hierRoot1" presStyleCnt="0"/>
      <dgm:spPr/>
    </dgm:pt>
    <dgm:pt modelId="{789FB810-2AFB-2D45-A013-E224116B10FC}" type="pres">
      <dgm:prSet presAssocID="{583455CD-E8E8-4656-A0C3-BF4AB26D8A77}" presName="composite" presStyleCnt="0"/>
      <dgm:spPr/>
    </dgm:pt>
    <dgm:pt modelId="{AD3C66BE-ACCD-9448-ABA0-694374F9FB86}" type="pres">
      <dgm:prSet presAssocID="{583455CD-E8E8-4656-A0C3-BF4AB26D8A77}" presName="background" presStyleLbl="node0" presStyleIdx="0" presStyleCnt="3"/>
      <dgm:spPr/>
    </dgm:pt>
    <dgm:pt modelId="{9EDE4C50-5157-554D-A125-90D58C17DEB1}" type="pres">
      <dgm:prSet presAssocID="{583455CD-E8E8-4656-A0C3-BF4AB26D8A77}" presName="text" presStyleLbl="fgAcc0" presStyleIdx="0" presStyleCnt="3">
        <dgm:presLayoutVars>
          <dgm:chPref val="3"/>
        </dgm:presLayoutVars>
      </dgm:prSet>
      <dgm:spPr/>
    </dgm:pt>
    <dgm:pt modelId="{14A83359-6654-3B49-8E4D-80C063D106DC}" type="pres">
      <dgm:prSet presAssocID="{583455CD-E8E8-4656-A0C3-BF4AB26D8A77}" presName="hierChild2" presStyleCnt="0"/>
      <dgm:spPr/>
    </dgm:pt>
    <dgm:pt modelId="{8EE96771-5A87-8C40-87BF-8C1B7E7EC509}" type="pres">
      <dgm:prSet presAssocID="{97C9900A-D2C0-4221-8F07-ABBF329B1C92}" presName="hierRoot1" presStyleCnt="0"/>
      <dgm:spPr/>
    </dgm:pt>
    <dgm:pt modelId="{C9ECCF4E-00E8-5F44-BAEA-D7CE7CE0B42C}" type="pres">
      <dgm:prSet presAssocID="{97C9900A-D2C0-4221-8F07-ABBF329B1C92}" presName="composite" presStyleCnt="0"/>
      <dgm:spPr/>
    </dgm:pt>
    <dgm:pt modelId="{7D5F2459-7EAF-914B-9C9D-ED39F94D9279}" type="pres">
      <dgm:prSet presAssocID="{97C9900A-D2C0-4221-8F07-ABBF329B1C92}" presName="background" presStyleLbl="node0" presStyleIdx="1" presStyleCnt="3"/>
      <dgm:spPr/>
    </dgm:pt>
    <dgm:pt modelId="{E6200FB1-2F98-A448-8261-82DF3088502B}" type="pres">
      <dgm:prSet presAssocID="{97C9900A-D2C0-4221-8F07-ABBF329B1C92}" presName="text" presStyleLbl="fgAcc0" presStyleIdx="1" presStyleCnt="3">
        <dgm:presLayoutVars>
          <dgm:chPref val="3"/>
        </dgm:presLayoutVars>
      </dgm:prSet>
      <dgm:spPr/>
    </dgm:pt>
    <dgm:pt modelId="{2D6605C1-7CB8-3B40-8B08-6D232B94EF15}" type="pres">
      <dgm:prSet presAssocID="{97C9900A-D2C0-4221-8F07-ABBF329B1C92}" presName="hierChild2" presStyleCnt="0"/>
      <dgm:spPr/>
    </dgm:pt>
    <dgm:pt modelId="{769C224F-9C0C-854E-9B5D-5600598E6DB5}" type="pres">
      <dgm:prSet presAssocID="{F4799BDB-6400-1143-A527-A26D009D3D40}" presName="hierRoot1" presStyleCnt="0"/>
      <dgm:spPr/>
    </dgm:pt>
    <dgm:pt modelId="{6A48904B-C42F-244A-85FA-20AEAA6362CC}" type="pres">
      <dgm:prSet presAssocID="{F4799BDB-6400-1143-A527-A26D009D3D40}" presName="composite" presStyleCnt="0"/>
      <dgm:spPr/>
    </dgm:pt>
    <dgm:pt modelId="{9EF5A999-A556-5F4F-9D6B-2CAA12525C88}" type="pres">
      <dgm:prSet presAssocID="{F4799BDB-6400-1143-A527-A26D009D3D40}" presName="background" presStyleLbl="node0" presStyleIdx="2" presStyleCnt="3"/>
      <dgm:spPr/>
    </dgm:pt>
    <dgm:pt modelId="{96E814CB-735E-9D4A-A8A9-BA14A378DC64}" type="pres">
      <dgm:prSet presAssocID="{F4799BDB-6400-1143-A527-A26D009D3D40}" presName="text" presStyleLbl="fgAcc0" presStyleIdx="2" presStyleCnt="3">
        <dgm:presLayoutVars>
          <dgm:chPref val="3"/>
        </dgm:presLayoutVars>
      </dgm:prSet>
      <dgm:spPr/>
    </dgm:pt>
    <dgm:pt modelId="{141CB6F5-0666-DF43-A9FE-FF81F7411C55}" type="pres">
      <dgm:prSet presAssocID="{F4799BDB-6400-1143-A527-A26D009D3D40}" presName="hierChild2" presStyleCnt="0"/>
      <dgm:spPr/>
    </dgm:pt>
  </dgm:ptLst>
  <dgm:cxnLst>
    <dgm:cxn modelId="{2CDCD85B-838C-F844-A47C-CB74DBEAF252}" type="presOf" srcId="{3E8A2CE0-43AB-43A3-B671-A403AE471D8A}" destId="{94EE1F81-0753-1544-8F2D-F3578CF2FF38}" srcOrd="0" destOrd="0" presId="urn:microsoft.com/office/officeart/2005/8/layout/hierarchy1"/>
    <dgm:cxn modelId="{7EC0E861-3843-5F4E-B03D-497E294F9A5B}" type="presOf" srcId="{97C9900A-D2C0-4221-8F07-ABBF329B1C92}" destId="{E6200FB1-2F98-A448-8261-82DF3088502B}" srcOrd="0" destOrd="0" presId="urn:microsoft.com/office/officeart/2005/8/layout/hierarchy1"/>
    <dgm:cxn modelId="{5FFF7543-F0CC-4840-9FDF-86ECE4B2A1F5}" type="presOf" srcId="{F4799BDB-6400-1143-A527-A26D009D3D40}" destId="{96E814CB-735E-9D4A-A8A9-BA14A378DC64}" srcOrd="0" destOrd="0" presId="urn:microsoft.com/office/officeart/2005/8/layout/hierarchy1"/>
    <dgm:cxn modelId="{A789B18C-DE1B-4CE0-AEE1-2B14A9D1EDC5}" srcId="{3E8A2CE0-43AB-43A3-B671-A403AE471D8A}" destId="{583455CD-E8E8-4656-A0C3-BF4AB26D8A77}" srcOrd="0" destOrd="0" parTransId="{180EA2A4-F7D4-4ABB-8DED-59624316E1C3}" sibTransId="{D7EE77F8-22B1-4CDD-92EA-AD175FC2A2D9}"/>
    <dgm:cxn modelId="{FA520EA7-8293-7047-BCDF-5CE7B950512B}" type="presOf" srcId="{583455CD-E8E8-4656-A0C3-BF4AB26D8A77}" destId="{9EDE4C50-5157-554D-A125-90D58C17DEB1}" srcOrd="0" destOrd="0" presId="urn:microsoft.com/office/officeart/2005/8/layout/hierarchy1"/>
    <dgm:cxn modelId="{6E9E85AD-FE88-4298-AC9C-D38453F474C2}" srcId="{3E8A2CE0-43AB-43A3-B671-A403AE471D8A}" destId="{97C9900A-D2C0-4221-8F07-ABBF329B1C92}" srcOrd="1" destOrd="0" parTransId="{84418F4C-C192-44D4-8CE3-177DF9638697}" sibTransId="{8E75366F-A326-47B4-99A1-FDADD5CE5B22}"/>
    <dgm:cxn modelId="{B78FF7EF-1F4E-C946-A9CA-CDD7EBEC7C5B}" srcId="{3E8A2CE0-43AB-43A3-B671-A403AE471D8A}" destId="{F4799BDB-6400-1143-A527-A26D009D3D40}" srcOrd="2" destOrd="0" parTransId="{E38584E7-DE86-6F4E-A86A-00E41032D033}" sibTransId="{A085CC68-79CF-464D-82C7-8E170EBD6F40}"/>
    <dgm:cxn modelId="{60447994-D770-A348-9A5F-BC63A0CE4CE5}" type="presParOf" srcId="{94EE1F81-0753-1544-8F2D-F3578CF2FF38}" destId="{D9700B65-9F57-6443-B9A2-B9A99AE4E13D}" srcOrd="0" destOrd="0" presId="urn:microsoft.com/office/officeart/2005/8/layout/hierarchy1"/>
    <dgm:cxn modelId="{FE7CDE7F-C00B-894A-BF11-7D8D19C0A7D5}" type="presParOf" srcId="{D9700B65-9F57-6443-B9A2-B9A99AE4E13D}" destId="{789FB810-2AFB-2D45-A013-E224116B10FC}" srcOrd="0" destOrd="0" presId="urn:microsoft.com/office/officeart/2005/8/layout/hierarchy1"/>
    <dgm:cxn modelId="{A443086F-721D-A34D-B793-B0655770165B}" type="presParOf" srcId="{789FB810-2AFB-2D45-A013-E224116B10FC}" destId="{AD3C66BE-ACCD-9448-ABA0-694374F9FB86}" srcOrd="0" destOrd="0" presId="urn:microsoft.com/office/officeart/2005/8/layout/hierarchy1"/>
    <dgm:cxn modelId="{C414D58F-A73E-6A45-A069-56637795CF8F}" type="presParOf" srcId="{789FB810-2AFB-2D45-A013-E224116B10FC}" destId="{9EDE4C50-5157-554D-A125-90D58C17DEB1}" srcOrd="1" destOrd="0" presId="urn:microsoft.com/office/officeart/2005/8/layout/hierarchy1"/>
    <dgm:cxn modelId="{744231CC-3880-8949-A841-3BBE2B2DF85D}" type="presParOf" srcId="{D9700B65-9F57-6443-B9A2-B9A99AE4E13D}" destId="{14A83359-6654-3B49-8E4D-80C063D106DC}" srcOrd="1" destOrd="0" presId="urn:microsoft.com/office/officeart/2005/8/layout/hierarchy1"/>
    <dgm:cxn modelId="{2BB525A3-A113-4C4B-80AD-22226B484ED6}" type="presParOf" srcId="{94EE1F81-0753-1544-8F2D-F3578CF2FF38}" destId="{8EE96771-5A87-8C40-87BF-8C1B7E7EC509}" srcOrd="1" destOrd="0" presId="urn:microsoft.com/office/officeart/2005/8/layout/hierarchy1"/>
    <dgm:cxn modelId="{DD908E2E-850B-D64D-AF12-B2288BB1EFEB}" type="presParOf" srcId="{8EE96771-5A87-8C40-87BF-8C1B7E7EC509}" destId="{C9ECCF4E-00E8-5F44-BAEA-D7CE7CE0B42C}" srcOrd="0" destOrd="0" presId="urn:microsoft.com/office/officeart/2005/8/layout/hierarchy1"/>
    <dgm:cxn modelId="{21622F6D-2879-CE4E-9470-9A2898980725}" type="presParOf" srcId="{C9ECCF4E-00E8-5F44-BAEA-D7CE7CE0B42C}" destId="{7D5F2459-7EAF-914B-9C9D-ED39F94D9279}" srcOrd="0" destOrd="0" presId="urn:microsoft.com/office/officeart/2005/8/layout/hierarchy1"/>
    <dgm:cxn modelId="{19103BC0-646C-8940-9669-D00113146E40}" type="presParOf" srcId="{C9ECCF4E-00E8-5F44-BAEA-D7CE7CE0B42C}" destId="{E6200FB1-2F98-A448-8261-82DF3088502B}" srcOrd="1" destOrd="0" presId="urn:microsoft.com/office/officeart/2005/8/layout/hierarchy1"/>
    <dgm:cxn modelId="{2C95F827-95AE-0F41-AFF5-01734343D0B6}" type="presParOf" srcId="{8EE96771-5A87-8C40-87BF-8C1B7E7EC509}" destId="{2D6605C1-7CB8-3B40-8B08-6D232B94EF15}" srcOrd="1" destOrd="0" presId="urn:microsoft.com/office/officeart/2005/8/layout/hierarchy1"/>
    <dgm:cxn modelId="{9F9D07AA-7A54-4E46-A1E5-6CDF1895DD08}" type="presParOf" srcId="{94EE1F81-0753-1544-8F2D-F3578CF2FF38}" destId="{769C224F-9C0C-854E-9B5D-5600598E6DB5}" srcOrd="2" destOrd="0" presId="urn:microsoft.com/office/officeart/2005/8/layout/hierarchy1"/>
    <dgm:cxn modelId="{54043AA5-4360-6146-98BF-3D90747A5297}" type="presParOf" srcId="{769C224F-9C0C-854E-9B5D-5600598E6DB5}" destId="{6A48904B-C42F-244A-85FA-20AEAA6362CC}" srcOrd="0" destOrd="0" presId="urn:microsoft.com/office/officeart/2005/8/layout/hierarchy1"/>
    <dgm:cxn modelId="{30E51D66-3C05-3343-AB48-6EADE5A7CF65}" type="presParOf" srcId="{6A48904B-C42F-244A-85FA-20AEAA6362CC}" destId="{9EF5A999-A556-5F4F-9D6B-2CAA12525C88}" srcOrd="0" destOrd="0" presId="urn:microsoft.com/office/officeart/2005/8/layout/hierarchy1"/>
    <dgm:cxn modelId="{F7B36DE5-837B-2E4F-8A5F-7210EE777D81}" type="presParOf" srcId="{6A48904B-C42F-244A-85FA-20AEAA6362CC}" destId="{96E814CB-735E-9D4A-A8A9-BA14A378DC64}" srcOrd="1" destOrd="0" presId="urn:microsoft.com/office/officeart/2005/8/layout/hierarchy1"/>
    <dgm:cxn modelId="{C9C1E56B-FE20-FD48-AE1C-B3C9AB2398D3}" type="presParOf" srcId="{769C224F-9C0C-854E-9B5D-5600598E6DB5}" destId="{141CB6F5-0666-DF43-A9FE-FF81F7411C5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77838-F3F1-7841-854A-CED4E99C2935}">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BD5A69-00A9-3445-A835-1B6CDFDA5773}">
      <dsp:nvSpPr>
        <dsp:cNvPr id="0" name=""/>
        <dsp:cNvSpPr/>
      </dsp:nvSpPr>
      <dsp:spPr>
        <a:xfrm>
          <a:off x="0" y="2703"/>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cs-CZ" sz="2600" kern="1200"/>
            <a:t>Ukládaní  traumat:</a:t>
          </a:r>
          <a:endParaRPr lang="en-US" sz="2600" kern="1200"/>
        </a:p>
      </dsp:txBody>
      <dsp:txXfrm>
        <a:off x="0" y="2703"/>
        <a:ext cx="6900512" cy="921789"/>
      </dsp:txXfrm>
    </dsp:sp>
    <dsp:sp modelId="{3B287523-F444-6D47-A92E-A6EFBB9A161A}">
      <dsp:nvSpPr>
        <dsp:cNvPr id="0" name=""/>
        <dsp:cNvSpPr/>
      </dsp:nvSpPr>
      <dsp:spPr>
        <a:xfrm>
          <a:off x="0" y="924492"/>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0EFF7DE-EB6E-4044-BFE4-916FC78AEB99}">
      <dsp:nvSpPr>
        <dsp:cNvPr id="0" name=""/>
        <dsp:cNvSpPr/>
      </dsp:nvSpPr>
      <dsp:spPr>
        <a:xfrm>
          <a:off x="0" y="924492"/>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cs-CZ" sz="2600" kern="1200"/>
            <a:t>Být hodné dítě</a:t>
          </a:r>
          <a:endParaRPr lang="en-US" sz="2600" kern="1200"/>
        </a:p>
      </dsp:txBody>
      <dsp:txXfrm>
        <a:off x="0" y="924492"/>
        <a:ext cx="6900512" cy="921789"/>
      </dsp:txXfrm>
    </dsp:sp>
    <dsp:sp modelId="{ACE05146-88E2-CA43-8D1B-65946462D67E}">
      <dsp:nvSpPr>
        <dsp:cNvPr id="0" name=""/>
        <dsp:cNvSpPr/>
      </dsp:nvSpPr>
      <dsp:spPr>
        <a:xfrm>
          <a:off x="0" y="184628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A3E98DC-8A06-CF4E-879F-B3BC2D927025}">
      <dsp:nvSpPr>
        <dsp:cNvPr id="0" name=""/>
        <dsp:cNvSpPr/>
      </dsp:nvSpPr>
      <dsp:spPr>
        <a:xfrm>
          <a:off x="0" y="1846281"/>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cs-CZ" sz="2600" kern="1200"/>
            <a:t>Výchovné modely – traumatizující</a:t>
          </a:r>
          <a:endParaRPr lang="en-US" sz="2600" kern="1200"/>
        </a:p>
      </dsp:txBody>
      <dsp:txXfrm>
        <a:off x="0" y="1846281"/>
        <a:ext cx="6900512" cy="921789"/>
      </dsp:txXfrm>
    </dsp:sp>
    <dsp:sp modelId="{A039A225-D0C1-1543-8E72-96F2FE8F728B}">
      <dsp:nvSpPr>
        <dsp:cNvPr id="0" name=""/>
        <dsp:cNvSpPr/>
      </dsp:nvSpPr>
      <dsp:spPr>
        <a:xfrm>
          <a:off x="0" y="2768070"/>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BC6428-37C3-4F46-A2EA-E909CC92D68F}">
      <dsp:nvSpPr>
        <dsp:cNvPr id="0" name=""/>
        <dsp:cNvSpPr/>
      </dsp:nvSpPr>
      <dsp:spPr>
        <a:xfrm>
          <a:off x="0" y="2768070"/>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cs-CZ" sz="2600" kern="1200"/>
            <a:t>Zlobit – jinak nic neznamenám, nevšimnou si mě</a:t>
          </a:r>
          <a:endParaRPr lang="en-US" sz="2600" kern="1200"/>
        </a:p>
      </dsp:txBody>
      <dsp:txXfrm>
        <a:off x="0" y="2768070"/>
        <a:ext cx="6900512" cy="921789"/>
      </dsp:txXfrm>
    </dsp:sp>
    <dsp:sp modelId="{F9AA34DD-455F-4649-AA2F-AE064C2BFE90}">
      <dsp:nvSpPr>
        <dsp:cNvPr id="0" name=""/>
        <dsp:cNvSpPr/>
      </dsp:nvSpPr>
      <dsp:spPr>
        <a:xfrm>
          <a:off x="0" y="3689859"/>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3F0353-58C7-7449-B21C-EB684B1BD519}">
      <dsp:nvSpPr>
        <dsp:cNvPr id="0" name=""/>
        <dsp:cNvSpPr/>
      </dsp:nvSpPr>
      <dsp:spPr>
        <a:xfrm>
          <a:off x="0" y="3689859"/>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cs-CZ" sz="2600" kern="1200"/>
            <a:t>Jak se mnou vychovávající osoby mluvily</a:t>
          </a:r>
          <a:endParaRPr lang="en-US" sz="2600" kern="1200"/>
        </a:p>
      </dsp:txBody>
      <dsp:txXfrm>
        <a:off x="0" y="3689859"/>
        <a:ext cx="6900512" cy="921789"/>
      </dsp:txXfrm>
    </dsp:sp>
    <dsp:sp modelId="{C3D232EE-5C54-5343-B4F7-4049B1A21B25}">
      <dsp:nvSpPr>
        <dsp:cNvPr id="0" name=""/>
        <dsp:cNvSpPr/>
      </dsp:nvSpPr>
      <dsp:spPr>
        <a:xfrm>
          <a:off x="0" y="4611648"/>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D9F1EF-290A-EE4B-89EC-DF338BD4F18C}">
      <dsp:nvSpPr>
        <dsp:cNvPr id="0" name=""/>
        <dsp:cNvSpPr/>
      </dsp:nvSpPr>
      <dsp:spPr>
        <a:xfrm>
          <a:off x="0" y="4611648"/>
          <a:ext cx="6900512" cy="9217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cs-CZ" sz="2600" kern="1200"/>
            <a:t>Jak se ke mně chovaly</a:t>
          </a:r>
          <a:endParaRPr lang="en-US" sz="2600" kern="1200"/>
        </a:p>
      </dsp:txBody>
      <dsp:txXfrm>
        <a:off x="0" y="4611648"/>
        <a:ext cx="6900512" cy="9217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2D40E6-7D39-E04C-9300-C07F8C02EC06}">
      <dsp:nvSpPr>
        <dsp:cNvPr id="0" name=""/>
        <dsp:cNvSpPr/>
      </dsp:nvSpPr>
      <dsp:spPr>
        <a:xfrm>
          <a:off x="0" y="1079063"/>
          <a:ext cx="6263640" cy="7675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kern="1200"/>
            <a:t>To co prožíváme vědomě</a:t>
          </a:r>
          <a:endParaRPr lang="en-US" sz="3200" kern="1200"/>
        </a:p>
      </dsp:txBody>
      <dsp:txXfrm>
        <a:off x="37467" y="1116530"/>
        <a:ext cx="6188706" cy="692586"/>
      </dsp:txXfrm>
    </dsp:sp>
    <dsp:sp modelId="{0F698A64-3F99-7149-8E82-8B9769AB9050}">
      <dsp:nvSpPr>
        <dsp:cNvPr id="0" name=""/>
        <dsp:cNvSpPr/>
      </dsp:nvSpPr>
      <dsp:spPr>
        <a:xfrm>
          <a:off x="0" y="1938743"/>
          <a:ext cx="6263640" cy="76752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kern="1200"/>
            <a:t>Znalost běžných norem společnosti</a:t>
          </a:r>
          <a:endParaRPr lang="en-US" sz="3200" kern="1200"/>
        </a:p>
      </dsp:txBody>
      <dsp:txXfrm>
        <a:off x="37467" y="1976210"/>
        <a:ext cx="6188706" cy="692586"/>
      </dsp:txXfrm>
    </dsp:sp>
    <dsp:sp modelId="{3CC49B5D-3406-E247-86A1-EB32E9CF985A}">
      <dsp:nvSpPr>
        <dsp:cNvPr id="0" name=""/>
        <dsp:cNvSpPr/>
      </dsp:nvSpPr>
      <dsp:spPr>
        <a:xfrm>
          <a:off x="0" y="2798423"/>
          <a:ext cx="6263640" cy="76752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kern="1200"/>
            <a:t>Reaguji na aktuální stav</a:t>
          </a:r>
          <a:endParaRPr lang="en-US" sz="3200" kern="1200"/>
        </a:p>
      </dsp:txBody>
      <dsp:txXfrm>
        <a:off x="37467" y="2835890"/>
        <a:ext cx="6188706" cy="692586"/>
      </dsp:txXfrm>
    </dsp:sp>
    <dsp:sp modelId="{D4C23585-ADA7-0D4E-8F56-69F621125A60}">
      <dsp:nvSpPr>
        <dsp:cNvPr id="0" name=""/>
        <dsp:cNvSpPr/>
      </dsp:nvSpPr>
      <dsp:spPr>
        <a:xfrm>
          <a:off x="0" y="3658104"/>
          <a:ext cx="6263640" cy="7675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kern="1200"/>
            <a:t>Chybí proaktivní směr</a:t>
          </a:r>
          <a:endParaRPr lang="en-US" sz="3200" kern="1200"/>
        </a:p>
      </dsp:txBody>
      <dsp:txXfrm>
        <a:off x="37467" y="3695571"/>
        <a:ext cx="6188706" cy="6925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3C66BE-ACCD-9448-ABA0-694374F9FB86}">
      <dsp:nvSpPr>
        <dsp:cNvPr id="0" name=""/>
        <dsp:cNvSpPr/>
      </dsp:nvSpPr>
      <dsp:spPr>
        <a:xfrm>
          <a:off x="0" y="524133"/>
          <a:ext cx="2918936" cy="1853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DE4C50-5157-554D-A125-90D58C17DEB1}">
      <dsp:nvSpPr>
        <dsp:cNvPr id="0" name=""/>
        <dsp:cNvSpPr/>
      </dsp:nvSpPr>
      <dsp:spPr>
        <a:xfrm>
          <a:off x="324326" y="832243"/>
          <a:ext cx="2918936" cy="1853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a:t>Přístup zaměřený na řešení</a:t>
          </a:r>
          <a:endParaRPr lang="en-US" sz="2400" kern="1200"/>
        </a:p>
      </dsp:txBody>
      <dsp:txXfrm>
        <a:off x="378614" y="886531"/>
        <a:ext cx="2810360" cy="1744948"/>
      </dsp:txXfrm>
    </dsp:sp>
    <dsp:sp modelId="{7D5F2459-7EAF-914B-9C9D-ED39F94D9279}">
      <dsp:nvSpPr>
        <dsp:cNvPr id="0" name=""/>
        <dsp:cNvSpPr/>
      </dsp:nvSpPr>
      <dsp:spPr>
        <a:xfrm>
          <a:off x="3567588" y="524133"/>
          <a:ext cx="2918936" cy="1853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200FB1-2F98-A448-8261-82DF3088502B}">
      <dsp:nvSpPr>
        <dsp:cNvPr id="0" name=""/>
        <dsp:cNvSpPr/>
      </dsp:nvSpPr>
      <dsp:spPr>
        <a:xfrm>
          <a:off x="3891915" y="832243"/>
          <a:ext cx="2918936" cy="1853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cs-CZ" sz="2400" kern="1200" dirty="0"/>
            <a:t>Dle Úlehly – se jedná o ucelený model, má specifický způsob myšlení</a:t>
          </a:r>
          <a:endParaRPr lang="en-US" sz="2400" kern="1200" dirty="0"/>
        </a:p>
      </dsp:txBody>
      <dsp:txXfrm>
        <a:off x="3946203" y="886531"/>
        <a:ext cx="2810360" cy="1744948"/>
      </dsp:txXfrm>
    </dsp:sp>
    <dsp:sp modelId="{9EF5A999-A556-5F4F-9D6B-2CAA12525C88}">
      <dsp:nvSpPr>
        <dsp:cNvPr id="0" name=""/>
        <dsp:cNvSpPr/>
      </dsp:nvSpPr>
      <dsp:spPr>
        <a:xfrm>
          <a:off x="7135177" y="524133"/>
          <a:ext cx="2918936" cy="18535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E814CB-735E-9D4A-A8A9-BA14A378DC64}">
      <dsp:nvSpPr>
        <dsp:cNvPr id="0" name=""/>
        <dsp:cNvSpPr/>
      </dsp:nvSpPr>
      <dsp:spPr>
        <a:xfrm>
          <a:off x="7459503" y="832243"/>
          <a:ext cx="2918936" cy="18535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t>základem</a:t>
          </a:r>
          <a:r>
            <a:rPr lang="en-US" sz="2400" kern="1200" dirty="0"/>
            <a:t> je </a:t>
          </a:r>
          <a:r>
            <a:rPr lang="en-US" sz="2400" kern="1200" dirty="0" err="1"/>
            <a:t>osoba</a:t>
          </a:r>
          <a:r>
            <a:rPr lang="en-US" sz="2400" kern="1200" dirty="0"/>
            <a:t> </a:t>
          </a:r>
          <a:r>
            <a:rPr lang="en-US" sz="2400" kern="1200" dirty="0" err="1"/>
            <a:t>sociálního</a:t>
          </a:r>
          <a:r>
            <a:rPr lang="en-US" sz="2400" kern="1200" dirty="0"/>
            <a:t> </a:t>
          </a:r>
          <a:r>
            <a:rPr lang="en-US" sz="2400" kern="1200" dirty="0" err="1"/>
            <a:t>pracovníka</a:t>
          </a:r>
          <a:r>
            <a:rPr lang="en-US" sz="2400" kern="1200" dirty="0"/>
            <a:t> a </a:t>
          </a:r>
          <a:r>
            <a:rPr lang="en-US" sz="2400" kern="1200" dirty="0" err="1"/>
            <a:t>jeho</a:t>
          </a:r>
          <a:r>
            <a:rPr lang="en-US" sz="2400" kern="1200" dirty="0"/>
            <a:t> </a:t>
          </a:r>
          <a:r>
            <a:rPr lang="en-US" sz="2400" kern="1200" dirty="0" err="1"/>
            <a:t>konání</a:t>
          </a:r>
          <a:endParaRPr lang="en-US" sz="2400" kern="1200" dirty="0"/>
        </a:p>
      </dsp:txBody>
      <dsp:txXfrm>
        <a:off x="7513791" y="886531"/>
        <a:ext cx="2810360" cy="174494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352CB2-AC25-1F4D-BAB3-89A57369CA3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F7021596-BA40-564B-9BDC-60D1AD4810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B27C82E0-D3BD-D842-B874-DC643CFFC08D}"/>
              </a:ext>
            </a:extLst>
          </p:cNvPr>
          <p:cNvSpPr>
            <a:spLocks noGrp="1"/>
          </p:cNvSpPr>
          <p:nvPr>
            <p:ph type="dt" sz="half" idx="10"/>
          </p:nvPr>
        </p:nvSpPr>
        <p:spPr/>
        <p:txBody>
          <a:bodyPr/>
          <a:lstStyle/>
          <a:p>
            <a:fld id="{F1C1434A-320B-D047-8CFA-2460B6FED766}" type="datetimeFigureOut">
              <a:rPr lang="cs-CZ" smtClean="0"/>
              <a:t>07.04.2022</a:t>
            </a:fld>
            <a:endParaRPr lang="cs-CZ"/>
          </a:p>
        </p:txBody>
      </p:sp>
      <p:sp>
        <p:nvSpPr>
          <p:cNvPr id="5" name="Zástupný symbol pro zápatí 4">
            <a:extLst>
              <a:ext uri="{FF2B5EF4-FFF2-40B4-BE49-F238E27FC236}">
                <a16:creationId xmlns:a16="http://schemas.microsoft.com/office/drawing/2014/main" id="{059C3066-E7C1-AB46-A080-AB8BC0F1281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D9EC5F2-7D8E-E045-AB40-0AAD0F0B53E8}"/>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13531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BB7A1B-3208-9C47-88D7-6DB8DD2697D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05BB170-9C30-A64E-A3B1-047BA3188E7B}"/>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A6D81FD-29BB-0446-BC03-C613C907E18B}"/>
              </a:ext>
            </a:extLst>
          </p:cNvPr>
          <p:cNvSpPr>
            <a:spLocks noGrp="1"/>
          </p:cNvSpPr>
          <p:nvPr>
            <p:ph type="dt" sz="half" idx="10"/>
          </p:nvPr>
        </p:nvSpPr>
        <p:spPr/>
        <p:txBody>
          <a:bodyPr/>
          <a:lstStyle/>
          <a:p>
            <a:fld id="{F1C1434A-320B-D047-8CFA-2460B6FED766}" type="datetimeFigureOut">
              <a:rPr lang="cs-CZ" smtClean="0"/>
              <a:t>07.04.2022</a:t>
            </a:fld>
            <a:endParaRPr lang="cs-CZ"/>
          </a:p>
        </p:txBody>
      </p:sp>
      <p:sp>
        <p:nvSpPr>
          <p:cNvPr id="5" name="Zástupný symbol pro zápatí 4">
            <a:extLst>
              <a:ext uri="{FF2B5EF4-FFF2-40B4-BE49-F238E27FC236}">
                <a16:creationId xmlns:a16="http://schemas.microsoft.com/office/drawing/2014/main" id="{3CFD0832-637F-D540-A09C-1C4228D15CD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BE9AECE-0A85-4745-A910-C2E01331B15D}"/>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771696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8D5D58B9-2B1B-DE45-A3CD-53B4307F48B7}"/>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45D0E654-51D3-D741-ADFA-A55761E7F5C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6265711-C1DA-EE46-A992-0AB83BC781CC}"/>
              </a:ext>
            </a:extLst>
          </p:cNvPr>
          <p:cNvSpPr>
            <a:spLocks noGrp="1"/>
          </p:cNvSpPr>
          <p:nvPr>
            <p:ph type="dt" sz="half" idx="10"/>
          </p:nvPr>
        </p:nvSpPr>
        <p:spPr/>
        <p:txBody>
          <a:bodyPr/>
          <a:lstStyle/>
          <a:p>
            <a:fld id="{F1C1434A-320B-D047-8CFA-2460B6FED766}" type="datetimeFigureOut">
              <a:rPr lang="cs-CZ" smtClean="0"/>
              <a:t>07.04.2022</a:t>
            </a:fld>
            <a:endParaRPr lang="cs-CZ"/>
          </a:p>
        </p:txBody>
      </p:sp>
      <p:sp>
        <p:nvSpPr>
          <p:cNvPr id="5" name="Zástupný symbol pro zápatí 4">
            <a:extLst>
              <a:ext uri="{FF2B5EF4-FFF2-40B4-BE49-F238E27FC236}">
                <a16:creationId xmlns:a16="http://schemas.microsoft.com/office/drawing/2014/main" id="{0E00BF15-2F18-EB42-8FE8-CD16F87B518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333D118-52E5-E544-8A5B-16E939D3CCD1}"/>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402868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F1077E-916E-464C-A00E-D746BD34DF8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C6DF9DFA-F189-7D4E-AD89-5A99411E1D1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B43CE2F-B3C3-4147-832B-FCC1E6F4F201}"/>
              </a:ext>
            </a:extLst>
          </p:cNvPr>
          <p:cNvSpPr>
            <a:spLocks noGrp="1"/>
          </p:cNvSpPr>
          <p:nvPr>
            <p:ph type="dt" sz="half" idx="10"/>
          </p:nvPr>
        </p:nvSpPr>
        <p:spPr/>
        <p:txBody>
          <a:bodyPr/>
          <a:lstStyle/>
          <a:p>
            <a:fld id="{F1C1434A-320B-D047-8CFA-2460B6FED766}" type="datetimeFigureOut">
              <a:rPr lang="cs-CZ" smtClean="0"/>
              <a:t>07.04.2022</a:t>
            </a:fld>
            <a:endParaRPr lang="cs-CZ"/>
          </a:p>
        </p:txBody>
      </p:sp>
      <p:sp>
        <p:nvSpPr>
          <p:cNvPr id="5" name="Zástupný symbol pro zápatí 4">
            <a:extLst>
              <a:ext uri="{FF2B5EF4-FFF2-40B4-BE49-F238E27FC236}">
                <a16:creationId xmlns:a16="http://schemas.microsoft.com/office/drawing/2014/main" id="{482E60A2-DC1D-DF44-A3F1-B595399AD39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29BFA25-24BF-E740-A0F3-45D882F22BD8}"/>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208826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844F01-4EE4-8041-92EA-DD333C555BA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5B8200A7-8D53-8D4F-8D7E-D4C4EDC7B0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C21475AA-1E14-0741-8BC0-547D65711489}"/>
              </a:ext>
            </a:extLst>
          </p:cNvPr>
          <p:cNvSpPr>
            <a:spLocks noGrp="1"/>
          </p:cNvSpPr>
          <p:nvPr>
            <p:ph type="dt" sz="half" idx="10"/>
          </p:nvPr>
        </p:nvSpPr>
        <p:spPr/>
        <p:txBody>
          <a:bodyPr/>
          <a:lstStyle/>
          <a:p>
            <a:fld id="{F1C1434A-320B-D047-8CFA-2460B6FED766}" type="datetimeFigureOut">
              <a:rPr lang="cs-CZ" smtClean="0"/>
              <a:t>07.04.2022</a:t>
            </a:fld>
            <a:endParaRPr lang="cs-CZ"/>
          </a:p>
        </p:txBody>
      </p:sp>
      <p:sp>
        <p:nvSpPr>
          <p:cNvPr id="5" name="Zástupný symbol pro zápatí 4">
            <a:extLst>
              <a:ext uri="{FF2B5EF4-FFF2-40B4-BE49-F238E27FC236}">
                <a16:creationId xmlns:a16="http://schemas.microsoft.com/office/drawing/2014/main" id="{C60B8555-9958-3C4E-B23B-B1C26775A3E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EC4229D-3DF6-3841-8BC7-7B1491F1F9E8}"/>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544063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33F7B9-454D-9348-9008-1FA9EE39218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1FC8EE0-C567-5F46-A46F-BB9175B97B64}"/>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AC90D8BF-93B0-DF49-9015-4A55574589A7}"/>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625A9FBF-5ACC-C142-8B8D-E5BE0F1B42B2}"/>
              </a:ext>
            </a:extLst>
          </p:cNvPr>
          <p:cNvSpPr>
            <a:spLocks noGrp="1"/>
          </p:cNvSpPr>
          <p:nvPr>
            <p:ph type="dt" sz="half" idx="10"/>
          </p:nvPr>
        </p:nvSpPr>
        <p:spPr/>
        <p:txBody>
          <a:bodyPr/>
          <a:lstStyle/>
          <a:p>
            <a:fld id="{F1C1434A-320B-D047-8CFA-2460B6FED766}" type="datetimeFigureOut">
              <a:rPr lang="cs-CZ" smtClean="0"/>
              <a:t>07.04.2022</a:t>
            </a:fld>
            <a:endParaRPr lang="cs-CZ"/>
          </a:p>
        </p:txBody>
      </p:sp>
      <p:sp>
        <p:nvSpPr>
          <p:cNvPr id="6" name="Zástupný symbol pro zápatí 5">
            <a:extLst>
              <a:ext uri="{FF2B5EF4-FFF2-40B4-BE49-F238E27FC236}">
                <a16:creationId xmlns:a16="http://schemas.microsoft.com/office/drawing/2014/main" id="{19646FA5-914E-984D-A948-A77C261FEC9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0CE4575-59DC-434C-9905-CCBF565C78BE}"/>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9442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DB896D-C602-D748-A70C-6B5EABF257E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501F522E-A8F5-1B48-AF55-1EFB7F8571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65B8616-BAF8-AD45-A3D9-66AD25634CFC}"/>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91E1C756-0E78-484B-AA84-1A0F248760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DFA6D33-8976-2943-8CE7-883C50F69203}"/>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FDB8D369-6849-2049-83C3-65C2D1B91A8C}"/>
              </a:ext>
            </a:extLst>
          </p:cNvPr>
          <p:cNvSpPr>
            <a:spLocks noGrp="1"/>
          </p:cNvSpPr>
          <p:nvPr>
            <p:ph type="dt" sz="half" idx="10"/>
          </p:nvPr>
        </p:nvSpPr>
        <p:spPr/>
        <p:txBody>
          <a:bodyPr/>
          <a:lstStyle/>
          <a:p>
            <a:fld id="{F1C1434A-320B-D047-8CFA-2460B6FED766}" type="datetimeFigureOut">
              <a:rPr lang="cs-CZ" smtClean="0"/>
              <a:t>07.04.2022</a:t>
            </a:fld>
            <a:endParaRPr lang="cs-CZ"/>
          </a:p>
        </p:txBody>
      </p:sp>
      <p:sp>
        <p:nvSpPr>
          <p:cNvPr id="8" name="Zástupný symbol pro zápatí 7">
            <a:extLst>
              <a:ext uri="{FF2B5EF4-FFF2-40B4-BE49-F238E27FC236}">
                <a16:creationId xmlns:a16="http://schemas.microsoft.com/office/drawing/2014/main" id="{C16F458A-BA1C-9D4D-9F83-13A5A289C6FA}"/>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70894E54-93FB-5D4C-88B4-3837203F2A2A}"/>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292999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F87CE3-3DC7-0543-8D64-4D9E1D92A9E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6CD478F4-7CE5-B843-AF4E-D098CE016320}"/>
              </a:ext>
            </a:extLst>
          </p:cNvPr>
          <p:cNvSpPr>
            <a:spLocks noGrp="1"/>
          </p:cNvSpPr>
          <p:nvPr>
            <p:ph type="dt" sz="half" idx="10"/>
          </p:nvPr>
        </p:nvSpPr>
        <p:spPr/>
        <p:txBody>
          <a:bodyPr/>
          <a:lstStyle/>
          <a:p>
            <a:fld id="{F1C1434A-320B-D047-8CFA-2460B6FED766}" type="datetimeFigureOut">
              <a:rPr lang="cs-CZ" smtClean="0"/>
              <a:t>07.04.2022</a:t>
            </a:fld>
            <a:endParaRPr lang="cs-CZ"/>
          </a:p>
        </p:txBody>
      </p:sp>
      <p:sp>
        <p:nvSpPr>
          <p:cNvPr id="4" name="Zástupný symbol pro zápatí 3">
            <a:extLst>
              <a:ext uri="{FF2B5EF4-FFF2-40B4-BE49-F238E27FC236}">
                <a16:creationId xmlns:a16="http://schemas.microsoft.com/office/drawing/2014/main" id="{E8221C7C-0619-B04B-83F2-47FE368A12B9}"/>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08CA7FE8-8FA3-E346-B4CA-99D088D2DBDD}"/>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427375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618913B6-E6D6-834B-82EA-206D7CC03662}"/>
              </a:ext>
            </a:extLst>
          </p:cNvPr>
          <p:cNvSpPr>
            <a:spLocks noGrp="1"/>
          </p:cNvSpPr>
          <p:nvPr>
            <p:ph type="dt" sz="half" idx="10"/>
          </p:nvPr>
        </p:nvSpPr>
        <p:spPr/>
        <p:txBody>
          <a:bodyPr/>
          <a:lstStyle/>
          <a:p>
            <a:fld id="{F1C1434A-320B-D047-8CFA-2460B6FED766}" type="datetimeFigureOut">
              <a:rPr lang="cs-CZ" smtClean="0"/>
              <a:t>07.04.2022</a:t>
            </a:fld>
            <a:endParaRPr lang="cs-CZ"/>
          </a:p>
        </p:txBody>
      </p:sp>
      <p:sp>
        <p:nvSpPr>
          <p:cNvPr id="3" name="Zástupný symbol pro zápatí 2">
            <a:extLst>
              <a:ext uri="{FF2B5EF4-FFF2-40B4-BE49-F238E27FC236}">
                <a16:creationId xmlns:a16="http://schemas.microsoft.com/office/drawing/2014/main" id="{5F3FE91E-00E9-AC43-BBBB-7828C19C2F89}"/>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4CDADB1-B6BC-6548-B194-465841661D55}"/>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048710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5354C4-BDD7-954A-82E9-3F2F316A02B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17114174-1706-4E46-95EB-1CB135D3AA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FEC35A9E-7650-F847-8D83-8DDD040F88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BC8B5A1-76BA-3848-99D2-E6F50D4A6817}"/>
              </a:ext>
            </a:extLst>
          </p:cNvPr>
          <p:cNvSpPr>
            <a:spLocks noGrp="1"/>
          </p:cNvSpPr>
          <p:nvPr>
            <p:ph type="dt" sz="half" idx="10"/>
          </p:nvPr>
        </p:nvSpPr>
        <p:spPr/>
        <p:txBody>
          <a:bodyPr/>
          <a:lstStyle/>
          <a:p>
            <a:fld id="{F1C1434A-320B-D047-8CFA-2460B6FED766}" type="datetimeFigureOut">
              <a:rPr lang="cs-CZ" smtClean="0"/>
              <a:t>07.04.2022</a:t>
            </a:fld>
            <a:endParaRPr lang="cs-CZ"/>
          </a:p>
        </p:txBody>
      </p:sp>
      <p:sp>
        <p:nvSpPr>
          <p:cNvPr id="6" name="Zástupný symbol pro zápatí 5">
            <a:extLst>
              <a:ext uri="{FF2B5EF4-FFF2-40B4-BE49-F238E27FC236}">
                <a16:creationId xmlns:a16="http://schemas.microsoft.com/office/drawing/2014/main" id="{0BD79A2E-040B-8040-9F16-0931503BD78A}"/>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127265E9-2587-0842-950C-2F0A17DB3C2C}"/>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765723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53CA90-616F-7149-B6D4-818E0957ABE1}"/>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94A1478-BF66-154B-8B77-41753D40C0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E4370B33-19E9-9642-B03E-F99DCBC8C6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9A23B28-8D43-5249-8712-318CF9B4FFFA}"/>
              </a:ext>
            </a:extLst>
          </p:cNvPr>
          <p:cNvSpPr>
            <a:spLocks noGrp="1"/>
          </p:cNvSpPr>
          <p:nvPr>
            <p:ph type="dt" sz="half" idx="10"/>
          </p:nvPr>
        </p:nvSpPr>
        <p:spPr/>
        <p:txBody>
          <a:bodyPr/>
          <a:lstStyle/>
          <a:p>
            <a:fld id="{F1C1434A-320B-D047-8CFA-2460B6FED766}" type="datetimeFigureOut">
              <a:rPr lang="cs-CZ" smtClean="0"/>
              <a:t>07.04.2022</a:t>
            </a:fld>
            <a:endParaRPr lang="cs-CZ"/>
          </a:p>
        </p:txBody>
      </p:sp>
      <p:sp>
        <p:nvSpPr>
          <p:cNvPr id="6" name="Zástupný symbol pro zápatí 5">
            <a:extLst>
              <a:ext uri="{FF2B5EF4-FFF2-40B4-BE49-F238E27FC236}">
                <a16:creationId xmlns:a16="http://schemas.microsoft.com/office/drawing/2014/main" id="{D01B5253-432C-7B45-A2A8-BD11EE729B1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13C3D61-1E20-D342-B583-2C842065A956}"/>
              </a:ext>
            </a:extLst>
          </p:cNvPr>
          <p:cNvSpPr>
            <a:spLocks noGrp="1"/>
          </p:cNvSpPr>
          <p:nvPr>
            <p:ph type="sldNum" sz="quarter" idx="12"/>
          </p:nvPr>
        </p:nvSpPr>
        <p:spPr/>
        <p:txBody>
          <a:bodyPr/>
          <a:lstStyle/>
          <a:p>
            <a:fld id="{84A5DE29-EFDB-8147-A586-83B7ABA27C6A}" type="slidenum">
              <a:rPr lang="cs-CZ" smtClean="0"/>
              <a:t>‹#›</a:t>
            </a:fld>
            <a:endParaRPr lang="cs-CZ"/>
          </a:p>
        </p:txBody>
      </p:sp>
    </p:spTree>
    <p:extLst>
      <p:ext uri="{BB962C8B-B14F-4D97-AF65-F5344CB8AC3E}">
        <p14:creationId xmlns:p14="http://schemas.microsoft.com/office/powerpoint/2010/main" val="1886963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370DF75-23A7-EA45-9028-DA033A7667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5E5ABD02-67EA-9545-A746-85C9BFF49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944DF4E-F3EA-3545-B009-CD44647128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1434A-320B-D047-8CFA-2460B6FED766}" type="datetimeFigureOut">
              <a:rPr lang="cs-CZ" smtClean="0"/>
              <a:t>07.04.2022</a:t>
            </a:fld>
            <a:endParaRPr lang="cs-CZ"/>
          </a:p>
        </p:txBody>
      </p:sp>
      <p:sp>
        <p:nvSpPr>
          <p:cNvPr id="5" name="Zástupný symbol pro zápatí 4">
            <a:extLst>
              <a:ext uri="{FF2B5EF4-FFF2-40B4-BE49-F238E27FC236}">
                <a16:creationId xmlns:a16="http://schemas.microsoft.com/office/drawing/2014/main" id="{0C66CEFC-E0DF-4547-9567-A1D16B909A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D267BFF-4373-7F45-8402-EEAC4A7DE0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A5DE29-EFDB-8147-A586-83B7ABA27C6A}" type="slidenum">
              <a:rPr lang="cs-CZ" smtClean="0"/>
              <a:t>‹#›</a:t>
            </a:fld>
            <a:endParaRPr lang="cs-CZ"/>
          </a:p>
        </p:txBody>
      </p:sp>
    </p:spTree>
    <p:extLst>
      <p:ext uri="{BB962C8B-B14F-4D97-AF65-F5344CB8AC3E}">
        <p14:creationId xmlns:p14="http://schemas.microsoft.com/office/powerpoint/2010/main" val="1151869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75DE58-37BE-1545-A15A-8FC30576B320}"/>
              </a:ext>
            </a:extLst>
          </p:cNvPr>
          <p:cNvSpPr>
            <a:spLocks noGrp="1"/>
          </p:cNvSpPr>
          <p:nvPr>
            <p:ph type="ctrTitle"/>
          </p:nvPr>
        </p:nvSpPr>
        <p:spPr>
          <a:xfrm>
            <a:off x="7464614" y="1783959"/>
            <a:ext cx="4087306" cy="2889114"/>
          </a:xfrm>
        </p:spPr>
        <p:txBody>
          <a:bodyPr anchor="b">
            <a:normAutofit/>
          </a:bodyPr>
          <a:lstStyle/>
          <a:p>
            <a:pPr algn="l"/>
            <a:r>
              <a:rPr lang="cs-CZ" sz="4200"/>
              <a:t>Psychoanalytické a humanistické směry 2</a:t>
            </a:r>
          </a:p>
        </p:txBody>
      </p:sp>
      <p:sp>
        <p:nvSpPr>
          <p:cNvPr id="3" name="Podnadpis 2">
            <a:extLst>
              <a:ext uri="{FF2B5EF4-FFF2-40B4-BE49-F238E27FC236}">
                <a16:creationId xmlns:a16="http://schemas.microsoft.com/office/drawing/2014/main" id="{FA5B754F-E412-E044-A5BC-03DD48D9B769}"/>
              </a:ext>
            </a:extLst>
          </p:cNvPr>
          <p:cNvSpPr>
            <a:spLocks noGrp="1"/>
          </p:cNvSpPr>
          <p:nvPr>
            <p:ph type="subTitle" idx="1"/>
          </p:nvPr>
        </p:nvSpPr>
        <p:spPr>
          <a:xfrm>
            <a:off x="7464612" y="4750893"/>
            <a:ext cx="4087305" cy="1147863"/>
          </a:xfrm>
        </p:spPr>
        <p:txBody>
          <a:bodyPr anchor="t">
            <a:normAutofit/>
          </a:bodyPr>
          <a:lstStyle/>
          <a:p>
            <a:pPr algn="l"/>
            <a:endParaRPr lang="cs-CZ" sz="2000"/>
          </a:p>
        </p:txBody>
      </p:sp>
      <p:sp>
        <p:nvSpPr>
          <p:cNvPr id="9" name="Freeform: Shape 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Bílé šipky přechodu do červeného terče">
            <a:extLst>
              <a:ext uri="{FF2B5EF4-FFF2-40B4-BE49-F238E27FC236}">
                <a16:creationId xmlns:a16="http://schemas.microsoft.com/office/drawing/2014/main" id="{88F49117-CE02-74DD-DE70-FB7E6C6DE870}"/>
              </a:ext>
            </a:extLst>
          </p:cNvPr>
          <p:cNvPicPr>
            <a:picLocks noChangeAspect="1"/>
          </p:cNvPicPr>
          <p:nvPr/>
        </p:nvPicPr>
        <p:blipFill rotWithShape="1">
          <a:blip r:embed="rId2"/>
          <a:srcRect l="31591" r="-1"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378519269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F45C0A-5A67-B544-B502-6E6EE1C9004D}"/>
              </a:ext>
            </a:extLst>
          </p:cNvPr>
          <p:cNvSpPr>
            <a:spLocks noGrp="1"/>
          </p:cNvSpPr>
          <p:nvPr>
            <p:ph type="title"/>
          </p:nvPr>
        </p:nvSpPr>
        <p:spPr/>
        <p:txBody>
          <a:bodyPr/>
          <a:lstStyle/>
          <a:p>
            <a:r>
              <a:rPr lang="cs-CZ" dirty="0"/>
              <a:t>Radikální konstruktivismus</a:t>
            </a:r>
          </a:p>
        </p:txBody>
      </p:sp>
      <p:sp>
        <p:nvSpPr>
          <p:cNvPr id="3" name="Zástupný obsah 2">
            <a:extLst>
              <a:ext uri="{FF2B5EF4-FFF2-40B4-BE49-F238E27FC236}">
                <a16:creationId xmlns:a16="http://schemas.microsoft.com/office/drawing/2014/main" id="{B2513C8D-76AA-EB46-ADF0-C1932C65BA3D}"/>
              </a:ext>
            </a:extLst>
          </p:cNvPr>
          <p:cNvSpPr>
            <a:spLocks noGrp="1"/>
          </p:cNvSpPr>
          <p:nvPr>
            <p:ph idx="1"/>
          </p:nvPr>
        </p:nvSpPr>
        <p:spPr/>
        <p:txBody>
          <a:bodyPr/>
          <a:lstStyle/>
          <a:p>
            <a:r>
              <a:rPr lang="cs-CZ" dirty="0"/>
              <a:t>Svět, který prožíváme, a který prezentujeme, je jen naším světem</a:t>
            </a:r>
          </a:p>
          <a:p>
            <a:r>
              <a:rPr lang="cs-CZ" dirty="0"/>
              <a:t>V kontaktu s druhými, tento náš svět upevňujeme a slaďujeme – zřídka měníme, spíše jen korigujeme, nebo utíkáme</a:t>
            </a:r>
          </a:p>
          <a:p>
            <a:r>
              <a:rPr lang="cs-CZ" dirty="0"/>
              <a:t>Prostředí jak jej vnímáme, je naší myšlenkou</a:t>
            </a:r>
          </a:p>
          <a:p>
            <a:r>
              <a:rPr lang="cs-CZ" dirty="0"/>
              <a:t>Základní úkol – přijmout, že naše prezentace světa (problému), je jen naším pohledem, jedním z mnoha možný</a:t>
            </a:r>
          </a:p>
          <a:p>
            <a:r>
              <a:rPr lang="cs-CZ" dirty="0"/>
              <a:t>Jazyk je hlavním konstruktem naší reality – lingvistika pacienta</a:t>
            </a:r>
          </a:p>
        </p:txBody>
      </p:sp>
    </p:spTree>
    <p:extLst>
      <p:ext uri="{BB962C8B-B14F-4D97-AF65-F5344CB8AC3E}">
        <p14:creationId xmlns:p14="http://schemas.microsoft.com/office/powerpoint/2010/main" val="3401456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5F4D04-FED7-A546-8701-A30642A0A220}"/>
              </a:ext>
            </a:extLst>
          </p:cNvPr>
          <p:cNvSpPr>
            <a:spLocks noGrp="1"/>
          </p:cNvSpPr>
          <p:nvPr>
            <p:ph type="title"/>
          </p:nvPr>
        </p:nvSpPr>
        <p:spPr/>
        <p:txBody>
          <a:bodyPr/>
          <a:lstStyle/>
          <a:p>
            <a:r>
              <a:rPr lang="cs-CZ" dirty="0"/>
              <a:t>Sociální pracovník z pohledu </a:t>
            </a:r>
            <a:r>
              <a:rPr lang="cs-CZ" dirty="0" err="1"/>
              <a:t>systemiky</a:t>
            </a:r>
            <a:endParaRPr lang="cs-CZ" dirty="0"/>
          </a:p>
        </p:txBody>
      </p:sp>
      <p:sp>
        <p:nvSpPr>
          <p:cNvPr id="3" name="Zástupný obsah 2">
            <a:extLst>
              <a:ext uri="{FF2B5EF4-FFF2-40B4-BE49-F238E27FC236}">
                <a16:creationId xmlns:a16="http://schemas.microsoft.com/office/drawing/2014/main" id="{E0F60293-1DD4-F349-B6DF-AAE8328EE2DE}"/>
              </a:ext>
            </a:extLst>
          </p:cNvPr>
          <p:cNvSpPr>
            <a:spLocks noGrp="1"/>
          </p:cNvSpPr>
          <p:nvPr>
            <p:ph idx="1"/>
          </p:nvPr>
        </p:nvSpPr>
        <p:spPr/>
        <p:txBody>
          <a:bodyPr/>
          <a:lstStyle/>
          <a:p>
            <a:r>
              <a:rPr lang="cs-CZ" dirty="0"/>
              <a:t>Je důležitější se učit, než lpět na již dosažených znalostech</a:t>
            </a:r>
          </a:p>
          <a:p>
            <a:r>
              <a:rPr lang="cs-CZ" dirty="0"/>
              <a:t>Osobní zkušenost je více, než všeobecně uznávané informace</a:t>
            </a:r>
          </a:p>
          <a:p>
            <a:r>
              <a:rPr lang="cs-CZ" dirty="0"/>
              <a:t>Sociální pracovník, hledá dialog mezi normami společnosti a přáním klienta</a:t>
            </a:r>
          </a:p>
          <a:p>
            <a:r>
              <a:rPr lang="cs-CZ" dirty="0"/>
              <a:t>Reflektuje svou pozici – přebírá role – učitel, rodič, dítě, nebo je dospělý?</a:t>
            </a:r>
          </a:p>
          <a:p>
            <a:endParaRPr lang="cs-CZ" dirty="0"/>
          </a:p>
        </p:txBody>
      </p:sp>
    </p:spTree>
    <p:extLst>
      <p:ext uri="{BB962C8B-B14F-4D97-AF65-F5344CB8AC3E}">
        <p14:creationId xmlns:p14="http://schemas.microsoft.com/office/powerpoint/2010/main" val="2324984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722864-BE40-EF41-86BA-70F9A476309A}"/>
              </a:ext>
            </a:extLst>
          </p:cNvPr>
          <p:cNvSpPr>
            <a:spLocks noGrp="1"/>
          </p:cNvSpPr>
          <p:nvPr>
            <p:ph type="title"/>
          </p:nvPr>
        </p:nvSpPr>
        <p:spPr/>
        <p:txBody>
          <a:bodyPr/>
          <a:lstStyle/>
          <a:p>
            <a:r>
              <a:rPr lang="cs-CZ" dirty="0"/>
              <a:t>Otázky pro sociálního pracovníka - Úlehla</a:t>
            </a:r>
          </a:p>
        </p:txBody>
      </p:sp>
      <p:sp>
        <p:nvSpPr>
          <p:cNvPr id="3" name="Zástupný obsah 2">
            <a:extLst>
              <a:ext uri="{FF2B5EF4-FFF2-40B4-BE49-F238E27FC236}">
                <a16:creationId xmlns:a16="http://schemas.microsoft.com/office/drawing/2014/main" id="{EB8C1500-37A0-4746-849B-109922F6A28F}"/>
              </a:ext>
            </a:extLst>
          </p:cNvPr>
          <p:cNvSpPr>
            <a:spLocks noGrp="1"/>
          </p:cNvSpPr>
          <p:nvPr>
            <p:ph idx="1"/>
          </p:nvPr>
        </p:nvSpPr>
        <p:spPr/>
        <p:txBody>
          <a:bodyPr/>
          <a:lstStyle/>
          <a:p>
            <a:r>
              <a:rPr lang="cs-CZ" dirty="0"/>
              <a:t>Přijímám zodpovědnost za to, co činím?</a:t>
            </a:r>
          </a:p>
          <a:p>
            <a:r>
              <a:rPr lang="cs-CZ" dirty="0"/>
              <a:t>Co je pro mne znamením úspěchu v práci?</a:t>
            </a:r>
          </a:p>
          <a:p>
            <a:r>
              <a:rPr lang="cs-CZ" dirty="0"/>
              <a:t>Vyjasňuji soustavně své poslání?</a:t>
            </a:r>
          </a:p>
          <a:p>
            <a:r>
              <a:rPr lang="cs-CZ" dirty="0"/>
              <a:t>Za co nesu odpovědnost a co je odpovědnost klienta?</a:t>
            </a:r>
          </a:p>
          <a:p>
            <a:r>
              <a:rPr lang="cs-CZ" dirty="0"/>
              <a:t>Jsem dostatečně pohyblivý, aby se mi dařilo vidět situaci z rozličných pohledů?</a:t>
            </a:r>
          </a:p>
        </p:txBody>
      </p:sp>
    </p:spTree>
    <p:extLst>
      <p:ext uri="{BB962C8B-B14F-4D97-AF65-F5344CB8AC3E}">
        <p14:creationId xmlns:p14="http://schemas.microsoft.com/office/powerpoint/2010/main" val="1789722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F087FB-CE36-CD4F-9B59-408A89275E59}"/>
              </a:ext>
            </a:extLst>
          </p:cNvPr>
          <p:cNvSpPr>
            <a:spLocks noGrp="1"/>
          </p:cNvSpPr>
          <p:nvPr>
            <p:ph type="title"/>
          </p:nvPr>
        </p:nvSpPr>
        <p:spPr/>
        <p:txBody>
          <a:bodyPr/>
          <a:lstStyle/>
          <a:p>
            <a:r>
              <a:rPr lang="cs-CZ" dirty="0"/>
              <a:t>Jaké jsou normy společnosti v naší kazuistice?</a:t>
            </a:r>
          </a:p>
        </p:txBody>
      </p:sp>
      <p:sp>
        <p:nvSpPr>
          <p:cNvPr id="3" name="Zástupný obsah 2">
            <a:extLst>
              <a:ext uri="{FF2B5EF4-FFF2-40B4-BE49-F238E27FC236}">
                <a16:creationId xmlns:a16="http://schemas.microsoft.com/office/drawing/2014/main" id="{B4AFE6CF-0F2E-234E-8ABE-19E24868BABC}"/>
              </a:ext>
            </a:extLst>
          </p:cNvPr>
          <p:cNvSpPr>
            <a:spLocks noGrp="1"/>
          </p:cNvSpPr>
          <p:nvPr>
            <p:ph idx="1"/>
          </p:nvPr>
        </p:nvSpPr>
        <p:spPr/>
        <p:txBody>
          <a:bodyPr/>
          <a:lstStyle/>
          <a:p>
            <a:r>
              <a:rPr lang="cs-CZ" dirty="0"/>
              <a:t>Způsob života dospělých</a:t>
            </a:r>
          </a:p>
          <a:p>
            <a:r>
              <a:rPr lang="cs-CZ" dirty="0"/>
              <a:t>Způsob života dětí</a:t>
            </a:r>
          </a:p>
          <a:p>
            <a:r>
              <a:rPr lang="cs-CZ" dirty="0"/>
              <a:t>Způsob života rodiny</a:t>
            </a:r>
          </a:p>
          <a:p>
            <a:r>
              <a:rPr lang="cs-CZ" dirty="0"/>
              <a:t>Způsob života komunity</a:t>
            </a:r>
          </a:p>
          <a:p>
            <a:endParaRPr lang="cs-CZ" dirty="0"/>
          </a:p>
          <a:p>
            <a:r>
              <a:rPr lang="cs-CZ" dirty="0"/>
              <a:t>Za co nesu odpovědnost?</a:t>
            </a:r>
          </a:p>
        </p:txBody>
      </p:sp>
    </p:spTree>
    <p:extLst>
      <p:ext uri="{BB962C8B-B14F-4D97-AF65-F5344CB8AC3E}">
        <p14:creationId xmlns:p14="http://schemas.microsoft.com/office/powerpoint/2010/main" val="2692456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DB2D2D-2FBB-8E40-9F4B-977C83A55E40}"/>
              </a:ext>
            </a:extLst>
          </p:cNvPr>
          <p:cNvSpPr>
            <a:spLocks noGrp="1"/>
          </p:cNvSpPr>
          <p:nvPr>
            <p:ph type="title"/>
          </p:nvPr>
        </p:nvSpPr>
        <p:spPr/>
        <p:txBody>
          <a:bodyPr/>
          <a:lstStyle/>
          <a:p>
            <a:r>
              <a:rPr lang="cs-CZ" dirty="0"/>
              <a:t>Systemický rozhovor - Úlehla</a:t>
            </a:r>
          </a:p>
        </p:txBody>
      </p:sp>
      <p:sp>
        <p:nvSpPr>
          <p:cNvPr id="3" name="Zástupný obsah 2">
            <a:extLst>
              <a:ext uri="{FF2B5EF4-FFF2-40B4-BE49-F238E27FC236}">
                <a16:creationId xmlns:a16="http://schemas.microsoft.com/office/drawing/2014/main" id="{C9FF597D-24DB-FC47-8CCB-498B2CFE8CCC}"/>
              </a:ext>
            </a:extLst>
          </p:cNvPr>
          <p:cNvSpPr>
            <a:spLocks noGrp="1"/>
          </p:cNvSpPr>
          <p:nvPr>
            <p:ph idx="1"/>
          </p:nvPr>
        </p:nvSpPr>
        <p:spPr/>
        <p:txBody>
          <a:bodyPr/>
          <a:lstStyle/>
          <a:p>
            <a:r>
              <a:rPr lang="cs-CZ" dirty="0"/>
              <a:t>Příprava – před samotným setkáním</a:t>
            </a:r>
          </a:p>
          <a:p>
            <a:r>
              <a:rPr lang="cs-CZ" dirty="0"/>
              <a:t>Malý rozhovor – </a:t>
            </a:r>
            <a:r>
              <a:rPr lang="cs-CZ" dirty="0" err="1"/>
              <a:t>small</a:t>
            </a:r>
            <a:r>
              <a:rPr lang="cs-CZ" dirty="0"/>
              <a:t> talk, otevření, pocit důvěry</a:t>
            </a:r>
          </a:p>
          <a:p>
            <a:r>
              <a:rPr lang="cs-CZ" dirty="0"/>
              <a:t>Dojednávání – co může pracovník nabídnout, co chce klient</a:t>
            </a:r>
          </a:p>
          <a:p>
            <a:r>
              <a:rPr lang="cs-CZ" dirty="0"/>
              <a:t>Ukončení </a:t>
            </a:r>
          </a:p>
          <a:p>
            <a:r>
              <a:rPr lang="cs-CZ" dirty="0"/>
              <a:t>Příprava na další jednání</a:t>
            </a:r>
          </a:p>
        </p:txBody>
      </p:sp>
    </p:spTree>
    <p:extLst>
      <p:ext uri="{BB962C8B-B14F-4D97-AF65-F5344CB8AC3E}">
        <p14:creationId xmlns:p14="http://schemas.microsoft.com/office/powerpoint/2010/main" val="2150218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1245D9-1759-4530-8AB5-40F6ED2F6ABD}"/>
              </a:ext>
            </a:extLst>
          </p:cNvPr>
          <p:cNvSpPr>
            <a:spLocks noGrp="1"/>
          </p:cNvSpPr>
          <p:nvPr>
            <p:ph type="title"/>
          </p:nvPr>
        </p:nvSpPr>
        <p:spPr/>
        <p:txBody>
          <a:bodyPr/>
          <a:lstStyle/>
          <a:p>
            <a:r>
              <a:rPr lang="cs-CZ" dirty="0"/>
              <a:t>Diagnostika rodiny</a:t>
            </a:r>
          </a:p>
        </p:txBody>
      </p:sp>
      <p:graphicFrame>
        <p:nvGraphicFramePr>
          <p:cNvPr id="4" name="Tabulka 3">
            <a:extLst>
              <a:ext uri="{FF2B5EF4-FFF2-40B4-BE49-F238E27FC236}">
                <a16:creationId xmlns:a16="http://schemas.microsoft.com/office/drawing/2014/main" id="{8A230516-CD9B-4B23-AEC8-E027C024D223}"/>
              </a:ext>
            </a:extLst>
          </p:cNvPr>
          <p:cNvGraphicFramePr>
            <a:graphicFrameLocks noGrp="1"/>
          </p:cNvGraphicFramePr>
          <p:nvPr/>
        </p:nvGraphicFramePr>
        <p:xfrm>
          <a:off x="254000" y="2298700"/>
          <a:ext cx="11226799" cy="2942446"/>
        </p:xfrm>
        <a:graphic>
          <a:graphicData uri="http://schemas.openxmlformats.org/drawingml/2006/table">
            <a:tbl>
              <a:tblPr firstRow="1" firstCol="1" bandRow="1">
                <a:tableStyleId>{5C22544A-7EE6-4342-B048-85BDC9FD1C3A}</a:tableStyleId>
              </a:tblPr>
              <a:tblGrid>
                <a:gridCol w="3665233">
                  <a:extLst>
                    <a:ext uri="{9D8B030D-6E8A-4147-A177-3AD203B41FA5}">
                      <a16:colId xmlns:a16="http://schemas.microsoft.com/office/drawing/2014/main" val="20000"/>
                    </a:ext>
                  </a:extLst>
                </a:gridCol>
                <a:gridCol w="3780783">
                  <a:extLst>
                    <a:ext uri="{9D8B030D-6E8A-4147-A177-3AD203B41FA5}">
                      <a16:colId xmlns:a16="http://schemas.microsoft.com/office/drawing/2014/main" val="20001"/>
                    </a:ext>
                  </a:extLst>
                </a:gridCol>
                <a:gridCol w="3780783">
                  <a:extLst>
                    <a:ext uri="{9D8B030D-6E8A-4147-A177-3AD203B41FA5}">
                      <a16:colId xmlns:a16="http://schemas.microsoft.com/office/drawing/2014/main" val="20002"/>
                    </a:ext>
                  </a:extLst>
                </a:gridCol>
              </a:tblGrid>
              <a:tr h="1195357">
                <a:tc>
                  <a:txBody>
                    <a:bodyPr/>
                    <a:lstStyle/>
                    <a:p>
                      <a:pPr algn="l">
                        <a:lnSpc>
                          <a:spcPct val="107000"/>
                        </a:lnSpc>
                        <a:spcAft>
                          <a:spcPts val="0"/>
                        </a:spcAft>
                      </a:pPr>
                      <a:r>
                        <a:rPr lang="cs-CZ" sz="2000" dirty="0">
                          <a:effectLst/>
                        </a:rPr>
                        <a:t>Klientova situace z hlediska času</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Zaměření na problém</a:t>
                      </a:r>
                      <a:endParaRPr lang="cs-CZ" sz="20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Zaměření na řešení</a:t>
                      </a:r>
                      <a:endParaRPr lang="cs-CZ" sz="2000">
                        <a:effectLst/>
                        <a:latin typeface="Calibri"/>
                        <a:ea typeface="Calibri"/>
                        <a:cs typeface="Times New Roman"/>
                      </a:endParaRPr>
                    </a:p>
                  </a:txBody>
                  <a:tcPr marL="68598" marR="68598" marT="0" marB="0"/>
                </a:tc>
                <a:extLst>
                  <a:ext uri="{0D108BD9-81ED-4DB2-BD59-A6C34878D82A}">
                    <a16:rowId xmlns:a16="http://schemas.microsoft.com/office/drawing/2014/main" val="10000"/>
                  </a:ext>
                </a:extLst>
              </a:tr>
              <a:tr h="582363">
                <a:tc>
                  <a:txBody>
                    <a:bodyPr/>
                    <a:lstStyle/>
                    <a:p>
                      <a:pPr algn="l">
                        <a:lnSpc>
                          <a:spcPct val="107000"/>
                        </a:lnSpc>
                        <a:spcAft>
                          <a:spcPts val="0"/>
                        </a:spcAft>
                      </a:pPr>
                      <a:r>
                        <a:rPr lang="cs-CZ" sz="2000" dirty="0">
                          <a:effectLst/>
                        </a:rPr>
                        <a:t>Minulost</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dirty="0">
                          <a:effectLst/>
                        </a:rPr>
                        <a:t>Minulá selhání</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Minulé úspěchy</a:t>
                      </a:r>
                      <a:endParaRPr lang="cs-CZ" sz="2000">
                        <a:effectLst/>
                        <a:latin typeface="Calibri"/>
                        <a:ea typeface="Calibri"/>
                        <a:cs typeface="Times New Roman"/>
                      </a:endParaRPr>
                    </a:p>
                  </a:txBody>
                  <a:tcPr marL="68598" marR="68598" marT="0" marB="0"/>
                </a:tc>
                <a:extLst>
                  <a:ext uri="{0D108BD9-81ED-4DB2-BD59-A6C34878D82A}">
                    <a16:rowId xmlns:a16="http://schemas.microsoft.com/office/drawing/2014/main" val="10001"/>
                  </a:ext>
                </a:extLst>
              </a:tr>
              <a:tr h="582363">
                <a:tc>
                  <a:txBody>
                    <a:bodyPr/>
                    <a:lstStyle/>
                    <a:p>
                      <a:pPr algn="l">
                        <a:lnSpc>
                          <a:spcPct val="107000"/>
                        </a:lnSpc>
                        <a:spcAft>
                          <a:spcPts val="0"/>
                        </a:spcAft>
                      </a:pPr>
                      <a:r>
                        <a:rPr lang="cs-CZ" sz="2000" dirty="0">
                          <a:effectLst/>
                        </a:rPr>
                        <a:t>Současnost</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Přítomné nedostatky</a:t>
                      </a:r>
                      <a:endParaRPr lang="cs-CZ" sz="20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Přítomné zdroje</a:t>
                      </a:r>
                      <a:endParaRPr lang="cs-CZ" sz="2000">
                        <a:effectLst/>
                        <a:latin typeface="Calibri"/>
                        <a:ea typeface="Calibri"/>
                        <a:cs typeface="Times New Roman"/>
                      </a:endParaRPr>
                    </a:p>
                  </a:txBody>
                  <a:tcPr marL="68598" marR="68598" marT="0" marB="0"/>
                </a:tc>
                <a:extLst>
                  <a:ext uri="{0D108BD9-81ED-4DB2-BD59-A6C34878D82A}">
                    <a16:rowId xmlns:a16="http://schemas.microsoft.com/office/drawing/2014/main" val="10002"/>
                  </a:ext>
                </a:extLst>
              </a:tr>
              <a:tr h="582363">
                <a:tc>
                  <a:txBody>
                    <a:bodyPr/>
                    <a:lstStyle/>
                    <a:p>
                      <a:pPr algn="l">
                        <a:lnSpc>
                          <a:spcPct val="107000"/>
                        </a:lnSpc>
                        <a:spcAft>
                          <a:spcPts val="0"/>
                        </a:spcAft>
                      </a:pPr>
                      <a:r>
                        <a:rPr lang="cs-CZ" sz="2000" dirty="0">
                          <a:effectLst/>
                        </a:rPr>
                        <a:t>Budoucnost</a:t>
                      </a:r>
                      <a:endParaRPr lang="cs-CZ" sz="2000" dirty="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a:effectLst/>
                        </a:rPr>
                        <a:t>Budoucí omezení</a:t>
                      </a:r>
                      <a:endParaRPr lang="cs-CZ" sz="2000">
                        <a:effectLst/>
                        <a:latin typeface="Calibri"/>
                        <a:ea typeface="Calibri"/>
                        <a:cs typeface="Times New Roman"/>
                      </a:endParaRPr>
                    </a:p>
                  </a:txBody>
                  <a:tcPr marL="68598" marR="68598" marT="0" marB="0"/>
                </a:tc>
                <a:tc>
                  <a:txBody>
                    <a:bodyPr/>
                    <a:lstStyle/>
                    <a:p>
                      <a:pPr algn="l">
                        <a:lnSpc>
                          <a:spcPct val="107000"/>
                        </a:lnSpc>
                        <a:spcAft>
                          <a:spcPts val="0"/>
                        </a:spcAft>
                      </a:pPr>
                      <a:r>
                        <a:rPr lang="cs-CZ" sz="2000" dirty="0">
                          <a:effectLst/>
                        </a:rPr>
                        <a:t>Budoucí možnosti</a:t>
                      </a:r>
                      <a:endParaRPr lang="cs-CZ" sz="2000" dirty="0">
                        <a:effectLst/>
                        <a:latin typeface="Calibri"/>
                        <a:ea typeface="Calibri"/>
                        <a:cs typeface="Times New Roman"/>
                      </a:endParaRPr>
                    </a:p>
                  </a:txBody>
                  <a:tcPr marL="68598" marR="68598"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9227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a:extLst>
              <a:ext uri="{FF2B5EF4-FFF2-40B4-BE49-F238E27FC236}">
                <a16:creationId xmlns:a16="http://schemas.microsoft.com/office/drawing/2014/main" id="{3FEB209E-B27F-6E43-8497-7DB19D323238}"/>
              </a:ext>
            </a:extLst>
          </p:cNvPr>
          <p:cNvSpPr txBox="1"/>
          <p:nvPr/>
        </p:nvSpPr>
        <p:spPr>
          <a:xfrm>
            <a:off x="1243012" y="569358"/>
            <a:ext cx="979242" cy="369332"/>
          </a:xfrm>
          <a:prstGeom prst="rect">
            <a:avLst/>
          </a:prstGeom>
          <a:noFill/>
        </p:spPr>
        <p:txBody>
          <a:bodyPr wrap="none" rtlCol="0">
            <a:spAutoFit/>
          </a:bodyPr>
          <a:lstStyle/>
          <a:p>
            <a:r>
              <a:rPr lang="cs-CZ" dirty="0"/>
              <a:t>problém</a:t>
            </a:r>
          </a:p>
        </p:txBody>
      </p:sp>
      <p:sp>
        <p:nvSpPr>
          <p:cNvPr id="5" name="Ovál 4">
            <a:extLst>
              <a:ext uri="{FF2B5EF4-FFF2-40B4-BE49-F238E27FC236}">
                <a16:creationId xmlns:a16="http://schemas.microsoft.com/office/drawing/2014/main" id="{2F9F2088-784C-8549-AB89-F68DDA55DC39}"/>
              </a:ext>
            </a:extLst>
          </p:cNvPr>
          <p:cNvSpPr/>
          <p:nvPr/>
        </p:nvSpPr>
        <p:spPr>
          <a:xfrm>
            <a:off x="5086349" y="3066456"/>
            <a:ext cx="485775" cy="5000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rojúhelník 7">
            <a:extLst>
              <a:ext uri="{FF2B5EF4-FFF2-40B4-BE49-F238E27FC236}">
                <a16:creationId xmlns:a16="http://schemas.microsoft.com/office/drawing/2014/main" id="{8716BE38-6529-C84A-9775-D5643C202DF3}"/>
              </a:ext>
            </a:extLst>
          </p:cNvPr>
          <p:cNvSpPr/>
          <p:nvPr/>
        </p:nvSpPr>
        <p:spPr>
          <a:xfrm>
            <a:off x="1114425" y="1143000"/>
            <a:ext cx="742950" cy="657225"/>
          </a:xfrm>
          <a:prstGeom prst="triangl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vpravo 8">
            <a:extLst>
              <a:ext uri="{FF2B5EF4-FFF2-40B4-BE49-F238E27FC236}">
                <a16:creationId xmlns:a16="http://schemas.microsoft.com/office/drawing/2014/main" id="{DC6CD60D-2F54-C548-B8E0-E9CE220454E8}"/>
              </a:ext>
            </a:extLst>
          </p:cNvPr>
          <p:cNvSpPr/>
          <p:nvPr/>
        </p:nvSpPr>
        <p:spPr>
          <a:xfrm rot="1348176">
            <a:off x="1916530" y="2038662"/>
            <a:ext cx="2998321" cy="122574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a:extLst>
              <a:ext uri="{FF2B5EF4-FFF2-40B4-BE49-F238E27FC236}">
                <a16:creationId xmlns:a16="http://schemas.microsoft.com/office/drawing/2014/main" id="{D51C1616-AAD8-BE4C-B606-E661F21DB085}"/>
              </a:ext>
            </a:extLst>
          </p:cNvPr>
          <p:cNvSpPr txBox="1"/>
          <p:nvPr/>
        </p:nvSpPr>
        <p:spPr>
          <a:xfrm>
            <a:off x="4752635" y="3566518"/>
            <a:ext cx="1153201" cy="369332"/>
          </a:xfrm>
          <a:prstGeom prst="rect">
            <a:avLst/>
          </a:prstGeom>
          <a:noFill/>
        </p:spPr>
        <p:txBody>
          <a:bodyPr wrap="none" rtlCol="0">
            <a:spAutoFit/>
          </a:bodyPr>
          <a:lstStyle/>
          <a:p>
            <a:r>
              <a:rPr lang="cs-CZ" dirty="0"/>
              <a:t>Tady a teď</a:t>
            </a:r>
          </a:p>
        </p:txBody>
      </p:sp>
      <p:sp>
        <p:nvSpPr>
          <p:cNvPr id="11" name="Slunce 10">
            <a:extLst>
              <a:ext uri="{FF2B5EF4-FFF2-40B4-BE49-F238E27FC236}">
                <a16:creationId xmlns:a16="http://schemas.microsoft.com/office/drawing/2014/main" id="{4F1DFBD6-3D1B-1A4F-8A67-764707C108E7}"/>
              </a:ext>
            </a:extLst>
          </p:cNvPr>
          <p:cNvSpPr/>
          <p:nvPr/>
        </p:nvSpPr>
        <p:spPr>
          <a:xfrm>
            <a:off x="10425113" y="5106354"/>
            <a:ext cx="990600" cy="1147285"/>
          </a:xfrm>
          <a:prstGeom prst="su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Veselý obličej 11">
            <a:extLst>
              <a:ext uri="{FF2B5EF4-FFF2-40B4-BE49-F238E27FC236}">
                <a16:creationId xmlns:a16="http://schemas.microsoft.com/office/drawing/2014/main" id="{6DD39C18-A901-694C-BDD9-90918E5EAC40}"/>
              </a:ext>
            </a:extLst>
          </p:cNvPr>
          <p:cNvSpPr/>
          <p:nvPr/>
        </p:nvSpPr>
        <p:spPr>
          <a:xfrm>
            <a:off x="10172700" y="557212"/>
            <a:ext cx="1243013" cy="1243013"/>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a:extLst>
              <a:ext uri="{FF2B5EF4-FFF2-40B4-BE49-F238E27FC236}">
                <a16:creationId xmlns:a16="http://schemas.microsoft.com/office/drawing/2014/main" id="{130EF662-8859-2B4C-B5D2-07B82D755BFC}"/>
              </a:ext>
            </a:extLst>
          </p:cNvPr>
          <p:cNvSpPr txBox="1"/>
          <p:nvPr/>
        </p:nvSpPr>
        <p:spPr>
          <a:xfrm>
            <a:off x="9825038" y="6249353"/>
            <a:ext cx="1590675" cy="646331"/>
          </a:xfrm>
          <a:prstGeom prst="rect">
            <a:avLst/>
          </a:prstGeom>
          <a:noFill/>
        </p:spPr>
        <p:txBody>
          <a:bodyPr wrap="square" rtlCol="0">
            <a:spAutoFit/>
          </a:bodyPr>
          <a:lstStyle/>
          <a:p>
            <a:r>
              <a:rPr lang="cs-CZ" dirty="0"/>
              <a:t>Obávaná budoucnost</a:t>
            </a:r>
          </a:p>
        </p:txBody>
      </p:sp>
      <p:sp>
        <p:nvSpPr>
          <p:cNvPr id="14" name="TextovéPole 13">
            <a:extLst>
              <a:ext uri="{FF2B5EF4-FFF2-40B4-BE49-F238E27FC236}">
                <a16:creationId xmlns:a16="http://schemas.microsoft.com/office/drawing/2014/main" id="{60EC907F-175B-3742-8E03-44E105B14A09}"/>
              </a:ext>
            </a:extLst>
          </p:cNvPr>
          <p:cNvSpPr txBox="1"/>
          <p:nvPr/>
        </p:nvSpPr>
        <p:spPr>
          <a:xfrm>
            <a:off x="10144124" y="2228850"/>
            <a:ext cx="1700213" cy="646331"/>
          </a:xfrm>
          <a:prstGeom prst="rect">
            <a:avLst/>
          </a:prstGeom>
          <a:noFill/>
        </p:spPr>
        <p:txBody>
          <a:bodyPr wrap="square" rtlCol="0">
            <a:spAutoFit/>
          </a:bodyPr>
          <a:lstStyle/>
          <a:p>
            <a:r>
              <a:rPr lang="cs-CZ" dirty="0"/>
              <a:t>Preferovaná budoucnost</a:t>
            </a:r>
          </a:p>
        </p:txBody>
      </p:sp>
      <p:cxnSp>
        <p:nvCxnSpPr>
          <p:cNvPr id="16" name="Přímá spojovací šipka 15">
            <a:extLst>
              <a:ext uri="{FF2B5EF4-FFF2-40B4-BE49-F238E27FC236}">
                <a16:creationId xmlns:a16="http://schemas.microsoft.com/office/drawing/2014/main" id="{41FF261C-AA07-3E4C-943F-5D99FEB4F334}"/>
              </a:ext>
            </a:extLst>
          </p:cNvPr>
          <p:cNvCxnSpPr/>
          <p:nvPr/>
        </p:nvCxnSpPr>
        <p:spPr>
          <a:xfrm>
            <a:off x="6415088" y="3566518"/>
            <a:ext cx="3614737" cy="1791295"/>
          </a:xfrm>
          <a:prstGeom prst="straightConnector1">
            <a:avLst/>
          </a:prstGeom>
          <a:ln w="889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ovéPole 16">
            <a:extLst>
              <a:ext uri="{FF2B5EF4-FFF2-40B4-BE49-F238E27FC236}">
                <a16:creationId xmlns:a16="http://schemas.microsoft.com/office/drawing/2014/main" id="{62914B98-DCD8-E443-9A56-3402C369E894}"/>
              </a:ext>
            </a:extLst>
          </p:cNvPr>
          <p:cNvSpPr txBox="1"/>
          <p:nvPr/>
        </p:nvSpPr>
        <p:spPr>
          <a:xfrm rot="1663987">
            <a:off x="7686676" y="4155491"/>
            <a:ext cx="1828800" cy="369332"/>
          </a:xfrm>
          <a:prstGeom prst="rect">
            <a:avLst/>
          </a:prstGeom>
          <a:noFill/>
        </p:spPr>
        <p:txBody>
          <a:bodyPr wrap="square" rtlCol="0">
            <a:spAutoFit/>
          </a:bodyPr>
          <a:lstStyle/>
          <a:p>
            <a:r>
              <a:rPr lang="cs-CZ" dirty="0"/>
              <a:t>rizika</a:t>
            </a:r>
          </a:p>
        </p:txBody>
      </p:sp>
      <p:sp>
        <p:nvSpPr>
          <p:cNvPr id="18" name="Šrafovaná šipka vpravo 17">
            <a:extLst>
              <a:ext uri="{FF2B5EF4-FFF2-40B4-BE49-F238E27FC236}">
                <a16:creationId xmlns:a16="http://schemas.microsoft.com/office/drawing/2014/main" id="{F120A27D-0390-DB48-BDFD-45A99DA905AE}"/>
              </a:ext>
            </a:extLst>
          </p:cNvPr>
          <p:cNvSpPr/>
          <p:nvPr/>
        </p:nvSpPr>
        <p:spPr>
          <a:xfrm rot="19750906">
            <a:off x="720282" y="5038175"/>
            <a:ext cx="4457699" cy="671512"/>
          </a:xfrm>
          <a:prstGeom prst="strip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TextovéPole 18">
            <a:extLst>
              <a:ext uri="{FF2B5EF4-FFF2-40B4-BE49-F238E27FC236}">
                <a16:creationId xmlns:a16="http://schemas.microsoft.com/office/drawing/2014/main" id="{090F4CB6-B106-FF40-9E34-45506595BFDB}"/>
              </a:ext>
            </a:extLst>
          </p:cNvPr>
          <p:cNvSpPr txBox="1"/>
          <p:nvPr/>
        </p:nvSpPr>
        <p:spPr>
          <a:xfrm>
            <a:off x="92868" y="4791670"/>
            <a:ext cx="2300287" cy="923330"/>
          </a:xfrm>
          <a:prstGeom prst="rect">
            <a:avLst/>
          </a:prstGeom>
          <a:noFill/>
        </p:spPr>
        <p:txBody>
          <a:bodyPr wrap="square" rtlCol="0">
            <a:spAutoFit/>
          </a:bodyPr>
          <a:lstStyle/>
          <a:p>
            <a:r>
              <a:rPr lang="cs-CZ" dirty="0"/>
              <a:t>Všechno co mi funguje, co znám, umím, čím se bavím</a:t>
            </a:r>
          </a:p>
        </p:txBody>
      </p:sp>
      <p:cxnSp>
        <p:nvCxnSpPr>
          <p:cNvPr id="21" name="Přímá spojovací šipka 20">
            <a:extLst>
              <a:ext uri="{FF2B5EF4-FFF2-40B4-BE49-F238E27FC236}">
                <a16:creationId xmlns:a16="http://schemas.microsoft.com/office/drawing/2014/main" id="{0A2E10A0-DBDB-4E40-BDAD-F62F9592F832}"/>
              </a:ext>
            </a:extLst>
          </p:cNvPr>
          <p:cNvCxnSpPr/>
          <p:nvPr/>
        </p:nvCxnSpPr>
        <p:spPr>
          <a:xfrm>
            <a:off x="1857375" y="6572518"/>
            <a:ext cx="65436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ovéPole 21">
            <a:extLst>
              <a:ext uri="{FF2B5EF4-FFF2-40B4-BE49-F238E27FC236}">
                <a16:creationId xmlns:a16="http://schemas.microsoft.com/office/drawing/2014/main" id="{C39CD124-7727-CB4D-92E4-1E7A6F91E91E}"/>
              </a:ext>
            </a:extLst>
          </p:cNvPr>
          <p:cNvSpPr txBox="1"/>
          <p:nvPr/>
        </p:nvSpPr>
        <p:spPr>
          <a:xfrm>
            <a:off x="2023591" y="6294357"/>
            <a:ext cx="1004442" cy="369332"/>
          </a:xfrm>
          <a:prstGeom prst="rect">
            <a:avLst/>
          </a:prstGeom>
          <a:noFill/>
        </p:spPr>
        <p:txBody>
          <a:bodyPr wrap="none" rtlCol="0">
            <a:spAutoFit/>
          </a:bodyPr>
          <a:lstStyle/>
          <a:p>
            <a:r>
              <a:rPr lang="cs-CZ" dirty="0"/>
              <a:t>minulost</a:t>
            </a:r>
          </a:p>
        </p:txBody>
      </p:sp>
      <p:sp>
        <p:nvSpPr>
          <p:cNvPr id="23" name="TextovéPole 22">
            <a:extLst>
              <a:ext uri="{FF2B5EF4-FFF2-40B4-BE49-F238E27FC236}">
                <a16:creationId xmlns:a16="http://schemas.microsoft.com/office/drawing/2014/main" id="{2015C92C-653D-6A4B-A2E7-60D08334CED8}"/>
              </a:ext>
            </a:extLst>
          </p:cNvPr>
          <p:cNvSpPr txBox="1"/>
          <p:nvPr/>
        </p:nvSpPr>
        <p:spPr>
          <a:xfrm>
            <a:off x="4886325" y="6249353"/>
            <a:ext cx="1222129" cy="369332"/>
          </a:xfrm>
          <a:prstGeom prst="rect">
            <a:avLst/>
          </a:prstGeom>
          <a:noFill/>
        </p:spPr>
        <p:txBody>
          <a:bodyPr wrap="none" rtlCol="0">
            <a:spAutoFit/>
          </a:bodyPr>
          <a:lstStyle/>
          <a:p>
            <a:r>
              <a:rPr lang="cs-CZ" dirty="0"/>
              <a:t>současnost</a:t>
            </a:r>
          </a:p>
        </p:txBody>
      </p:sp>
      <p:sp>
        <p:nvSpPr>
          <p:cNvPr id="24" name="TextovéPole 23">
            <a:extLst>
              <a:ext uri="{FF2B5EF4-FFF2-40B4-BE49-F238E27FC236}">
                <a16:creationId xmlns:a16="http://schemas.microsoft.com/office/drawing/2014/main" id="{8D91B876-982A-4547-BE4B-FBFF32F9CB50}"/>
              </a:ext>
            </a:extLst>
          </p:cNvPr>
          <p:cNvSpPr txBox="1"/>
          <p:nvPr/>
        </p:nvSpPr>
        <p:spPr>
          <a:xfrm>
            <a:off x="8058150" y="6249353"/>
            <a:ext cx="1299395" cy="369332"/>
          </a:xfrm>
          <a:prstGeom prst="rect">
            <a:avLst/>
          </a:prstGeom>
          <a:noFill/>
        </p:spPr>
        <p:txBody>
          <a:bodyPr wrap="none" rtlCol="0">
            <a:spAutoFit/>
          </a:bodyPr>
          <a:lstStyle/>
          <a:p>
            <a:r>
              <a:rPr lang="cs-CZ" dirty="0"/>
              <a:t>budoucnost</a:t>
            </a:r>
          </a:p>
        </p:txBody>
      </p:sp>
      <p:sp>
        <p:nvSpPr>
          <p:cNvPr id="25" name="Pětiúhelník 24">
            <a:extLst>
              <a:ext uri="{FF2B5EF4-FFF2-40B4-BE49-F238E27FC236}">
                <a16:creationId xmlns:a16="http://schemas.microsoft.com/office/drawing/2014/main" id="{41AF272B-FAC5-C144-A046-3B7D90B63B6C}"/>
              </a:ext>
            </a:extLst>
          </p:cNvPr>
          <p:cNvSpPr/>
          <p:nvPr/>
        </p:nvSpPr>
        <p:spPr>
          <a:xfrm rot="20459790">
            <a:off x="6949431" y="2158875"/>
            <a:ext cx="2842307" cy="197082"/>
          </a:xfrm>
          <a:prstGeom prst="homePlat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TextovéPole 25">
            <a:extLst>
              <a:ext uri="{FF2B5EF4-FFF2-40B4-BE49-F238E27FC236}">
                <a16:creationId xmlns:a16="http://schemas.microsoft.com/office/drawing/2014/main" id="{3A6958D1-CBAC-624C-B71E-7FE5EA1A1885}"/>
              </a:ext>
            </a:extLst>
          </p:cNvPr>
          <p:cNvSpPr txBox="1"/>
          <p:nvPr/>
        </p:nvSpPr>
        <p:spPr>
          <a:xfrm rot="20449699">
            <a:off x="7265336" y="1470649"/>
            <a:ext cx="1796133" cy="369332"/>
          </a:xfrm>
          <a:prstGeom prst="rect">
            <a:avLst/>
          </a:prstGeom>
          <a:noFill/>
        </p:spPr>
        <p:txBody>
          <a:bodyPr wrap="none" rtlCol="0">
            <a:spAutoFit/>
          </a:bodyPr>
          <a:lstStyle/>
          <a:p>
            <a:r>
              <a:rPr lang="cs-CZ" dirty="0"/>
              <a:t>Dlouhodobý plán</a:t>
            </a:r>
          </a:p>
        </p:txBody>
      </p:sp>
      <p:sp>
        <p:nvSpPr>
          <p:cNvPr id="27" name="Trojúhelník 26">
            <a:extLst>
              <a:ext uri="{FF2B5EF4-FFF2-40B4-BE49-F238E27FC236}">
                <a16:creationId xmlns:a16="http://schemas.microsoft.com/office/drawing/2014/main" id="{B8D3039D-F976-1149-B6D5-3B7FA0CFE495}"/>
              </a:ext>
            </a:extLst>
          </p:cNvPr>
          <p:cNvSpPr/>
          <p:nvPr/>
        </p:nvSpPr>
        <p:spPr>
          <a:xfrm rot="3816503">
            <a:off x="6335088" y="2340523"/>
            <a:ext cx="589665" cy="10027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Trojúhelník 27">
            <a:extLst>
              <a:ext uri="{FF2B5EF4-FFF2-40B4-BE49-F238E27FC236}">
                <a16:creationId xmlns:a16="http://schemas.microsoft.com/office/drawing/2014/main" id="{7E4A46A0-0D59-784C-AD50-9B63D67D3333}"/>
              </a:ext>
            </a:extLst>
          </p:cNvPr>
          <p:cNvSpPr/>
          <p:nvPr/>
        </p:nvSpPr>
        <p:spPr>
          <a:xfrm rot="3816503">
            <a:off x="7674470" y="1952127"/>
            <a:ext cx="589665" cy="10027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216876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linds(horizontal)">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checkerboard(across)">
                                      <p:cBhvr>
                                        <p:cTn id="43" dur="500"/>
                                        <p:tgtEl>
                                          <p:spTgt spid="11"/>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blinds(horizontal)">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ppt_x"/>
                                          </p:val>
                                        </p:tav>
                                        <p:tav tm="100000">
                                          <p:val>
                                            <p:strVal val="#ppt_x"/>
                                          </p:val>
                                        </p:tav>
                                      </p:tavLst>
                                    </p:anim>
                                    <p:anim calcmode="lin" valueType="num">
                                      <p:cBhvr additive="base">
                                        <p:cTn id="5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8" presetClass="entr" presetSubtype="12" fill="hold" grpId="0" nodeType="clickEffect">
                                  <p:stCondLst>
                                    <p:cond delay="0"/>
                                  </p:stCondLst>
                                  <p:childTnLst>
                                    <p:set>
                                      <p:cBhvr>
                                        <p:cTn id="62" dur="1" fill="hold">
                                          <p:stCondLst>
                                            <p:cond delay="0"/>
                                          </p:stCondLst>
                                        </p:cTn>
                                        <p:tgtEl>
                                          <p:spTgt spid="12"/>
                                        </p:tgtEl>
                                        <p:attrNameLst>
                                          <p:attrName>style.visibility</p:attrName>
                                        </p:attrNameLst>
                                      </p:cBhvr>
                                      <p:to>
                                        <p:strVal val="visible"/>
                                      </p:to>
                                    </p:set>
                                    <p:animEffect transition="in" filter="strips(downLeft)">
                                      <p:cBhvr>
                                        <p:cTn id="63" dur="500"/>
                                        <p:tgtEl>
                                          <p:spTgt spid="12"/>
                                        </p:tgtEl>
                                      </p:cBhvr>
                                    </p:animEffect>
                                  </p:childTnLst>
                                </p:cTn>
                              </p:par>
                              <p:par>
                                <p:cTn id="64" presetID="18" presetClass="entr" presetSubtype="12"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strips(downLeft)">
                                      <p:cBhvr>
                                        <p:cTn id="66" dur="5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2" presetClass="entr" presetSubtype="4" fill="hold" grpId="0" nodeType="click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500"/>
                                        <p:tgtEl>
                                          <p:spTgt spid="25"/>
                                        </p:tgtEl>
                                        <p:attrNameLst>
                                          <p:attrName>ppt_y</p:attrName>
                                        </p:attrNameLst>
                                      </p:cBhvr>
                                      <p:tavLst>
                                        <p:tav tm="0">
                                          <p:val>
                                            <p:strVal val="#ppt_y+#ppt_h*1.125000"/>
                                          </p:val>
                                        </p:tav>
                                        <p:tav tm="100000">
                                          <p:val>
                                            <p:strVal val="#ppt_y"/>
                                          </p:val>
                                        </p:tav>
                                      </p:tavLst>
                                    </p:anim>
                                    <p:animEffect transition="in" filter="wipe(up)">
                                      <p:cBhvr>
                                        <p:cTn id="72" dur="500"/>
                                        <p:tgtEl>
                                          <p:spTgt spid="25"/>
                                        </p:tgtEl>
                                      </p:cBhvr>
                                    </p:animEffect>
                                  </p:childTnLst>
                                </p:cTn>
                              </p:par>
                              <p:par>
                                <p:cTn id="73" presetID="12" presetClass="entr" presetSubtype="4"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additive="base">
                                        <p:cTn id="75" dur="500"/>
                                        <p:tgtEl>
                                          <p:spTgt spid="26"/>
                                        </p:tgtEl>
                                        <p:attrNameLst>
                                          <p:attrName>ppt_y</p:attrName>
                                        </p:attrNameLst>
                                      </p:cBhvr>
                                      <p:tavLst>
                                        <p:tav tm="0">
                                          <p:val>
                                            <p:strVal val="#ppt_y+#ppt_h*1.125000"/>
                                          </p:val>
                                        </p:tav>
                                        <p:tav tm="100000">
                                          <p:val>
                                            <p:strVal val="#ppt_y"/>
                                          </p:val>
                                        </p:tav>
                                      </p:tavLst>
                                    </p:anim>
                                    <p:animEffect transition="in" filter="wipe(up)">
                                      <p:cBhvr>
                                        <p:cTn id="76" dur="500"/>
                                        <p:tgtEl>
                                          <p:spTgt spid="26"/>
                                        </p:tgtEl>
                                      </p:cBhvr>
                                    </p:animEffect>
                                  </p:childTnLst>
                                </p:cTn>
                              </p:par>
                            </p:childTnLst>
                          </p:cTn>
                        </p:par>
                      </p:childTnLst>
                    </p:cTn>
                  </p:par>
                  <p:par>
                    <p:cTn id="77" fill="hold">
                      <p:stCondLst>
                        <p:cond delay="indefinite"/>
                      </p:stCondLst>
                      <p:childTnLst>
                        <p:par>
                          <p:cTn id="78" fill="hold">
                            <p:stCondLst>
                              <p:cond delay="0"/>
                            </p:stCondLst>
                            <p:childTnLst>
                              <p:par>
                                <p:cTn id="79" presetID="6" presetClass="entr" presetSubtype="16" fill="hold" grpId="0"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circle(in)">
                                      <p:cBhvr>
                                        <p:cTn id="81" dur="2000"/>
                                        <p:tgtEl>
                                          <p:spTgt spid="18"/>
                                        </p:tgtEl>
                                      </p:cBhvr>
                                    </p:animEffect>
                                  </p:childTnLst>
                                </p:cTn>
                              </p:par>
                              <p:par>
                                <p:cTn id="82" presetID="6" presetClass="entr" presetSubtype="16" fill="hold" grpId="0" nodeType="withEffect">
                                  <p:stCondLst>
                                    <p:cond delay="0"/>
                                  </p:stCondLst>
                                  <p:childTnLst>
                                    <p:set>
                                      <p:cBhvr>
                                        <p:cTn id="83" dur="1" fill="hold">
                                          <p:stCondLst>
                                            <p:cond delay="0"/>
                                          </p:stCondLst>
                                        </p:cTn>
                                        <p:tgtEl>
                                          <p:spTgt spid="19"/>
                                        </p:tgtEl>
                                        <p:attrNameLst>
                                          <p:attrName>style.visibility</p:attrName>
                                        </p:attrNameLst>
                                      </p:cBhvr>
                                      <p:to>
                                        <p:strVal val="visible"/>
                                      </p:to>
                                    </p:set>
                                    <p:animEffect transition="in" filter="circle(in)">
                                      <p:cBhvr>
                                        <p:cTn id="84" dur="2000"/>
                                        <p:tgtEl>
                                          <p:spTgt spid="19"/>
                                        </p:tgtEl>
                                      </p:cBhvr>
                                    </p:animEffect>
                                  </p:childTnLst>
                                </p:cTn>
                              </p:par>
                            </p:childTnLst>
                          </p:cTn>
                        </p:par>
                      </p:childTnLst>
                    </p:cTn>
                  </p:par>
                  <p:par>
                    <p:cTn id="85" fill="hold">
                      <p:stCondLst>
                        <p:cond delay="indefinite"/>
                      </p:stCondLst>
                      <p:childTnLst>
                        <p:par>
                          <p:cTn id="86" fill="hold">
                            <p:stCondLst>
                              <p:cond delay="0"/>
                            </p:stCondLst>
                            <p:childTnLst>
                              <p:par>
                                <p:cTn id="87" presetID="14" presetClass="entr" presetSubtype="10" fill="hold" grpId="0" nodeType="click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randombar(horizontal)">
                                      <p:cBhvr>
                                        <p:cTn id="89" dur="500"/>
                                        <p:tgtEl>
                                          <p:spTgt spid="27"/>
                                        </p:tgtEl>
                                      </p:cBhvr>
                                    </p:animEffect>
                                  </p:childTnLst>
                                </p:cTn>
                              </p:par>
                            </p:childTnLst>
                          </p:cTn>
                        </p:par>
                      </p:childTnLst>
                    </p:cTn>
                  </p:par>
                  <p:par>
                    <p:cTn id="90" fill="hold">
                      <p:stCondLst>
                        <p:cond delay="indefinite"/>
                      </p:stCondLst>
                      <p:childTnLst>
                        <p:par>
                          <p:cTn id="91" fill="hold">
                            <p:stCondLst>
                              <p:cond delay="0"/>
                            </p:stCondLst>
                            <p:childTnLst>
                              <p:par>
                                <p:cTn id="92" presetID="14" presetClass="entr" presetSubtype="10" fill="hold" grpId="0" nodeType="clickEffect">
                                  <p:stCondLst>
                                    <p:cond delay="0"/>
                                  </p:stCondLst>
                                  <p:childTnLst>
                                    <p:set>
                                      <p:cBhvr>
                                        <p:cTn id="93" dur="1" fill="hold">
                                          <p:stCondLst>
                                            <p:cond delay="0"/>
                                          </p:stCondLst>
                                        </p:cTn>
                                        <p:tgtEl>
                                          <p:spTgt spid="28"/>
                                        </p:tgtEl>
                                        <p:attrNameLst>
                                          <p:attrName>style.visibility</p:attrName>
                                        </p:attrNameLst>
                                      </p:cBhvr>
                                      <p:to>
                                        <p:strVal val="visible"/>
                                      </p:to>
                                    </p:set>
                                    <p:animEffect transition="in" filter="randombar(horizontal)">
                                      <p:cBhvr>
                                        <p:cTn id="9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5" restart="whenNotActive" fill="hold" evtFilter="cancelBubble" nodeType="interactiveSeq">
                <p:stCondLst>
                  <p:cond evt="onClick" delay="0">
                    <p:tgtEl>
                      <p:spTgt spid="4"/>
                    </p:tgtEl>
                  </p:cond>
                </p:stCondLst>
                <p:endSync evt="end" delay="0">
                  <p:rtn val="all"/>
                </p:endSync>
                <p:childTnLst>
                  <p:par>
                    <p:cTn id="96" fill="hold">
                      <p:stCondLst>
                        <p:cond delay="0"/>
                      </p:stCondLst>
                      <p:childTnLst>
                        <p:par>
                          <p:cTn id="97" fill="hold">
                            <p:stCondLst>
                              <p:cond delay="0"/>
                            </p:stCondLst>
                            <p:childTnLst>
                              <p:par>
                                <p:cTn id="98" presetID="1" presetClass="entr" presetSubtype="0" fill="hold" grpId="0" nodeType="clickEffect">
                                  <p:stCondLst>
                                    <p:cond delay="500"/>
                                  </p:stCondLst>
                                  <p:childTnLst>
                                    <p:set>
                                      <p:cBhvr>
                                        <p:cTn id="99"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4"/>
                  </p:tgtEl>
                </p:cond>
              </p:nextCondLst>
            </p:seq>
          </p:childTnLst>
        </p:cTn>
      </p:par>
    </p:tnLst>
    <p:bldLst>
      <p:bldP spid="4" grpId="0"/>
      <p:bldP spid="5" grpId="0" animBg="1"/>
      <p:bldP spid="8" grpId="0" animBg="1"/>
      <p:bldP spid="9" grpId="0" animBg="1"/>
      <p:bldP spid="10" grpId="0"/>
      <p:bldP spid="11" grpId="0" animBg="1"/>
      <p:bldP spid="12" grpId="0" animBg="1"/>
      <p:bldP spid="13" grpId="0"/>
      <p:bldP spid="14" grpId="0"/>
      <p:bldP spid="17" grpId="0"/>
      <p:bldP spid="18" grpId="0" animBg="1"/>
      <p:bldP spid="19" grpId="0"/>
      <p:bldP spid="22" grpId="0"/>
      <p:bldP spid="23" grpId="0"/>
      <p:bldP spid="24" grpId="0"/>
      <p:bldP spid="24" grpId="1"/>
      <p:bldP spid="25" grpId="0" animBg="1"/>
      <p:bldP spid="26" grpId="0"/>
      <p:bldP spid="27" grpId="0" animBg="1"/>
      <p:bldP spid="2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B081F27-DAC3-DE44-940B-9F36F8E2F7EA}"/>
              </a:ext>
            </a:extLst>
          </p:cNvPr>
          <p:cNvSpPr>
            <a:spLocks noGrp="1"/>
          </p:cNvSpPr>
          <p:nvPr>
            <p:ph type="title"/>
          </p:nvPr>
        </p:nvSpPr>
        <p:spPr/>
        <p:txBody>
          <a:bodyPr/>
          <a:lstStyle/>
          <a:p>
            <a:r>
              <a:rPr lang="cs-CZ" dirty="0"/>
              <a:t>Logoterapie – proces pohledu na věc</a:t>
            </a:r>
          </a:p>
        </p:txBody>
      </p:sp>
      <p:sp>
        <p:nvSpPr>
          <p:cNvPr id="3" name="Zástupný obsah 2">
            <a:extLst>
              <a:ext uri="{FF2B5EF4-FFF2-40B4-BE49-F238E27FC236}">
                <a16:creationId xmlns:a16="http://schemas.microsoft.com/office/drawing/2014/main" id="{96F59961-0C7F-EC49-8C1A-676DDF52609E}"/>
              </a:ext>
            </a:extLst>
          </p:cNvPr>
          <p:cNvSpPr>
            <a:spLocks noGrp="1"/>
          </p:cNvSpPr>
          <p:nvPr>
            <p:ph idx="1"/>
          </p:nvPr>
        </p:nvSpPr>
        <p:spPr/>
        <p:txBody>
          <a:bodyPr/>
          <a:lstStyle/>
          <a:p>
            <a:endParaRPr lang="cs-CZ"/>
          </a:p>
        </p:txBody>
      </p:sp>
      <p:pic>
        <p:nvPicPr>
          <p:cNvPr id="4" name="Obrázek 3">
            <a:extLst>
              <a:ext uri="{FF2B5EF4-FFF2-40B4-BE49-F238E27FC236}">
                <a16:creationId xmlns:a16="http://schemas.microsoft.com/office/drawing/2014/main" id="{5D6DEF04-17B7-324F-BA9D-2BC670D1F6C8}"/>
              </a:ext>
            </a:extLst>
          </p:cNvPr>
          <p:cNvPicPr>
            <a:picLocks noChangeAspect="1"/>
          </p:cNvPicPr>
          <p:nvPr/>
        </p:nvPicPr>
        <p:blipFill>
          <a:blip r:embed="rId2"/>
          <a:stretch>
            <a:fillRect/>
          </a:stretch>
        </p:blipFill>
        <p:spPr>
          <a:xfrm>
            <a:off x="699963" y="1366974"/>
            <a:ext cx="10940747" cy="5680773"/>
          </a:xfrm>
          <a:prstGeom prst="rect">
            <a:avLst/>
          </a:prstGeom>
        </p:spPr>
      </p:pic>
    </p:spTree>
    <p:extLst>
      <p:ext uri="{BB962C8B-B14F-4D97-AF65-F5344CB8AC3E}">
        <p14:creationId xmlns:p14="http://schemas.microsoft.com/office/powerpoint/2010/main" val="3781063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1738D9-6491-5942-A1C3-7CE37E13F218}"/>
              </a:ext>
            </a:extLst>
          </p:cNvPr>
          <p:cNvSpPr>
            <a:spLocks noGrp="1"/>
          </p:cNvSpPr>
          <p:nvPr>
            <p:ph type="title"/>
          </p:nvPr>
        </p:nvSpPr>
        <p:spPr/>
        <p:txBody>
          <a:bodyPr/>
          <a:lstStyle/>
          <a:p>
            <a:r>
              <a:rPr lang="cs-CZ" dirty="0"/>
              <a:t>Stav mysli sociálního pracovníka</a:t>
            </a:r>
          </a:p>
        </p:txBody>
      </p:sp>
      <p:sp>
        <p:nvSpPr>
          <p:cNvPr id="3" name="Zástupný obsah 2">
            <a:extLst>
              <a:ext uri="{FF2B5EF4-FFF2-40B4-BE49-F238E27FC236}">
                <a16:creationId xmlns:a16="http://schemas.microsoft.com/office/drawing/2014/main" id="{0ED32F8A-6F55-F949-A33A-BE6AAF3C43A7}"/>
              </a:ext>
            </a:extLst>
          </p:cNvPr>
          <p:cNvSpPr>
            <a:spLocks noGrp="1"/>
          </p:cNvSpPr>
          <p:nvPr>
            <p:ph idx="1"/>
          </p:nvPr>
        </p:nvSpPr>
        <p:spPr/>
        <p:txBody>
          <a:bodyPr/>
          <a:lstStyle/>
          <a:p>
            <a:r>
              <a:rPr lang="cs-CZ" dirty="0"/>
              <a:t>Tupé prázdno – nevím jak pokračovat</a:t>
            </a:r>
          </a:p>
          <a:p>
            <a:endParaRPr lang="cs-CZ" dirty="0"/>
          </a:p>
          <a:p>
            <a:r>
              <a:rPr lang="cs-CZ" dirty="0"/>
              <a:t>Osvícené jasno</a:t>
            </a:r>
          </a:p>
          <a:p>
            <a:endParaRPr lang="cs-CZ" dirty="0"/>
          </a:p>
          <a:p>
            <a:r>
              <a:rPr lang="cs-CZ" dirty="0"/>
              <a:t>Svoboda možností</a:t>
            </a:r>
          </a:p>
          <a:p>
            <a:endParaRPr lang="cs-CZ" dirty="0"/>
          </a:p>
          <a:p>
            <a:r>
              <a:rPr lang="cs-CZ" dirty="0"/>
              <a:t>Když nevíte jak dál, mlčte, shrnujte,</a:t>
            </a:r>
          </a:p>
        </p:txBody>
      </p:sp>
    </p:spTree>
    <p:extLst>
      <p:ext uri="{BB962C8B-B14F-4D97-AF65-F5344CB8AC3E}">
        <p14:creationId xmlns:p14="http://schemas.microsoft.com/office/powerpoint/2010/main" val="1051410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316FEA-3B97-4048-BA6D-CCE9EF86F465}"/>
              </a:ext>
            </a:extLst>
          </p:cNvPr>
          <p:cNvSpPr>
            <a:spLocks noGrp="1"/>
          </p:cNvSpPr>
          <p:nvPr>
            <p:ph type="title"/>
          </p:nvPr>
        </p:nvSpPr>
        <p:spPr/>
        <p:txBody>
          <a:bodyPr/>
          <a:lstStyle/>
          <a:p>
            <a:r>
              <a:rPr lang="cs-CZ" dirty="0"/>
              <a:t>Stanovení cíle</a:t>
            </a:r>
          </a:p>
        </p:txBody>
      </p:sp>
      <p:sp>
        <p:nvSpPr>
          <p:cNvPr id="3" name="Zástupný obsah 2">
            <a:extLst>
              <a:ext uri="{FF2B5EF4-FFF2-40B4-BE49-F238E27FC236}">
                <a16:creationId xmlns:a16="http://schemas.microsoft.com/office/drawing/2014/main" id="{EB2BB756-811E-D34A-9966-F2691581EB08}"/>
              </a:ext>
            </a:extLst>
          </p:cNvPr>
          <p:cNvSpPr>
            <a:spLocks noGrp="1"/>
          </p:cNvSpPr>
          <p:nvPr>
            <p:ph idx="1"/>
          </p:nvPr>
        </p:nvSpPr>
        <p:spPr/>
        <p:txBody>
          <a:bodyPr/>
          <a:lstStyle/>
          <a:p>
            <a:r>
              <a:rPr lang="cs-CZ" dirty="0"/>
              <a:t>Významný pro klienta</a:t>
            </a:r>
          </a:p>
          <a:p>
            <a:r>
              <a:rPr lang="cs-CZ" dirty="0"/>
              <a:t>Raději více malých, než jeden velký a složitý</a:t>
            </a:r>
          </a:p>
          <a:p>
            <a:r>
              <a:rPr lang="cs-CZ" dirty="0"/>
              <a:t>Popisují konkrétní chování</a:t>
            </a:r>
          </a:p>
          <a:p>
            <a:r>
              <a:rPr lang="cs-CZ" dirty="0"/>
              <a:t>Popisují to co klient chce, než to co nechce</a:t>
            </a:r>
          </a:p>
          <a:p>
            <a:r>
              <a:rPr lang="cs-CZ" dirty="0"/>
              <a:t>Pojednávají o začátku něčeho nového</a:t>
            </a:r>
          </a:p>
          <a:p>
            <a:r>
              <a:rPr lang="cs-CZ" dirty="0"/>
              <a:t>Realistický – „cíl nebudu již nikdy pít“ může spíše přinést zklamání </a:t>
            </a:r>
          </a:p>
          <a:p>
            <a:r>
              <a:rPr lang="cs-CZ" dirty="0"/>
              <a:t>Dosažen na základě klientova úsilí, které je sociálním pracovníkem oprávněně oceněno.</a:t>
            </a:r>
          </a:p>
        </p:txBody>
      </p:sp>
    </p:spTree>
    <p:extLst>
      <p:ext uri="{BB962C8B-B14F-4D97-AF65-F5344CB8AC3E}">
        <p14:creationId xmlns:p14="http://schemas.microsoft.com/office/powerpoint/2010/main" val="370811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C4FF95-CFFB-9640-9A18-192ACE124FF6}"/>
              </a:ext>
            </a:extLst>
          </p:cNvPr>
          <p:cNvSpPr>
            <a:spLocks noGrp="1"/>
          </p:cNvSpPr>
          <p:nvPr>
            <p:ph type="title"/>
          </p:nvPr>
        </p:nvSpPr>
        <p:spPr/>
        <p:txBody>
          <a:bodyPr/>
          <a:lstStyle/>
          <a:p>
            <a:r>
              <a:rPr lang="cs-CZ" dirty="0"/>
              <a:t>Psychoanalytické směry – Freud, Jung, </a:t>
            </a:r>
            <a:r>
              <a:rPr lang="cs-CZ" dirty="0" err="1"/>
              <a:t>Erikson</a:t>
            </a:r>
            <a:endParaRPr lang="cs-CZ" dirty="0"/>
          </a:p>
        </p:txBody>
      </p:sp>
      <p:sp>
        <p:nvSpPr>
          <p:cNvPr id="3" name="Zástupný obsah 2">
            <a:extLst>
              <a:ext uri="{FF2B5EF4-FFF2-40B4-BE49-F238E27FC236}">
                <a16:creationId xmlns:a16="http://schemas.microsoft.com/office/drawing/2014/main" id="{C27DBF47-3B38-2643-9261-23A64392A73B}"/>
              </a:ext>
            </a:extLst>
          </p:cNvPr>
          <p:cNvSpPr>
            <a:spLocks noGrp="1"/>
          </p:cNvSpPr>
          <p:nvPr>
            <p:ph idx="1"/>
          </p:nvPr>
        </p:nvSpPr>
        <p:spPr>
          <a:xfrm>
            <a:off x="3981450" y="1936531"/>
            <a:ext cx="2499360" cy="4351338"/>
          </a:xfrm>
        </p:spPr>
        <p:txBody>
          <a:bodyPr/>
          <a:lstStyle/>
          <a:p>
            <a:r>
              <a:rPr lang="cs-CZ" dirty="0"/>
              <a:t>Archetypy</a:t>
            </a:r>
          </a:p>
          <a:p>
            <a:r>
              <a:rPr lang="cs-CZ" dirty="0"/>
              <a:t>Stařec – muž</a:t>
            </a:r>
          </a:p>
          <a:p>
            <a:r>
              <a:rPr lang="cs-CZ" dirty="0"/>
              <a:t>Žena</a:t>
            </a:r>
          </a:p>
          <a:p>
            <a:r>
              <a:rPr lang="cs-CZ" dirty="0"/>
              <a:t>Persona </a:t>
            </a:r>
          </a:p>
          <a:p>
            <a:r>
              <a:rPr lang="cs-CZ" dirty="0"/>
              <a:t>Stín</a:t>
            </a:r>
          </a:p>
          <a:p>
            <a:pPr marL="0" indent="0">
              <a:buNone/>
            </a:pPr>
            <a:endParaRPr lang="cs-CZ" dirty="0"/>
          </a:p>
        </p:txBody>
      </p:sp>
      <p:pic>
        <p:nvPicPr>
          <p:cNvPr id="4" name="Obrázek 3">
            <a:extLst>
              <a:ext uri="{FF2B5EF4-FFF2-40B4-BE49-F238E27FC236}">
                <a16:creationId xmlns:a16="http://schemas.microsoft.com/office/drawing/2014/main" id="{D5ECA33A-BAD5-2D41-A73C-81FC97469A54}"/>
              </a:ext>
            </a:extLst>
          </p:cNvPr>
          <p:cNvPicPr>
            <a:picLocks noChangeAspect="1"/>
          </p:cNvPicPr>
          <p:nvPr/>
        </p:nvPicPr>
        <p:blipFill>
          <a:blip r:embed="rId2"/>
          <a:stretch>
            <a:fillRect/>
          </a:stretch>
        </p:blipFill>
        <p:spPr>
          <a:xfrm>
            <a:off x="6579316" y="1941339"/>
            <a:ext cx="4774484" cy="3580863"/>
          </a:xfrm>
          <a:prstGeom prst="rect">
            <a:avLst/>
          </a:prstGeom>
        </p:spPr>
      </p:pic>
      <p:pic>
        <p:nvPicPr>
          <p:cNvPr id="5" name="Zástupný obsah 3">
            <a:extLst>
              <a:ext uri="{FF2B5EF4-FFF2-40B4-BE49-F238E27FC236}">
                <a16:creationId xmlns:a16="http://schemas.microsoft.com/office/drawing/2014/main" id="{F55C82F2-BBD1-B943-B338-00118204BB00}"/>
              </a:ext>
            </a:extLst>
          </p:cNvPr>
          <p:cNvPicPr>
            <a:picLocks noChangeAspect="1"/>
          </p:cNvPicPr>
          <p:nvPr/>
        </p:nvPicPr>
        <p:blipFill>
          <a:blip r:embed="rId3"/>
          <a:stretch>
            <a:fillRect/>
          </a:stretch>
        </p:blipFill>
        <p:spPr>
          <a:xfrm>
            <a:off x="0" y="1800663"/>
            <a:ext cx="3795339" cy="3862217"/>
          </a:xfrm>
          <a:prstGeom prst="rect">
            <a:avLst/>
          </a:prstGeom>
        </p:spPr>
      </p:pic>
    </p:spTree>
    <p:extLst>
      <p:ext uri="{BB962C8B-B14F-4D97-AF65-F5344CB8AC3E}">
        <p14:creationId xmlns:p14="http://schemas.microsoft.com/office/powerpoint/2010/main" val="11468260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C40C40-F143-E748-BD51-3844C819549E}"/>
              </a:ext>
            </a:extLst>
          </p:cNvPr>
          <p:cNvSpPr>
            <a:spLocks noGrp="1"/>
          </p:cNvSpPr>
          <p:nvPr>
            <p:ph type="title"/>
          </p:nvPr>
        </p:nvSpPr>
        <p:spPr/>
        <p:txBody>
          <a:bodyPr/>
          <a:lstStyle/>
          <a:p>
            <a:r>
              <a:rPr lang="cs-CZ" dirty="0"/>
              <a:t>Základní systemické postoje, hodnoty a dovednosti</a:t>
            </a:r>
          </a:p>
        </p:txBody>
      </p:sp>
      <p:sp>
        <p:nvSpPr>
          <p:cNvPr id="3" name="Zástupný obsah 2">
            <a:extLst>
              <a:ext uri="{FF2B5EF4-FFF2-40B4-BE49-F238E27FC236}">
                <a16:creationId xmlns:a16="http://schemas.microsoft.com/office/drawing/2014/main" id="{40975CC5-A07D-6045-A8D2-B606CE4267DA}"/>
              </a:ext>
            </a:extLst>
          </p:cNvPr>
          <p:cNvSpPr>
            <a:spLocks noGrp="1"/>
          </p:cNvSpPr>
          <p:nvPr>
            <p:ph idx="1"/>
          </p:nvPr>
        </p:nvSpPr>
        <p:spPr/>
        <p:txBody>
          <a:bodyPr/>
          <a:lstStyle/>
          <a:p>
            <a:r>
              <a:rPr lang="cs-CZ" dirty="0"/>
              <a:t>Být nakažlivě zvědavý</a:t>
            </a:r>
          </a:p>
          <a:p>
            <a:r>
              <a:rPr lang="cs-CZ" dirty="0"/>
              <a:t>Postarat se o svůj i klientův pocit bezpečí</a:t>
            </a:r>
          </a:p>
          <a:p>
            <a:r>
              <a:rPr lang="cs-CZ" dirty="0"/>
              <a:t>Ocenění, potvrzení a zplnomocnění klienta</a:t>
            </a:r>
          </a:p>
          <a:p>
            <a:r>
              <a:rPr lang="cs-CZ" dirty="0"/>
              <a:t>Podněcovat proces změny</a:t>
            </a:r>
          </a:p>
          <a:p>
            <a:endParaRPr lang="cs-CZ" dirty="0"/>
          </a:p>
        </p:txBody>
      </p:sp>
    </p:spTree>
    <p:extLst>
      <p:ext uri="{BB962C8B-B14F-4D97-AF65-F5344CB8AC3E}">
        <p14:creationId xmlns:p14="http://schemas.microsoft.com/office/powerpoint/2010/main" val="884919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F0B5D1-8954-794C-B95F-5E5098EC9F17}"/>
              </a:ext>
            </a:extLst>
          </p:cNvPr>
          <p:cNvSpPr>
            <a:spLocks noGrp="1"/>
          </p:cNvSpPr>
          <p:nvPr>
            <p:ph type="title"/>
          </p:nvPr>
        </p:nvSpPr>
        <p:spPr/>
        <p:txBody>
          <a:bodyPr/>
          <a:lstStyle/>
          <a:p>
            <a:r>
              <a:rPr lang="cs-CZ" dirty="0"/>
              <a:t>Změna probíhá</a:t>
            </a:r>
          </a:p>
        </p:txBody>
      </p:sp>
      <p:sp>
        <p:nvSpPr>
          <p:cNvPr id="3" name="Zástupný obsah 2">
            <a:extLst>
              <a:ext uri="{FF2B5EF4-FFF2-40B4-BE49-F238E27FC236}">
                <a16:creationId xmlns:a16="http://schemas.microsoft.com/office/drawing/2014/main" id="{09F1F573-380F-DF4D-B0DA-3F56B1054CF1}"/>
              </a:ext>
            </a:extLst>
          </p:cNvPr>
          <p:cNvSpPr>
            <a:spLocks noGrp="1"/>
          </p:cNvSpPr>
          <p:nvPr>
            <p:ph idx="1"/>
          </p:nvPr>
        </p:nvSpPr>
        <p:spPr/>
        <p:txBody>
          <a:bodyPr/>
          <a:lstStyle/>
          <a:p>
            <a:r>
              <a:rPr lang="cs-CZ" dirty="0"/>
              <a:t>Na úrovni emocí</a:t>
            </a:r>
          </a:p>
          <a:p>
            <a:r>
              <a:rPr lang="cs-CZ" dirty="0"/>
              <a:t>Na úrovni jednání</a:t>
            </a:r>
          </a:p>
          <a:p>
            <a:r>
              <a:rPr lang="cs-CZ" dirty="0"/>
              <a:t>Na chování druhých – jak pozná vaše okolí, že se děje změna</a:t>
            </a:r>
          </a:p>
        </p:txBody>
      </p:sp>
    </p:spTree>
    <p:extLst>
      <p:ext uri="{BB962C8B-B14F-4D97-AF65-F5344CB8AC3E}">
        <p14:creationId xmlns:p14="http://schemas.microsoft.com/office/powerpoint/2010/main" val="1822686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1349BA-16C6-F341-A420-1EA14F0981F2}"/>
              </a:ext>
            </a:extLst>
          </p:cNvPr>
          <p:cNvSpPr>
            <a:spLocks noGrp="1"/>
          </p:cNvSpPr>
          <p:nvPr>
            <p:ph type="title"/>
          </p:nvPr>
        </p:nvSpPr>
        <p:spPr/>
        <p:txBody>
          <a:bodyPr/>
          <a:lstStyle/>
          <a:p>
            <a:r>
              <a:rPr lang="cs-CZ" dirty="0"/>
              <a:t>Zásady </a:t>
            </a:r>
          </a:p>
        </p:txBody>
      </p:sp>
      <p:sp>
        <p:nvSpPr>
          <p:cNvPr id="3" name="Zástupný obsah 2">
            <a:extLst>
              <a:ext uri="{FF2B5EF4-FFF2-40B4-BE49-F238E27FC236}">
                <a16:creationId xmlns:a16="http://schemas.microsoft.com/office/drawing/2014/main" id="{6A0D667A-40BF-6D49-8EB6-D1AD723270C0}"/>
              </a:ext>
            </a:extLst>
          </p:cNvPr>
          <p:cNvSpPr>
            <a:spLocks noGrp="1"/>
          </p:cNvSpPr>
          <p:nvPr>
            <p:ph idx="1"/>
          </p:nvPr>
        </p:nvSpPr>
        <p:spPr/>
        <p:txBody>
          <a:bodyPr/>
          <a:lstStyle/>
          <a:p>
            <a:r>
              <a:rPr lang="cs-CZ" dirty="0"/>
              <a:t>Nespravuj co není rozbité</a:t>
            </a:r>
          </a:p>
          <a:p>
            <a:r>
              <a:rPr lang="cs-CZ" dirty="0"/>
              <a:t>Posiluj to co funguje</a:t>
            </a:r>
          </a:p>
          <a:p>
            <a:r>
              <a:rPr lang="cs-CZ" dirty="0"/>
              <a:t>Když něco nefunguje, dělej něco jiného</a:t>
            </a:r>
          </a:p>
        </p:txBody>
      </p:sp>
    </p:spTree>
    <p:extLst>
      <p:ext uri="{BB962C8B-B14F-4D97-AF65-F5344CB8AC3E}">
        <p14:creationId xmlns:p14="http://schemas.microsoft.com/office/powerpoint/2010/main" val="16527043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810165-8543-4235-A1D6-A5D0B45E5035}"/>
              </a:ext>
            </a:extLst>
          </p:cNvPr>
          <p:cNvSpPr>
            <a:spLocks noGrp="1"/>
          </p:cNvSpPr>
          <p:nvPr>
            <p:ph type="title"/>
          </p:nvPr>
        </p:nvSpPr>
        <p:spPr/>
        <p:txBody>
          <a:bodyPr/>
          <a:lstStyle/>
          <a:p>
            <a:r>
              <a:rPr lang="cs-CZ" dirty="0"/>
              <a:t>Preferovaná budoucnost – práce ve skupině</a:t>
            </a:r>
            <a:br>
              <a:rPr lang="cs-CZ" dirty="0"/>
            </a:br>
            <a:r>
              <a:rPr lang="cs-CZ" dirty="0"/>
              <a:t>kazuistika</a:t>
            </a:r>
          </a:p>
        </p:txBody>
      </p:sp>
      <p:sp>
        <p:nvSpPr>
          <p:cNvPr id="3" name="Zástupný symbol pro obsah 2">
            <a:extLst>
              <a:ext uri="{FF2B5EF4-FFF2-40B4-BE49-F238E27FC236}">
                <a16:creationId xmlns:a16="http://schemas.microsoft.com/office/drawing/2014/main" id="{19AEF95C-8645-466E-AE88-FAE4F9DACEC2}"/>
              </a:ext>
            </a:extLst>
          </p:cNvPr>
          <p:cNvSpPr>
            <a:spLocks noGrp="1"/>
          </p:cNvSpPr>
          <p:nvPr>
            <p:ph idx="1"/>
          </p:nvPr>
        </p:nvSpPr>
        <p:spPr/>
        <p:txBody>
          <a:bodyPr>
            <a:normAutofit lnSpcReduction="10000"/>
          </a:bodyPr>
          <a:lstStyle/>
          <a:p>
            <a:r>
              <a:rPr lang="cs-CZ" dirty="0"/>
              <a:t>Kde by jste se viděli za 5,10 let</a:t>
            </a:r>
          </a:p>
          <a:p>
            <a:r>
              <a:rPr lang="cs-CZ" dirty="0"/>
              <a:t>Co k tomu potřebujete</a:t>
            </a:r>
          </a:p>
          <a:p>
            <a:r>
              <a:rPr lang="cs-CZ" dirty="0"/>
              <a:t>Co umíte</a:t>
            </a:r>
          </a:p>
          <a:p>
            <a:r>
              <a:rPr lang="cs-CZ" dirty="0"/>
              <a:t>Jak to co umíte můžete využít k tomu co potřebujete</a:t>
            </a:r>
          </a:p>
          <a:p>
            <a:r>
              <a:rPr lang="cs-CZ" dirty="0"/>
              <a:t>Kdo vám může pomoci</a:t>
            </a:r>
          </a:p>
          <a:p>
            <a:r>
              <a:rPr lang="cs-CZ" dirty="0"/>
              <a:t>Jak poznáte, že se změna děje:</a:t>
            </a:r>
          </a:p>
          <a:p>
            <a:pPr>
              <a:buFontTx/>
              <a:buChar char="-"/>
            </a:pPr>
            <a:r>
              <a:rPr lang="cs-CZ" dirty="0"/>
              <a:t>Emočně</a:t>
            </a:r>
          </a:p>
          <a:p>
            <a:pPr>
              <a:buFontTx/>
              <a:buChar char="-"/>
            </a:pPr>
            <a:r>
              <a:rPr lang="cs-CZ" dirty="0"/>
              <a:t>Situačně</a:t>
            </a:r>
          </a:p>
          <a:p>
            <a:pPr>
              <a:buFontTx/>
              <a:buChar char="-"/>
            </a:pPr>
            <a:r>
              <a:rPr lang="cs-CZ" dirty="0"/>
              <a:t>Jak to pozná vaše okolí</a:t>
            </a:r>
          </a:p>
        </p:txBody>
      </p:sp>
    </p:spTree>
    <p:extLst>
      <p:ext uri="{BB962C8B-B14F-4D97-AF65-F5344CB8AC3E}">
        <p14:creationId xmlns:p14="http://schemas.microsoft.com/office/powerpoint/2010/main" val="938989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240B32-0083-42AD-B5C8-A94A4F1A687C}"/>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044070D1-E2EC-49D9-BBA0-477E2DB99DC8}"/>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28567399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AF0194-7605-9145-9414-BC1A41E5248E}"/>
              </a:ext>
            </a:extLst>
          </p:cNvPr>
          <p:cNvSpPr>
            <a:spLocks noGrp="1"/>
          </p:cNvSpPr>
          <p:nvPr>
            <p:ph type="title"/>
          </p:nvPr>
        </p:nvSpPr>
        <p:spPr/>
        <p:txBody>
          <a:bodyPr/>
          <a:lstStyle/>
          <a:p>
            <a:r>
              <a:rPr lang="cs-CZ" dirty="0"/>
              <a:t>Úkoly sociálního pracovníka - pomáhat</a:t>
            </a:r>
          </a:p>
        </p:txBody>
      </p:sp>
      <p:sp>
        <p:nvSpPr>
          <p:cNvPr id="3" name="Zástupný obsah 2">
            <a:extLst>
              <a:ext uri="{FF2B5EF4-FFF2-40B4-BE49-F238E27FC236}">
                <a16:creationId xmlns:a16="http://schemas.microsoft.com/office/drawing/2014/main" id="{9976AB70-2981-DA46-993C-97A27D0ABDA9}"/>
              </a:ext>
            </a:extLst>
          </p:cNvPr>
          <p:cNvSpPr>
            <a:spLocks noGrp="1"/>
          </p:cNvSpPr>
          <p:nvPr>
            <p:ph idx="1"/>
          </p:nvPr>
        </p:nvSpPr>
        <p:spPr/>
        <p:txBody>
          <a:bodyPr/>
          <a:lstStyle/>
          <a:p>
            <a:r>
              <a:rPr lang="cs-CZ" dirty="0"/>
              <a:t>lidem v reflexi sebe sama</a:t>
            </a:r>
          </a:p>
          <a:p>
            <a:r>
              <a:rPr lang="cs-CZ" dirty="0"/>
              <a:t>v odhalování významů, které pro ně prožívaná situace může mít</a:t>
            </a:r>
          </a:p>
          <a:p>
            <a:r>
              <a:rPr lang="cs-CZ" dirty="0"/>
              <a:t>chápat i to, jak jejich interpretace světa a zkušeností na ně zpětně působí</a:t>
            </a:r>
          </a:p>
          <a:p>
            <a:endParaRPr lang="cs-CZ" dirty="0"/>
          </a:p>
        </p:txBody>
      </p:sp>
    </p:spTree>
    <p:extLst>
      <p:ext uri="{BB962C8B-B14F-4D97-AF65-F5344CB8AC3E}">
        <p14:creationId xmlns:p14="http://schemas.microsoft.com/office/powerpoint/2010/main" val="1948561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D45F0E-9D51-4B7E-AAC6-916E3C8773F5}"/>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C9CA818-E16D-459B-B845-0D7DDF8136FA}"/>
              </a:ext>
            </a:extLst>
          </p:cNvPr>
          <p:cNvSpPr>
            <a:spLocks noGrp="1"/>
          </p:cNvSpPr>
          <p:nvPr>
            <p:ph idx="1"/>
          </p:nvPr>
        </p:nvSpPr>
        <p:spPr/>
        <p:txBody>
          <a:bodyPr/>
          <a:lstStyle/>
          <a:p>
            <a:r>
              <a:rPr lang="cs-CZ" dirty="0"/>
              <a:t>Předpoklad, že názory, postoje a interpretace každého jednotlivce jsou platné a cenné. </a:t>
            </a:r>
          </a:p>
          <a:p>
            <a:r>
              <a:rPr lang="cs-CZ" dirty="0"/>
              <a:t>Spjaty s konstruktivistickým pohledem </a:t>
            </a:r>
          </a:p>
          <a:p>
            <a:r>
              <a:rPr lang="cs-CZ" dirty="0"/>
              <a:t>Soc. pracovník pomáhá odhalovat svým klientům různé významy jejich zkušeností </a:t>
            </a:r>
          </a:p>
          <a:p>
            <a:r>
              <a:rPr lang="cs-CZ" dirty="0"/>
              <a:t>S klientem se jedná partnersky, jako s expertem na vlastní život.</a:t>
            </a:r>
          </a:p>
          <a:p>
            <a:endParaRPr lang="cs-CZ" dirty="0"/>
          </a:p>
          <a:p>
            <a:r>
              <a:rPr lang="cs-CZ" dirty="0"/>
              <a:t>Očekává se vyšší míra zaujetí se případem</a:t>
            </a:r>
          </a:p>
        </p:txBody>
      </p:sp>
    </p:spTree>
    <p:extLst>
      <p:ext uri="{BB962C8B-B14F-4D97-AF65-F5344CB8AC3E}">
        <p14:creationId xmlns:p14="http://schemas.microsoft.com/office/powerpoint/2010/main" val="3693863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2BA7EC-D446-454F-91B1-06384177766D}"/>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B233351E-3079-4930-87CA-68F2F6B23981}"/>
              </a:ext>
            </a:extLst>
          </p:cNvPr>
          <p:cNvSpPr>
            <a:spLocks noGrp="1"/>
          </p:cNvSpPr>
          <p:nvPr>
            <p:ph idx="1"/>
          </p:nvPr>
        </p:nvSpPr>
        <p:spPr/>
        <p:txBody>
          <a:bodyPr/>
          <a:lstStyle/>
          <a:p>
            <a:r>
              <a:rPr lang="cs-CZ" dirty="0"/>
              <a:t>optika subjektivity, </a:t>
            </a:r>
          </a:p>
          <a:p>
            <a:r>
              <a:rPr lang="cs-CZ" dirty="0"/>
              <a:t>důraz na kreativitu, </a:t>
            </a:r>
          </a:p>
          <a:p>
            <a:r>
              <a:rPr lang="cs-CZ" dirty="0"/>
              <a:t>svobodná bytost. </a:t>
            </a:r>
          </a:p>
          <a:p>
            <a:endParaRPr lang="cs-CZ" dirty="0"/>
          </a:p>
          <a:p>
            <a:endParaRPr lang="cs-CZ" dirty="0"/>
          </a:p>
          <a:p>
            <a:r>
              <a:rPr lang="cs-CZ" dirty="0"/>
              <a:t>Co se za jakých situací děje, nikoliv proč.</a:t>
            </a:r>
          </a:p>
        </p:txBody>
      </p:sp>
    </p:spTree>
    <p:extLst>
      <p:ext uri="{BB962C8B-B14F-4D97-AF65-F5344CB8AC3E}">
        <p14:creationId xmlns:p14="http://schemas.microsoft.com/office/powerpoint/2010/main" val="2312994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821330-5694-45EF-B72C-984A1A59787F}"/>
              </a:ext>
            </a:extLst>
          </p:cNvPr>
          <p:cNvSpPr>
            <a:spLocks noGrp="1"/>
          </p:cNvSpPr>
          <p:nvPr>
            <p:ph type="title"/>
          </p:nvPr>
        </p:nvSpPr>
        <p:spPr/>
        <p:txBody>
          <a:bodyPr/>
          <a:lstStyle/>
          <a:p>
            <a:r>
              <a:rPr lang="cs-CZ" dirty="0"/>
              <a:t>Proces práce s klientem</a:t>
            </a:r>
          </a:p>
        </p:txBody>
      </p:sp>
      <p:sp>
        <p:nvSpPr>
          <p:cNvPr id="3" name="Zástupný symbol pro obsah 2">
            <a:extLst>
              <a:ext uri="{FF2B5EF4-FFF2-40B4-BE49-F238E27FC236}">
                <a16:creationId xmlns:a16="http://schemas.microsoft.com/office/drawing/2014/main" id="{41F0068D-F8A0-4B27-9D0F-1F9DD9358CBF}"/>
              </a:ext>
            </a:extLst>
          </p:cNvPr>
          <p:cNvSpPr>
            <a:spLocks noGrp="1"/>
          </p:cNvSpPr>
          <p:nvPr>
            <p:ph idx="1"/>
          </p:nvPr>
        </p:nvSpPr>
        <p:spPr/>
        <p:txBody>
          <a:bodyPr>
            <a:normAutofit fontScale="70000" lnSpcReduction="20000"/>
          </a:bodyPr>
          <a:lstStyle/>
          <a:p>
            <a:r>
              <a:rPr lang="cs-CZ" dirty="0"/>
              <a:t>Klient (pacient)nerozeznává své problémy. Netouží po změně ani růstu. Komunikuje jenom o vnějších věcech.</a:t>
            </a:r>
          </a:p>
          <a:p>
            <a:r>
              <a:rPr lang="cs-CZ" dirty="0"/>
              <a:t>Klient stále mluví o neosobních tématech. I když mluví o svých pocitech, prezentuje je bez vztahu k sobě nebo o nich mluví jako o dávné minulosti.</a:t>
            </a:r>
          </a:p>
          <a:p>
            <a:r>
              <a:rPr lang="cs-CZ" dirty="0"/>
              <a:t>Klient se začíná uvolňovat, mluví o svých dřívějších pocitech, o minulých zkušenostech.</a:t>
            </a:r>
          </a:p>
          <a:p>
            <a:r>
              <a:rPr lang="cs-CZ" dirty="0"/>
              <a:t>Klient už mluví o svých pocitech v přítomnosti. Prožívání je spontánnější, začíná si uvědomovat chyby ve způsobu zpracování dosavadních zkušeností. Toto stadium bývá delší.</a:t>
            </a:r>
          </a:p>
          <a:p>
            <a:r>
              <a:rPr lang="cs-CZ" dirty="0"/>
              <a:t>Klient mluví o svých pocitech otevřeně, připouští si je, nevyhýbá se jim. Poznává rozdíl mezi sebepojetím a svým prožíváním.</a:t>
            </a:r>
          </a:p>
          <a:p>
            <a:r>
              <a:rPr lang="cs-CZ" dirty="0"/>
              <a:t>Prožívání probíhá plně v přítomnosti. Často se klient i zalekne svých pocitů. Poznává nové části sebe, což vede k trvalé změně. Vše je upřímné, doprovázené fyziologickými jevy. Tato fáze je tedy rozhodující pro změnu.</a:t>
            </a:r>
          </a:p>
          <a:p>
            <a:r>
              <a:rPr lang="cs-CZ" dirty="0"/>
              <a:t>V této fázi by měl být jedinec plně fungující osobou. Klient přijímá sebe, důvěřuje svému prožívání, řídí se jím. Dokáže akceptovat své pocity. Jedinec by měl být schopen se dál rozvíjet, poznávat sám sebe.</a:t>
            </a:r>
          </a:p>
          <a:p>
            <a:endParaRPr lang="cs-CZ" dirty="0"/>
          </a:p>
          <a:p>
            <a:endParaRPr lang="cs-CZ" dirty="0"/>
          </a:p>
        </p:txBody>
      </p:sp>
    </p:spTree>
    <p:extLst>
      <p:ext uri="{BB962C8B-B14F-4D97-AF65-F5344CB8AC3E}">
        <p14:creationId xmlns:p14="http://schemas.microsoft.com/office/powerpoint/2010/main" val="24692527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E60163-6318-4CD1-B7B3-CF3F2975F624}"/>
              </a:ext>
            </a:extLst>
          </p:cNvPr>
          <p:cNvSpPr>
            <a:spLocks noGrp="1"/>
          </p:cNvSpPr>
          <p:nvPr>
            <p:ph type="title"/>
          </p:nvPr>
        </p:nvSpPr>
        <p:spPr/>
        <p:txBody>
          <a:bodyPr/>
          <a:lstStyle/>
          <a:p>
            <a:r>
              <a:rPr lang="cs-CZ" dirty="0"/>
              <a:t>Základ </a:t>
            </a:r>
          </a:p>
        </p:txBody>
      </p:sp>
      <p:sp>
        <p:nvSpPr>
          <p:cNvPr id="3" name="Zástupný symbol pro obsah 2">
            <a:extLst>
              <a:ext uri="{FF2B5EF4-FFF2-40B4-BE49-F238E27FC236}">
                <a16:creationId xmlns:a16="http://schemas.microsoft.com/office/drawing/2014/main" id="{FF8A1361-5984-4669-9081-430AC28EAEAA}"/>
              </a:ext>
            </a:extLst>
          </p:cNvPr>
          <p:cNvSpPr>
            <a:spLocks noGrp="1"/>
          </p:cNvSpPr>
          <p:nvPr>
            <p:ph idx="1"/>
          </p:nvPr>
        </p:nvSpPr>
        <p:spPr/>
        <p:txBody>
          <a:bodyPr/>
          <a:lstStyle/>
          <a:p>
            <a:r>
              <a:rPr lang="cs-CZ" dirty="0"/>
              <a:t>Nedirektivní přístup – direkce – postoj rodiče, učitele, experta na klientův život</a:t>
            </a:r>
          </a:p>
          <a:p>
            <a:r>
              <a:rPr lang="cs-CZ" dirty="0"/>
              <a:t>Umožnit dospělý postoj pro klienta</a:t>
            </a:r>
          </a:p>
          <a:p>
            <a:endParaRPr lang="cs-CZ" dirty="0"/>
          </a:p>
        </p:txBody>
      </p:sp>
    </p:spTree>
    <p:extLst>
      <p:ext uri="{BB962C8B-B14F-4D97-AF65-F5344CB8AC3E}">
        <p14:creationId xmlns:p14="http://schemas.microsoft.com/office/powerpoint/2010/main" val="1490440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B5A6BA7-9F03-994D-8ED6-43AA8835696C}"/>
              </a:ext>
            </a:extLst>
          </p:cNvPr>
          <p:cNvSpPr>
            <a:spLocks noGrp="1"/>
          </p:cNvSpPr>
          <p:nvPr>
            <p:ph type="title"/>
          </p:nvPr>
        </p:nvSpPr>
        <p:spPr>
          <a:xfrm>
            <a:off x="635000" y="640823"/>
            <a:ext cx="3418659" cy="5583148"/>
          </a:xfrm>
        </p:spPr>
        <p:txBody>
          <a:bodyPr anchor="ctr">
            <a:normAutofit/>
          </a:bodyPr>
          <a:lstStyle/>
          <a:p>
            <a:r>
              <a:rPr lang="cs-CZ" sz="5400"/>
              <a:t>Podvědomí ID</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Zástupný obsah 2">
            <a:extLst>
              <a:ext uri="{FF2B5EF4-FFF2-40B4-BE49-F238E27FC236}">
                <a16:creationId xmlns:a16="http://schemas.microsoft.com/office/drawing/2014/main" id="{F7562E35-FF9C-3D91-81D2-0721C83C2DF8}"/>
              </a:ext>
            </a:extLst>
          </p:cNvPr>
          <p:cNvGraphicFramePr>
            <a:graphicFrameLocks noGrp="1"/>
          </p:cNvGraphicFramePr>
          <p:nvPr>
            <p:ph idx="1"/>
            <p:extLst>
              <p:ext uri="{D42A27DB-BD31-4B8C-83A1-F6EECF244321}">
                <p14:modId xmlns:p14="http://schemas.microsoft.com/office/powerpoint/2010/main" val="2868843218"/>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8746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291F76-4F6B-FD47-9038-8E24C31FB382}"/>
              </a:ext>
            </a:extLst>
          </p:cNvPr>
          <p:cNvSpPr>
            <a:spLocks noGrp="1"/>
          </p:cNvSpPr>
          <p:nvPr>
            <p:ph type="title"/>
          </p:nvPr>
        </p:nvSpPr>
        <p:spPr>
          <a:xfrm>
            <a:off x="524741" y="620392"/>
            <a:ext cx="3808268" cy="5504688"/>
          </a:xfrm>
        </p:spPr>
        <p:txBody>
          <a:bodyPr>
            <a:normAutofit/>
          </a:bodyPr>
          <a:lstStyle/>
          <a:p>
            <a:r>
              <a:rPr lang="cs-CZ" sz="6000">
                <a:solidFill>
                  <a:schemeClr val="accent5"/>
                </a:solidFill>
              </a:rPr>
              <a:t>Vědomí - ego</a:t>
            </a:r>
          </a:p>
        </p:txBody>
      </p:sp>
      <p:graphicFrame>
        <p:nvGraphicFramePr>
          <p:cNvPr id="5" name="Zástupný obsah 2">
            <a:extLst>
              <a:ext uri="{FF2B5EF4-FFF2-40B4-BE49-F238E27FC236}">
                <a16:creationId xmlns:a16="http://schemas.microsoft.com/office/drawing/2014/main" id="{283CADFD-6E19-FB8A-9DDD-C7ABA91F0DAA}"/>
              </a:ext>
            </a:extLst>
          </p:cNvPr>
          <p:cNvGraphicFramePr>
            <a:graphicFrameLocks noGrp="1"/>
          </p:cNvGraphicFramePr>
          <p:nvPr>
            <p:ph idx="1"/>
            <p:extLst>
              <p:ext uri="{D42A27DB-BD31-4B8C-83A1-F6EECF244321}">
                <p14:modId xmlns:p14="http://schemas.microsoft.com/office/powerpoint/2010/main" val="3814391673"/>
              </p:ext>
            </p:extLst>
          </p:nvPr>
        </p:nvGraphicFramePr>
        <p:xfrm>
          <a:off x="5093208"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9029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5E8679-8BE4-AC4C-9A4C-233FB0A5D524}"/>
              </a:ext>
            </a:extLst>
          </p:cNvPr>
          <p:cNvSpPr>
            <a:spLocks noGrp="1"/>
          </p:cNvSpPr>
          <p:nvPr>
            <p:ph type="title"/>
          </p:nvPr>
        </p:nvSpPr>
        <p:spPr/>
        <p:txBody>
          <a:bodyPr/>
          <a:lstStyle/>
          <a:p>
            <a:r>
              <a:rPr lang="cs-CZ" dirty="0"/>
              <a:t>Nadvědomí - superego</a:t>
            </a:r>
          </a:p>
        </p:txBody>
      </p:sp>
      <p:sp>
        <p:nvSpPr>
          <p:cNvPr id="3" name="Zástupný obsah 2">
            <a:extLst>
              <a:ext uri="{FF2B5EF4-FFF2-40B4-BE49-F238E27FC236}">
                <a16:creationId xmlns:a16="http://schemas.microsoft.com/office/drawing/2014/main" id="{F8FDC6C7-B86B-834C-AA3A-0D5885B0548B}"/>
              </a:ext>
            </a:extLst>
          </p:cNvPr>
          <p:cNvSpPr>
            <a:spLocks noGrp="1"/>
          </p:cNvSpPr>
          <p:nvPr>
            <p:ph idx="1"/>
          </p:nvPr>
        </p:nvSpPr>
        <p:spPr/>
        <p:txBody>
          <a:bodyPr/>
          <a:lstStyle/>
          <a:p>
            <a:r>
              <a:rPr lang="cs-CZ" dirty="0"/>
              <a:t>Životní hodnoty</a:t>
            </a:r>
          </a:p>
          <a:p>
            <a:r>
              <a:rPr lang="cs-CZ" dirty="0"/>
              <a:t>Život na dávkách je smyslem – nevím si s sebou rady</a:t>
            </a:r>
          </a:p>
          <a:p>
            <a:r>
              <a:rPr lang="cs-CZ" dirty="0"/>
              <a:t>Hledání vlastní hodnoty – i přes zlobení (</a:t>
            </a:r>
            <a:r>
              <a:rPr lang="cs-CZ" dirty="0" err="1"/>
              <a:t>etiketizace</a:t>
            </a:r>
            <a:r>
              <a:rPr lang="cs-CZ" dirty="0"/>
              <a:t>)</a:t>
            </a:r>
          </a:p>
          <a:p>
            <a:r>
              <a:rPr lang="cs-CZ" dirty="0"/>
              <a:t>Splnit očekávání</a:t>
            </a:r>
          </a:p>
        </p:txBody>
      </p:sp>
    </p:spTree>
    <p:extLst>
      <p:ext uri="{BB962C8B-B14F-4D97-AF65-F5344CB8AC3E}">
        <p14:creationId xmlns:p14="http://schemas.microsoft.com/office/powerpoint/2010/main" val="547165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FCD3AC-CDA1-0943-B57F-9669CC3928E0}"/>
              </a:ext>
            </a:extLst>
          </p:cNvPr>
          <p:cNvSpPr>
            <a:spLocks noGrp="1"/>
          </p:cNvSpPr>
          <p:nvPr>
            <p:ph type="title"/>
          </p:nvPr>
        </p:nvSpPr>
        <p:spPr/>
        <p:txBody>
          <a:bodyPr/>
          <a:lstStyle/>
          <a:p>
            <a:r>
              <a:rPr lang="cs-CZ" dirty="0"/>
              <a:t>Životní styl</a:t>
            </a:r>
          </a:p>
        </p:txBody>
      </p:sp>
      <p:sp>
        <p:nvSpPr>
          <p:cNvPr id="3" name="Zástupný obsah 2">
            <a:extLst>
              <a:ext uri="{FF2B5EF4-FFF2-40B4-BE49-F238E27FC236}">
                <a16:creationId xmlns:a16="http://schemas.microsoft.com/office/drawing/2014/main" id="{65865433-BD10-3B40-8487-4FF4C6291967}"/>
              </a:ext>
            </a:extLst>
          </p:cNvPr>
          <p:cNvSpPr>
            <a:spLocks noGrp="1"/>
          </p:cNvSpPr>
          <p:nvPr>
            <p:ph idx="1"/>
          </p:nvPr>
        </p:nvSpPr>
        <p:spPr/>
        <p:txBody>
          <a:bodyPr/>
          <a:lstStyle/>
          <a:p>
            <a:r>
              <a:rPr lang="cs-CZ" dirty="0"/>
              <a:t>Na základě těchto tří modelů žiju život</a:t>
            </a:r>
          </a:p>
          <a:p>
            <a:r>
              <a:rPr lang="cs-CZ" dirty="0"/>
              <a:t>Vybírám si partnera</a:t>
            </a:r>
          </a:p>
          <a:p>
            <a:r>
              <a:rPr lang="cs-CZ" dirty="0"/>
              <a:t>Chovám se tak sám k sobě:</a:t>
            </a:r>
          </a:p>
          <a:p>
            <a:pPr marL="0" indent="0">
              <a:buNone/>
            </a:pPr>
            <a:r>
              <a:rPr lang="cs-CZ" dirty="0"/>
              <a:t>- Umět si odpustit (archetyp démona)</a:t>
            </a:r>
          </a:p>
          <a:p>
            <a:pPr marL="0" indent="0">
              <a:buNone/>
            </a:pPr>
            <a:r>
              <a:rPr lang="cs-CZ" dirty="0"/>
              <a:t>- přijmout </a:t>
            </a:r>
            <a:r>
              <a:rPr lang="cs-CZ" dirty="0" err="1"/>
              <a:t>seberozvoj</a:t>
            </a:r>
            <a:r>
              <a:rPr lang="cs-CZ" dirty="0"/>
              <a:t> – archetyp ženy, starce </a:t>
            </a:r>
          </a:p>
        </p:txBody>
      </p:sp>
    </p:spTree>
    <p:extLst>
      <p:ext uri="{BB962C8B-B14F-4D97-AF65-F5344CB8AC3E}">
        <p14:creationId xmlns:p14="http://schemas.microsoft.com/office/powerpoint/2010/main" val="3049406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7449B7-A749-4546-BCE5-85C8E674BB91}"/>
              </a:ext>
            </a:extLst>
          </p:cNvPr>
          <p:cNvSpPr>
            <a:spLocks noGrp="1"/>
          </p:cNvSpPr>
          <p:nvPr>
            <p:ph type="title"/>
          </p:nvPr>
        </p:nvSpPr>
        <p:spPr/>
        <p:txBody>
          <a:bodyPr/>
          <a:lstStyle/>
          <a:p>
            <a:r>
              <a:rPr lang="cs-CZ" dirty="0"/>
              <a:t>Cíle psychoanalytických směrů</a:t>
            </a:r>
          </a:p>
        </p:txBody>
      </p:sp>
      <p:sp>
        <p:nvSpPr>
          <p:cNvPr id="3" name="Zástupný obsah 2">
            <a:extLst>
              <a:ext uri="{FF2B5EF4-FFF2-40B4-BE49-F238E27FC236}">
                <a16:creationId xmlns:a16="http://schemas.microsoft.com/office/drawing/2014/main" id="{87283E0F-9140-EE4B-96E8-ABE837BAE29E}"/>
              </a:ext>
            </a:extLst>
          </p:cNvPr>
          <p:cNvSpPr>
            <a:spLocks noGrp="1"/>
          </p:cNvSpPr>
          <p:nvPr>
            <p:ph idx="1"/>
          </p:nvPr>
        </p:nvSpPr>
        <p:spPr/>
        <p:txBody>
          <a:bodyPr/>
          <a:lstStyle/>
          <a:p>
            <a:r>
              <a:rPr lang="cs-CZ" dirty="0"/>
              <a:t>Nevědomé učinit vědomým</a:t>
            </a:r>
          </a:p>
          <a:p>
            <a:r>
              <a:rPr lang="cs-CZ" dirty="0"/>
              <a:t>Uzavřít neuzavřená vývojová stádia</a:t>
            </a:r>
          </a:p>
          <a:p>
            <a:r>
              <a:rPr lang="cs-CZ" dirty="0"/>
              <a:t>Posílit schopnost vyrovnat s požadavky společnosti</a:t>
            </a:r>
          </a:p>
        </p:txBody>
      </p:sp>
    </p:spTree>
    <p:extLst>
      <p:ext uri="{BB962C8B-B14F-4D97-AF65-F5344CB8AC3E}">
        <p14:creationId xmlns:p14="http://schemas.microsoft.com/office/powerpoint/2010/main" val="1863442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522182-E449-5948-BA11-5342E916A9E8}"/>
              </a:ext>
            </a:extLst>
          </p:cNvPr>
          <p:cNvSpPr>
            <a:spLocks noGrp="1"/>
          </p:cNvSpPr>
          <p:nvPr>
            <p:ph type="title"/>
          </p:nvPr>
        </p:nvSpPr>
        <p:spPr/>
        <p:txBody>
          <a:bodyPr/>
          <a:lstStyle/>
          <a:p>
            <a:r>
              <a:rPr lang="cs-CZ" dirty="0" err="1"/>
              <a:t>Humanistiské</a:t>
            </a:r>
            <a:r>
              <a:rPr lang="cs-CZ" dirty="0"/>
              <a:t> směry – psyché, duše</a:t>
            </a:r>
          </a:p>
        </p:txBody>
      </p:sp>
      <p:sp>
        <p:nvSpPr>
          <p:cNvPr id="3" name="Zástupný obsah 2">
            <a:extLst>
              <a:ext uri="{FF2B5EF4-FFF2-40B4-BE49-F238E27FC236}">
                <a16:creationId xmlns:a16="http://schemas.microsoft.com/office/drawing/2014/main" id="{2741BFA2-1178-AF40-8DA9-CCDA31DEE293}"/>
              </a:ext>
            </a:extLst>
          </p:cNvPr>
          <p:cNvSpPr>
            <a:spLocks noGrp="1"/>
          </p:cNvSpPr>
          <p:nvPr>
            <p:ph idx="1"/>
          </p:nvPr>
        </p:nvSpPr>
        <p:spPr>
          <a:xfrm>
            <a:off x="8215532" y="2011679"/>
            <a:ext cx="3138268" cy="4165283"/>
          </a:xfrm>
        </p:spPr>
        <p:txBody>
          <a:bodyPr/>
          <a:lstStyle/>
          <a:p>
            <a:r>
              <a:rPr lang="cs-CZ"/>
              <a:t>Berne - hry</a:t>
            </a:r>
          </a:p>
          <a:p>
            <a:r>
              <a:rPr lang="cs-CZ" dirty="0" err="1"/>
              <a:t>Rogers</a:t>
            </a:r>
            <a:r>
              <a:rPr lang="cs-CZ" dirty="0"/>
              <a:t> – mám potenciál změny</a:t>
            </a:r>
          </a:p>
          <a:p>
            <a:r>
              <a:rPr lang="cs-CZ" dirty="0"/>
              <a:t>Osobnost je stále v procesu změny</a:t>
            </a:r>
          </a:p>
          <a:p>
            <a:r>
              <a:rPr lang="cs-CZ" dirty="0" err="1"/>
              <a:t>Harris</a:t>
            </a:r>
            <a:endParaRPr lang="cs-CZ" dirty="0"/>
          </a:p>
        </p:txBody>
      </p:sp>
      <p:pic>
        <p:nvPicPr>
          <p:cNvPr id="5" name="Zástupný obsah 3">
            <a:extLst>
              <a:ext uri="{FF2B5EF4-FFF2-40B4-BE49-F238E27FC236}">
                <a16:creationId xmlns:a16="http://schemas.microsoft.com/office/drawing/2014/main" id="{04818891-AE1E-FE45-916B-7849BFAEB869}"/>
              </a:ext>
            </a:extLst>
          </p:cNvPr>
          <p:cNvPicPr>
            <a:picLocks noChangeAspect="1"/>
          </p:cNvPicPr>
          <p:nvPr/>
        </p:nvPicPr>
        <p:blipFill>
          <a:blip r:embed="rId2"/>
          <a:stretch>
            <a:fillRect/>
          </a:stretch>
        </p:blipFill>
        <p:spPr>
          <a:xfrm>
            <a:off x="204185" y="1433891"/>
            <a:ext cx="4139124" cy="4725486"/>
          </a:xfrm>
          <a:prstGeom prst="rect">
            <a:avLst/>
          </a:prstGeom>
        </p:spPr>
      </p:pic>
      <p:pic>
        <p:nvPicPr>
          <p:cNvPr id="6" name="Obrázek 5">
            <a:extLst>
              <a:ext uri="{FF2B5EF4-FFF2-40B4-BE49-F238E27FC236}">
                <a16:creationId xmlns:a16="http://schemas.microsoft.com/office/drawing/2014/main" id="{71B928C3-7674-074F-9188-B401F47C4B99}"/>
              </a:ext>
            </a:extLst>
          </p:cNvPr>
          <p:cNvPicPr>
            <a:picLocks noChangeAspect="1"/>
          </p:cNvPicPr>
          <p:nvPr/>
        </p:nvPicPr>
        <p:blipFill>
          <a:blip r:embed="rId3"/>
          <a:stretch>
            <a:fillRect/>
          </a:stretch>
        </p:blipFill>
        <p:spPr>
          <a:xfrm>
            <a:off x="4343309" y="1690688"/>
            <a:ext cx="3605322" cy="3890352"/>
          </a:xfrm>
          <a:prstGeom prst="rect">
            <a:avLst/>
          </a:prstGeom>
        </p:spPr>
      </p:pic>
    </p:spTree>
    <p:extLst>
      <p:ext uri="{BB962C8B-B14F-4D97-AF65-F5344CB8AC3E}">
        <p14:creationId xmlns:p14="http://schemas.microsoft.com/office/powerpoint/2010/main" val="2032058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6E9B3E6-E277-4D68-BA48-9CB43FFBD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FD342CDD-8A3F-2442-9A38-9822B09AE5A0}"/>
              </a:ext>
            </a:extLst>
          </p:cNvPr>
          <p:cNvSpPr>
            <a:spLocks noGrp="1"/>
          </p:cNvSpPr>
          <p:nvPr>
            <p:ph type="title"/>
          </p:nvPr>
        </p:nvSpPr>
        <p:spPr>
          <a:xfrm>
            <a:off x="1043631" y="809898"/>
            <a:ext cx="10173010" cy="1554480"/>
          </a:xfrm>
        </p:spPr>
        <p:txBody>
          <a:bodyPr anchor="ctr">
            <a:normAutofit/>
          </a:bodyPr>
          <a:lstStyle/>
          <a:p>
            <a:r>
              <a:rPr lang="cs-CZ" sz="4800"/>
              <a:t>Přístup orientovaný na klienta – systemický přístup</a:t>
            </a:r>
          </a:p>
        </p:txBody>
      </p:sp>
      <p:cxnSp>
        <p:nvCxnSpPr>
          <p:cNvPr id="18" name="Straight Connector 17">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aphicFrame>
        <p:nvGraphicFramePr>
          <p:cNvPr id="6" name="Zástupný obsah 2">
            <a:extLst>
              <a:ext uri="{FF2B5EF4-FFF2-40B4-BE49-F238E27FC236}">
                <a16:creationId xmlns:a16="http://schemas.microsoft.com/office/drawing/2014/main" id="{9BC9D269-E3EC-23C8-84BC-66E8D08BE1F5}"/>
              </a:ext>
            </a:extLst>
          </p:cNvPr>
          <p:cNvGraphicFramePr>
            <a:graphicFrameLocks noGrp="1"/>
          </p:cNvGraphicFramePr>
          <p:nvPr>
            <p:ph idx="1"/>
            <p:extLst>
              <p:ext uri="{D42A27DB-BD31-4B8C-83A1-F6EECF244321}">
                <p14:modId xmlns:p14="http://schemas.microsoft.com/office/powerpoint/2010/main" val="2109038772"/>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30142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777</TotalTime>
  <Words>1023</Words>
  <Application>Microsoft Office PowerPoint</Application>
  <PresentationFormat>Širokoúhlá obrazovka</PresentationFormat>
  <Paragraphs>163</Paragraphs>
  <Slides>29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29</vt:i4>
      </vt:variant>
    </vt:vector>
  </HeadingPairs>
  <TitlesOfParts>
    <vt:vector size="33" baseType="lpstr">
      <vt:lpstr>Arial</vt:lpstr>
      <vt:lpstr>Calibri</vt:lpstr>
      <vt:lpstr>Calibri Light</vt:lpstr>
      <vt:lpstr>Motiv Office</vt:lpstr>
      <vt:lpstr>Psychoanalytické a humanistické směry 2</vt:lpstr>
      <vt:lpstr>Psychoanalytické směry – Freud, Jung, Erikson</vt:lpstr>
      <vt:lpstr>Podvědomí ID</vt:lpstr>
      <vt:lpstr>Vědomí - ego</vt:lpstr>
      <vt:lpstr>Nadvědomí - superego</vt:lpstr>
      <vt:lpstr>Životní styl</vt:lpstr>
      <vt:lpstr>Cíle psychoanalytických směrů</vt:lpstr>
      <vt:lpstr>Humanistiské směry – psyché, duše</vt:lpstr>
      <vt:lpstr>Přístup orientovaný na klienta – systemický přístup</vt:lpstr>
      <vt:lpstr>Radikální konstruktivismus</vt:lpstr>
      <vt:lpstr>Sociální pracovník z pohledu systemiky</vt:lpstr>
      <vt:lpstr>Otázky pro sociálního pracovníka - Úlehla</vt:lpstr>
      <vt:lpstr>Jaké jsou normy společnosti v naší kazuistice?</vt:lpstr>
      <vt:lpstr>Systemický rozhovor - Úlehla</vt:lpstr>
      <vt:lpstr>Diagnostika rodiny</vt:lpstr>
      <vt:lpstr>Prezentace aplikace PowerPoint</vt:lpstr>
      <vt:lpstr>Logoterapie – proces pohledu na věc</vt:lpstr>
      <vt:lpstr>Stav mysli sociálního pracovníka</vt:lpstr>
      <vt:lpstr>Stanovení cíle</vt:lpstr>
      <vt:lpstr>Základní systemické postoje, hodnoty a dovednosti</vt:lpstr>
      <vt:lpstr>Změna probíhá</vt:lpstr>
      <vt:lpstr>Zásady </vt:lpstr>
      <vt:lpstr>Preferovaná budoucnost – práce ve skupině kazuistika</vt:lpstr>
      <vt:lpstr>Prezentace aplikace PowerPoint</vt:lpstr>
      <vt:lpstr>Úkoly sociálního pracovníka - pomáhat</vt:lpstr>
      <vt:lpstr>Prezentace aplikace PowerPoint</vt:lpstr>
      <vt:lpstr>Prezentace aplikace PowerPoint</vt:lpstr>
      <vt:lpstr>Proces práce s klientem</vt:lpstr>
      <vt:lpstr>Základ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Psychoanalytické a humanistické směry 2</dc:title>
  <dc:creator>Petr Fabián</dc:creator>
  <cp:lastModifiedBy>Petr Fabián</cp:lastModifiedBy>
  <cp:revision>21</cp:revision>
  <dcterms:created xsi:type="dcterms:W3CDTF">2022-03-20T10:49:34Z</dcterms:created>
  <dcterms:modified xsi:type="dcterms:W3CDTF">2022-04-07T05:56:07Z</dcterms:modified>
</cp:coreProperties>
</file>