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2"/>
  </p:notesMasterIdLst>
  <p:handoutMasterIdLst>
    <p:handoutMasterId r:id="rId23"/>
  </p:handoutMasterIdLst>
  <p:sldIdLst>
    <p:sldId id="276" r:id="rId2"/>
    <p:sldId id="277" r:id="rId3"/>
    <p:sldId id="290" r:id="rId4"/>
    <p:sldId id="294" r:id="rId5"/>
    <p:sldId id="296" r:id="rId6"/>
    <p:sldId id="302" r:id="rId7"/>
    <p:sldId id="304" r:id="rId8"/>
    <p:sldId id="305" r:id="rId9"/>
    <p:sldId id="306" r:id="rId10"/>
    <p:sldId id="292" r:id="rId11"/>
    <p:sldId id="301" r:id="rId12"/>
    <p:sldId id="316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</p:sldIdLst>
  <p:sldSz cx="9144000" cy="6858000" type="screen4x3"/>
  <p:notesSz cx="6708775" cy="97742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6" autoAdjust="0"/>
    <p:restoredTop sz="94712" autoAdjust="0"/>
  </p:normalViewPr>
  <p:slideViewPr>
    <p:cSldViewPr>
      <p:cViewPr varScale="1">
        <p:scale>
          <a:sx n="96" d="100"/>
          <a:sy n="96" d="100"/>
        </p:scale>
        <p:origin x="-1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A0B3A18-CB3F-4AD0-9B29-6DCA06BAE4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382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18AB688-5102-45F0-820D-C3E5E8A372F8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1513" y="4643438"/>
            <a:ext cx="5365750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00475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709DB5-A796-48BC-9BA1-0F2CEB78C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98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7F12C2B-CCA7-43B9-89A8-AF4D6E181849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83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3D004-9451-4933-9CAB-3D14E49ABEE0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0CE05-B8CE-4C05-AD1F-B629A8E22D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25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2C654-6BFD-4A26-8519-04EEA81326A3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87DD0-BD76-4B99-AC9E-3FDD6E71B7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79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6888-14D5-45B5-8141-801553CDA2A6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E52C3-93F3-4287-A57A-09E111323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1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137B3-7DDF-424D-A8EA-33163D76E655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1420B-FBE2-4D59-AF95-7C30DBE85F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64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09790-D31C-45DE-BBEF-80B52ADE2BEC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02CEA-2FAA-46FA-A495-679AD65A7A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1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4F82A-D39F-4161-AE50-44B5DEB7EE64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F842-9810-4008-9775-7C15B120D2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34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9D76A-2FDE-4337-B41E-F0DA9C87F617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530C-A650-429C-8575-502F71516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87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81306-F8D5-4A63-B7A7-E930F2D4EA13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4A17E-91D0-4F81-9971-4BC325291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70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C4E65-BC25-4BA6-907D-60D3EDAA18FB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616-0106-4B54-A4BB-C9BCA0DB4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1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19421-FC0B-4B66-8B30-4EE1514716E8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EA15-DE5E-4486-8B95-FF00CB1FEA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2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26192-12F9-4109-AF3F-B6D596395F71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2D79-5857-48B6-A8A7-DFCE64CEB7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58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86C66E7-AB6B-4D63-8B2B-2EDD2C512D07}" type="datetimeFigureOut">
              <a:rPr lang="cs-CZ"/>
              <a:pPr>
                <a:defRPr/>
              </a:pPr>
              <a:t>05.05.2022</a:t>
            </a:fld>
            <a:endParaRPr lang="cs-CZ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D07F9A8-DE44-4D1F-BF3F-4501571530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3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3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qwolf.org/wp-content/uploads/time-management-increase-your-efficiency-productivity-0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omansday.com/var/ezflow_site/storage/images/media/galleries-slideshows/10-unexpected-ways-to-stress-les/sing-your-stress-away/15250-1-eng-US/Sing-your-stress-away_slideshow_image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hrabinova-svetlana.blogerka.cz/obrazky/hrabinova-svetlana.blogerka.cz/obrazky/teacher1.gif.tn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aims.jcu.edu.au/AIMS-JCU/images/stress%20in%20tropical%20marine%20systems%20pic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/>
              <a:t>Syndrom vyhoření …</a:t>
            </a:r>
            <a:br>
              <a:rPr lang="cs-CZ" sz="4000" b="0" dirty="0" smtClean="0"/>
            </a:br>
            <a:r>
              <a:rPr lang="cs-CZ" sz="4000" b="0" dirty="0" smtClean="0"/>
              <a:t/>
            </a:r>
            <a:br>
              <a:rPr lang="cs-CZ" sz="4000" b="0" dirty="0" smtClean="0"/>
            </a:br>
            <a:r>
              <a:rPr lang="cs-CZ" sz="4000" b="0" dirty="0" smtClean="0"/>
              <a:t>  			    a jak proti němu…</a:t>
            </a:r>
            <a:endParaRPr lang="cs-CZ" dirty="0" smtClean="0"/>
          </a:p>
        </p:txBody>
      </p:sp>
      <p:sp>
        <p:nvSpPr>
          <p:cNvPr id="4099" name="Rectangle 12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 smtClean="0"/>
              <a:t>Příčiny syndromu vyhoření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3238"/>
            <a:ext cx="8007350" cy="4751387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Chronický pracovní stres - </a:t>
            </a:r>
            <a:r>
              <a:rPr lang="cs-CZ" sz="2400" dirty="0" smtClean="0"/>
              <a:t>nerovnováha mezi požadavky na jedince kladenými a zdroji, které má k dispozici </a:t>
            </a:r>
          </a:p>
          <a:p>
            <a:pPr>
              <a:defRPr/>
            </a:pPr>
            <a:r>
              <a:rPr lang="cs-CZ" sz="2400" b="1" dirty="0" smtClean="0"/>
              <a:t>Nereálné cíle a očekávání</a:t>
            </a: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	(naplnění smyslu, společenského uznání, vděčnosti versus deziluze, pocit marnosti)</a:t>
            </a:r>
            <a:endParaRPr lang="cs-CZ" sz="2400" b="1" dirty="0" smtClean="0"/>
          </a:p>
          <a:p>
            <a:pPr>
              <a:defRPr/>
            </a:pPr>
            <a:r>
              <a:rPr lang="cs-CZ" sz="2400" b="1" dirty="0" smtClean="0"/>
              <a:t>Rizikové faktory:</a:t>
            </a:r>
          </a:p>
          <a:p>
            <a:pPr lvl="1">
              <a:defRPr/>
            </a:pPr>
            <a:r>
              <a:rPr lang="cs-CZ" sz="2000" dirty="0" smtClean="0"/>
              <a:t>Ve vnějším prostředí (chronický stres, pracovní nároky, sociální vztahy, </a:t>
            </a:r>
            <a:r>
              <a:rPr lang="cs-CZ" sz="2000" dirty="0" err="1" smtClean="0"/>
              <a:t>mobbing</a:t>
            </a:r>
            <a:r>
              <a:rPr lang="cs-CZ" sz="2000" dirty="0" smtClean="0"/>
              <a:t>, absence kreativity, kompetencí, perspektivy, nedocenění, marnost práce) </a:t>
            </a:r>
          </a:p>
          <a:p>
            <a:pPr lvl="1">
              <a:defRPr/>
            </a:pPr>
            <a:r>
              <a:rPr lang="cs-CZ" sz="2000" dirty="0" smtClean="0"/>
              <a:t>V osobnosti jedince (nereálné cíle, ztráta smyslu, </a:t>
            </a:r>
            <a:r>
              <a:rPr lang="cs-CZ" sz="2000" dirty="0" err="1" smtClean="0"/>
              <a:t>vulnerabilita</a:t>
            </a:r>
            <a:r>
              <a:rPr lang="cs-CZ" sz="2000" dirty="0" smtClean="0"/>
              <a:t>, osobnost A, externí kontrola, senzitivita, úzkostnost, negativní </a:t>
            </a:r>
            <a:r>
              <a:rPr lang="cs-CZ" sz="2000" dirty="0" err="1" smtClean="0"/>
              <a:t>afektivita</a:t>
            </a:r>
            <a:r>
              <a:rPr lang="cs-CZ" sz="2000" dirty="0" smtClean="0"/>
              <a:t>, přílišná empatie, nízká  asertivita) </a:t>
            </a:r>
          </a:p>
          <a:p>
            <a:pPr lvl="1"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 algn="ctr">
              <a:defRPr/>
            </a:pPr>
            <a:r>
              <a:rPr lang="cs-CZ" sz="3600" dirty="0" smtClean="0"/>
              <a:t>První krok prevence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0213"/>
            <a:ext cx="8007350" cy="43957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Zaměřit se na oblasti, které jsou pro nás ohrožující.</a:t>
            </a:r>
          </a:p>
          <a:p>
            <a:pP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Cvičení: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Otázky k zamyšlení: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 	Které oblasti jsou ohrožující?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	Co mohu ovlivnit sám, co s pomocí ostatních?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	Jak mohu posilovat odolnost vůči zátěži?</a:t>
            </a:r>
          </a:p>
          <a:p>
            <a:pPr>
              <a:buFont typeface="Wingdings" pitchFamily="2" charset="2"/>
              <a:buNone/>
              <a:defRPr/>
            </a:pPr>
            <a:endParaRPr lang="cs-CZ" sz="2800" i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cs-CZ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3238"/>
            <a:ext cx="8007350" cy="4322762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Ubrat na straně </a:t>
            </a:r>
            <a:r>
              <a:rPr lang="cs-CZ" sz="2400" dirty="0" err="1" smtClean="0"/>
              <a:t>stresorů</a:t>
            </a:r>
            <a:r>
              <a:rPr lang="cs-CZ" sz="2400" dirty="0" smtClean="0"/>
              <a:t> či přidat na straně </a:t>
            </a:r>
            <a:r>
              <a:rPr lang="cs-CZ" sz="2400" dirty="0" err="1" smtClean="0"/>
              <a:t>salutorů</a:t>
            </a:r>
            <a:r>
              <a:rPr lang="cs-CZ" sz="2400" dirty="0" smtClean="0"/>
              <a:t>?</a:t>
            </a:r>
          </a:p>
          <a:p>
            <a:pPr lvl="1">
              <a:defRPr/>
            </a:pPr>
            <a:endParaRPr lang="cs-CZ" sz="2400" dirty="0" smtClean="0"/>
          </a:p>
          <a:p>
            <a:pPr lvl="1">
              <a:defRPr/>
            </a:pPr>
            <a:r>
              <a:rPr lang="cs-CZ" sz="2400" dirty="0" smtClean="0"/>
              <a:t>Na úrovni organizace (podpora vedení, pracovní podmínky, organizace dne, ocenění, kompetence)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? Které změny mohu iniciovat? Co mohu změnit sám? </a:t>
            </a:r>
          </a:p>
          <a:p>
            <a:pPr lvl="1">
              <a:defRPr/>
            </a:pPr>
            <a:r>
              <a:rPr lang="cs-CZ" sz="2400" dirty="0" smtClean="0"/>
              <a:t>V sociální rovině (redukce konfliktů, zdroje sociální opory, supervize)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? Kdo mi poskytuje sociální oporu? Jak posilovat pozitivní vztahy na pracovišti?</a:t>
            </a:r>
            <a:endParaRPr lang="cs-CZ" sz="2400" dirty="0" smtClean="0"/>
          </a:p>
          <a:p>
            <a:pPr lvl="1">
              <a:defRPr/>
            </a:pPr>
            <a:r>
              <a:rPr lang="cs-CZ" sz="2400" dirty="0" smtClean="0"/>
              <a:t>V individuální rovině ……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Prevence v osobní rovině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675"/>
            <a:ext cx="8007350" cy="453707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profesionální připravenost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sebeúcta, 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asertivita, 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životní styl, </a:t>
            </a:r>
            <a:r>
              <a:rPr lang="cs-CZ" sz="2400" dirty="0" err="1" smtClean="0"/>
              <a:t>coping</a:t>
            </a:r>
            <a:r>
              <a:rPr lang="cs-CZ" sz="2400" dirty="0" smtClean="0"/>
              <a:t>, </a:t>
            </a:r>
          </a:p>
          <a:p>
            <a:pPr>
              <a:buFontTx/>
              <a:buChar char="•"/>
              <a:defRPr/>
            </a:pPr>
            <a:r>
              <a:rPr lang="cs-CZ" sz="2400" dirty="0" err="1" smtClean="0">
                <a:solidFill>
                  <a:srgbClr val="0070C0"/>
                </a:solidFill>
                <a:effectLst/>
              </a:rPr>
              <a:t>Time</a:t>
            </a:r>
            <a:r>
              <a:rPr lang="cs-CZ" sz="2400" dirty="0" smtClean="0">
                <a:solidFill>
                  <a:srgbClr val="0070C0"/>
                </a:solidFill>
                <a:effectLst/>
              </a:rPr>
              <a:t> </a:t>
            </a:r>
            <a:r>
              <a:rPr lang="cs-CZ" sz="2400" dirty="0">
                <a:solidFill>
                  <a:srgbClr val="0070C0"/>
                </a:solidFill>
                <a:effectLst/>
              </a:rPr>
              <a:t>management</a:t>
            </a:r>
          </a:p>
          <a:p>
            <a:pPr>
              <a:buFontTx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effectLst/>
              </a:rPr>
              <a:t>Pozitivní sociální vztahy a komunikace</a:t>
            </a:r>
          </a:p>
          <a:p>
            <a:pPr>
              <a:buFontTx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effectLst/>
              </a:rPr>
              <a:t>Zvládání emočních obtíží </a:t>
            </a:r>
          </a:p>
          <a:p>
            <a:pPr>
              <a:buFontTx/>
              <a:buChar char="•"/>
              <a:defRPr/>
            </a:pPr>
            <a:r>
              <a:rPr lang="cs-CZ" altLang="cs-CZ" sz="2400" dirty="0">
                <a:solidFill>
                  <a:srgbClr val="0070C0"/>
                </a:solidFill>
                <a:effectLst/>
              </a:rPr>
              <a:t>Omezení vnitřních konfliktů</a:t>
            </a:r>
          </a:p>
          <a:p>
            <a:pPr>
              <a:buFontTx/>
              <a:buChar char="•"/>
              <a:defRPr/>
            </a:pPr>
            <a:r>
              <a:rPr lang="cs-CZ" altLang="cs-CZ" sz="2400" dirty="0">
                <a:solidFill>
                  <a:srgbClr val="0070C0"/>
                </a:solidFill>
                <a:effectLst/>
              </a:rPr>
              <a:t>Změna nežádoucích </a:t>
            </a:r>
            <a:r>
              <a:rPr lang="cs-CZ" altLang="cs-CZ" sz="2400" dirty="0" smtClean="0">
                <a:solidFill>
                  <a:srgbClr val="0070C0"/>
                </a:solidFill>
                <a:effectLst/>
              </a:rPr>
              <a:t>postojů a myšlenkových vzorců</a:t>
            </a:r>
            <a:endParaRPr lang="cs-CZ" altLang="cs-CZ" sz="2400" dirty="0">
              <a:solidFill>
                <a:srgbClr val="0070C0"/>
              </a:solidFill>
              <a:effectLst/>
            </a:endParaRPr>
          </a:p>
          <a:p>
            <a:pPr>
              <a:buFontTx/>
              <a:buChar char="•"/>
              <a:defRPr/>
            </a:pPr>
            <a:r>
              <a:rPr lang="cs-CZ" altLang="cs-CZ" sz="2400" dirty="0">
                <a:solidFill>
                  <a:srgbClr val="0070C0"/>
                </a:solidFill>
                <a:effectLst/>
              </a:rPr>
              <a:t>Relaxace</a:t>
            </a:r>
          </a:p>
          <a:p>
            <a:pPr marL="342900" lvl="1" indent="-342900">
              <a:buClr>
                <a:schemeClr val="hlink"/>
              </a:buClr>
              <a:defRPr/>
            </a:pPr>
            <a:endParaRPr lang="cs-CZ" sz="2400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952500"/>
          </a:xfrm>
        </p:spPr>
        <p:txBody>
          <a:bodyPr/>
          <a:lstStyle/>
          <a:p>
            <a:pPr>
              <a:defRPr/>
            </a:pPr>
            <a:r>
              <a:rPr lang="cs-CZ" sz="3200" u="sng" dirty="0" smtClean="0"/>
              <a:t>Změnit rytmus dne, upravit životosprávu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6975"/>
            <a:ext cx="8007350" cy="489902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střídat práci a odpočinek </a:t>
            </a:r>
          </a:p>
          <a:p>
            <a:pPr>
              <a:defRPr/>
            </a:pPr>
            <a:r>
              <a:rPr lang="cs-CZ" sz="2400" dirty="0" smtClean="0"/>
              <a:t>plánovat denní činnosti, počítat s časovou rezervou</a:t>
            </a:r>
          </a:p>
          <a:p>
            <a:pPr>
              <a:defRPr/>
            </a:pPr>
            <a:r>
              <a:rPr lang="cs-CZ" sz="2400" dirty="0" smtClean="0"/>
              <a:t>ubrat zátěž (něco neudělat, přesunout na jiného)</a:t>
            </a:r>
          </a:p>
          <a:p>
            <a:pPr>
              <a:defRPr/>
            </a:pPr>
            <a:r>
              <a:rPr lang="cs-CZ" sz="2400" dirty="0" smtClean="0"/>
              <a:t>hospodařit s časem</a:t>
            </a:r>
          </a:p>
          <a:p>
            <a:pPr>
              <a:defRPr/>
            </a:pPr>
            <a:r>
              <a:rPr lang="cs-CZ" sz="2400" dirty="0" smtClean="0"/>
              <a:t>stanovit si priority</a:t>
            </a:r>
          </a:p>
          <a:p>
            <a:pPr>
              <a:defRPr/>
            </a:pPr>
            <a:r>
              <a:rPr lang="cs-CZ" sz="2400" dirty="0" smtClean="0"/>
              <a:t>kvalitně aktivně odpočívat</a:t>
            </a:r>
          </a:p>
          <a:p>
            <a:pPr>
              <a:defRPr/>
            </a:pPr>
            <a:r>
              <a:rPr lang="cs-CZ" sz="2400" dirty="0" smtClean="0"/>
              <a:t>vyhradit si čas pro sebe </a:t>
            </a:r>
          </a:p>
          <a:p>
            <a:pPr>
              <a:defRPr/>
            </a:pPr>
            <a:r>
              <a:rPr lang="cs-CZ" sz="2400" dirty="0" smtClean="0"/>
              <a:t>pečovat o sebe, voda vně i dovnitř </a:t>
            </a:r>
          </a:p>
          <a:p>
            <a:pPr>
              <a:defRPr/>
            </a:pPr>
            <a:r>
              <a:rPr lang="cs-CZ" sz="2400" dirty="0" smtClean="0"/>
              <a:t>zajistit si dost kvalitního spánku</a:t>
            </a:r>
          </a:p>
          <a:p>
            <a:pPr>
              <a:defRPr/>
            </a:pPr>
            <a:r>
              <a:rPr lang="cs-CZ" sz="2400" dirty="0" smtClean="0"/>
              <a:t>zdravá výživa</a:t>
            </a:r>
          </a:p>
          <a:p>
            <a:pPr>
              <a:defRPr/>
            </a:pPr>
            <a:r>
              <a:rPr lang="cs-CZ" sz="2400" dirty="0" smtClean="0"/>
              <a:t>upravit si pracovní prostředí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6148" name="Picture 40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781300"/>
            <a:ext cx="3097213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7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239838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Budovat pozitivní mezilidské vztahy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875"/>
            <a:ext cx="8007350" cy="4683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Zajistit si sociální oporu?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Utvořit si správný obraz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   druhých lidí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Posilovat přátelské vztahy</a:t>
            </a:r>
            <a:r>
              <a:rPr lang="cs-CZ" sz="28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	(uznání, naslouchání, empatie,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	emocionální opora..)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Vážit slova, vážit činy </a:t>
            </a:r>
            <a:r>
              <a:rPr lang="cs-CZ" sz="2800" dirty="0" smtClean="0"/>
              <a:t>(neurážet,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    nenapadat, respektovat)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Předcházet konfliktům</a:t>
            </a:r>
            <a:r>
              <a:rPr lang="cs-CZ" sz="2800" dirty="0" smtClean="0"/>
              <a:t> (jasná pravidla hry, rozdělení rolí, vhodná doba pro řešení problémů)</a:t>
            </a:r>
          </a:p>
          <a:p>
            <a:pPr>
              <a:defRPr/>
            </a:pPr>
            <a:endParaRPr lang="cs-CZ" sz="2800" dirty="0"/>
          </a:p>
        </p:txBody>
      </p:sp>
      <p:pic>
        <p:nvPicPr>
          <p:cNvPr id="7172" name="Picture 5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890713"/>
            <a:ext cx="2514600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1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Překonat emoční obtíže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6975"/>
            <a:ext cx="8007350" cy="48990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a) Jak snížit emoční tenzi/napětí </a:t>
            </a:r>
            <a:endParaRPr lang="cs-CZ" sz="2000" dirty="0" smtClean="0"/>
          </a:p>
          <a:p>
            <a:pPr lvl="3">
              <a:buFont typeface="Wingdings" pitchFamily="2" charset="2"/>
              <a:buNone/>
              <a:defRPr/>
            </a:pPr>
            <a:r>
              <a:rPr lang="cs-CZ" b="1" dirty="0" smtClean="0"/>
              <a:t>Zlepšovat své schopnosti a dovednosti</a:t>
            </a:r>
            <a:r>
              <a:rPr lang="cs-CZ" dirty="0" smtClean="0"/>
              <a:t> </a:t>
            </a:r>
          </a:p>
          <a:p>
            <a:pPr lvl="3">
              <a:buFont typeface="Wingdings" pitchFamily="2" charset="2"/>
              <a:buNone/>
              <a:defRPr/>
            </a:pPr>
            <a:r>
              <a:rPr lang="cs-CZ" b="1" dirty="0" smtClean="0"/>
              <a:t>Zvolit si náhradní cíl  </a:t>
            </a:r>
            <a:endParaRPr lang="cs-CZ" dirty="0" smtClean="0"/>
          </a:p>
          <a:p>
            <a:pPr lvl="3">
              <a:buFont typeface="Wingdings" pitchFamily="2" charset="2"/>
              <a:buNone/>
              <a:defRPr/>
            </a:pPr>
            <a:r>
              <a:rPr lang="cs-CZ" b="1" dirty="0" smtClean="0"/>
              <a:t>Odreagovat se, uvolňovací aktivity.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 b)  Jak šetřit emoční energií</a:t>
            </a:r>
            <a:endParaRPr lang="cs-CZ" sz="2000" dirty="0" smtClean="0"/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 	Zvýšit odstup od těžkostí, nezávislost na vnějších vlivech.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Zvyšování odolnosti (otužování).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Vyvarovat se silných dojmů a drastických situací.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Snížit profesní </a:t>
            </a:r>
            <a:r>
              <a:rPr lang="cs-CZ" sz="2000" b="1" dirty="0" err="1" smtClean="0"/>
              <a:t>stresory</a:t>
            </a:r>
            <a:r>
              <a:rPr lang="cs-CZ" sz="2000" b="1" dirty="0" smtClean="0"/>
              <a:t>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Omezení vnitřních konfliktů </a:t>
            </a:r>
            <a:endParaRPr lang="cs-CZ" sz="2000" dirty="0" smtClean="0"/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Zvládnout obtíže při rozhodování.</a:t>
            </a:r>
            <a:endParaRPr lang="cs-CZ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 c)  Jak se zbavit se pesimistických a depresivních nálad? </a:t>
            </a:r>
            <a:endParaRPr lang="cs-CZ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		Psychogenní přeladění </a:t>
            </a:r>
            <a:r>
              <a:rPr lang="cs-CZ" sz="2000" dirty="0" smtClean="0"/>
              <a:t>prostřednictvím myšlení, představ, plným 	prožíváním pozitivních prvků a drobných radostí.  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0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Zvládání obtíží při rozhodování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875"/>
            <a:ext cx="8007350" cy="4683125"/>
          </a:xfrm>
        </p:spPr>
        <p:txBody>
          <a:bodyPr/>
          <a:lstStyle/>
          <a:p>
            <a:pPr>
              <a:defRPr/>
            </a:pPr>
            <a:r>
              <a:rPr lang="cs-CZ" sz="2800" dirty="0" smtClean="0"/>
              <a:t>ujasnit si co je pro nás důležité </a:t>
            </a:r>
          </a:p>
          <a:p>
            <a:pPr>
              <a:defRPr/>
            </a:pPr>
            <a:r>
              <a:rPr lang="cs-CZ" sz="2800" dirty="0" smtClean="0"/>
              <a:t>uvědomit si o co nám vlastně jde</a:t>
            </a:r>
          </a:p>
          <a:p>
            <a:pPr>
              <a:defRPr/>
            </a:pPr>
            <a:r>
              <a:rPr lang="cs-CZ" sz="2800" dirty="0" smtClean="0"/>
              <a:t>mohu to zvládnout? (nesnažit se o nereálné)</a:t>
            </a:r>
          </a:p>
          <a:p>
            <a:pPr>
              <a:defRPr/>
            </a:pPr>
            <a:r>
              <a:rPr lang="cs-CZ" sz="2800" dirty="0" smtClean="0"/>
              <a:t>nenechat za sebe rozhodovat druhé </a:t>
            </a:r>
          </a:p>
          <a:p>
            <a:pPr>
              <a:defRPr/>
            </a:pPr>
            <a:r>
              <a:rPr lang="cs-CZ" sz="2800" dirty="0" smtClean="0"/>
              <a:t>neodkládat, nezbavovat se rozhodnutí </a:t>
            </a:r>
          </a:p>
          <a:p>
            <a:pPr>
              <a:defRPr/>
            </a:pPr>
            <a:r>
              <a:rPr lang="cs-CZ" sz="2800" dirty="0" smtClean="0"/>
              <a:t>cvičit se v procesu rozhodování </a:t>
            </a:r>
          </a:p>
          <a:p>
            <a:pPr>
              <a:defRPr/>
            </a:pPr>
            <a:r>
              <a:rPr lang="cs-CZ" sz="2800" dirty="0" smtClean="0"/>
              <a:t>zmapovat situaci</a:t>
            </a:r>
            <a:endParaRPr lang="cs-CZ" sz="2800" b="1" dirty="0" smtClean="0"/>
          </a:p>
          <a:p>
            <a:pPr>
              <a:defRPr/>
            </a:pPr>
            <a:r>
              <a:rPr lang="cs-CZ" sz="2800" dirty="0" smtClean="0"/>
              <a:t>uvolnit se, uklidnit se</a:t>
            </a:r>
            <a:endParaRPr lang="cs-CZ" sz="2800" b="1" dirty="0" smtClean="0"/>
          </a:p>
          <a:p>
            <a:pPr>
              <a:defRPr/>
            </a:pPr>
            <a:r>
              <a:rPr lang="cs-CZ" sz="2800" dirty="0" smtClean="0"/>
              <a:t>rozebrat pozitivní a negativní stránky problému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19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Strategie změny životních postojů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675"/>
            <a:ext cx="8007350" cy="42513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pozitivní myšlení a přístup k životu 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 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orientovat se</a:t>
            </a:r>
            <a:r>
              <a:rPr lang="cs-CZ" sz="2800" dirty="0" smtClean="0"/>
              <a:t> </a:t>
            </a:r>
            <a:r>
              <a:rPr lang="cs-CZ" sz="2800" b="1" dirty="0" smtClean="0"/>
              <a:t>na budoucnost</a:t>
            </a:r>
            <a:r>
              <a:rPr lang="cs-CZ" sz="28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 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hledat a nalézat smysl života</a:t>
            </a:r>
          </a:p>
          <a:p>
            <a:pPr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zbavit se  nežádoucích myšlenkových vzorců a postojů</a:t>
            </a:r>
            <a:endParaRPr lang="cs-CZ" sz="2800" dirty="0"/>
          </a:p>
        </p:txBody>
      </p:sp>
      <p:pic>
        <p:nvPicPr>
          <p:cNvPr id="10244" name="Picture 20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420938"/>
            <a:ext cx="2359025" cy="23780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7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techniky krátkodobé relaxace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(individuální zkušenosti)  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spontánní svalová relaxace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speciální metody svalové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relaxace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11268" name="Picture 4" descr="Zobrazit obrázek v plné velikost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565400"/>
            <a:ext cx="30257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71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4475"/>
            <a:ext cx="8385175" cy="1239838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err="1" smtClean="0"/>
              <a:t>Burnout</a:t>
            </a:r>
            <a:r>
              <a:rPr lang="cs-CZ" sz="3600" dirty="0" smtClean="0"/>
              <a:t> (syndrom vyhoření)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84313"/>
            <a:ext cx="8007350" cy="461168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400" i="1" dirty="0" smtClean="0"/>
              <a:t>	„… </a:t>
            </a:r>
            <a:r>
              <a:rPr lang="cs-CZ" sz="2400" dirty="0" smtClean="0"/>
              <a:t>je konečným stadiem procesu, při němž lidé, kteří se hluboce emocionálně něčím zabývají, ztrácejí své původní nadšení (svůj </a:t>
            </a:r>
            <a:r>
              <a:rPr lang="cs-CZ" sz="2400" dirty="0" err="1" smtClean="0"/>
              <a:t>enthusiasmus</a:t>
            </a:r>
            <a:r>
              <a:rPr lang="cs-CZ" sz="2400" dirty="0" smtClean="0"/>
              <a:t>) a svou motivaci (své vlastní hnací síly).“ (</a:t>
            </a:r>
            <a:r>
              <a:rPr lang="cs-CZ" sz="2400" dirty="0" err="1" smtClean="0"/>
              <a:t>Freudenberger</a:t>
            </a:r>
            <a:r>
              <a:rPr lang="cs-CZ" sz="2400" dirty="0" smtClean="0"/>
              <a:t>, 1974)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„ … je stav fyzického, emocionálního a mentálního vyčerpání, nejčastěji způsobený velkým očekáváním a chronickými situačními stresy.“ (</a:t>
            </a:r>
            <a:r>
              <a:rPr lang="cs-CZ" sz="2400" dirty="0" err="1" smtClean="0"/>
              <a:t>Pines</a:t>
            </a:r>
            <a:r>
              <a:rPr lang="cs-CZ" sz="2400" dirty="0" smtClean="0"/>
              <a:t>, </a:t>
            </a:r>
            <a:r>
              <a:rPr lang="cs-CZ" sz="2400" dirty="0" err="1" smtClean="0"/>
              <a:t>Aronson</a:t>
            </a:r>
            <a:r>
              <a:rPr lang="cs-CZ" sz="2400" dirty="0" smtClean="0"/>
              <a:t>, 1980)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defRPr/>
            </a:pPr>
            <a:r>
              <a:rPr lang="cs-CZ" sz="2400" dirty="0" smtClean="0"/>
              <a:t>„ ztráta profesionálního zájmu nebo osobního zaujetí spojená nejčastěji se ztrátou činorodosti, pocity zklamání a hořkosti.“ (Hartl, 2004)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95600" y="1371600"/>
            <a:ext cx="5867400" cy="2286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885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08038"/>
          </a:xfrm>
        </p:spPr>
        <p:txBody>
          <a:bodyPr/>
          <a:lstStyle/>
          <a:p>
            <a:pPr>
              <a:defRPr/>
            </a:pPr>
            <a:r>
              <a:rPr lang="cs-CZ" sz="4000" u="sng" dirty="0" smtClean="0"/>
              <a:t>Příznaky vyhoření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1075"/>
            <a:ext cx="8007350" cy="5114925"/>
          </a:xfrm>
        </p:spPr>
        <p:txBody>
          <a:bodyPr/>
          <a:lstStyle/>
          <a:p>
            <a:pPr>
              <a:defRPr/>
            </a:pPr>
            <a:r>
              <a:rPr lang="cs-CZ" sz="2300" b="1" u="sng" dirty="0" smtClean="0"/>
              <a:t>Emocionální vyčerpání</a:t>
            </a:r>
            <a:r>
              <a:rPr lang="cs-CZ" sz="2300" b="1" dirty="0" smtClean="0"/>
              <a:t>:</a:t>
            </a:r>
            <a:r>
              <a:rPr lang="cs-CZ" sz="23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pocity sklíčenosti, nedůvěry, bezmoci, viny, zoufalství, beznaděje, nedocenění, sebelítost, netrpělivost, podrážděnost a náladovost, ztráta chuti k životu, síly a motivace</a:t>
            </a:r>
          </a:p>
          <a:p>
            <a:pPr>
              <a:defRPr/>
            </a:pPr>
            <a:r>
              <a:rPr lang="cs-CZ" sz="2300" b="1" u="sng" dirty="0" smtClean="0"/>
              <a:t>Kognitivní vyčerpání</a:t>
            </a:r>
            <a:r>
              <a:rPr lang="cs-CZ" sz="2300" b="1" dirty="0" smtClean="0"/>
              <a:t>:</a:t>
            </a:r>
            <a:r>
              <a:rPr lang="cs-CZ" sz="23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nedostatek energie ke zvládání stresových situací, 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     snížení pracovního výkonu, oslabení kognitivních funkcí, snížení sebedůvěry, ztráta zájmu o profesní témata, ztráta smyslu </a:t>
            </a:r>
          </a:p>
          <a:p>
            <a:pPr>
              <a:defRPr/>
            </a:pPr>
            <a:r>
              <a:rPr lang="cs-CZ" sz="2300" b="1" u="sng" dirty="0" smtClean="0"/>
              <a:t>Celková fyzická únava</a:t>
            </a:r>
            <a:r>
              <a:rPr lang="cs-CZ" sz="2300" u="sng" dirty="0" smtClean="0"/>
              <a:t> </a:t>
            </a:r>
            <a:r>
              <a:rPr lang="cs-CZ" sz="2300" dirty="0" smtClean="0"/>
              <a:t>a psychosomatické potíže. </a:t>
            </a:r>
          </a:p>
          <a:p>
            <a:pPr>
              <a:defRPr/>
            </a:pPr>
            <a:r>
              <a:rPr lang="cs-CZ" sz="2300" b="1" u="sng" dirty="0" smtClean="0"/>
              <a:t>Depersonalizace, dehumanizace</a:t>
            </a:r>
            <a:r>
              <a:rPr lang="cs-CZ" sz="2300" b="1" dirty="0" smtClean="0"/>
              <a:t>:</a:t>
            </a:r>
            <a:endParaRPr lang="cs-CZ" sz="23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zahořklost a odstup od sebe sama i od druhých lidí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cynismus, bez náležité úcty a respektu k osobnosti druhých</a:t>
            </a: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4000" dirty="0" smtClean="0"/>
              <a:t>Fáze syndromu vyhoření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1438"/>
            <a:ext cx="8007350" cy="4895850"/>
          </a:xfrm>
        </p:spPr>
        <p:txBody>
          <a:bodyPr/>
          <a:lstStyle/>
          <a:p>
            <a:pPr>
              <a:defRPr/>
            </a:pPr>
            <a:endParaRPr lang="cs-CZ" sz="20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Zvýšená angažovanost, nadšení: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	</a:t>
            </a:r>
            <a:r>
              <a:rPr lang="cs-CZ" sz="2000" dirty="0" smtClean="0"/>
              <a:t>práce navíc, „nepostradatelnost“, potlačení vlastních potřeb i neúspěchů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Stagnace: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první zklamání, potřeba komfortu, volného času i přátel,  redukce života pouze na práci, profesionální požadavky začínají obtěžovat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Frustrace: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přecitlivělost na neúspěch,  pocit bezmocnosti, nekompetentnosti, nedostatku uznání, přesycenosti, psychosomatické příznaky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Apatie: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nepřátelský vztah k žákům, deziluze, zoufalství, rezignace a lhostejnost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Vyhoření: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úplné psychofyzické vyčerpání organismu,  je nutná intervence zvenčí   (</a:t>
            </a:r>
            <a:r>
              <a:rPr lang="cs-CZ" sz="2000" dirty="0" err="1" smtClean="0"/>
              <a:t>Hennig</a:t>
            </a:r>
            <a:r>
              <a:rPr lang="cs-CZ" sz="2000" dirty="0" smtClean="0"/>
              <a:t>, Keller, 1996)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/>
              <a:t>Pozorování, rozhovor</a:t>
            </a:r>
          </a:p>
          <a:p>
            <a:pPr>
              <a:defRPr/>
            </a:pPr>
            <a:r>
              <a:rPr lang="cs-CZ" sz="2800" dirty="0" smtClean="0"/>
              <a:t>Dotazníky: </a:t>
            </a:r>
          </a:p>
          <a:p>
            <a:pPr lvl="1">
              <a:defRPr/>
            </a:pPr>
            <a:r>
              <a:rPr lang="cs-CZ" sz="2400" dirty="0" smtClean="0"/>
              <a:t>Orientační dotazník (</a:t>
            </a:r>
            <a:r>
              <a:rPr lang="cs-CZ" sz="2400" dirty="0" err="1" smtClean="0"/>
              <a:t>Hawkins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., 1990) </a:t>
            </a:r>
          </a:p>
          <a:p>
            <a:pPr lvl="1">
              <a:defRPr/>
            </a:pPr>
            <a:r>
              <a:rPr lang="cs-CZ" sz="2400" dirty="0" smtClean="0"/>
              <a:t>Dotazník BM (</a:t>
            </a:r>
            <a:r>
              <a:rPr lang="cs-CZ" sz="2400" dirty="0" err="1" smtClean="0"/>
              <a:t>Burnout</a:t>
            </a:r>
            <a:r>
              <a:rPr lang="cs-CZ" sz="2400" dirty="0" smtClean="0"/>
              <a:t> </a:t>
            </a:r>
            <a:r>
              <a:rPr lang="cs-CZ" sz="2400" dirty="0" err="1" smtClean="0"/>
              <a:t>Measure</a:t>
            </a:r>
            <a:r>
              <a:rPr lang="cs-CZ" sz="2400" dirty="0" smtClean="0"/>
              <a:t>) (</a:t>
            </a:r>
            <a:r>
              <a:rPr lang="cs-CZ" sz="2400" dirty="0" err="1" smtClean="0"/>
              <a:t>Pines</a:t>
            </a:r>
            <a:r>
              <a:rPr lang="cs-CZ" sz="2400" dirty="0" smtClean="0"/>
              <a:t>, </a:t>
            </a:r>
            <a:r>
              <a:rPr lang="cs-CZ" sz="2400" dirty="0" err="1" smtClean="0"/>
              <a:t>Aronson</a:t>
            </a:r>
            <a:r>
              <a:rPr lang="cs-CZ" sz="2400" dirty="0" smtClean="0"/>
              <a:t>, 1980)</a:t>
            </a:r>
          </a:p>
          <a:p>
            <a:pPr lvl="1">
              <a:defRPr/>
            </a:pPr>
            <a:r>
              <a:rPr lang="cs-CZ" sz="2400" dirty="0" smtClean="0"/>
              <a:t>MBI metoda (</a:t>
            </a:r>
            <a:r>
              <a:rPr lang="cs-CZ" sz="2400" dirty="0" err="1" smtClean="0"/>
              <a:t>Maslach</a:t>
            </a:r>
            <a:r>
              <a:rPr lang="cs-CZ" sz="2400" dirty="0" smtClean="0"/>
              <a:t> </a:t>
            </a:r>
            <a:r>
              <a:rPr lang="cs-CZ" sz="2400" dirty="0" err="1" smtClean="0"/>
              <a:t>Burnout</a:t>
            </a:r>
            <a:r>
              <a:rPr lang="cs-CZ" sz="2400" dirty="0" smtClean="0"/>
              <a:t> </a:t>
            </a:r>
            <a:r>
              <a:rPr lang="cs-CZ" sz="2400" dirty="0" err="1" smtClean="0"/>
              <a:t>Inventory</a:t>
            </a:r>
            <a:r>
              <a:rPr lang="cs-CZ" sz="2400" dirty="0" smtClean="0"/>
              <a:t>) (</a:t>
            </a:r>
            <a:r>
              <a:rPr lang="cs-CZ" sz="2400" dirty="0" err="1" smtClean="0"/>
              <a:t>Maslach</a:t>
            </a:r>
            <a:r>
              <a:rPr lang="cs-CZ" sz="2400" dirty="0" smtClean="0"/>
              <a:t>, Jackson, 1981). </a:t>
            </a:r>
          </a:p>
          <a:p>
            <a:pPr lvl="1">
              <a:defRPr/>
            </a:pPr>
            <a:r>
              <a:rPr lang="cs-CZ" sz="2400" dirty="0" err="1" smtClean="0"/>
              <a:t>Hennig</a:t>
            </a:r>
            <a:r>
              <a:rPr lang="cs-CZ" sz="2400" dirty="0" smtClean="0"/>
              <a:t> - Kellerův </a:t>
            </a:r>
            <a:r>
              <a:rPr lang="cs-CZ" sz="2400" dirty="0" err="1" smtClean="0"/>
              <a:t>screeningový</a:t>
            </a:r>
            <a:r>
              <a:rPr lang="cs-CZ" sz="2400" dirty="0" smtClean="0"/>
              <a:t> Dotazník vyhoření (</a:t>
            </a:r>
            <a:r>
              <a:rPr lang="cs-CZ" sz="2400" dirty="0" err="1" smtClean="0"/>
              <a:t>Hennig</a:t>
            </a:r>
            <a:r>
              <a:rPr lang="cs-CZ" sz="2400" dirty="0" smtClean="0"/>
              <a:t>, Keller, 1996)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08038"/>
          </a:xfrm>
        </p:spPr>
        <p:txBody>
          <a:bodyPr/>
          <a:lstStyle/>
          <a:p>
            <a:pPr>
              <a:defRPr/>
            </a:pPr>
            <a:r>
              <a:rPr lang="cs-CZ" sz="3200" u="sng" dirty="0" smtClean="0"/>
              <a:t>Dotazník míry vyhoření (BM)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2513"/>
            <a:ext cx="8007350" cy="50434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Zvolte číslo podle častosti výskytu daného jevu.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1                2                3           4         5         6            7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nikdy /jednou za čas /zřídka/někdy /často/převážně/stále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1. Cítím se být unavený/á		                    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2. Cítím se být sklíčený/á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3. Cítím, že mám dnes dobrý den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4. Cítím se být tělesně vyčerpaný/á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5. Cítím se být citově vyčerpaný/á	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6. Cítím, že jsem šťastný/á		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7. Cítím se být vyřízený/á, zničený/á				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8. Nemohu se vzchopit a pokračovat dál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9. Cítím se být nešťastný/á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		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736600"/>
          </a:xfrm>
        </p:spPr>
        <p:txBody>
          <a:bodyPr/>
          <a:lstStyle/>
          <a:p>
            <a:pPr>
              <a:defRPr/>
            </a:pPr>
            <a:r>
              <a:rPr lang="cs-CZ" sz="2400" u="sng" dirty="0" smtClean="0"/>
              <a:t>Pokračování dotazníku BM</a:t>
            </a:r>
            <a:endParaRPr lang="cs-CZ" sz="24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2513"/>
            <a:ext cx="8007350" cy="50434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10. Cítím se být přepracovaný/á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11. Cítím se, jako bych byl/a uvězněn/a (v pasti)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12. Cítím se, jako bych neměl/a žádnou cenu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13. Tíží mne starosti		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14. Trápím se			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15. Jsem rozzlobený/á  nebo zklamaný/á z ostatních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16. Cítím se na nejlepší cestě k onemocnění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17. Pociťuji a prožívám beznaděj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18. Cítím, že jsem odmítaný/á a odstrčený/á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19. Cítím se optimisticky	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20. Cítím se být plný/á energie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21. Jsem plný/á úzkostí a obav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08038"/>
          </a:xfrm>
        </p:spPr>
        <p:txBody>
          <a:bodyPr/>
          <a:lstStyle/>
          <a:p>
            <a:pPr>
              <a:defRPr/>
            </a:pPr>
            <a:r>
              <a:rPr lang="cs-CZ" sz="4000" u="sng" dirty="0" smtClean="0"/>
              <a:t>Vyhodnocení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8775"/>
            <a:ext cx="8007350" cy="44672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Sečtěte hodnoty, které jste uvedli u následujících otázek: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1, 2, 4, 5, 7, 8, 9, 10, 11, 12, 13, 14, 15, 16, 17, 18, 21	A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Sečtěte hodnoty těchto otázek:   3, 6, 19, 20	         		B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Odečtěte B od 32 (32 – B = C)				</a:t>
            </a:r>
            <a:r>
              <a:rPr lang="cs-CZ" sz="2400" dirty="0" err="1" smtClean="0"/>
              <a:t>C</a:t>
            </a:r>
            <a:r>
              <a:rPr lang="cs-CZ" sz="2400" dirty="0" smtClean="0"/>
              <a:t>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Sečtěte A + C = D						</a:t>
            </a:r>
            <a:r>
              <a:rPr lang="cs-CZ" sz="2400" dirty="0" err="1" smtClean="0"/>
              <a:t>D</a:t>
            </a:r>
            <a:r>
              <a:rPr lang="cs-CZ" sz="2400" dirty="0" smtClean="0"/>
              <a:t>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D vydělte číslem 21 – vyjde Vám míra vašeho vyčerpání či vyhoření: ..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23938"/>
          </a:xfrm>
        </p:spPr>
        <p:txBody>
          <a:bodyPr/>
          <a:lstStyle/>
          <a:p>
            <a:pPr>
              <a:defRPr/>
            </a:pPr>
            <a:r>
              <a:rPr lang="cs-CZ" sz="4000" u="sng" dirty="0" smtClean="0"/>
              <a:t>Výsledek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1438"/>
            <a:ext cx="8007350" cy="4754562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hodnota 1 - 2 - dobrý výsledek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2 - 3 – uspokojivý výsledek 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3 - 4 – méně uspokojivý výsledek, avizuje nebezpečí syndromu vyhoření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4 - 5 – prokazujete vyhoření, měli byste proti tomu bezodkladně něco dělat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5 a vyšší – svědčí o akutní krizi a nutně potřebujete pomoc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 skla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3595</TotalTime>
  <Words>494</Words>
  <Application>Microsoft Office PowerPoint</Application>
  <PresentationFormat>Předvádění na obrazovce (4:3)</PresentationFormat>
  <Paragraphs>186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Vrstvy skla</vt:lpstr>
      <vt:lpstr>Syndrom vyhoření …           a jak proti němu…</vt:lpstr>
      <vt:lpstr>Burnout (syndrom vyhoření)</vt:lpstr>
      <vt:lpstr>Příznaky vyhoření</vt:lpstr>
      <vt:lpstr>Fáze syndromu vyhoření</vt:lpstr>
      <vt:lpstr>Diagnostika</vt:lpstr>
      <vt:lpstr>Dotazník míry vyhoření (BM)</vt:lpstr>
      <vt:lpstr>Pokračování dotazníku BM</vt:lpstr>
      <vt:lpstr>Vyhodnocení</vt:lpstr>
      <vt:lpstr>Výsledek</vt:lpstr>
      <vt:lpstr>Příčiny syndromu vyhoření</vt:lpstr>
      <vt:lpstr>První krok prevence</vt:lpstr>
      <vt:lpstr>Prevence</vt:lpstr>
      <vt:lpstr>Prevence v osobní rovině</vt:lpstr>
      <vt:lpstr>Změnit rytmus dne, upravit životosprávu</vt:lpstr>
      <vt:lpstr>Budovat pozitivní mezilidské vztahy</vt:lpstr>
      <vt:lpstr>Překonat emoční obtíže</vt:lpstr>
      <vt:lpstr>Zvládání obtíží při rozhodování</vt:lpstr>
      <vt:lpstr>Strategie změny životních postojů</vt:lpstr>
      <vt:lpstr>Relaxace</vt:lpstr>
      <vt:lpstr>Děkuji za pozornost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SUBJEKTIVNÍ DŮLEŽITOST JAKO FAKTOR OVLIVŇUJÍCÍ INTENZITU STRESU</dc:title>
  <dc:creator>Eva Urbanovská</dc:creator>
  <cp:lastModifiedBy>EVA</cp:lastModifiedBy>
  <cp:revision>408</cp:revision>
  <dcterms:created xsi:type="dcterms:W3CDTF">2007-08-31T15:28:20Z</dcterms:created>
  <dcterms:modified xsi:type="dcterms:W3CDTF">2022-05-05T20:21:47Z</dcterms:modified>
</cp:coreProperties>
</file>