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/>
          <a:lstStyle/>
          <a:p>
            <a:pPr eaLnBrk="1" hangingPunct="1"/>
            <a:r>
              <a:rPr lang="cs-CZ" b="1" dirty="0" smtClean="0"/>
              <a:t>Rizikové a protektivní faktory působící ve vztahu </a:t>
            </a:r>
            <a:br>
              <a:rPr lang="cs-CZ" b="1" dirty="0" smtClean="0"/>
            </a:br>
            <a:r>
              <a:rPr lang="cs-CZ" b="1" dirty="0" smtClean="0"/>
              <a:t>zdraví a nemoci</a:t>
            </a:r>
            <a:br>
              <a:rPr lang="cs-CZ" b="1" dirty="0" smtClean="0"/>
            </a:br>
            <a:r>
              <a:rPr lang="cs-CZ" b="1" dirty="0" smtClean="0"/>
              <a:t>- přehled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110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4000" b="1" i="1" dirty="0"/>
              <a:t>Je sociální opora vždy žádoucí?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/>
              <a:t>Účinnost SO závisí na tom, zda je přiměřená, adekvátní, potřebná, jaký má rozsah, zda může změnit nežádoucí situaci, a od koho daná sociální opora přichází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Negativní účinek SO, pokud:</a:t>
            </a:r>
          </a:p>
          <a:p>
            <a:pPr lvl="1"/>
            <a:r>
              <a:rPr lang="cs-CZ" sz="2000" dirty="0"/>
              <a:t>není požadovaná, </a:t>
            </a:r>
            <a:endParaRPr lang="cs-CZ" sz="2000" dirty="0" smtClean="0"/>
          </a:p>
          <a:p>
            <a:pPr lvl="1"/>
            <a:r>
              <a:rPr lang="cs-CZ" sz="2000" dirty="0" smtClean="0"/>
              <a:t>vede </a:t>
            </a:r>
            <a:r>
              <a:rPr lang="cs-CZ" sz="2000" dirty="0"/>
              <a:t>k ohrožení sebedůvěry a sebeúcty, </a:t>
            </a:r>
            <a:endParaRPr lang="cs-CZ" sz="2000" dirty="0" smtClean="0"/>
          </a:p>
          <a:p>
            <a:pPr lvl="1"/>
            <a:r>
              <a:rPr lang="cs-CZ" sz="2000" dirty="0" smtClean="0"/>
              <a:t>navozuje </a:t>
            </a:r>
            <a:r>
              <a:rPr lang="cs-CZ" sz="2000" dirty="0"/>
              <a:t>pocity bezmoci, </a:t>
            </a:r>
            <a:endParaRPr lang="cs-CZ" sz="2000" dirty="0" smtClean="0"/>
          </a:p>
          <a:p>
            <a:pPr lvl="1"/>
            <a:r>
              <a:rPr lang="cs-CZ" sz="2000" dirty="0" smtClean="0"/>
              <a:t>je-li </a:t>
            </a:r>
            <a:r>
              <a:rPr lang="cs-CZ" sz="2000" dirty="0"/>
              <a:t>v rozporu s potřebami daného člověka, </a:t>
            </a:r>
            <a:endParaRPr lang="cs-CZ" sz="2000" dirty="0" smtClean="0"/>
          </a:p>
          <a:p>
            <a:pPr lvl="1"/>
            <a:r>
              <a:rPr lang="cs-CZ" sz="2000" dirty="0" smtClean="0"/>
              <a:t>je </a:t>
            </a:r>
            <a:r>
              <a:rPr lang="cs-CZ" sz="2000" dirty="0"/>
              <a:t>obtěžující a </a:t>
            </a:r>
            <a:r>
              <a:rPr lang="cs-CZ" sz="2000" dirty="0" smtClean="0"/>
              <a:t>nepřijatelná</a:t>
            </a:r>
          </a:p>
          <a:p>
            <a:pPr lvl="1"/>
            <a:r>
              <a:rPr lang="cs-CZ" sz="2000" dirty="0"/>
              <a:t>v důsledku negativní sociální interakce, anebo když se zprvu pozitivní SO promění ve specifické zdroje stresu. </a:t>
            </a:r>
            <a:endParaRPr lang="cs-CZ" sz="2000" dirty="0" smtClean="0"/>
          </a:p>
          <a:p>
            <a:pPr lvl="1"/>
            <a:r>
              <a:rPr lang="cs-CZ" sz="2000" dirty="0" smtClean="0"/>
              <a:t>Negativní </a:t>
            </a:r>
            <a:r>
              <a:rPr lang="cs-CZ" sz="2000" dirty="0"/>
              <a:t>důsledky může mít sociální opora i pro poskytovatele</a:t>
            </a:r>
            <a:r>
              <a:rPr lang="cs-CZ" sz="2000" dirty="0" smtClean="0"/>
              <a:t>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3683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Vnitřní rizikové a protektivní  faktory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Stres</a:t>
            </a:r>
          </a:p>
          <a:p>
            <a:r>
              <a:rPr lang="cs-CZ" sz="2400" dirty="0" smtClean="0"/>
              <a:t>Primární a sekundární vulnerabilita</a:t>
            </a:r>
          </a:p>
          <a:p>
            <a:r>
              <a:rPr lang="cs-CZ" sz="2400" dirty="0" smtClean="0"/>
              <a:t>Negativní afektivita a úzkostnost</a:t>
            </a:r>
          </a:p>
          <a:p>
            <a:r>
              <a:rPr lang="cs-CZ" sz="2400" dirty="0" smtClean="0"/>
              <a:t>Chování typu A/B, C, D</a:t>
            </a:r>
          </a:p>
          <a:p>
            <a:r>
              <a:rPr lang="cs-CZ" sz="2400" dirty="0" err="1" smtClean="0"/>
              <a:t>Alexithymie</a:t>
            </a:r>
            <a:endParaRPr lang="cs-CZ" sz="2400" dirty="0" smtClean="0"/>
          </a:p>
          <a:p>
            <a:r>
              <a:rPr lang="cs-CZ" sz="2400" dirty="0" smtClean="0"/>
              <a:t>Vnímané </a:t>
            </a:r>
            <a:r>
              <a:rPr lang="cs-CZ" sz="2400" dirty="0"/>
              <a:t>místo kontroly</a:t>
            </a:r>
          </a:p>
          <a:p>
            <a:r>
              <a:rPr lang="cs-CZ" sz="2400" dirty="0" smtClean="0"/>
              <a:t>Kauzální </a:t>
            </a:r>
            <a:r>
              <a:rPr lang="cs-CZ" sz="2400" dirty="0" err="1" smtClean="0"/>
              <a:t>atribuce</a:t>
            </a:r>
            <a:r>
              <a:rPr lang="cs-CZ" sz="2400" dirty="0" smtClean="0"/>
              <a:t>, vysvětlovací styl </a:t>
            </a:r>
          </a:p>
          <a:p>
            <a:r>
              <a:rPr lang="cs-CZ" sz="2400" dirty="0"/>
              <a:t>Psychická odolnost</a:t>
            </a:r>
          </a:p>
          <a:p>
            <a:r>
              <a:rPr lang="cs-CZ" sz="2400" dirty="0" smtClean="0"/>
              <a:t>Sebevědomí, </a:t>
            </a:r>
            <a:r>
              <a:rPr lang="cs-CZ" sz="2400" dirty="0" err="1" smtClean="0"/>
              <a:t>self-efficacy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904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Vnější </a:t>
            </a:r>
            <a:r>
              <a:rPr lang="cs-CZ" sz="3600" dirty="0"/>
              <a:t>rizikové a protektivní 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497363"/>
          </a:xfrm>
        </p:spPr>
        <p:txBody>
          <a:bodyPr/>
          <a:lstStyle/>
          <a:p>
            <a:r>
              <a:rPr lang="cs-CZ" sz="2800" dirty="0" smtClean="0"/>
              <a:t>Vnější stresory</a:t>
            </a:r>
          </a:p>
          <a:p>
            <a:pPr lvl="1"/>
            <a:r>
              <a:rPr lang="cs-CZ" sz="2400" dirty="0" smtClean="0"/>
              <a:t>Materiální, sociální, fyzikální, emocionální, akutní, chronické... </a:t>
            </a:r>
          </a:p>
          <a:p>
            <a:pPr lvl="1"/>
            <a:r>
              <a:rPr lang="cs-CZ" sz="2400" dirty="0" smtClean="0"/>
              <a:t>Pracovní nároky, nevhodné pracovní podmínky</a:t>
            </a:r>
          </a:p>
          <a:p>
            <a:pPr lvl="1"/>
            <a:r>
              <a:rPr lang="cs-CZ" sz="2400" dirty="0" smtClean="0"/>
              <a:t>Rizikové chování </a:t>
            </a:r>
          </a:p>
          <a:p>
            <a:pPr lvl="1"/>
            <a:r>
              <a:rPr lang="cs-CZ" sz="2400" dirty="0" smtClean="0"/>
              <a:t>Nezdravý způsob života</a:t>
            </a:r>
          </a:p>
          <a:p>
            <a:pPr marL="514350" indent="-457200"/>
            <a:r>
              <a:rPr lang="cs-CZ" sz="2800" dirty="0" smtClean="0"/>
              <a:t>Vnější podpůrné faktory</a:t>
            </a:r>
          </a:p>
          <a:p>
            <a:pPr marL="914400" lvl="1" indent="-457200"/>
            <a:r>
              <a:rPr lang="cs-CZ" sz="2400" dirty="0" smtClean="0"/>
              <a:t>Sociální opora</a:t>
            </a:r>
          </a:p>
          <a:p>
            <a:pPr marL="914400" lvl="1" indent="-457200"/>
            <a:r>
              <a:rPr lang="cs-CZ" sz="2400" dirty="0" smtClean="0"/>
              <a:t>Pracovní autonomie</a:t>
            </a:r>
          </a:p>
          <a:p>
            <a:pPr marL="914400" lvl="1" indent="-457200"/>
            <a:r>
              <a:rPr lang="cs-CZ" sz="2400" dirty="0" smtClean="0"/>
              <a:t>Zdravý životní styl, chování, podporující zdraví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59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Percipovaná sociální opora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 smtClean="0"/>
              <a:t>Co je sociální opora?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Sociální oporu je možné chápat jako: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sociální </a:t>
            </a:r>
            <a:r>
              <a:rPr lang="cs-CZ" sz="2400" dirty="0"/>
              <a:t>fond, ze kterého je možné čerpat v případě potřeby, </a:t>
            </a:r>
            <a:endParaRPr 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systém </a:t>
            </a:r>
            <a:r>
              <a:rPr lang="cs-CZ" sz="2400" dirty="0"/>
              <a:t>sociálních vztahů, jejichž prostřednictvím získává jedinec pomoc při zvládání nároků a dosahování cílů. </a:t>
            </a:r>
            <a:endParaRPr 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sz="2400" dirty="0"/>
          </a:p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Sociální </a:t>
            </a:r>
            <a:r>
              <a:rPr lang="cs-CZ" sz="2400" dirty="0"/>
              <a:t>oporu může </a:t>
            </a:r>
            <a:r>
              <a:rPr lang="cs-CZ" sz="2400" dirty="0" smtClean="0"/>
              <a:t>člověk: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podněcovat</a:t>
            </a:r>
            <a:r>
              <a:rPr lang="cs-CZ" sz="2400" dirty="0"/>
              <a:t>, mobilizovat, posilovat, získávat, ale také poskytovat nebo dokonce </a:t>
            </a:r>
            <a:r>
              <a:rPr lang="cs-CZ" sz="2400" dirty="0" smtClean="0"/>
              <a:t>odmítat.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Základní </a:t>
            </a:r>
            <a:r>
              <a:rPr lang="cs-CZ" sz="4000" b="1" dirty="0"/>
              <a:t>zdroje sociální opory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SO </a:t>
            </a:r>
            <a:r>
              <a:rPr lang="cs-CZ" sz="2800" dirty="0"/>
              <a:t>získává člověk prostřednictvím sociální vazby k druhým lidem</a:t>
            </a:r>
            <a:endParaRPr lang="cs-CZ" sz="2800" dirty="0" smtClean="0"/>
          </a:p>
          <a:p>
            <a:r>
              <a:rPr lang="cs-CZ" sz="2800" dirty="0" smtClean="0"/>
              <a:t>K základním zdrojům SO patří:</a:t>
            </a:r>
          </a:p>
          <a:p>
            <a:pPr lvl="1"/>
            <a:r>
              <a:rPr lang="cs-CZ" sz="2400" dirty="0" smtClean="0"/>
              <a:t>rodina</a:t>
            </a:r>
            <a:r>
              <a:rPr lang="cs-CZ" sz="2400" dirty="0"/>
              <a:t>, blízcí přátelé, </a:t>
            </a:r>
            <a:endParaRPr lang="cs-CZ" sz="2400" dirty="0" smtClean="0"/>
          </a:p>
          <a:p>
            <a:pPr lvl="1"/>
            <a:r>
              <a:rPr lang="cs-CZ" sz="2400" dirty="0" smtClean="0"/>
              <a:t>spolupracovníci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dirty="0" smtClean="0"/>
              <a:t>profesionálové, </a:t>
            </a:r>
          </a:p>
          <a:p>
            <a:pPr lvl="1"/>
            <a:r>
              <a:rPr lang="cs-CZ" sz="2400" dirty="0" smtClean="0"/>
              <a:t>sousedé, komunita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dirty="0" smtClean="0"/>
              <a:t>lidé </a:t>
            </a:r>
            <a:r>
              <a:rPr lang="cs-CZ" sz="2400" dirty="0"/>
              <a:t>s podobnými charakteristikami </a:t>
            </a:r>
            <a:endParaRPr lang="cs-CZ" sz="2400" dirty="0" smtClean="0"/>
          </a:p>
          <a:p>
            <a:pPr lvl="1"/>
            <a:r>
              <a:rPr lang="cs-CZ" sz="2400" dirty="0" smtClean="0"/>
              <a:t>osoby</a:t>
            </a:r>
            <a:r>
              <a:rPr lang="cs-CZ" sz="2400" dirty="0"/>
              <a:t>, které mají zkušenosti s působícím stresorem</a:t>
            </a:r>
          </a:p>
        </p:txBody>
      </p:sp>
    </p:spTree>
    <p:extLst>
      <p:ext uri="{BB962C8B-B14F-4D97-AF65-F5344CB8AC3E}">
        <p14:creationId xmlns:p14="http://schemas.microsoft.com/office/powerpoint/2010/main" val="159342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Protektivní účinek sociální opory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Modely účinku SO:</a:t>
            </a:r>
          </a:p>
          <a:p>
            <a:pPr lvl="1"/>
            <a:r>
              <a:rPr lang="cs-CZ" sz="2400" dirty="0"/>
              <a:t>Nárazníkový model (model zaměřený na stres) </a:t>
            </a:r>
            <a:endParaRPr lang="cs-CZ" sz="2400" dirty="0" smtClean="0"/>
          </a:p>
          <a:p>
            <a:pPr lvl="1"/>
            <a:r>
              <a:rPr lang="cs-CZ" sz="2400" dirty="0"/>
              <a:t>Model přímého (hlavního) </a:t>
            </a:r>
            <a:r>
              <a:rPr lang="cs-CZ" sz="2400" dirty="0" smtClean="0"/>
              <a:t>účinku (nezávisle na situaci stresu)</a:t>
            </a:r>
          </a:p>
          <a:p>
            <a:r>
              <a:rPr lang="cs-CZ" sz="2800" dirty="0" smtClean="0"/>
              <a:t>Co přináší SO?</a:t>
            </a:r>
          </a:p>
          <a:p>
            <a:pPr lvl="1"/>
            <a:r>
              <a:rPr lang="cs-CZ" sz="2400" dirty="0" smtClean="0"/>
              <a:t>Pomáhá redukovat stres, najít zdroje zvládání stresu, aktivní </a:t>
            </a:r>
            <a:r>
              <a:rPr lang="cs-CZ" sz="2400" dirty="0" err="1" smtClean="0"/>
              <a:t>copingové</a:t>
            </a:r>
            <a:r>
              <a:rPr lang="cs-CZ" sz="2400" dirty="0" smtClean="0"/>
              <a:t> strategie  </a:t>
            </a:r>
          </a:p>
          <a:p>
            <a:pPr lvl="1"/>
            <a:r>
              <a:rPr lang="cs-CZ" sz="2400" dirty="0" smtClean="0"/>
              <a:t>Vyvolává pocit </a:t>
            </a:r>
            <a:r>
              <a:rPr lang="cs-CZ" sz="2400" dirty="0"/>
              <a:t>sociální přináležitosti, </a:t>
            </a:r>
            <a:r>
              <a:rPr lang="cs-CZ" sz="2400" dirty="0" smtClean="0"/>
              <a:t>pocity pohody, </a:t>
            </a:r>
            <a:r>
              <a:rPr lang="cs-CZ" sz="2400" dirty="0"/>
              <a:t>pocitu sebeuplatnění, </a:t>
            </a:r>
            <a:r>
              <a:rPr lang="cs-CZ" sz="2400" dirty="0" smtClean="0"/>
              <a:t>sebe-účinnosti, zvýšení sebehodnocení, prevence vůči depresi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7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4000" b="1" dirty="0"/>
              <a:t>Druhy sociální opory </a:t>
            </a:r>
            <a:r>
              <a:rPr lang="cs-CZ" sz="4000" b="1" dirty="0" smtClean="0"/>
              <a:t>1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sz="2400" dirty="0" smtClean="0"/>
              <a:t>Podle úrovně </a:t>
            </a:r>
            <a:r>
              <a:rPr lang="cs-CZ" sz="2400" dirty="0"/>
              <a:t>poskytované sociální </a:t>
            </a:r>
            <a:r>
              <a:rPr lang="cs-CZ" sz="2400" dirty="0" smtClean="0"/>
              <a:t>opory</a:t>
            </a:r>
          </a:p>
          <a:p>
            <a:pPr lvl="1"/>
            <a:r>
              <a:rPr lang="cs-CZ" sz="2000" dirty="0" smtClean="0"/>
              <a:t>Makrosociální </a:t>
            </a:r>
            <a:r>
              <a:rPr lang="cs-CZ" sz="2000" dirty="0"/>
              <a:t>- </a:t>
            </a:r>
            <a:r>
              <a:rPr lang="cs-CZ" sz="2000" dirty="0" smtClean="0"/>
              <a:t>stát</a:t>
            </a:r>
            <a:r>
              <a:rPr lang="cs-CZ" sz="2000" dirty="0"/>
              <a:t>, mezinárodní </a:t>
            </a:r>
            <a:r>
              <a:rPr lang="cs-CZ" sz="2000" dirty="0" smtClean="0"/>
              <a:t>organizace</a:t>
            </a:r>
          </a:p>
          <a:p>
            <a:pPr lvl="1"/>
            <a:r>
              <a:rPr lang="cs-CZ" sz="2000" dirty="0" err="1" smtClean="0"/>
              <a:t>Mezosociální</a:t>
            </a:r>
            <a:r>
              <a:rPr lang="cs-CZ" sz="2000" dirty="0" smtClean="0"/>
              <a:t> </a:t>
            </a:r>
            <a:r>
              <a:rPr lang="cs-CZ" sz="2000" dirty="0"/>
              <a:t>- společenské instituce – poradenské, náboženské; sociální síť</a:t>
            </a:r>
          </a:p>
          <a:p>
            <a:pPr lvl="1"/>
            <a:r>
              <a:rPr lang="cs-CZ" sz="2000" dirty="0" err="1"/>
              <a:t>Mikrosociální</a:t>
            </a:r>
            <a:r>
              <a:rPr lang="cs-CZ" sz="2000" dirty="0"/>
              <a:t> – neformální, nejbližší lidé </a:t>
            </a:r>
            <a:endParaRPr lang="cs-CZ" sz="2000" dirty="0" smtClean="0"/>
          </a:p>
          <a:p>
            <a:r>
              <a:rPr lang="cs-CZ" sz="2400" dirty="0" smtClean="0"/>
              <a:t>Podle obsahu (účinku)</a:t>
            </a:r>
          </a:p>
          <a:p>
            <a:pPr lvl="1"/>
            <a:r>
              <a:rPr lang="cs-CZ" sz="2000" dirty="0"/>
              <a:t>Instrumentální </a:t>
            </a:r>
            <a:r>
              <a:rPr lang="cs-CZ" sz="2000" dirty="0" smtClean="0"/>
              <a:t>–pomocí </a:t>
            </a:r>
            <a:r>
              <a:rPr lang="cs-CZ" sz="2000" dirty="0"/>
              <a:t>konkrétních nástrojů (</a:t>
            </a:r>
            <a:r>
              <a:rPr lang="cs-CZ" sz="2000" dirty="0" smtClean="0"/>
              <a:t>finance, </a:t>
            </a:r>
            <a:r>
              <a:rPr lang="cs-CZ" sz="2000" dirty="0"/>
              <a:t>materiální pomoc, pomoc při zařizování, vyřizování různých záležitostí). </a:t>
            </a:r>
          </a:p>
          <a:p>
            <a:pPr lvl="1"/>
            <a:r>
              <a:rPr lang="cs-CZ" sz="2000" dirty="0"/>
              <a:t>Informační – zprostředkování důležitých poznatků, informací, </a:t>
            </a:r>
            <a:r>
              <a:rPr lang="cs-CZ" sz="2000" dirty="0" smtClean="0"/>
              <a:t>usnadní </a:t>
            </a:r>
            <a:r>
              <a:rPr lang="cs-CZ" sz="2000" dirty="0"/>
              <a:t>orientaci, řešení problémů apod.</a:t>
            </a:r>
          </a:p>
          <a:p>
            <a:pPr lvl="1"/>
            <a:r>
              <a:rPr lang="cs-CZ" sz="2000" dirty="0"/>
              <a:t>Emocionální </a:t>
            </a:r>
            <a:r>
              <a:rPr lang="cs-CZ" sz="2000" dirty="0" smtClean="0"/>
              <a:t>– sdílení </a:t>
            </a:r>
            <a:r>
              <a:rPr lang="cs-CZ" sz="2000" dirty="0"/>
              <a:t>radostí i starostí, porozumění, blízkosti, lásky, soucitu, </a:t>
            </a:r>
            <a:r>
              <a:rPr lang="cs-CZ" sz="2000" dirty="0" smtClean="0"/>
              <a:t>náklonnosti</a:t>
            </a:r>
            <a:r>
              <a:rPr lang="cs-CZ" sz="2000" dirty="0"/>
              <a:t>.</a:t>
            </a:r>
          </a:p>
          <a:p>
            <a:pPr lvl="1"/>
            <a:r>
              <a:rPr lang="cs-CZ" sz="2000" dirty="0"/>
              <a:t>Evaluační – poskytuje hodnocení a tím napomáhá k (znovu)získání </a:t>
            </a:r>
            <a:r>
              <a:rPr lang="cs-CZ" sz="2000" dirty="0" smtClean="0"/>
              <a:t>sebeúcty, sebevědomí, osobnímu </a:t>
            </a:r>
            <a:r>
              <a:rPr lang="cs-CZ" sz="2000" dirty="0" err="1" smtClean="0"/>
              <a:t>seberozvoji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624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Druhy sociální opory </a:t>
            </a:r>
            <a:r>
              <a:rPr lang="cs-CZ" sz="4000" b="1" dirty="0" smtClean="0"/>
              <a:t>2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Podle vztahu </a:t>
            </a:r>
            <a:r>
              <a:rPr lang="cs-CZ" sz="2800" dirty="0"/>
              <a:t>jedince k sociální </a:t>
            </a:r>
            <a:r>
              <a:rPr lang="cs-CZ" sz="2800" dirty="0" smtClean="0"/>
              <a:t>opoře: </a:t>
            </a:r>
          </a:p>
          <a:p>
            <a:pPr lvl="0"/>
            <a:r>
              <a:rPr lang="cs-CZ" sz="2400" dirty="0"/>
              <a:t>Poskytovaná – pomoc, která je jedinci určená, je mu nabízená.</a:t>
            </a:r>
          </a:p>
          <a:p>
            <a:pPr lvl="0"/>
            <a:r>
              <a:rPr lang="cs-CZ" sz="2400" dirty="0"/>
              <a:t>Očekávaná (anticipovaná) – pomoc, kterou si jedinec přeje, očekává ji</a:t>
            </a:r>
            <a:r>
              <a:rPr lang="cs-CZ" sz="2400" dirty="0" smtClean="0"/>
              <a:t>. (předpokládá se vždy pozitivní vliv)</a:t>
            </a:r>
            <a:endParaRPr lang="cs-CZ" sz="2400" dirty="0"/>
          </a:p>
          <a:p>
            <a:pPr lvl="0"/>
            <a:r>
              <a:rPr lang="cs-CZ" sz="2400" dirty="0"/>
              <a:t>Získaná (obdržená, přijímaná) -  pomoc, kterou jedinec skutečně získal. </a:t>
            </a:r>
            <a:r>
              <a:rPr lang="cs-CZ" sz="2400" dirty="0" smtClean="0"/>
              <a:t>(není vyloučeno zklamání, tím pádem negativní účinek)</a:t>
            </a:r>
            <a:endParaRPr lang="cs-CZ" sz="2400" dirty="0"/>
          </a:p>
          <a:p>
            <a:pPr lvl="0"/>
            <a:r>
              <a:rPr lang="cs-CZ" sz="2400" dirty="0"/>
              <a:t>Nevyžádaná – pomoc, která je poskytována přesto, že o ni jedinec neprojevil zájem.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366984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470</Words>
  <Application>Microsoft Office PowerPoint</Application>
  <PresentationFormat>Předvádění na obrazovce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Rizikové a protektivní faktory působící ve vztahu  zdraví a nemoci - přehled</vt:lpstr>
      <vt:lpstr>Vnitřní rizikové a protektivní  faktory</vt:lpstr>
      <vt:lpstr>Vnější rizikové a protektivní  faktory</vt:lpstr>
      <vt:lpstr>Percipovaná sociální opora</vt:lpstr>
      <vt:lpstr>Co je sociální opora?</vt:lpstr>
      <vt:lpstr>Základní zdroje sociální opory </vt:lpstr>
      <vt:lpstr>Protektivní účinek sociální opory</vt:lpstr>
      <vt:lpstr>Druhy sociální opory 1</vt:lpstr>
      <vt:lpstr>Druhy sociální opory 2</vt:lpstr>
      <vt:lpstr>Je sociální opora vždy žádoucí?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52</cp:revision>
  <dcterms:created xsi:type="dcterms:W3CDTF">2014-12-05T10:20:04Z</dcterms:created>
  <dcterms:modified xsi:type="dcterms:W3CDTF">2022-05-05T12:50:01Z</dcterms:modified>
</cp:coreProperties>
</file>