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5" r:id="rId8"/>
    <p:sldId id="262" r:id="rId9"/>
    <p:sldId id="266" r:id="rId10"/>
    <p:sldId id="267" r:id="rId11"/>
    <p:sldId id="263" r:id="rId12"/>
    <p:sldId id="271" r:id="rId13"/>
    <p:sldId id="270" r:id="rId14"/>
    <p:sldId id="269" r:id="rId15"/>
    <p:sldId id="296" r:id="rId16"/>
    <p:sldId id="297" r:id="rId17"/>
    <p:sldId id="298" r:id="rId18"/>
    <p:sldId id="299" r:id="rId19"/>
    <p:sldId id="300" r:id="rId20"/>
    <p:sldId id="281" r:id="rId21"/>
    <p:sldId id="282" r:id="rId22"/>
    <p:sldId id="283" r:id="rId23"/>
    <p:sldId id="284" r:id="rId24"/>
    <p:sldId id="272" r:id="rId25"/>
    <p:sldId id="273" r:id="rId26"/>
    <p:sldId id="274" r:id="rId27"/>
    <p:sldId id="275" r:id="rId28"/>
    <p:sldId id="276" r:id="rId29"/>
    <p:sldId id="277" r:id="rId30"/>
    <p:sldId id="302" r:id="rId31"/>
    <p:sldId id="279" r:id="rId32"/>
    <p:sldId id="285" r:id="rId33"/>
    <p:sldId id="260" r:id="rId34"/>
    <p:sldId id="286" r:id="rId35"/>
    <p:sldId id="287" r:id="rId36"/>
    <p:sldId id="288" r:id="rId37"/>
    <p:sldId id="289" r:id="rId38"/>
    <p:sldId id="290" r:id="rId39"/>
    <p:sldId id="291" r:id="rId40"/>
    <p:sldId id="292" r:id="rId41"/>
    <p:sldId id="268" r:id="rId42"/>
    <p:sldId id="293" r:id="rId43"/>
    <p:sldId id="294" r:id="rId44"/>
    <p:sldId id="278" r:id="rId45"/>
    <p:sldId id="301" r:id="rId46"/>
    <p:sldId id="303" r:id="rId47"/>
    <p:sldId id="295" r:id="rId4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A61972-9869-4F59-874C-2ABD88116BE5}"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8E488B15-DE68-4FF5-B316-EBF2E07D07C5}">
      <dgm:prSet/>
      <dgm:spPr/>
      <dgm:t>
        <a:bodyPr/>
        <a:lstStyle/>
        <a:p>
          <a:r>
            <a:rPr lang="cs-CZ"/>
            <a:t>Deprivace, zanedbanost, frustrace</a:t>
          </a:r>
          <a:endParaRPr lang="en-US"/>
        </a:p>
      </dgm:t>
    </dgm:pt>
    <dgm:pt modelId="{D36C60E0-E5FE-4064-89AC-293131DA5706}" type="parTrans" cxnId="{8C57F539-55D0-4255-A2F7-CF8D5CF8A63C}">
      <dgm:prSet/>
      <dgm:spPr/>
      <dgm:t>
        <a:bodyPr/>
        <a:lstStyle/>
        <a:p>
          <a:endParaRPr lang="en-US"/>
        </a:p>
      </dgm:t>
    </dgm:pt>
    <dgm:pt modelId="{A85E8DFF-05DF-4BD2-9F6B-80EABCA4D176}" type="sibTrans" cxnId="{8C57F539-55D0-4255-A2F7-CF8D5CF8A63C}">
      <dgm:prSet/>
      <dgm:spPr/>
      <dgm:t>
        <a:bodyPr/>
        <a:lstStyle/>
        <a:p>
          <a:endParaRPr lang="en-US"/>
        </a:p>
      </dgm:t>
    </dgm:pt>
    <dgm:pt modelId="{30406E2F-E6AE-4080-93A1-4CE948F34C4C}">
      <dgm:prSet/>
      <dgm:spPr/>
      <dgm:t>
        <a:bodyPr/>
        <a:lstStyle/>
        <a:p>
          <a:r>
            <a:rPr lang="cs-CZ" u="sng"/>
            <a:t>Typ sociálně hyperaktivní</a:t>
          </a:r>
          <a:r>
            <a:rPr lang="cs-CZ"/>
            <a:t>  </a:t>
          </a:r>
          <a:endParaRPr lang="en-US"/>
        </a:p>
      </dgm:t>
    </dgm:pt>
    <dgm:pt modelId="{B6BCA765-24B6-4C30-B48D-8DE01D1BEBF8}" type="parTrans" cxnId="{2B656C6B-6086-4BAA-9E06-A00E36EFE8CA}">
      <dgm:prSet/>
      <dgm:spPr/>
      <dgm:t>
        <a:bodyPr/>
        <a:lstStyle/>
        <a:p>
          <a:endParaRPr lang="en-US"/>
        </a:p>
      </dgm:t>
    </dgm:pt>
    <dgm:pt modelId="{25C458D5-2676-4F93-A293-CF138B380DF0}" type="sibTrans" cxnId="{2B656C6B-6086-4BAA-9E06-A00E36EFE8CA}">
      <dgm:prSet/>
      <dgm:spPr/>
      <dgm:t>
        <a:bodyPr/>
        <a:lstStyle/>
        <a:p>
          <a:endParaRPr lang="en-US"/>
        </a:p>
      </dgm:t>
    </dgm:pt>
    <dgm:pt modelId="{D68E8354-FA4E-40A6-A284-9EC569F7AB50}">
      <dgm:prSet/>
      <dgm:spPr/>
      <dgm:t>
        <a:bodyPr/>
        <a:lstStyle/>
        <a:p>
          <a:r>
            <a:rPr lang="cs-CZ" u="sng"/>
            <a:t>Typ sociálně hypoaktivní</a:t>
          </a:r>
          <a:r>
            <a:rPr lang="cs-CZ"/>
            <a:t>  </a:t>
          </a:r>
          <a:endParaRPr lang="en-US"/>
        </a:p>
      </dgm:t>
    </dgm:pt>
    <dgm:pt modelId="{7B4E8F95-D787-448E-B1B8-0589C5CCDD11}" type="parTrans" cxnId="{6262B1F1-D674-4613-B271-54AFB9A08716}">
      <dgm:prSet/>
      <dgm:spPr/>
      <dgm:t>
        <a:bodyPr/>
        <a:lstStyle/>
        <a:p>
          <a:endParaRPr lang="en-US"/>
        </a:p>
      </dgm:t>
    </dgm:pt>
    <dgm:pt modelId="{6D6838BD-2635-4665-A2A9-EC7FB7AA5E64}" type="sibTrans" cxnId="{6262B1F1-D674-4613-B271-54AFB9A08716}">
      <dgm:prSet/>
      <dgm:spPr/>
      <dgm:t>
        <a:bodyPr/>
        <a:lstStyle/>
        <a:p>
          <a:endParaRPr lang="en-US"/>
        </a:p>
      </dgm:t>
    </dgm:pt>
    <dgm:pt modelId="{EACB8198-26F6-44BB-88C7-CC9C435BA5D7}">
      <dgm:prSet/>
      <dgm:spPr/>
      <dgm:t>
        <a:bodyPr/>
        <a:lstStyle/>
        <a:p>
          <a:r>
            <a:rPr lang="cs-CZ" u="sng"/>
            <a:t>Typ normoaktivní</a:t>
          </a:r>
          <a:r>
            <a:rPr lang="cs-CZ"/>
            <a:t> </a:t>
          </a:r>
          <a:endParaRPr lang="en-US"/>
        </a:p>
      </dgm:t>
    </dgm:pt>
    <dgm:pt modelId="{1568F51F-63C0-4F8F-818D-93B21C5D5750}" type="parTrans" cxnId="{28B28BDE-1BB2-4F3A-BC3D-F352D196820F}">
      <dgm:prSet/>
      <dgm:spPr/>
      <dgm:t>
        <a:bodyPr/>
        <a:lstStyle/>
        <a:p>
          <a:endParaRPr lang="en-US"/>
        </a:p>
      </dgm:t>
    </dgm:pt>
    <dgm:pt modelId="{2EA7F379-3F86-436D-8077-5615F8410C77}" type="sibTrans" cxnId="{28B28BDE-1BB2-4F3A-BC3D-F352D196820F}">
      <dgm:prSet/>
      <dgm:spPr/>
      <dgm:t>
        <a:bodyPr/>
        <a:lstStyle/>
        <a:p>
          <a:endParaRPr lang="en-US"/>
        </a:p>
      </dgm:t>
    </dgm:pt>
    <dgm:pt modelId="{CC1904CC-C735-4243-94B4-F7DE50B03F3F}" type="pres">
      <dgm:prSet presAssocID="{D2A61972-9869-4F59-874C-2ABD88116BE5}" presName="outerComposite" presStyleCnt="0">
        <dgm:presLayoutVars>
          <dgm:chMax val="5"/>
          <dgm:dir/>
          <dgm:resizeHandles val="exact"/>
        </dgm:presLayoutVars>
      </dgm:prSet>
      <dgm:spPr/>
    </dgm:pt>
    <dgm:pt modelId="{A1436A88-F6E7-874E-A85F-006CC9D3BCF6}" type="pres">
      <dgm:prSet presAssocID="{D2A61972-9869-4F59-874C-2ABD88116BE5}" presName="dummyMaxCanvas" presStyleCnt="0">
        <dgm:presLayoutVars/>
      </dgm:prSet>
      <dgm:spPr/>
    </dgm:pt>
    <dgm:pt modelId="{7F6E6F8F-2E08-B948-8CFB-4F61763D3C35}" type="pres">
      <dgm:prSet presAssocID="{D2A61972-9869-4F59-874C-2ABD88116BE5}" presName="FourNodes_1" presStyleLbl="node1" presStyleIdx="0" presStyleCnt="4">
        <dgm:presLayoutVars>
          <dgm:bulletEnabled val="1"/>
        </dgm:presLayoutVars>
      </dgm:prSet>
      <dgm:spPr/>
    </dgm:pt>
    <dgm:pt modelId="{2FD5E46E-C7A1-A147-A3A3-C25EDEC1E6D7}" type="pres">
      <dgm:prSet presAssocID="{D2A61972-9869-4F59-874C-2ABD88116BE5}" presName="FourNodes_2" presStyleLbl="node1" presStyleIdx="1" presStyleCnt="4">
        <dgm:presLayoutVars>
          <dgm:bulletEnabled val="1"/>
        </dgm:presLayoutVars>
      </dgm:prSet>
      <dgm:spPr/>
    </dgm:pt>
    <dgm:pt modelId="{0E907763-E67A-944E-A792-E6D3F854570E}" type="pres">
      <dgm:prSet presAssocID="{D2A61972-9869-4F59-874C-2ABD88116BE5}" presName="FourNodes_3" presStyleLbl="node1" presStyleIdx="2" presStyleCnt="4">
        <dgm:presLayoutVars>
          <dgm:bulletEnabled val="1"/>
        </dgm:presLayoutVars>
      </dgm:prSet>
      <dgm:spPr/>
    </dgm:pt>
    <dgm:pt modelId="{BC464F30-D9C3-7B40-8FB3-3F9949A14382}" type="pres">
      <dgm:prSet presAssocID="{D2A61972-9869-4F59-874C-2ABD88116BE5}" presName="FourNodes_4" presStyleLbl="node1" presStyleIdx="3" presStyleCnt="4">
        <dgm:presLayoutVars>
          <dgm:bulletEnabled val="1"/>
        </dgm:presLayoutVars>
      </dgm:prSet>
      <dgm:spPr/>
    </dgm:pt>
    <dgm:pt modelId="{720EFBDD-CA68-B946-B6E4-2CA9D7D9AE9B}" type="pres">
      <dgm:prSet presAssocID="{D2A61972-9869-4F59-874C-2ABD88116BE5}" presName="FourConn_1-2" presStyleLbl="fgAccFollowNode1" presStyleIdx="0" presStyleCnt="3">
        <dgm:presLayoutVars>
          <dgm:bulletEnabled val="1"/>
        </dgm:presLayoutVars>
      </dgm:prSet>
      <dgm:spPr/>
    </dgm:pt>
    <dgm:pt modelId="{A90C9024-7B58-464D-8A30-9B6C8D0865A1}" type="pres">
      <dgm:prSet presAssocID="{D2A61972-9869-4F59-874C-2ABD88116BE5}" presName="FourConn_2-3" presStyleLbl="fgAccFollowNode1" presStyleIdx="1" presStyleCnt="3">
        <dgm:presLayoutVars>
          <dgm:bulletEnabled val="1"/>
        </dgm:presLayoutVars>
      </dgm:prSet>
      <dgm:spPr/>
    </dgm:pt>
    <dgm:pt modelId="{8399B988-8846-C243-B30B-D2C97F38F2D7}" type="pres">
      <dgm:prSet presAssocID="{D2A61972-9869-4F59-874C-2ABD88116BE5}" presName="FourConn_3-4" presStyleLbl="fgAccFollowNode1" presStyleIdx="2" presStyleCnt="3">
        <dgm:presLayoutVars>
          <dgm:bulletEnabled val="1"/>
        </dgm:presLayoutVars>
      </dgm:prSet>
      <dgm:spPr/>
    </dgm:pt>
    <dgm:pt modelId="{B689CEB0-F888-0E4F-9306-6656DAB44D58}" type="pres">
      <dgm:prSet presAssocID="{D2A61972-9869-4F59-874C-2ABD88116BE5}" presName="FourNodes_1_text" presStyleLbl="node1" presStyleIdx="3" presStyleCnt="4">
        <dgm:presLayoutVars>
          <dgm:bulletEnabled val="1"/>
        </dgm:presLayoutVars>
      </dgm:prSet>
      <dgm:spPr/>
    </dgm:pt>
    <dgm:pt modelId="{5D210201-2A39-DA4B-86E2-81A19925C5AA}" type="pres">
      <dgm:prSet presAssocID="{D2A61972-9869-4F59-874C-2ABD88116BE5}" presName="FourNodes_2_text" presStyleLbl="node1" presStyleIdx="3" presStyleCnt="4">
        <dgm:presLayoutVars>
          <dgm:bulletEnabled val="1"/>
        </dgm:presLayoutVars>
      </dgm:prSet>
      <dgm:spPr/>
    </dgm:pt>
    <dgm:pt modelId="{6ADF140E-61F2-E74B-B583-1E70FA7CD303}" type="pres">
      <dgm:prSet presAssocID="{D2A61972-9869-4F59-874C-2ABD88116BE5}" presName="FourNodes_3_text" presStyleLbl="node1" presStyleIdx="3" presStyleCnt="4">
        <dgm:presLayoutVars>
          <dgm:bulletEnabled val="1"/>
        </dgm:presLayoutVars>
      </dgm:prSet>
      <dgm:spPr/>
    </dgm:pt>
    <dgm:pt modelId="{4E7E77B9-BD6B-A749-8E43-90FACC704AAB}" type="pres">
      <dgm:prSet presAssocID="{D2A61972-9869-4F59-874C-2ABD88116BE5}" presName="FourNodes_4_text" presStyleLbl="node1" presStyleIdx="3" presStyleCnt="4">
        <dgm:presLayoutVars>
          <dgm:bulletEnabled val="1"/>
        </dgm:presLayoutVars>
      </dgm:prSet>
      <dgm:spPr/>
    </dgm:pt>
  </dgm:ptLst>
  <dgm:cxnLst>
    <dgm:cxn modelId="{F7DB4802-BD09-2546-A8E2-AC65A4062FAB}" type="presOf" srcId="{A85E8DFF-05DF-4BD2-9F6B-80EABCA4D176}" destId="{720EFBDD-CA68-B946-B6E4-2CA9D7D9AE9B}" srcOrd="0" destOrd="0" presId="urn:microsoft.com/office/officeart/2005/8/layout/vProcess5"/>
    <dgm:cxn modelId="{9A9B7217-81DE-B04D-B748-7EFB17D622C1}" type="presOf" srcId="{6D6838BD-2635-4665-A2A9-EC7FB7AA5E64}" destId="{8399B988-8846-C243-B30B-D2C97F38F2D7}" srcOrd="0" destOrd="0" presId="urn:microsoft.com/office/officeart/2005/8/layout/vProcess5"/>
    <dgm:cxn modelId="{93934237-02ED-5647-A253-7DD62FAA22D4}" type="presOf" srcId="{EACB8198-26F6-44BB-88C7-CC9C435BA5D7}" destId="{BC464F30-D9C3-7B40-8FB3-3F9949A14382}" srcOrd="0" destOrd="0" presId="urn:microsoft.com/office/officeart/2005/8/layout/vProcess5"/>
    <dgm:cxn modelId="{8C57F539-55D0-4255-A2F7-CF8D5CF8A63C}" srcId="{D2A61972-9869-4F59-874C-2ABD88116BE5}" destId="{8E488B15-DE68-4FF5-B316-EBF2E07D07C5}" srcOrd="0" destOrd="0" parTransId="{D36C60E0-E5FE-4064-89AC-293131DA5706}" sibTransId="{A85E8DFF-05DF-4BD2-9F6B-80EABCA4D176}"/>
    <dgm:cxn modelId="{6401593B-49C8-B943-B730-5FB1D8D5C3A6}" type="presOf" srcId="{EACB8198-26F6-44BB-88C7-CC9C435BA5D7}" destId="{4E7E77B9-BD6B-A749-8E43-90FACC704AAB}" srcOrd="1" destOrd="0" presId="urn:microsoft.com/office/officeart/2005/8/layout/vProcess5"/>
    <dgm:cxn modelId="{C283D163-43D3-CB45-B998-101D9E7D3A60}" type="presOf" srcId="{D68E8354-FA4E-40A6-A284-9EC569F7AB50}" destId="{0E907763-E67A-944E-A792-E6D3F854570E}" srcOrd="0" destOrd="0" presId="urn:microsoft.com/office/officeart/2005/8/layout/vProcess5"/>
    <dgm:cxn modelId="{2B656C6B-6086-4BAA-9E06-A00E36EFE8CA}" srcId="{D2A61972-9869-4F59-874C-2ABD88116BE5}" destId="{30406E2F-E6AE-4080-93A1-4CE948F34C4C}" srcOrd="1" destOrd="0" parTransId="{B6BCA765-24B6-4C30-B48D-8DE01D1BEBF8}" sibTransId="{25C458D5-2676-4F93-A293-CF138B380DF0}"/>
    <dgm:cxn modelId="{05160286-2B1F-5443-9752-A7EC592E7438}" type="presOf" srcId="{30406E2F-E6AE-4080-93A1-4CE948F34C4C}" destId="{2FD5E46E-C7A1-A147-A3A3-C25EDEC1E6D7}" srcOrd="0" destOrd="0" presId="urn:microsoft.com/office/officeart/2005/8/layout/vProcess5"/>
    <dgm:cxn modelId="{C004C1B6-071E-7944-A4EA-30319301996C}" type="presOf" srcId="{8E488B15-DE68-4FF5-B316-EBF2E07D07C5}" destId="{7F6E6F8F-2E08-B948-8CFB-4F61763D3C35}" srcOrd="0" destOrd="0" presId="urn:microsoft.com/office/officeart/2005/8/layout/vProcess5"/>
    <dgm:cxn modelId="{28B28BDE-1BB2-4F3A-BC3D-F352D196820F}" srcId="{D2A61972-9869-4F59-874C-2ABD88116BE5}" destId="{EACB8198-26F6-44BB-88C7-CC9C435BA5D7}" srcOrd="3" destOrd="0" parTransId="{1568F51F-63C0-4F8F-818D-93B21C5D5750}" sibTransId="{2EA7F379-3F86-436D-8077-5615F8410C77}"/>
    <dgm:cxn modelId="{DF1B73E6-BBA3-264E-BDF8-5ABE578032A1}" type="presOf" srcId="{D68E8354-FA4E-40A6-A284-9EC569F7AB50}" destId="{6ADF140E-61F2-E74B-B583-1E70FA7CD303}" srcOrd="1" destOrd="0" presId="urn:microsoft.com/office/officeart/2005/8/layout/vProcess5"/>
    <dgm:cxn modelId="{B659CCEE-2BFE-774E-B132-B43315EF11C0}" type="presOf" srcId="{8E488B15-DE68-4FF5-B316-EBF2E07D07C5}" destId="{B689CEB0-F888-0E4F-9306-6656DAB44D58}" srcOrd="1" destOrd="0" presId="urn:microsoft.com/office/officeart/2005/8/layout/vProcess5"/>
    <dgm:cxn modelId="{4816FEEE-8C35-BF4F-839F-CD74929E6E3B}" type="presOf" srcId="{30406E2F-E6AE-4080-93A1-4CE948F34C4C}" destId="{5D210201-2A39-DA4B-86E2-81A19925C5AA}" srcOrd="1" destOrd="0" presId="urn:microsoft.com/office/officeart/2005/8/layout/vProcess5"/>
    <dgm:cxn modelId="{6262B1F1-D674-4613-B271-54AFB9A08716}" srcId="{D2A61972-9869-4F59-874C-2ABD88116BE5}" destId="{D68E8354-FA4E-40A6-A284-9EC569F7AB50}" srcOrd="2" destOrd="0" parTransId="{7B4E8F95-D787-448E-B1B8-0589C5CCDD11}" sibTransId="{6D6838BD-2635-4665-A2A9-EC7FB7AA5E64}"/>
    <dgm:cxn modelId="{FE7CB3F7-CF2C-7146-A9DD-B133003CD67A}" type="presOf" srcId="{D2A61972-9869-4F59-874C-2ABD88116BE5}" destId="{CC1904CC-C735-4243-94B4-F7DE50B03F3F}" srcOrd="0" destOrd="0" presId="urn:microsoft.com/office/officeart/2005/8/layout/vProcess5"/>
    <dgm:cxn modelId="{B0B4D8F8-214A-E245-8614-D76763775250}" type="presOf" srcId="{25C458D5-2676-4F93-A293-CF138B380DF0}" destId="{A90C9024-7B58-464D-8A30-9B6C8D0865A1}" srcOrd="0" destOrd="0" presId="urn:microsoft.com/office/officeart/2005/8/layout/vProcess5"/>
    <dgm:cxn modelId="{3D934599-194B-354D-A8FC-2201D4C7C0B3}" type="presParOf" srcId="{CC1904CC-C735-4243-94B4-F7DE50B03F3F}" destId="{A1436A88-F6E7-874E-A85F-006CC9D3BCF6}" srcOrd="0" destOrd="0" presId="urn:microsoft.com/office/officeart/2005/8/layout/vProcess5"/>
    <dgm:cxn modelId="{F16E75FA-EAD6-2C4F-9C63-2613245B884F}" type="presParOf" srcId="{CC1904CC-C735-4243-94B4-F7DE50B03F3F}" destId="{7F6E6F8F-2E08-B948-8CFB-4F61763D3C35}" srcOrd="1" destOrd="0" presId="urn:microsoft.com/office/officeart/2005/8/layout/vProcess5"/>
    <dgm:cxn modelId="{AE20DFF6-91B7-B043-9122-BC7B375A442C}" type="presParOf" srcId="{CC1904CC-C735-4243-94B4-F7DE50B03F3F}" destId="{2FD5E46E-C7A1-A147-A3A3-C25EDEC1E6D7}" srcOrd="2" destOrd="0" presId="urn:microsoft.com/office/officeart/2005/8/layout/vProcess5"/>
    <dgm:cxn modelId="{1EA34B63-5D8C-DC4E-ABF4-8C691D87AB8B}" type="presParOf" srcId="{CC1904CC-C735-4243-94B4-F7DE50B03F3F}" destId="{0E907763-E67A-944E-A792-E6D3F854570E}" srcOrd="3" destOrd="0" presId="urn:microsoft.com/office/officeart/2005/8/layout/vProcess5"/>
    <dgm:cxn modelId="{2F4EDA7B-DC0F-114C-ABE7-7E838118F972}" type="presParOf" srcId="{CC1904CC-C735-4243-94B4-F7DE50B03F3F}" destId="{BC464F30-D9C3-7B40-8FB3-3F9949A14382}" srcOrd="4" destOrd="0" presId="urn:microsoft.com/office/officeart/2005/8/layout/vProcess5"/>
    <dgm:cxn modelId="{CB4E243F-3DA2-194E-B49E-E4FEEFCDA6A9}" type="presParOf" srcId="{CC1904CC-C735-4243-94B4-F7DE50B03F3F}" destId="{720EFBDD-CA68-B946-B6E4-2CA9D7D9AE9B}" srcOrd="5" destOrd="0" presId="urn:microsoft.com/office/officeart/2005/8/layout/vProcess5"/>
    <dgm:cxn modelId="{029F4A97-8934-8148-84BD-D75BF19C407A}" type="presParOf" srcId="{CC1904CC-C735-4243-94B4-F7DE50B03F3F}" destId="{A90C9024-7B58-464D-8A30-9B6C8D0865A1}" srcOrd="6" destOrd="0" presId="urn:microsoft.com/office/officeart/2005/8/layout/vProcess5"/>
    <dgm:cxn modelId="{F091A1E9-F4E0-9E46-9BF9-F40649DF5B43}" type="presParOf" srcId="{CC1904CC-C735-4243-94B4-F7DE50B03F3F}" destId="{8399B988-8846-C243-B30B-D2C97F38F2D7}" srcOrd="7" destOrd="0" presId="urn:microsoft.com/office/officeart/2005/8/layout/vProcess5"/>
    <dgm:cxn modelId="{3617237C-F7EC-DC4B-96D6-4DF90CE52805}" type="presParOf" srcId="{CC1904CC-C735-4243-94B4-F7DE50B03F3F}" destId="{B689CEB0-F888-0E4F-9306-6656DAB44D58}" srcOrd="8" destOrd="0" presId="urn:microsoft.com/office/officeart/2005/8/layout/vProcess5"/>
    <dgm:cxn modelId="{61193D7F-A625-7E44-9EFD-0779030AB9E0}" type="presParOf" srcId="{CC1904CC-C735-4243-94B4-F7DE50B03F3F}" destId="{5D210201-2A39-DA4B-86E2-81A19925C5AA}" srcOrd="9" destOrd="0" presId="urn:microsoft.com/office/officeart/2005/8/layout/vProcess5"/>
    <dgm:cxn modelId="{A262675E-4118-9641-BBB1-612C8DC4B2F2}" type="presParOf" srcId="{CC1904CC-C735-4243-94B4-F7DE50B03F3F}" destId="{6ADF140E-61F2-E74B-B583-1E70FA7CD303}" srcOrd="10" destOrd="0" presId="urn:microsoft.com/office/officeart/2005/8/layout/vProcess5"/>
    <dgm:cxn modelId="{58B776AA-1FCC-9A4D-A5C5-E2864F2264DF}" type="presParOf" srcId="{CC1904CC-C735-4243-94B4-F7DE50B03F3F}" destId="{4E7E77B9-BD6B-A749-8E43-90FACC704AA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6F8F-2E08-B948-8CFB-4F61763D3C35}">
      <dsp:nvSpPr>
        <dsp:cNvPr id="0" name=""/>
        <dsp:cNvSpPr/>
      </dsp:nvSpPr>
      <dsp:spPr>
        <a:xfrm>
          <a:off x="0" y="0"/>
          <a:ext cx="8290560" cy="666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a:t>Deprivace, zanedbanost, frustrace</a:t>
          </a:r>
          <a:endParaRPr lang="en-US" sz="2900" kern="1200"/>
        </a:p>
      </dsp:txBody>
      <dsp:txXfrm>
        <a:off x="19518" y="19518"/>
        <a:ext cx="7515157" cy="627358"/>
      </dsp:txXfrm>
    </dsp:sp>
    <dsp:sp modelId="{2FD5E46E-C7A1-A147-A3A3-C25EDEC1E6D7}">
      <dsp:nvSpPr>
        <dsp:cNvPr id="0" name=""/>
        <dsp:cNvSpPr/>
      </dsp:nvSpPr>
      <dsp:spPr>
        <a:xfrm>
          <a:off x="694334" y="787557"/>
          <a:ext cx="8290560" cy="666394"/>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hyperaktivní</a:t>
          </a:r>
          <a:r>
            <a:rPr lang="cs-CZ" sz="2900" kern="1200"/>
            <a:t>  </a:t>
          </a:r>
          <a:endParaRPr lang="en-US" sz="2900" kern="1200"/>
        </a:p>
      </dsp:txBody>
      <dsp:txXfrm>
        <a:off x="713852" y="807075"/>
        <a:ext cx="7124033" cy="627358"/>
      </dsp:txXfrm>
    </dsp:sp>
    <dsp:sp modelId="{0E907763-E67A-944E-A792-E6D3F854570E}">
      <dsp:nvSpPr>
        <dsp:cNvPr id="0" name=""/>
        <dsp:cNvSpPr/>
      </dsp:nvSpPr>
      <dsp:spPr>
        <a:xfrm>
          <a:off x="1378305" y="1575114"/>
          <a:ext cx="8290560" cy="666394"/>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hypoaktivní</a:t>
          </a:r>
          <a:r>
            <a:rPr lang="cs-CZ" sz="2900" kern="1200"/>
            <a:t>  </a:t>
          </a:r>
          <a:endParaRPr lang="en-US" sz="2900" kern="1200"/>
        </a:p>
      </dsp:txBody>
      <dsp:txXfrm>
        <a:off x="1397823" y="1594632"/>
        <a:ext cx="7134396" cy="627358"/>
      </dsp:txXfrm>
    </dsp:sp>
    <dsp:sp modelId="{BC464F30-D9C3-7B40-8FB3-3F9949A14382}">
      <dsp:nvSpPr>
        <dsp:cNvPr id="0" name=""/>
        <dsp:cNvSpPr/>
      </dsp:nvSpPr>
      <dsp:spPr>
        <a:xfrm>
          <a:off x="2072639" y="2362672"/>
          <a:ext cx="8290560" cy="66639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normoaktivní</a:t>
          </a:r>
          <a:r>
            <a:rPr lang="cs-CZ" sz="2900" kern="1200"/>
            <a:t> </a:t>
          </a:r>
          <a:endParaRPr lang="en-US" sz="2900" kern="1200"/>
        </a:p>
      </dsp:txBody>
      <dsp:txXfrm>
        <a:off x="2092157" y="2382190"/>
        <a:ext cx="7124033" cy="627358"/>
      </dsp:txXfrm>
    </dsp:sp>
    <dsp:sp modelId="{720EFBDD-CA68-B946-B6E4-2CA9D7D9AE9B}">
      <dsp:nvSpPr>
        <dsp:cNvPr id="0" name=""/>
        <dsp:cNvSpPr/>
      </dsp:nvSpPr>
      <dsp:spPr>
        <a:xfrm>
          <a:off x="7857403" y="510397"/>
          <a:ext cx="433156" cy="43315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954863" y="510397"/>
        <a:ext cx="238236" cy="325950"/>
      </dsp:txXfrm>
    </dsp:sp>
    <dsp:sp modelId="{A90C9024-7B58-464D-8A30-9B6C8D0865A1}">
      <dsp:nvSpPr>
        <dsp:cNvPr id="0" name=""/>
        <dsp:cNvSpPr/>
      </dsp:nvSpPr>
      <dsp:spPr>
        <a:xfrm>
          <a:off x="8551737" y="1297955"/>
          <a:ext cx="433156" cy="433156"/>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649197" y="1297955"/>
        <a:ext cx="238236" cy="325950"/>
      </dsp:txXfrm>
    </dsp:sp>
    <dsp:sp modelId="{8399B988-8846-C243-B30B-D2C97F38F2D7}">
      <dsp:nvSpPr>
        <dsp:cNvPr id="0" name=""/>
        <dsp:cNvSpPr/>
      </dsp:nvSpPr>
      <dsp:spPr>
        <a:xfrm>
          <a:off x="9235709" y="2085512"/>
          <a:ext cx="433156" cy="433156"/>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9333169" y="2085512"/>
        <a:ext cx="238236" cy="3259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A83CA-198F-43D3-9528-A253F7234D9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8E2B51E-9A9D-4D2C-9270-A73D1345ED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13D6D94-1B9A-4F41-A821-543B915EB74E}"/>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405F6BDB-CC77-470F-AECE-B4CCB83C68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8EFF40-9B43-4666-A14F-6F3A6346FF1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52279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1B9F2-91AA-4971-805E-4053A4B8484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B9095D-F616-4A88-84F3-AEC9A5BFC15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549B6C-6958-40BC-A0D6-C2B58F895B63}"/>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062B3614-6E06-4A0F-81B7-4B4534EB0A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7EC2B1-9F39-41EE-B1CB-CBA235B219C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157496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64D5D1D-74D6-4155-98F5-25E2420F5D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EBD85E1-53D9-4DB3-AF46-AB23366713D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7C9B2A6-723D-4A6D-B2F5-DBBE8B271D74}"/>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E351E31E-9F23-4D31-BA39-7A68DAB9E5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272060C-4E31-4EB5-AB3B-BCC7459440B4}"/>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45372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Dva obsahy">
    <p:spTree>
      <p:nvGrpSpPr>
        <p:cNvPr id="1" name=""/>
        <p:cNvGrpSpPr/>
        <p:nvPr/>
      </p:nvGrpSpPr>
      <p:grpSpPr>
        <a:xfrm>
          <a:off x="0" y="0"/>
          <a:ext cx="0" cy="0"/>
          <a:chOff x="0" y="0"/>
          <a:chExt cx="0" cy="0"/>
        </a:xfrm>
      </p:grpSpPr>
      <p:sp>
        <p:nvSpPr>
          <p:cNvPr id="42" name="Text názvu"/>
          <p:cNvSpPr txBox="1">
            <a:spLocks noGrp="1"/>
          </p:cNvSpPr>
          <p:nvPr>
            <p:ph type="title"/>
          </p:nvPr>
        </p:nvSpPr>
        <p:spPr>
          <a:prstGeom prst="rect">
            <a:avLst/>
          </a:prstGeom>
        </p:spPr>
        <p:txBody>
          <a:bodyPr/>
          <a:lstStyle/>
          <a:p>
            <a:r>
              <a:t>Text názvu</a:t>
            </a:r>
          </a:p>
        </p:txBody>
      </p:sp>
      <p:sp>
        <p:nvSpPr>
          <p:cNvPr id="43" name="Text úrovně 1…"/>
          <p:cNvSpPr txBox="1">
            <a:spLocks noGrp="1"/>
          </p:cNvSpPr>
          <p:nvPr>
            <p:ph type="body" sz="half" idx="1"/>
          </p:nvPr>
        </p:nvSpPr>
        <p:spPr>
          <a:xfrm>
            <a:off x="913773" y="2367091"/>
            <a:ext cx="5106027" cy="3424108"/>
          </a:xfrm>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4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60677323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2889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9EA2E-82EF-4496-A6C1-2FCC60E407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02EC700-3E57-47B6-887B-3DF610D9900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C291C72-DB51-4BB8-A23F-29240D3DE8C0}"/>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248DEA15-B6E4-4304-BA48-3F5B7215EA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7016F30-CA84-4347-B3D6-D5DD8D480B9D}"/>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40149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9EDB6-D890-4833-85CB-911F2240D89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4C7F70A-2641-40B2-9D71-82EAE8B7F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425DFD9-E601-4EFC-BF3C-A3E71D141C07}"/>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37B3862F-2EB5-4423-B301-3A232F63B8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CE545C-A998-4E54-8C2D-24A3980089E3}"/>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99862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57A386-D9A1-429D-9144-78297CD31B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389089-AD78-4ACC-8B49-B829F95A027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07C4E93-3C0C-4FE0-886E-867E810A409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ABE56F5-024F-40CE-93C2-FC2EC7B82DED}"/>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6" name="Zástupný symbol pro zápatí 5">
            <a:extLst>
              <a:ext uri="{FF2B5EF4-FFF2-40B4-BE49-F238E27FC236}">
                <a16:creationId xmlns:a16="http://schemas.microsoft.com/office/drawing/2014/main" id="{F248E2C6-C341-4680-AF8A-1449A1BBE1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DB93564-F66A-440C-B576-8EC5D3393F67}"/>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825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3BE2B-0FBC-4D8C-AF54-8D798A16BE2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09088D3-5DB1-4561-B225-5A6675E5A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69D4505-4350-4903-AEAC-D5E8FDBFC03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8FA23CA-1BD8-4AC7-9C39-CE0D346D8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3943055-41CE-464A-A9D1-57841D9764C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AD4BBE-4284-495C-9BAC-9A3AD339D3DE}"/>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8" name="Zástupný symbol pro zápatí 7">
            <a:extLst>
              <a:ext uri="{FF2B5EF4-FFF2-40B4-BE49-F238E27FC236}">
                <a16:creationId xmlns:a16="http://schemas.microsoft.com/office/drawing/2014/main" id="{6514AD42-C8F6-4366-A8AB-ED6EA5A39DD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5C80AAC-E7CE-48DF-830A-F6F0EB2F441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73464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17976E-9E59-4C5F-83AF-59B25FBFD45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A11A8EA-BB32-4432-A919-F0122478BCED}"/>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4" name="Zástupný symbol pro zápatí 3">
            <a:extLst>
              <a:ext uri="{FF2B5EF4-FFF2-40B4-BE49-F238E27FC236}">
                <a16:creationId xmlns:a16="http://schemas.microsoft.com/office/drawing/2014/main" id="{13F21827-FF62-4528-8187-A44751EBE4C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E63E15-104C-451C-9D7E-3C4291B35AC9}"/>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764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6071A4-C91E-46C4-8AC8-ABA78BEB6323}"/>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3" name="Zástupný symbol pro zápatí 2">
            <a:extLst>
              <a:ext uri="{FF2B5EF4-FFF2-40B4-BE49-F238E27FC236}">
                <a16:creationId xmlns:a16="http://schemas.microsoft.com/office/drawing/2014/main" id="{F4F8D60C-B4D6-426A-A345-EC7E2A1326B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A64CEF1-BAD8-4D3D-8313-69F2B9B849BA}"/>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71763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A3115-EF42-43C5-B06E-B9FEA1F294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DB197F4-939F-4EC9-A806-6E6C92FF6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F34EF72-1BCE-458C-9526-D1AB0FFC4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EEAEE0C-FD17-4F05-861D-F96BDADA935F}"/>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6" name="Zástupný symbol pro zápatí 5">
            <a:extLst>
              <a:ext uri="{FF2B5EF4-FFF2-40B4-BE49-F238E27FC236}">
                <a16:creationId xmlns:a16="http://schemas.microsoft.com/office/drawing/2014/main" id="{DC67DCE3-DFCB-428E-9C35-77CE92BA55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4EC456-9FDB-4A5B-9AE3-D994A291565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428615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F789E-2FBA-493B-A5C6-30FB2FDCBA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01F9ED2-63A5-4FDF-81B2-4AD4EC77A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945DA0F-1607-4D2F-8C39-B2B1F1730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0F87AD-D3FF-4089-B126-697FE0D96AC4}"/>
              </a:ext>
            </a:extLst>
          </p:cNvPr>
          <p:cNvSpPr>
            <a:spLocks noGrp="1"/>
          </p:cNvSpPr>
          <p:nvPr>
            <p:ph type="dt" sz="half" idx="10"/>
          </p:nvPr>
        </p:nvSpPr>
        <p:spPr/>
        <p:txBody>
          <a:bodyPr/>
          <a:lstStyle/>
          <a:p>
            <a:fld id="{45429B79-A3ED-42FB-A6C4-CA7B966ABB12}" type="datetimeFigureOut">
              <a:rPr lang="cs-CZ" smtClean="0"/>
              <a:t>11.03.2022</a:t>
            </a:fld>
            <a:endParaRPr lang="cs-CZ"/>
          </a:p>
        </p:txBody>
      </p:sp>
      <p:sp>
        <p:nvSpPr>
          <p:cNvPr id="6" name="Zástupný symbol pro zápatí 5">
            <a:extLst>
              <a:ext uri="{FF2B5EF4-FFF2-40B4-BE49-F238E27FC236}">
                <a16:creationId xmlns:a16="http://schemas.microsoft.com/office/drawing/2014/main" id="{65ED6EF6-386A-440A-B91E-BBE1D5084E9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1FEABEE-25B9-41F5-8682-6AE75285907E}"/>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66131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EA8ABFE-E085-455D-B669-279B5CC82F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591B975-127E-4749-BBED-AA6175DECA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27DA1A-5561-4DA8-9542-98314DA51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29B79-A3ED-42FB-A6C4-CA7B966ABB12}" type="datetimeFigureOut">
              <a:rPr lang="cs-CZ" smtClean="0"/>
              <a:t>11.03.2022</a:t>
            </a:fld>
            <a:endParaRPr lang="cs-CZ"/>
          </a:p>
        </p:txBody>
      </p:sp>
      <p:sp>
        <p:nvSpPr>
          <p:cNvPr id="5" name="Zástupný symbol pro zápatí 4">
            <a:extLst>
              <a:ext uri="{FF2B5EF4-FFF2-40B4-BE49-F238E27FC236}">
                <a16:creationId xmlns:a16="http://schemas.microsoft.com/office/drawing/2014/main" id="{B87B165C-F5B9-4F63-8F11-6282D6C3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E7B81C5-CCB7-4570-8E69-709103C8A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4CFD1-9B7A-4814-9B23-4565CAEE4F1C}" type="slidenum">
              <a:rPr lang="cs-CZ" smtClean="0"/>
              <a:t>‹#›</a:t>
            </a:fld>
            <a:endParaRPr lang="cs-CZ"/>
          </a:p>
        </p:txBody>
      </p:sp>
    </p:spTree>
    <p:extLst>
      <p:ext uri="{BB962C8B-B14F-4D97-AF65-F5344CB8AC3E}">
        <p14:creationId xmlns:p14="http://schemas.microsoft.com/office/powerpoint/2010/main" val="373687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zakony.centrum.cz/obcansky-zakonik-novy/cast-2-hlava-2-dil-2-oddil-9-paragraf-85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93920-A464-4C84-8759-6252EC6ACA70}"/>
              </a:ext>
            </a:extLst>
          </p:cNvPr>
          <p:cNvSpPr>
            <a:spLocks noGrp="1"/>
          </p:cNvSpPr>
          <p:nvPr>
            <p:ph type="ctrTitle"/>
          </p:nvPr>
        </p:nvSpPr>
        <p:spPr/>
        <p:txBody>
          <a:bodyPr/>
          <a:lstStyle/>
          <a:p>
            <a:r>
              <a:rPr lang="cs-CZ" dirty="0"/>
              <a:t>Spod 1</a:t>
            </a:r>
          </a:p>
        </p:txBody>
      </p:sp>
      <p:sp>
        <p:nvSpPr>
          <p:cNvPr id="3" name="Podnadpis 2">
            <a:extLst>
              <a:ext uri="{FF2B5EF4-FFF2-40B4-BE49-F238E27FC236}">
                <a16:creationId xmlns:a16="http://schemas.microsoft.com/office/drawing/2014/main" id="{0F6C8A34-8A28-4A0E-9B05-D74446E397B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6486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111382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80644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p:spTree>
    <p:extLst>
      <p:ext uri="{BB962C8B-B14F-4D97-AF65-F5344CB8AC3E}">
        <p14:creationId xmlns:p14="http://schemas.microsoft.com/office/powerpoint/2010/main" val="408710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BD0EF2-2109-8D42-A6EC-F64941BA90C4}"/>
              </a:ext>
            </a:extLst>
          </p:cNvPr>
          <p:cNvSpPr>
            <a:spLocks noGrp="1"/>
          </p:cNvSpPr>
          <p:nvPr>
            <p:ph idx="1"/>
          </p:nvPr>
        </p:nvSpPr>
        <p:spPr>
          <a:xfrm>
            <a:off x="838200" y="204537"/>
            <a:ext cx="10515600" cy="6280484"/>
          </a:xfrm>
        </p:spPr>
        <p:txBody>
          <a:bodyPr>
            <a:normAutofit fontScale="70000" lnSpcReduction="20000"/>
          </a:bodyPr>
          <a:lstStyle/>
          <a:p>
            <a:pPr marL="0" indent="0">
              <a:buNone/>
            </a:pPr>
            <a:r>
              <a:rPr lang="cs-CZ" b="1" dirty="0"/>
              <a:t>3.</a:t>
            </a:r>
            <a:r>
              <a:rPr lang="cs-CZ" dirty="0"/>
              <a:t> nevykonávají nebo zneužívají práva plynoucí z rodičovské odpovědnosti;</a:t>
            </a:r>
          </a:p>
          <a:p>
            <a:pPr marL="0" indent="0">
              <a:buNone/>
            </a:pPr>
            <a:r>
              <a:rPr lang="cs-CZ" b="1" dirty="0"/>
              <a:t>b)</a:t>
            </a:r>
            <a:r>
              <a:rPr lang="cs-CZ" dirty="0"/>
              <a:t> které byly svěřeny do výchovy jiné osoby odpovědné za výchovu dítěte, pokud tato osoba neplní povinnosti plynoucí ze svěření dítěte do její výchovy;</a:t>
            </a:r>
          </a:p>
          <a:p>
            <a:pPr marL="0" indent="0">
              <a:buNone/>
            </a:pPr>
            <a:r>
              <a:rPr lang="cs-CZ" b="1" dirty="0"/>
              <a:t>c)</a:t>
            </a:r>
            <a:r>
              <a:rPr lang="cs-CZ" dirty="0"/>
              <a:t> které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jde-li o děti mladší než patnáct let, spáchaly čin, který by jinak byl trestným činem, opakovaně nebo soustavně páchají přestupky podle zákona upravujícího přestupky nebo jinak ohrožují občanské soužití;</a:t>
            </a:r>
          </a:p>
          <a:p>
            <a:pPr marL="0" indent="0">
              <a:buNone/>
            </a:pPr>
            <a:r>
              <a:rPr lang="cs-CZ" b="1" dirty="0"/>
              <a:t>d)</a:t>
            </a:r>
            <a:r>
              <a:rPr lang="cs-CZ" dirty="0"/>
              <a:t> které se opakovaně dopouští útěků od rodičů nebo jiných fyzických nebo právnických osob odpovědných za výchovu dítěte;</a:t>
            </a:r>
          </a:p>
          <a:p>
            <a:pPr marL="0" indent="0">
              <a:buNone/>
            </a:pPr>
            <a:r>
              <a:rPr lang="cs-CZ" b="1" dirty="0"/>
              <a:t>e)</a:t>
            </a:r>
            <a:r>
              <a:rPr lang="cs-CZ" dirty="0"/>
              <a:t> na kterých byl spáchán trestný čin ohrožující život, zdraví, svobodu, jejich lidskou důstojnost, mravní vývoj nebo jmění, nebo je podezření ze spáchání takového činu;</a:t>
            </a:r>
          </a:p>
          <a:p>
            <a:pPr marL="0" indent="0">
              <a:buNone/>
            </a:pPr>
            <a:r>
              <a:rPr lang="cs-CZ" b="1" dirty="0"/>
              <a:t>f)</a:t>
            </a:r>
            <a:r>
              <a:rPr lang="cs-CZ" dirty="0"/>
              <a:t> které jsou na základě žádostí rodičů nebo jiných osob odpovědných za výchovu dítěte opakovaně umísťovány do zařízení zajišťujících nepřetržitou péči o děti nebo jejich umístění v takových zařízeních trvá déle než 6 měsíců;</a:t>
            </a:r>
          </a:p>
          <a:p>
            <a:pPr marL="0" indent="0">
              <a:buNone/>
            </a:pPr>
            <a:r>
              <a:rPr lang="cs-CZ" b="1" dirty="0"/>
              <a:t>g)</a:t>
            </a:r>
            <a:r>
              <a:rPr lang="cs-CZ" dirty="0"/>
              <a:t> které jsou ohrožovány násilím mezi rodiči nebo jinými osobami odpovědnými za výchovu dítěte, popřípadě násilím mezi dalšími fyzickými osobami;</a:t>
            </a:r>
          </a:p>
          <a:p>
            <a:pPr marL="0" indent="0">
              <a:buNone/>
            </a:pPr>
            <a:r>
              <a:rPr lang="cs-CZ" b="1" dirty="0"/>
              <a:t>h)</a:t>
            </a:r>
            <a:r>
              <a:rPr lang="cs-CZ" dirty="0"/>
              <a:t> které jsou žadateli o udělení mezinárodní ochrany, azylanty nebo osobami požívajícími doplňkové ochrany, a které se na území České republiky nacházejí bez doprovodu rodičů nebo jiných osob odpovědných za jejich výchovu;</a:t>
            </a:r>
          </a:p>
          <a:p>
            <a:pPr marL="0" indent="0">
              <a:buNone/>
            </a:pPr>
            <a:r>
              <a:rPr lang="cs-CZ" dirty="0"/>
              <a:t>pokud tyto skutečnosti trvají po takovou dobu nebo jsou takové intenzity, že nepříznivě ovlivňují vývoj dětí nebo jsou anebo mohou být příčinou nepříznivého vývoje dětí.</a:t>
            </a:r>
          </a:p>
          <a:p>
            <a:endParaRPr lang="cs-CZ" dirty="0"/>
          </a:p>
        </p:txBody>
      </p:sp>
    </p:spTree>
    <p:extLst>
      <p:ext uri="{BB962C8B-B14F-4D97-AF65-F5344CB8AC3E}">
        <p14:creationId xmlns:p14="http://schemas.microsoft.com/office/powerpoint/2010/main" val="13760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koho se týká SPOD"/>
          <p:cNvSpPr txBox="1">
            <a:spLocks noGrp="1"/>
          </p:cNvSpPr>
          <p:nvPr>
            <p:ph type="title"/>
          </p:nvPr>
        </p:nvSpPr>
        <p:spPr>
          <a:xfrm>
            <a:off x="641074" y="1588878"/>
            <a:ext cx="2844002" cy="3680244"/>
          </a:xfrm>
          <a:prstGeom prst="rect">
            <a:avLst/>
          </a:prstGeom>
        </p:spPr>
        <p:txBody>
          <a:bodyPr vert="horz" lIns="91440" tIns="45720" rIns="91440" bIns="45720" rtlCol="0" anchor="ctr">
            <a:normAutofit/>
          </a:bodyPr>
          <a:lstStyle/>
          <a:p>
            <a:pPr algn="l"/>
            <a:r>
              <a:rPr lang="en-US" sz="4400" dirty="0" err="1">
                <a:solidFill>
                  <a:srgbClr val="FF0000"/>
                </a:solidFill>
              </a:rPr>
              <a:t>koho</a:t>
            </a:r>
            <a:r>
              <a:rPr lang="en-US" sz="4400" dirty="0">
                <a:solidFill>
                  <a:srgbClr val="FF0000"/>
                </a:solidFill>
              </a:rPr>
              <a:t> se </a:t>
            </a:r>
            <a:r>
              <a:rPr lang="en-US" sz="4400" dirty="0" err="1">
                <a:solidFill>
                  <a:srgbClr val="FF0000"/>
                </a:solidFill>
              </a:rPr>
              <a:t>týká</a:t>
            </a:r>
            <a:r>
              <a:rPr lang="en-US" sz="4400" dirty="0">
                <a:solidFill>
                  <a:srgbClr val="FF0000"/>
                </a:solidFill>
              </a:rPr>
              <a:t> SPO</a:t>
            </a:r>
            <a:r>
              <a:rPr lang="cs-CZ" sz="4400" dirty="0">
                <a:solidFill>
                  <a:srgbClr val="FF0000"/>
                </a:solidFill>
              </a:rPr>
              <a:t>D</a:t>
            </a:r>
            <a:r>
              <a:rPr lang="en-US" sz="4400" dirty="0">
                <a:solidFill>
                  <a:srgbClr val="FFFFFF"/>
                </a:solidFill>
              </a:rPr>
              <a:t>D</a:t>
            </a:r>
          </a:p>
        </p:txBody>
      </p:sp>
      <p:sp>
        <p:nvSpPr>
          <p:cNvPr id="201" name="Podle věku:…"/>
          <p:cNvSpPr txBox="1">
            <a:spLocks noGrp="1"/>
          </p:cNvSpPr>
          <p:nvPr>
            <p:ph type="body" idx="1"/>
          </p:nvPr>
        </p:nvSpPr>
        <p:spPr>
          <a:xfrm>
            <a:off x="4634794" y="1049695"/>
            <a:ext cx="6642806" cy="4758611"/>
          </a:xfrm>
          <a:prstGeom prst="rect">
            <a:avLst/>
          </a:prstGeom>
        </p:spPr>
        <p:txBody>
          <a:bodyPr vert="horz" lIns="91440" tIns="45720" rIns="91440" bIns="45720" rtlCol="0" anchor="ctr">
            <a:normAutofit/>
          </a:bodyPr>
          <a:lstStyle/>
          <a:p>
            <a:pPr marL="457200">
              <a:spcBef>
                <a:spcPts val="1200"/>
              </a:spcBef>
              <a:buSzTx/>
              <a:tabLst>
                <a:tab pos="800100" algn="l"/>
              </a:tabLst>
              <a:defRPr sz="2600" b="1" cap="none">
                <a:uFill>
                  <a:solidFill>
                    <a:srgbClr val="4F81BD"/>
                  </a:solidFill>
                </a:uFill>
                <a:latin typeface="Times New Roman"/>
                <a:ea typeface="Times New Roman"/>
                <a:cs typeface="Times New Roman"/>
                <a:sym typeface="Times New Roman"/>
              </a:defRPr>
            </a:pPr>
            <a:r>
              <a:rPr lang="en-US" sz="2600">
                <a:uFill>
                  <a:solidFill>
                    <a:srgbClr val="000000"/>
                  </a:solidFill>
                </a:uFill>
              </a:rPr>
              <a:t>Podle věku:</a:t>
            </a:r>
          </a:p>
          <a:p>
            <a:pPr marL="270509">
              <a:spcBef>
                <a:spcPts val="0"/>
              </a:spcBef>
              <a:defRPr sz="2600" cap="none">
                <a:uFill>
                  <a:solidFill>
                    <a:srgbClr val="000000"/>
                  </a:solidFill>
                </a:uFill>
                <a:latin typeface="Times New Roman"/>
                <a:ea typeface="Times New Roman"/>
                <a:cs typeface="Times New Roman"/>
                <a:sym typeface="Times New Roman"/>
              </a:defRPr>
            </a:pPr>
            <a:r>
              <a:rPr lang="en-US" sz="2600"/>
              <a:t>Děti od narození, které nikdy nevyrůstaly se svou biologickou rodinou.</a:t>
            </a:r>
          </a:p>
          <a:p>
            <a:pPr marL="270509">
              <a:spcBef>
                <a:spcPts val="0"/>
              </a:spcBef>
              <a:defRPr sz="2600" cap="none">
                <a:uFill>
                  <a:solidFill>
                    <a:srgbClr val="000000"/>
                  </a:solidFill>
                </a:uFill>
                <a:latin typeface="Times New Roman"/>
                <a:ea typeface="Times New Roman"/>
                <a:cs typeface="Times New Roman"/>
                <a:sym typeface="Times New Roman"/>
              </a:defRPr>
            </a:pPr>
            <a:r>
              <a:rPr lang="en-US" sz="2600"/>
              <a:t>Děti starší, které svou základní deprivační zkušenost (fyzické či psychické týrání, zanedbávání, sexuální zneužívání) zažily především od svých nejbližších. Nikoliv instituce, ale rodina je deprivovala.</a:t>
            </a:r>
          </a:p>
        </p:txBody>
      </p:sp>
    </p:spTree>
    <p:extLst>
      <p:ext uri="{BB962C8B-B14F-4D97-AF65-F5344CB8AC3E}">
        <p14:creationId xmlns:p14="http://schemas.microsoft.com/office/powerpoint/2010/main" val="168174528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odle diagnóz:…"/>
          <p:cNvSpPr txBox="1">
            <a:spLocks noGrp="1"/>
          </p:cNvSpPr>
          <p:nvPr>
            <p:ph type="title"/>
          </p:nvPr>
        </p:nvSpPr>
        <p:spPr>
          <a:xfrm>
            <a:off x="913775" y="618516"/>
            <a:ext cx="10364452" cy="5265040"/>
          </a:xfrm>
          <a:prstGeom prst="rect">
            <a:avLst/>
          </a:prstGeom>
        </p:spPr>
        <p:txBody>
          <a:bodyPr/>
          <a:lstStyle/>
          <a:p>
            <a:pPr marL="457200" indent="-186690" algn="just" defTabSz="450215">
              <a:lnSpc>
                <a:spcPct val="150000"/>
              </a:lnSpc>
              <a:spcBef>
                <a:spcPts val="1200"/>
              </a:spcBef>
              <a:tabLst>
                <a:tab pos="800100" algn="l"/>
              </a:tabLst>
              <a:defRPr sz="1800" b="1" cap="none">
                <a:uFill>
                  <a:solidFill>
                    <a:srgbClr val="4F81BD"/>
                  </a:solidFill>
                </a:uFill>
                <a:latin typeface="Times New Roman"/>
                <a:ea typeface="Times New Roman"/>
                <a:cs typeface="Times New Roman"/>
                <a:sym typeface="Times New Roman"/>
              </a:defRPr>
            </a:pPr>
            <a:r>
              <a:rPr dirty="0" err="1">
                <a:uFill>
                  <a:solidFill>
                    <a:srgbClr val="000000"/>
                  </a:solidFill>
                </a:uFill>
              </a:rPr>
              <a:t>Podle</a:t>
            </a:r>
            <a:r>
              <a:rPr dirty="0">
                <a:uFill>
                  <a:solidFill>
                    <a:srgbClr val="000000"/>
                  </a:solidFill>
                </a:uFill>
              </a:rPr>
              <a:t> </a:t>
            </a:r>
            <a:r>
              <a:rPr dirty="0" err="1">
                <a:uFill>
                  <a:solidFill>
                    <a:srgbClr val="000000"/>
                  </a:solidFill>
                </a:uFill>
              </a:rPr>
              <a:t>diagnóz</a:t>
            </a:r>
            <a:r>
              <a:rPr dirty="0">
                <a:uFill>
                  <a:solidFill>
                    <a:srgbClr val="000000"/>
                  </a:solidFill>
                </a:uFill>
              </a:rPr>
              <a:t>: </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rizikové</a:t>
            </a:r>
            <a:r>
              <a:rPr dirty="0"/>
              <a:t>: </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matek</a:t>
            </a:r>
            <a:r>
              <a:rPr dirty="0"/>
              <a:t> </a:t>
            </a:r>
            <a:r>
              <a:rPr dirty="0" err="1"/>
              <a:t>narkomanek</a:t>
            </a:r>
            <a:r>
              <a:rPr dirty="0"/>
              <a:t> </a:t>
            </a:r>
            <a:r>
              <a:rPr dirty="0" err="1"/>
              <a:t>nebo</a:t>
            </a:r>
            <a:r>
              <a:rPr dirty="0"/>
              <a:t> </a:t>
            </a:r>
            <a:r>
              <a:rPr dirty="0" err="1"/>
              <a:t>matek</a:t>
            </a:r>
            <a:r>
              <a:rPr dirty="0"/>
              <a:t>, </a:t>
            </a:r>
            <a:r>
              <a:rPr dirty="0" err="1"/>
              <a:t>které</a:t>
            </a:r>
            <a:r>
              <a:rPr dirty="0"/>
              <a:t> </a:t>
            </a:r>
            <a:r>
              <a:rPr dirty="0" err="1"/>
              <a:t>zneužívaly</a:t>
            </a:r>
            <a:r>
              <a:rPr dirty="0"/>
              <a:t> </a:t>
            </a:r>
            <a:r>
              <a:rPr dirty="0" err="1"/>
              <a:t>alkohol</a:t>
            </a:r>
            <a:r>
              <a:rPr dirty="0"/>
              <a:t>. </a:t>
            </a:r>
            <a:r>
              <a:rPr dirty="0" err="1"/>
              <a:t>Jedná</a:t>
            </a:r>
            <a:r>
              <a:rPr dirty="0"/>
              <a:t> se o </a:t>
            </a:r>
            <a:r>
              <a:rPr dirty="0" err="1"/>
              <a:t>děti</a:t>
            </a:r>
            <a:r>
              <a:rPr dirty="0"/>
              <a:t>, </a:t>
            </a:r>
            <a:r>
              <a:rPr dirty="0" err="1"/>
              <a:t>které</a:t>
            </a:r>
            <a:r>
              <a:rPr dirty="0"/>
              <a:t> </a:t>
            </a:r>
            <a:r>
              <a:rPr dirty="0" err="1"/>
              <a:t>jsou</a:t>
            </a:r>
            <a:r>
              <a:rPr dirty="0"/>
              <a:t> </a:t>
            </a:r>
            <a:r>
              <a:rPr dirty="0" err="1"/>
              <a:t>abstinující</a:t>
            </a:r>
            <a:r>
              <a:rPr dirty="0"/>
              <a:t> </a:t>
            </a:r>
            <a:r>
              <a:rPr dirty="0" err="1"/>
              <a:t>narkomané</a:t>
            </a:r>
            <a:r>
              <a:rPr dirty="0"/>
              <a:t>, </a:t>
            </a:r>
            <a:r>
              <a:rPr dirty="0" err="1"/>
              <a:t>nebo</a:t>
            </a:r>
            <a:r>
              <a:rPr dirty="0"/>
              <a:t> </a:t>
            </a:r>
            <a:r>
              <a:rPr dirty="0" err="1"/>
              <a:t>děti</a:t>
            </a:r>
            <a:r>
              <a:rPr dirty="0"/>
              <a:t> se syn. FAS.</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nejasnou</a:t>
            </a:r>
            <a:r>
              <a:rPr dirty="0"/>
              <a:t> </a:t>
            </a:r>
            <a:r>
              <a:rPr dirty="0" err="1"/>
              <a:t>diagnózou</a:t>
            </a:r>
            <a:r>
              <a:rPr dirty="0"/>
              <a:t>: </a:t>
            </a:r>
            <a:r>
              <a:rPr dirty="0" err="1"/>
              <a:t>jeden</a:t>
            </a:r>
            <a:r>
              <a:rPr dirty="0"/>
              <a:t> z </a:t>
            </a:r>
            <a:r>
              <a:rPr dirty="0" err="1"/>
              <a:t>rodičů</a:t>
            </a:r>
            <a:r>
              <a:rPr dirty="0"/>
              <a:t> HIV </a:t>
            </a:r>
            <a:r>
              <a:rPr dirty="0" err="1"/>
              <a:t>pozitivní</a:t>
            </a:r>
            <a:r>
              <a:rPr dirty="0"/>
              <a:t>, </a:t>
            </a:r>
            <a:r>
              <a:rPr dirty="0" err="1"/>
              <a:t>hepatitidu</a:t>
            </a:r>
            <a:r>
              <a:rPr dirty="0"/>
              <a:t>, </a:t>
            </a:r>
            <a:r>
              <a:rPr dirty="0" err="1"/>
              <a:t>případně</a:t>
            </a:r>
            <a:r>
              <a:rPr dirty="0"/>
              <a:t> </a:t>
            </a:r>
            <a:r>
              <a:rPr dirty="0" err="1"/>
              <a:t>jiné</a:t>
            </a:r>
            <a:r>
              <a:rPr dirty="0"/>
              <a:t> </a:t>
            </a:r>
            <a:r>
              <a:rPr dirty="0" err="1"/>
              <a:t>přenosné</a:t>
            </a:r>
            <a:r>
              <a:rPr dirty="0"/>
              <a:t> </a:t>
            </a:r>
            <a:r>
              <a:rPr dirty="0" err="1"/>
              <a:t>nemoci</a:t>
            </a:r>
            <a:r>
              <a:rPr dirty="0"/>
              <a:t>.</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se </a:t>
            </a:r>
            <a:r>
              <a:rPr dirty="0" err="1"/>
              <a:t>zdravotním</a:t>
            </a:r>
            <a:r>
              <a:rPr dirty="0"/>
              <a:t> </a:t>
            </a:r>
            <a:r>
              <a:rPr dirty="0" err="1"/>
              <a:t>handicapem</a:t>
            </a:r>
            <a:r>
              <a:rPr dirty="0"/>
              <a:t>.</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poruchami</a:t>
            </a:r>
            <a:r>
              <a:rPr dirty="0"/>
              <a:t> </a:t>
            </a:r>
            <a:r>
              <a:rPr dirty="0" err="1"/>
              <a:t>psychického</a:t>
            </a:r>
            <a:r>
              <a:rPr dirty="0"/>
              <a:t> </a:t>
            </a:r>
            <a:r>
              <a:rPr dirty="0" err="1"/>
              <a:t>vývoje</a:t>
            </a:r>
            <a:r>
              <a:rPr dirty="0"/>
              <a:t> – ADHD, </a:t>
            </a:r>
            <a:r>
              <a:rPr dirty="0" err="1"/>
              <a:t>autismus</a:t>
            </a:r>
            <a:r>
              <a:rPr dirty="0"/>
              <a:t>, </a:t>
            </a:r>
            <a:r>
              <a:rPr dirty="0" err="1"/>
              <a:t>poruchy</a:t>
            </a:r>
            <a:r>
              <a:rPr dirty="0"/>
              <a:t> </a:t>
            </a:r>
            <a:r>
              <a:rPr dirty="0" err="1"/>
              <a:t>chování</a:t>
            </a:r>
            <a:r>
              <a:rPr dirty="0"/>
              <a:t>, </a:t>
            </a:r>
            <a:r>
              <a:rPr dirty="0" err="1"/>
              <a:t>psychiatrické</a:t>
            </a:r>
            <a:r>
              <a:rPr dirty="0"/>
              <a:t> </a:t>
            </a:r>
            <a:r>
              <a:rPr dirty="0" err="1"/>
              <a:t>diagnózy</a:t>
            </a:r>
            <a:r>
              <a:rPr dirty="0"/>
              <a:t> </a:t>
            </a:r>
            <a:r>
              <a:rPr dirty="0" err="1"/>
              <a:t>apod</a:t>
            </a:r>
            <a:r>
              <a:rPr dirty="0"/>
              <a:t>. </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těžkým</a:t>
            </a:r>
            <a:r>
              <a:rPr dirty="0"/>
              <a:t> </a:t>
            </a:r>
            <a:r>
              <a:rPr dirty="0" err="1"/>
              <a:t>postižením</a:t>
            </a:r>
            <a:r>
              <a:rPr dirty="0"/>
              <a:t>, </a:t>
            </a:r>
            <a:r>
              <a:rPr dirty="0" err="1"/>
              <a:t>které</a:t>
            </a:r>
            <a:r>
              <a:rPr dirty="0"/>
              <a:t> </a:t>
            </a:r>
            <a:r>
              <a:rPr dirty="0" err="1"/>
              <a:t>vyžadují</a:t>
            </a:r>
            <a:r>
              <a:rPr dirty="0"/>
              <a:t> </a:t>
            </a:r>
            <a:r>
              <a:rPr dirty="0" err="1"/>
              <a:t>tak</a:t>
            </a:r>
            <a:r>
              <a:rPr dirty="0"/>
              <a:t> </a:t>
            </a:r>
            <a:r>
              <a:rPr dirty="0" err="1"/>
              <a:t>náročnou</a:t>
            </a:r>
            <a:r>
              <a:rPr dirty="0"/>
              <a:t> </a:t>
            </a:r>
            <a:r>
              <a:rPr dirty="0" err="1"/>
              <a:t>péči</a:t>
            </a:r>
            <a:r>
              <a:rPr dirty="0"/>
              <a:t>, </a:t>
            </a:r>
            <a:r>
              <a:rPr dirty="0" err="1"/>
              <a:t>že</a:t>
            </a:r>
            <a:r>
              <a:rPr dirty="0"/>
              <a:t> </a:t>
            </a:r>
            <a:r>
              <a:rPr dirty="0" err="1"/>
              <a:t>nemohou</a:t>
            </a:r>
            <a:r>
              <a:rPr dirty="0"/>
              <a:t> </a:t>
            </a:r>
            <a:r>
              <a:rPr dirty="0" err="1"/>
              <a:t>být</a:t>
            </a:r>
            <a:r>
              <a:rPr dirty="0"/>
              <a:t> v </a:t>
            </a:r>
            <a:r>
              <a:rPr dirty="0" err="1"/>
              <a:t>domácím</a:t>
            </a:r>
            <a:r>
              <a:rPr dirty="0"/>
              <a:t> </a:t>
            </a:r>
            <a:r>
              <a:rPr dirty="0" err="1"/>
              <a:t>prostředí</a:t>
            </a:r>
            <a:r>
              <a:rPr dirty="0"/>
              <a:t> </a:t>
            </a:r>
            <a:r>
              <a:rPr dirty="0" err="1"/>
              <a:t>nebo</a:t>
            </a:r>
            <a:r>
              <a:rPr dirty="0"/>
              <a:t> o </a:t>
            </a:r>
            <a:r>
              <a:rPr dirty="0" err="1"/>
              <a:t>ně</a:t>
            </a:r>
            <a:r>
              <a:rPr dirty="0"/>
              <a:t> </a:t>
            </a:r>
            <a:r>
              <a:rPr dirty="0" err="1"/>
              <a:t>rodina</a:t>
            </a:r>
            <a:r>
              <a:rPr dirty="0"/>
              <a:t> </a:t>
            </a:r>
            <a:r>
              <a:rPr dirty="0" err="1"/>
              <a:t>neprojevuje</a:t>
            </a:r>
            <a:r>
              <a:rPr dirty="0"/>
              <a:t> </a:t>
            </a:r>
            <a:r>
              <a:rPr dirty="0" err="1"/>
              <a:t>zájem</a:t>
            </a:r>
            <a:r>
              <a:rPr dirty="0"/>
              <a:t> (</a:t>
            </a:r>
            <a:r>
              <a:rPr dirty="0" err="1"/>
              <a:t>Childrenact</a:t>
            </a:r>
            <a:r>
              <a:rPr dirty="0"/>
              <a:t>, 2004).</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týrané</a:t>
            </a:r>
            <a:r>
              <a:rPr dirty="0"/>
              <a:t> a </a:t>
            </a:r>
            <a:r>
              <a:rPr dirty="0" err="1"/>
              <a:t>sexuálně</a:t>
            </a:r>
            <a:r>
              <a:rPr dirty="0"/>
              <a:t> </a:t>
            </a:r>
            <a:r>
              <a:rPr dirty="0" err="1"/>
              <a:t>zneužívané</a:t>
            </a:r>
            <a:r>
              <a:rPr dirty="0"/>
              <a:t> – </a:t>
            </a:r>
            <a:r>
              <a:rPr dirty="0" err="1"/>
              <a:t>nemají</a:t>
            </a:r>
            <a:r>
              <a:rPr dirty="0"/>
              <a:t> </a:t>
            </a:r>
            <a:r>
              <a:rPr dirty="0" err="1"/>
              <a:t>důvěru</a:t>
            </a:r>
            <a:r>
              <a:rPr dirty="0"/>
              <a:t> v </a:t>
            </a:r>
            <a:r>
              <a:rPr dirty="0" err="1"/>
              <a:t>dospělé</a:t>
            </a:r>
            <a:r>
              <a:rPr dirty="0"/>
              <a:t> </a:t>
            </a:r>
            <a:r>
              <a:rPr dirty="0" err="1"/>
              <a:t>osoby</a:t>
            </a:r>
            <a:r>
              <a:rPr dirty="0"/>
              <a:t> a </a:t>
            </a:r>
            <a:r>
              <a:rPr dirty="0" err="1"/>
              <a:t>nechtějí</a:t>
            </a:r>
            <a:r>
              <a:rPr dirty="0"/>
              <a:t> </a:t>
            </a:r>
            <a:r>
              <a:rPr dirty="0" err="1"/>
              <a:t>navazovat</a:t>
            </a:r>
            <a:r>
              <a:rPr dirty="0"/>
              <a:t> </a:t>
            </a:r>
            <a:r>
              <a:rPr dirty="0" err="1"/>
              <a:t>blízké</a:t>
            </a:r>
            <a:r>
              <a:rPr dirty="0"/>
              <a:t> </a:t>
            </a:r>
            <a:r>
              <a:rPr dirty="0" err="1"/>
              <a:t>vztahy</a:t>
            </a:r>
            <a:r>
              <a:rPr dirty="0"/>
              <a:t> (</a:t>
            </a:r>
            <a:r>
              <a:rPr dirty="0" err="1"/>
              <a:t>Dunovský</a:t>
            </a:r>
            <a:r>
              <a:rPr dirty="0"/>
              <a:t>, </a:t>
            </a:r>
            <a:r>
              <a:rPr dirty="0" err="1"/>
              <a:t>Dytrych</a:t>
            </a:r>
            <a:r>
              <a:rPr dirty="0"/>
              <a:t>, </a:t>
            </a:r>
            <a:r>
              <a:rPr dirty="0" err="1"/>
              <a:t>Matějček</a:t>
            </a:r>
            <a:r>
              <a:rPr dirty="0"/>
              <a:t>, 1995, s. 76 - 80).</a:t>
            </a:r>
          </a:p>
        </p:txBody>
      </p:sp>
    </p:spTree>
    <p:extLst>
      <p:ext uri="{BB962C8B-B14F-4D97-AF65-F5344CB8AC3E}">
        <p14:creationId xmlns:p14="http://schemas.microsoft.com/office/powerpoint/2010/main" val="229420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Podle sociálního statusu:…"/>
          <p:cNvSpPr txBox="1">
            <a:spLocks noGrp="1"/>
          </p:cNvSpPr>
          <p:nvPr>
            <p:ph type="title"/>
          </p:nvPr>
        </p:nvSpPr>
        <p:spPr>
          <a:xfrm>
            <a:off x="913775" y="618516"/>
            <a:ext cx="10364452" cy="5119982"/>
          </a:xfrm>
          <a:prstGeom prst="rect">
            <a:avLst/>
          </a:prstGeom>
        </p:spPr>
        <p:txBody>
          <a:bodyPr>
            <a:normAutofit fontScale="90000"/>
          </a:bodyPr>
          <a:lstStyle/>
          <a:p>
            <a:pPr marL="452627" indent="-184823" algn="just" defTabSz="445712">
              <a:lnSpc>
                <a:spcPct val="150000"/>
              </a:lnSpc>
              <a:spcBef>
                <a:spcPts val="1100"/>
              </a:spcBef>
              <a:tabLst>
                <a:tab pos="800100" algn="l"/>
              </a:tabLst>
              <a:defRPr sz="2079" b="1" cap="none">
                <a:uFill>
                  <a:solidFill>
                    <a:srgbClr val="4F81BD"/>
                  </a:solidFill>
                </a:uFill>
                <a:latin typeface="Times New Roman"/>
                <a:ea typeface="Times New Roman"/>
                <a:cs typeface="Times New Roman"/>
                <a:sym typeface="Times New Roman"/>
              </a:defRPr>
            </a:pPr>
            <a:r>
              <a:rPr>
                <a:uFill>
                  <a:solidFill>
                    <a:srgbClr val="000000"/>
                  </a:solidFill>
                </a:uFill>
              </a:rPr>
              <a:t>Podle sociálního statusu:</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bohatých rodin.</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ze sociálně vyloučených lokalit, kde existence dítěte je nástrojem příjmu pro rodinu.</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ze všech společenských vrstev, o jejichž péči a výchovu rodiče neprojevují zájem a jsou v rodině spíše na obtíž.</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rozvrácených vztahů, kde se stávají nástrojem k vydírání a k manipulaci s druhým rodičem nebo nejbližším sociálním okolím.</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využívané k páchání trestné činnosti.</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přistěhovalců.</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rodin rodičů s rozdílnou charakteristikou, napojených na různorodé komunity či nekompatibilní způsoby života (Gilbert, 2011, s. 66).</a:t>
            </a:r>
          </a:p>
        </p:txBody>
      </p:sp>
    </p:spTree>
    <p:extLst>
      <p:ext uri="{BB962C8B-B14F-4D97-AF65-F5344CB8AC3E}">
        <p14:creationId xmlns:p14="http://schemas.microsoft.com/office/powerpoint/2010/main" val="412516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Nadpis 1"/>
          <p:cNvSpPr txBox="1">
            <a:spLocks noGrp="1"/>
          </p:cNvSpPr>
          <p:nvPr>
            <p:ph type="title"/>
          </p:nvPr>
        </p:nvSpPr>
        <p:spPr>
          <a:xfrm>
            <a:off x="913776" y="643466"/>
            <a:ext cx="3418784" cy="4308475"/>
          </a:xfrm>
          <a:prstGeom prst="rect">
            <a:avLst/>
          </a:prstGeom>
        </p:spPr>
        <p:txBody>
          <a:bodyPr anchor="t">
            <a:normAutofit/>
          </a:bodyPr>
          <a:lstStyle/>
          <a:p>
            <a:pPr algn="l"/>
            <a:r>
              <a:rPr lang="cs-CZ" sz="4400"/>
              <a:t>Historie ochrany dětství</a:t>
            </a:r>
          </a:p>
        </p:txBody>
      </p:sp>
      <p:sp>
        <p:nvSpPr>
          <p:cNvPr id="208" name="Zástupný symbol pro obsah 2"/>
          <p:cNvSpPr txBox="1">
            <a:spLocks noGrp="1"/>
          </p:cNvSpPr>
          <p:nvPr>
            <p:ph type="body" idx="4294967295"/>
          </p:nvPr>
        </p:nvSpPr>
        <p:spPr>
          <a:xfrm>
            <a:off x="4654295" y="643466"/>
            <a:ext cx="6623305" cy="4308476"/>
          </a:xfrm>
          <a:prstGeom prst="rect">
            <a:avLst/>
          </a:prstGeom>
        </p:spPr>
        <p:txBody>
          <a:bodyPr>
            <a:normAutofit/>
          </a:bodyPr>
          <a:lstStyle/>
          <a:p>
            <a:pPr marL="219455" indent="-219455" defTabSz="877823">
              <a:spcBef>
                <a:spcPts val="900"/>
              </a:spcBef>
              <a:defRPr sz="1919" cap="none"/>
            </a:pPr>
            <a:r>
              <a:rPr lang="cs-CZ" sz="1800"/>
              <a:t>Sparta, Řím</a:t>
            </a:r>
          </a:p>
          <a:p>
            <a:pPr marL="219455" indent="-219455" defTabSz="877823">
              <a:spcBef>
                <a:spcPts val="900"/>
              </a:spcBef>
              <a:defRPr sz="1919" cap="none"/>
            </a:pPr>
            <a:r>
              <a:rPr lang="cs-CZ" sz="1800"/>
              <a:t>Judaismus</a:t>
            </a:r>
          </a:p>
          <a:p>
            <a:pPr marL="219455" indent="-219455" defTabSz="877823">
              <a:spcBef>
                <a:spcPts val="900"/>
              </a:spcBef>
              <a:defRPr sz="1919" cap="none"/>
            </a:pPr>
            <a:r>
              <a:rPr lang="cs-CZ" sz="1800"/>
              <a:t>Inocenc III - torna 1066</a:t>
            </a:r>
          </a:p>
          <a:p>
            <a:pPr marL="219455" indent="-219455" defTabSz="877823">
              <a:spcBef>
                <a:spcPts val="900"/>
              </a:spcBef>
              <a:defRPr sz="1919" cap="none"/>
            </a:pPr>
            <a:r>
              <a:rPr lang="cs-CZ" sz="1800"/>
              <a:t>král Eduard - 1576, ochrana dívek před sexuálním zneužíváním</a:t>
            </a:r>
          </a:p>
          <a:p>
            <a:pPr marL="219455" indent="-219455" defTabSz="877823">
              <a:spcBef>
                <a:spcPts val="900"/>
              </a:spcBef>
              <a:defRPr sz="1919" cap="none"/>
            </a:pPr>
            <a:r>
              <a:rPr lang="cs-CZ" sz="1800"/>
              <a:t>Vincentina -1650</a:t>
            </a:r>
          </a:p>
          <a:p>
            <a:pPr marL="219455" indent="-219455" defTabSz="877823">
              <a:spcBef>
                <a:spcPts val="900"/>
              </a:spcBef>
              <a:defRPr sz="1919" cap="none"/>
            </a:pPr>
            <a:r>
              <a:rPr lang="cs-CZ" sz="1800"/>
              <a:t>Marie Terezie, evidenci vedl učitel nebo farář, trestné bylo jen zabití nebo zneužívání děvčat mladších 12 let</a:t>
            </a:r>
          </a:p>
          <a:p>
            <a:pPr marL="219455" indent="-219455" defTabSz="877823">
              <a:spcBef>
                <a:spcPts val="900"/>
              </a:spcBef>
              <a:defRPr sz="1919" cap="none"/>
            </a:pPr>
            <a:r>
              <a:rPr lang="cs-CZ" sz="1800"/>
              <a:t>Zakládání sirotčinců a opatroven</a:t>
            </a:r>
          </a:p>
        </p:txBody>
      </p:sp>
    </p:spTree>
    <p:extLst>
      <p:ext uri="{BB962C8B-B14F-4D97-AF65-F5344CB8AC3E}">
        <p14:creationId xmlns:p14="http://schemas.microsoft.com/office/powerpoint/2010/main" val="1446735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V XVIII. století rakouský zákoník rozlišuje trestné odložení dítěte, jedná se o případy, kdy si samo dítě nemůže k přežití pomoci a ani mu nemůže být pomoženo zvenčí. Věk dítěte, do kterého je možné jej odložit,  není specifikován. Upřednostňuje se zřeknutí se dítěte při porodu.…"/>
          <p:cNvSpPr txBox="1">
            <a:spLocks noGrp="1"/>
          </p:cNvSpPr>
          <p:nvPr>
            <p:ph type="body" idx="1"/>
          </p:nvPr>
        </p:nvSpPr>
        <p:spPr>
          <a:xfrm>
            <a:off x="2844486" y="1950440"/>
            <a:ext cx="8433113" cy="3840760"/>
          </a:xfrm>
          <a:prstGeom prst="rect">
            <a:avLst/>
          </a:prstGeom>
        </p:spPr>
        <p:txBody>
          <a:bodyPr vert="horz" lIns="91440" tIns="45720" rIns="91440" bIns="45720" rtlCol="0" anchor="ctr">
            <a:noAutofit/>
          </a:bodyPr>
          <a:lstStyle/>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a:t>V XVIII. </a:t>
            </a:r>
            <a:r>
              <a:rPr lang="en-US" sz="2000" dirty="0" err="1"/>
              <a:t>století</a:t>
            </a:r>
            <a:r>
              <a:rPr lang="en-US" sz="2000" dirty="0"/>
              <a:t> </a:t>
            </a:r>
            <a:r>
              <a:rPr lang="en-US" sz="2000" dirty="0" err="1"/>
              <a:t>rakouský</a:t>
            </a:r>
            <a:r>
              <a:rPr lang="en-US" sz="2000" dirty="0"/>
              <a:t> </a:t>
            </a:r>
            <a:r>
              <a:rPr lang="en-US" sz="2000" dirty="0" err="1"/>
              <a:t>zákoník</a:t>
            </a:r>
            <a:r>
              <a:rPr lang="en-US" sz="2000" dirty="0"/>
              <a:t> </a:t>
            </a:r>
            <a:r>
              <a:rPr lang="en-US" sz="2000" dirty="0" err="1"/>
              <a:t>rozlišuje</a:t>
            </a:r>
            <a:r>
              <a:rPr lang="en-US" sz="2000" dirty="0"/>
              <a:t> </a:t>
            </a:r>
            <a:r>
              <a:rPr lang="en-US" sz="2000" dirty="0" err="1"/>
              <a:t>trestné</a:t>
            </a:r>
            <a:r>
              <a:rPr lang="en-US" sz="2000" dirty="0"/>
              <a:t> </a:t>
            </a:r>
            <a:r>
              <a:rPr lang="en-US" sz="2000" dirty="0" err="1"/>
              <a:t>odložení</a:t>
            </a:r>
            <a:r>
              <a:rPr lang="en-US" sz="2000" dirty="0"/>
              <a:t> </a:t>
            </a:r>
            <a:r>
              <a:rPr lang="en-US" sz="2000" dirty="0" err="1"/>
              <a:t>dítěte</a:t>
            </a:r>
            <a:r>
              <a:rPr lang="en-US" sz="2000" dirty="0"/>
              <a:t>, </a:t>
            </a:r>
            <a:r>
              <a:rPr lang="en-US" sz="2000" dirty="0" err="1"/>
              <a:t>jedná</a:t>
            </a:r>
            <a:r>
              <a:rPr lang="en-US" sz="2000" dirty="0"/>
              <a:t> se o </a:t>
            </a:r>
            <a:r>
              <a:rPr lang="en-US" sz="2000" dirty="0" err="1"/>
              <a:t>případy</a:t>
            </a:r>
            <a:r>
              <a:rPr lang="en-US" sz="2000" dirty="0"/>
              <a:t>, </a:t>
            </a:r>
            <a:r>
              <a:rPr lang="en-US" sz="2000" dirty="0" err="1"/>
              <a:t>kdy</a:t>
            </a:r>
            <a:r>
              <a:rPr lang="en-US" sz="2000" dirty="0"/>
              <a:t> </a:t>
            </a:r>
            <a:r>
              <a:rPr lang="en-US" sz="2000" dirty="0" err="1"/>
              <a:t>si</a:t>
            </a:r>
            <a:r>
              <a:rPr lang="en-US" sz="2000" dirty="0"/>
              <a:t> </a:t>
            </a:r>
            <a:r>
              <a:rPr lang="en-US" sz="2000" dirty="0" err="1"/>
              <a:t>samo</a:t>
            </a:r>
            <a:r>
              <a:rPr lang="en-US" sz="2000" dirty="0"/>
              <a:t> </a:t>
            </a:r>
            <a:r>
              <a:rPr lang="en-US" sz="2000" dirty="0" err="1"/>
              <a:t>dítě</a:t>
            </a:r>
            <a:r>
              <a:rPr lang="en-US" sz="2000" dirty="0"/>
              <a:t> </a:t>
            </a:r>
            <a:r>
              <a:rPr lang="en-US" sz="2000" dirty="0" err="1"/>
              <a:t>nemůže</a:t>
            </a:r>
            <a:r>
              <a:rPr lang="en-US" sz="2000" dirty="0"/>
              <a:t> k </a:t>
            </a:r>
            <a:r>
              <a:rPr lang="en-US" sz="2000" dirty="0" err="1"/>
              <a:t>přežití</a:t>
            </a:r>
            <a:r>
              <a:rPr lang="en-US" sz="2000" dirty="0"/>
              <a:t> </a:t>
            </a:r>
            <a:r>
              <a:rPr lang="en-US" sz="2000" dirty="0" err="1"/>
              <a:t>pomoci</a:t>
            </a:r>
            <a:r>
              <a:rPr lang="en-US" sz="2000" dirty="0"/>
              <a:t> a ani mu </a:t>
            </a:r>
            <a:r>
              <a:rPr lang="en-US" sz="2000" dirty="0" err="1"/>
              <a:t>nemůže</a:t>
            </a:r>
            <a:r>
              <a:rPr lang="en-US" sz="2000" dirty="0"/>
              <a:t> </a:t>
            </a:r>
            <a:r>
              <a:rPr lang="en-US" sz="2000" dirty="0" err="1"/>
              <a:t>být</a:t>
            </a:r>
            <a:r>
              <a:rPr lang="en-US" sz="2000" dirty="0"/>
              <a:t> </a:t>
            </a:r>
            <a:r>
              <a:rPr lang="en-US" sz="2000" dirty="0" err="1"/>
              <a:t>pomoženo</a:t>
            </a:r>
            <a:r>
              <a:rPr lang="en-US" sz="2000" dirty="0"/>
              <a:t> </a:t>
            </a:r>
            <a:r>
              <a:rPr lang="en-US" sz="2000" dirty="0" err="1"/>
              <a:t>zvenčí</a:t>
            </a:r>
            <a:r>
              <a:rPr lang="en-US" sz="2000" dirty="0"/>
              <a:t>. </a:t>
            </a:r>
            <a:r>
              <a:rPr lang="en-US" sz="2000" dirty="0" err="1"/>
              <a:t>Věk</a:t>
            </a:r>
            <a:r>
              <a:rPr lang="en-US" sz="2000" dirty="0"/>
              <a:t> </a:t>
            </a:r>
            <a:r>
              <a:rPr lang="en-US" sz="2000" dirty="0" err="1"/>
              <a:t>dítěte</a:t>
            </a:r>
            <a:r>
              <a:rPr lang="en-US" sz="2000" dirty="0"/>
              <a:t>, do </a:t>
            </a:r>
            <a:r>
              <a:rPr lang="en-US" sz="2000" dirty="0" err="1"/>
              <a:t>kterého</a:t>
            </a:r>
            <a:r>
              <a:rPr lang="en-US" sz="2000" dirty="0"/>
              <a:t> je </a:t>
            </a:r>
            <a:r>
              <a:rPr lang="en-US" sz="2000" dirty="0" err="1"/>
              <a:t>možné</a:t>
            </a:r>
            <a:r>
              <a:rPr lang="en-US" sz="2000" dirty="0"/>
              <a:t> </a:t>
            </a:r>
            <a:r>
              <a:rPr lang="en-US" sz="2000" dirty="0" err="1"/>
              <a:t>jej</a:t>
            </a:r>
            <a:r>
              <a:rPr lang="en-US" sz="2000" dirty="0"/>
              <a:t> </a:t>
            </a:r>
            <a:r>
              <a:rPr lang="en-US" sz="2000" dirty="0" err="1"/>
              <a:t>odložit</a:t>
            </a:r>
            <a:r>
              <a:rPr lang="en-US" sz="2000" dirty="0"/>
              <a:t>, </a:t>
            </a:r>
            <a:r>
              <a:rPr lang="en-US" sz="2000" dirty="0" err="1"/>
              <a:t>není</a:t>
            </a:r>
            <a:r>
              <a:rPr lang="en-US" sz="2000" dirty="0"/>
              <a:t> </a:t>
            </a:r>
            <a:r>
              <a:rPr lang="en-US" sz="2000" dirty="0" err="1"/>
              <a:t>specifikován</a:t>
            </a:r>
            <a:r>
              <a:rPr lang="en-US" sz="2000" dirty="0"/>
              <a:t>. </a:t>
            </a:r>
            <a:r>
              <a:rPr lang="en-US" sz="2000" dirty="0" err="1"/>
              <a:t>Upřednostňuje</a:t>
            </a:r>
            <a:r>
              <a:rPr lang="en-US" sz="2000" dirty="0"/>
              <a:t> se </a:t>
            </a:r>
            <a:r>
              <a:rPr lang="en-US" sz="2000" dirty="0" err="1"/>
              <a:t>zřeknutí</a:t>
            </a:r>
            <a:r>
              <a:rPr lang="en-US" sz="2000" dirty="0"/>
              <a:t> se </a:t>
            </a:r>
            <a:r>
              <a:rPr lang="en-US" sz="2000" dirty="0" err="1"/>
              <a:t>dítěte</a:t>
            </a:r>
            <a:r>
              <a:rPr lang="en-US" sz="2000" dirty="0"/>
              <a:t> </a:t>
            </a:r>
            <a:r>
              <a:rPr lang="en-US" sz="2000" dirty="0" err="1"/>
              <a:t>při</a:t>
            </a:r>
            <a:r>
              <a:rPr lang="en-US" sz="2000" dirty="0"/>
              <a:t> </a:t>
            </a:r>
            <a:r>
              <a:rPr lang="en-US" sz="2000" dirty="0" err="1"/>
              <a:t>porodu</a:t>
            </a:r>
            <a:r>
              <a:rPr lang="en-US" sz="2000" dirty="0"/>
              <a:t>. </a:t>
            </a:r>
          </a:p>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err="1"/>
              <a:t>Až</a:t>
            </a:r>
            <a:r>
              <a:rPr lang="en-US" sz="2000" dirty="0"/>
              <a:t> do </a:t>
            </a:r>
            <a:r>
              <a:rPr lang="en-US" sz="2000" dirty="0" err="1"/>
              <a:t>konce</a:t>
            </a:r>
            <a:r>
              <a:rPr lang="en-US" sz="2000" dirty="0"/>
              <a:t> XVIII. </a:t>
            </a:r>
            <a:r>
              <a:rPr lang="en-US" sz="2000" dirty="0" err="1"/>
              <a:t>století</a:t>
            </a:r>
            <a:r>
              <a:rPr lang="en-US" sz="2000" dirty="0"/>
              <a:t> se </a:t>
            </a:r>
            <a:r>
              <a:rPr lang="en-US" sz="2000" dirty="0" err="1"/>
              <a:t>ustálila</a:t>
            </a:r>
            <a:r>
              <a:rPr lang="en-US" sz="2000" dirty="0"/>
              <a:t> </a:t>
            </a:r>
            <a:r>
              <a:rPr lang="en-US" sz="2000" dirty="0" err="1"/>
              <a:t>praxe</a:t>
            </a:r>
            <a:r>
              <a:rPr lang="en-US" sz="2000" dirty="0"/>
              <a:t> </a:t>
            </a:r>
            <a:r>
              <a:rPr lang="en-US" sz="2000" dirty="0" err="1"/>
              <a:t>tzv</a:t>
            </a:r>
            <a:r>
              <a:rPr lang="en-US" sz="2000" dirty="0"/>
              <a:t>. </a:t>
            </a:r>
            <a:r>
              <a:rPr lang="en-US" sz="2000" dirty="0" err="1"/>
              <a:t>kojných</a:t>
            </a:r>
            <a:r>
              <a:rPr lang="en-US" sz="2000" dirty="0"/>
              <a:t>, </a:t>
            </a:r>
            <a:r>
              <a:rPr lang="en-US" sz="2000" dirty="0" err="1"/>
              <a:t>kdy</a:t>
            </a:r>
            <a:r>
              <a:rPr lang="en-US" sz="2000" dirty="0"/>
              <a:t> </a:t>
            </a:r>
            <a:r>
              <a:rPr lang="en-US" sz="2000" dirty="0" err="1"/>
              <a:t>dítě</a:t>
            </a:r>
            <a:r>
              <a:rPr lang="en-US" sz="2000" dirty="0"/>
              <a:t> </a:t>
            </a:r>
            <a:r>
              <a:rPr lang="en-US" sz="2000" dirty="0" err="1"/>
              <a:t>bylo</a:t>
            </a:r>
            <a:r>
              <a:rPr lang="en-US" sz="2000" dirty="0"/>
              <a:t> po </a:t>
            </a:r>
            <a:r>
              <a:rPr lang="en-US" sz="2000" dirty="0" err="1"/>
              <a:t>narození</a:t>
            </a:r>
            <a:r>
              <a:rPr lang="en-US" sz="2000" dirty="0"/>
              <a:t> </a:t>
            </a:r>
            <a:r>
              <a:rPr lang="en-US" sz="2000" dirty="0" err="1"/>
              <a:t>předáno</a:t>
            </a:r>
            <a:r>
              <a:rPr lang="en-US" sz="2000" dirty="0"/>
              <a:t> </a:t>
            </a:r>
            <a:r>
              <a:rPr lang="en-US" sz="2000" dirty="0" err="1"/>
              <a:t>kojné</a:t>
            </a:r>
            <a:r>
              <a:rPr lang="en-US" sz="2000" dirty="0"/>
              <a:t>, </a:t>
            </a:r>
            <a:r>
              <a:rPr lang="en-US" sz="2000" dirty="0" err="1"/>
              <a:t>jí</a:t>
            </a:r>
            <a:r>
              <a:rPr lang="en-US" sz="2000" dirty="0"/>
              <a:t> </a:t>
            </a:r>
            <a:r>
              <a:rPr lang="en-US" sz="2000" dirty="0" err="1"/>
              <a:t>pak</a:t>
            </a:r>
            <a:r>
              <a:rPr lang="en-US" sz="2000" dirty="0"/>
              <a:t> </a:t>
            </a:r>
            <a:r>
              <a:rPr lang="en-US" sz="2000" dirty="0" err="1"/>
              <a:t>byla</a:t>
            </a:r>
            <a:r>
              <a:rPr lang="en-US" sz="2000" dirty="0"/>
              <a:t> </a:t>
            </a:r>
            <a:r>
              <a:rPr lang="en-US" sz="2000" dirty="0" err="1"/>
              <a:t>tato</a:t>
            </a:r>
            <a:r>
              <a:rPr lang="en-US" sz="2000" dirty="0"/>
              <a:t> </a:t>
            </a:r>
            <a:r>
              <a:rPr lang="en-US" sz="2000" dirty="0" err="1"/>
              <a:t>péče</a:t>
            </a:r>
            <a:r>
              <a:rPr lang="en-US" sz="2000" dirty="0"/>
              <a:t> </a:t>
            </a:r>
            <a:r>
              <a:rPr lang="en-US" sz="2000" dirty="0" err="1"/>
              <a:t>hrazena</a:t>
            </a:r>
            <a:r>
              <a:rPr lang="en-US" sz="2000" dirty="0"/>
              <a:t>. </a:t>
            </a:r>
            <a:r>
              <a:rPr lang="en-US" sz="2000" dirty="0" err="1"/>
              <a:t>Způsobem</a:t>
            </a:r>
            <a:r>
              <a:rPr lang="en-US" sz="2000" dirty="0"/>
              <a:t> </a:t>
            </a:r>
            <a:r>
              <a:rPr lang="en-US" sz="2000" dirty="0" err="1"/>
              <a:t>kojných</a:t>
            </a:r>
            <a:r>
              <a:rPr lang="en-US" sz="2000" dirty="0"/>
              <a:t> se v </a:t>
            </a:r>
            <a:r>
              <a:rPr lang="en-US" sz="2000" dirty="0" err="1"/>
              <a:t>roce</a:t>
            </a:r>
            <a:r>
              <a:rPr lang="en-US" sz="2000" dirty="0"/>
              <a:t> 1775 </a:t>
            </a:r>
            <a:r>
              <a:rPr lang="en-US" sz="2000" dirty="0" err="1"/>
              <a:t>vydržovalo</a:t>
            </a:r>
            <a:r>
              <a:rPr lang="en-US" sz="2000" dirty="0"/>
              <a:t> </a:t>
            </a:r>
            <a:r>
              <a:rPr lang="en-US" sz="2000" dirty="0" err="1"/>
              <a:t>Vlašským</a:t>
            </a:r>
            <a:r>
              <a:rPr lang="en-US" sz="2000" dirty="0"/>
              <a:t> </a:t>
            </a:r>
            <a:r>
              <a:rPr lang="en-US" sz="2000" dirty="0" err="1"/>
              <a:t>špitálem</a:t>
            </a:r>
            <a:r>
              <a:rPr lang="en-US" sz="2000" dirty="0"/>
              <a:t> v </a:t>
            </a:r>
            <a:r>
              <a:rPr lang="en-US" sz="2000" dirty="0" err="1"/>
              <a:t>Praze</a:t>
            </a:r>
            <a:r>
              <a:rPr lang="en-US" sz="2000" dirty="0"/>
              <a:t> 278 </a:t>
            </a:r>
            <a:r>
              <a:rPr lang="en-US" sz="2000" dirty="0" err="1"/>
              <a:t>dětí</a:t>
            </a:r>
            <a:r>
              <a:rPr lang="en-US" sz="2000" dirty="0"/>
              <a:t> (</a:t>
            </a:r>
            <a:r>
              <a:rPr lang="en-US" sz="2000" dirty="0" err="1"/>
              <a:t>Landerová-Rýdl</a:t>
            </a:r>
            <a:r>
              <a:rPr lang="en-US" sz="2000" dirty="0"/>
              <a:t>, 2006). </a:t>
            </a:r>
            <a:r>
              <a:rPr lang="en-US" sz="2000" dirty="0" err="1"/>
              <a:t>Občas</a:t>
            </a:r>
            <a:r>
              <a:rPr lang="en-US" sz="2000" dirty="0"/>
              <a:t> se </a:t>
            </a:r>
            <a:r>
              <a:rPr lang="en-US" sz="2000" dirty="0" err="1"/>
              <a:t>tento</a:t>
            </a:r>
            <a:r>
              <a:rPr lang="en-US" sz="2000" dirty="0"/>
              <a:t> </a:t>
            </a:r>
            <a:r>
              <a:rPr lang="en-US" sz="2000" dirty="0" err="1"/>
              <a:t>způsob</a:t>
            </a:r>
            <a:r>
              <a:rPr lang="en-US" sz="2000" dirty="0"/>
              <a:t> </a:t>
            </a:r>
            <a:r>
              <a:rPr lang="en-US" sz="2000" dirty="0" err="1"/>
              <a:t>změnil</a:t>
            </a:r>
            <a:r>
              <a:rPr lang="en-US" sz="2000" dirty="0"/>
              <a:t> </a:t>
            </a:r>
            <a:r>
              <a:rPr lang="en-US" sz="2000" dirty="0" err="1"/>
              <a:t>ve</a:t>
            </a:r>
            <a:r>
              <a:rPr lang="en-US" sz="2000" dirty="0"/>
              <a:t> </a:t>
            </a:r>
            <a:r>
              <a:rPr lang="en-US" sz="2000" dirty="0" err="1"/>
              <a:t>výrobní</a:t>
            </a:r>
            <a:r>
              <a:rPr lang="en-US" sz="2000" dirty="0"/>
              <a:t> </a:t>
            </a:r>
            <a:r>
              <a:rPr lang="en-US" sz="2000" dirty="0" err="1"/>
              <a:t>odvětví</a:t>
            </a:r>
            <a:r>
              <a:rPr lang="en-US" sz="2000" dirty="0"/>
              <a:t> – </a:t>
            </a:r>
            <a:r>
              <a:rPr lang="en-US" sz="2000" dirty="0" err="1"/>
              <a:t>Bulánky</a:t>
            </a:r>
            <a:r>
              <a:rPr lang="en-US" sz="2000" dirty="0"/>
              <a:t> </a:t>
            </a:r>
            <a:r>
              <a:rPr lang="en-US" sz="2000" dirty="0" err="1"/>
              <a:t>na</a:t>
            </a:r>
            <a:r>
              <a:rPr lang="en-US" sz="2000" dirty="0"/>
              <a:t> </a:t>
            </a:r>
            <a:r>
              <a:rPr lang="en-US" sz="2000" dirty="0" err="1"/>
              <a:t>Černokostelecku</a:t>
            </a:r>
            <a:r>
              <a:rPr lang="en-US" sz="2000" dirty="0"/>
              <a:t> s 270 </a:t>
            </a:r>
            <a:r>
              <a:rPr lang="en-US" sz="2000" dirty="0" err="1"/>
              <a:t>obyvateli</a:t>
            </a:r>
            <a:r>
              <a:rPr lang="en-US" sz="2000" dirty="0"/>
              <a:t> se </a:t>
            </a:r>
            <a:r>
              <a:rPr lang="en-US" sz="2000" dirty="0" err="1"/>
              <a:t>starali</a:t>
            </a:r>
            <a:r>
              <a:rPr lang="en-US" sz="2000" dirty="0"/>
              <a:t> o 420 </a:t>
            </a:r>
            <a:r>
              <a:rPr lang="en-US" sz="2000" dirty="0" err="1"/>
              <a:t>odložených</a:t>
            </a:r>
            <a:r>
              <a:rPr lang="en-US" sz="2000" dirty="0"/>
              <a:t> </a:t>
            </a:r>
            <a:r>
              <a:rPr lang="en-US" sz="2000" dirty="0" err="1"/>
              <a:t>dětí</a:t>
            </a:r>
            <a:r>
              <a:rPr lang="en-US" sz="2000" dirty="0"/>
              <a:t> (</a:t>
            </a:r>
            <a:r>
              <a:rPr lang="en-US" sz="2000" dirty="0" err="1"/>
              <a:t>Červinková-Riegrová</a:t>
            </a:r>
            <a:r>
              <a:rPr lang="en-US" sz="2000" dirty="0"/>
              <a:t>, 1887, s. 82 a </a:t>
            </a:r>
            <a:r>
              <a:rPr lang="en-US" sz="2000" dirty="0" err="1"/>
              <a:t>násl</a:t>
            </a:r>
            <a:r>
              <a:rPr lang="en-US" sz="2000" dirty="0"/>
              <a:t>.). </a:t>
            </a:r>
            <a:r>
              <a:rPr lang="en-US" sz="2000" dirty="0" err="1"/>
              <a:t>Děti</a:t>
            </a:r>
            <a:r>
              <a:rPr lang="en-US" sz="2000" dirty="0"/>
              <a:t> se </a:t>
            </a:r>
            <a:r>
              <a:rPr lang="en-US" sz="2000" dirty="0" err="1"/>
              <a:t>vracely</a:t>
            </a:r>
            <a:r>
              <a:rPr lang="en-US" sz="2000" dirty="0"/>
              <a:t> </a:t>
            </a:r>
            <a:r>
              <a:rPr lang="en-US" sz="2000" dirty="0" err="1"/>
              <a:t>zpět</a:t>
            </a:r>
            <a:r>
              <a:rPr lang="en-US" sz="2000" dirty="0"/>
              <a:t> do </a:t>
            </a:r>
            <a:r>
              <a:rPr lang="en-US" sz="2000" dirty="0" err="1"/>
              <a:t>Vlašského</a:t>
            </a:r>
            <a:r>
              <a:rPr lang="en-US" sz="2000" dirty="0"/>
              <a:t> </a:t>
            </a:r>
            <a:r>
              <a:rPr lang="en-US" sz="2000" dirty="0" err="1"/>
              <a:t>špitálu</a:t>
            </a:r>
            <a:r>
              <a:rPr lang="en-US" sz="2000" dirty="0"/>
              <a:t> v 6 </a:t>
            </a:r>
            <a:r>
              <a:rPr lang="en-US" sz="2000" dirty="0" err="1"/>
              <a:t>letech</a:t>
            </a:r>
            <a:r>
              <a:rPr lang="en-US" sz="2000" dirty="0"/>
              <a:t>, </a:t>
            </a:r>
            <a:r>
              <a:rPr lang="en-US" sz="2000" dirty="0" err="1"/>
              <a:t>kdy</a:t>
            </a:r>
            <a:r>
              <a:rPr lang="en-US" sz="2000" dirty="0"/>
              <a:t> </a:t>
            </a:r>
            <a:r>
              <a:rPr lang="en-US" sz="2000" dirty="0" err="1"/>
              <a:t>končily</a:t>
            </a:r>
            <a:r>
              <a:rPr lang="en-US" sz="2000" dirty="0"/>
              <a:t> </a:t>
            </a:r>
            <a:r>
              <a:rPr lang="en-US" sz="2000" dirty="0" err="1"/>
              <a:t>platby</a:t>
            </a:r>
            <a:r>
              <a:rPr lang="en-US" sz="2000" dirty="0"/>
              <a:t> za </a:t>
            </a:r>
            <a:r>
              <a:rPr lang="en-US" sz="2000" dirty="0" err="1"/>
              <a:t>péči</a:t>
            </a:r>
            <a:r>
              <a:rPr lang="en-US" sz="2000" dirty="0"/>
              <a:t> o </a:t>
            </a:r>
            <a:r>
              <a:rPr lang="en-US" sz="2000" dirty="0" err="1"/>
              <a:t>dítě</a:t>
            </a:r>
            <a:r>
              <a:rPr lang="en-US" sz="2000" dirty="0"/>
              <a:t>. Pak se </a:t>
            </a:r>
            <a:r>
              <a:rPr lang="en-US" sz="2000" dirty="0" err="1"/>
              <a:t>děti</a:t>
            </a:r>
            <a:r>
              <a:rPr lang="en-US" sz="2000" dirty="0"/>
              <a:t> </a:t>
            </a:r>
            <a:r>
              <a:rPr lang="en-US" sz="2000" dirty="0" err="1"/>
              <a:t>dávaly</a:t>
            </a:r>
            <a:r>
              <a:rPr lang="en-US" sz="2000" dirty="0"/>
              <a:t> </a:t>
            </a:r>
            <a:r>
              <a:rPr lang="en-US" sz="2000" dirty="0" err="1"/>
              <a:t>buď</a:t>
            </a:r>
            <a:r>
              <a:rPr lang="en-US" sz="2000" dirty="0"/>
              <a:t> do </a:t>
            </a:r>
            <a:r>
              <a:rPr lang="en-US" sz="2000" dirty="0" err="1"/>
              <a:t>domovské</a:t>
            </a:r>
            <a:r>
              <a:rPr lang="en-US" sz="2000" dirty="0"/>
              <a:t> </a:t>
            </a:r>
            <a:r>
              <a:rPr lang="en-US" sz="2000" dirty="0" err="1"/>
              <a:t>obce</a:t>
            </a:r>
            <a:r>
              <a:rPr lang="en-US" sz="2000" dirty="0"/>
              <a:t>, </a:t>
            </a:r>
            <a:r>
              <a:rPr lang="en-US" sz="2000" dirty="0" err="1"/>
              <a:t>nebo</a:t>
            </a:r>
            <a:r>
              <a:rPr lang="en-US" sz="2000" dirty="0"/>
              <a:t> </a:t>
            </a:r>
            <a:r>
              <a:rPr lang="en-US" sz="2000" dirty="0" err="1"/>
              <a:t>zůstávaly</a:t>
            </a:r>
            <a:r>
              <a:rPr lang="en-US" sz="2000" dirty="0"/>
              <a:t> v </a:t>
            </a:r>
            <a:r>
              <a:rPr lang="en-US" sz="2000" dirty="0" err="1"/>
              <a:t>sirotčinci</a:t>
            </a:r>
            <a:r>
              <a:rPr lang="en-US" sz="2000" dirty="0"/>
              <a:t>. Od 14 let se </a:t>
            </a:r>
            <a:r>
              <a:rPr lang="en-US" sz="2000" dirty="0" err="1"/>
              <a:t>museli</a:t>
            </a:r>
            <a:r>
              <a:rPr lang="en-US" sz="2000" dirty="0"/>
              <a:t> </a:t>
            </a:r>
            <a:r>
              <a:rPr lang="en-US" sz="2000" dirty="0" err="1"/>
              <a:t>jít</a:t>
            </a:r>
            <a:r>
              <a:rPr lang="en-US" sz="2000" dirty="0"/>
              <a:t> </a:t>
            </a:r>
            <a:r>
              <a:rPr lang="en-US" sz="2000" dirty="0" err="1"/>
              <a:t>učit</a:t>
            </a:r>
            <a:r>
              <a:rPr lang="en-US" sz="2000" dirty="0"/>
              <a:t> </a:t>
            </a:r>
            <a:r>
              <a:rPr lang="en-US" sz="2000" dirty="0" err="1"/>
              <a:t>řemeslu</a:t>
            </a:r>
            <a:r>
              <a:rPr lang="en-US" sz="2000" dirty="0"/>
              <a:t> a </a:t>
            </a:r>
            <a:r>
              <a:rPr lang="en-US" sz="2000" dirty="0" err="1"/>
              <a:t>dívky</a:t>
            </a:r>
            <a:r>
              <a:rPr lang="en-US" sz="2000" dirty="0"/>
              <a:t> </a:t>
            </a:r>
            <a:r>
              <a:rPr lang="en-US" sz="2000" dirty="0" err="1"/>
              <a:t>nastupovaly</a:t>
            </a:r>
            <a:r>
              <a:rPr lang="en-US" sz="2000" dirty="0"/>
              <a:t> do </a:t>
            </a:r>
            <a:r>
              <a:rPr lang="en-US" sz="2000" dirty="0" err="1"/>
              <a:t>služby</a:t>
            </a:r>
            <a:r>
              <a:rPr lang="en-US" sz="2000" dirty="0"/>
              <a:t>. </a:t>
            </a:r>
          </a:p>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a:t>V </a:t>
            </a:r>
            <a:r>
              <a:rPr lang="en-US" sz="2000" dirty="0" err="1"/>
              <a:t>roce</a:t>
            </a:r>
            <a:r>
              <a:rPr lang="en-US" sz="2000" dirty="0"/>
              <a:t> 1881 reverend George Staite </a:t>
            </a:r>
            <a:r>
              <a:rPr lang="en-US" sz="2000" dirty="0" err="1"/>
              <a:t>píše</a:t>
            </a:r>
            <a:r>
              <a:rPr lang="en-US" sz="2000" dirty="0"/>
              <a:t> </a:t>
            </a:r>
            <a:r>
              <a:rPr lang="en-US" sz="2000" dirty="0" err="1"/>
              <a:t>ve</a:t>
            </a:r>
            <a:r>
              <a:rPr lang="en-US" sz="2000" dirty="0"/>
              <a:t> </a:t>
            </a:r>
            <a:r>
              <a:rPr lang="en-US" sz="2000" dirty="0" err="1"/>
              <a:t>svém</a:t>
            </a:r>
            <a:r>
              <a:rPr lang="en-US" sz="2000" dirty="0"/>
              <a:t> </a:t>
            </a:r>
            <a:r>
              <a:rPr lang="en-US" sz="2000" dirty="0" err="1"/>
              <a:t>dopise</a:t>
            </a:r>
            <a:r>
              <a:rPr lang="en-US" sz="2000" dirty="0"/>
              <a:t> pro Liverpool </a:t>
            </a:r>
            <a:r>
              <a:rPr lang="en-US" sz="2000" dirty="0" err="1"/>
              <a:t>Merkur</a:t>
            </a:r>
            <a:r>
              <a:rPr lang="en-US" sz="2000" dirty="0"/>
              <a:t>: </a:t>
            </a:r>
            <a:r>
              <a:rPr lang="en-US" sz="2000" i="1" dirty="0"/>
              <a:t>„</a:t>
            </a:r>
            <a:r>
              <a:rPr lang="en-US" sz="2000" i="1" dirty="0" err="1"/>
              <a:t>Když</a:t>
            </a:r>
            <a:r>
              <a:rPr lang="en-US" sz="2000" i="1" dirty="0"/>
              <a:t> </a:t>
            </a:r>
            <a:r>
              <a:rPr lang="en-US" sz="2000" i="1" dirty="0" err="1"/>
              <a:t>máme</a:t>
            </a:r>
            <a:r>
              <a:rPr lang="en-US" sz="2000" i="1" dirty="0"/>
              <a:t> </a:t>
            </a:r>
            <a:r>
              <a:rPr lang="en-US" sz="2000" i="1" dirty="0" err="1"/>
              <a:t>spolek</a:t>
            </a:r>
            <a:r>
              <a:rPr lang="en-US" sz="2000" i="1" dirty="0"/>
              <a:t> </a:t>
            </a:r>
            <a:r>
              <a:rPr lang="en-US" sz="2000" i="1" dirty="0" err="1"/>
              <a:t>na</a:t>
            </a:r>
            <a:r>
              <a:rPr lang="en-US" sz="2000" i="1" dirty="0"/>
              <a:t> </a:t>
            </a:r>
            <a:r>
              <a:rPr lang="en-US" sz="2000" i="1" dirty="0" err="1"/>
              <a:t>ochranu</a:t>
            </a:r>
            <a:r>
              <a:rPr lang="en-US" sz="2000" i="1" dirty="0"/>
              <a:t> </a:t>
            </a:r>
            <a:r>
              <a:rPr lang="en-US" sz="2000" i="1" dirty="0" err="1"/>
              <a:t>zvířat</a:t>
            </a:r>
            <a:r>
              <a:rPr lang="en-US" sz="2000" i="1" dirty="0"/>
              <a:t>, </a:t>
            </a:r>
            <a:r>
              <a:rPr lang="en-US" sz="2000" i="1" dirty="0" err="1"/>
              <a:t>nemůžeme</a:t>
            </a:r>
            <a:r>
              <a:rPr lang="en-US" sz="2000" i="1" dirty="0"/>
              <a:t> </a:t>
            </a:r>
            <a:r>
              <a:rPr lang="en-US" sz="2000" i="1" dirty="0" err="1"/>
              <a:t>mít</a:t>
            </a:r>
            <a:r>
              <a:rPr lang="en-US" sz="2000" i="1" dirty="0"/>
              <a:t> </a:t>
            </a:r>
            <a:r>
              <a:rPr lang="en-US" sz="2000" i="1" dirty="0" err="1"/>
              <a:t>spolek</a:t>
            </a:r>
            <a:r>
              <a:rPr lang="en-US" sz="2000" i="1" dirty="0"/>
              <a:t> </a:t>
            </a:r>
            <a:r>
              <a:rPr lang="en-US" sz="2000" i="1" dirty="0" err="1"/>
              <a:t>na</a:t>
            </a:r>
            <a:r>
              <a:rPr lang="en-US" sz="2000" i="1" dirty="0"/>
              <a:t> </a:t>
            </a:r>
            <a:r>
              <a:rPr lang="en-US" sz="2000" i="1" dirty="0" err="1"/>
              <a:t>ochranu</a:t>
            </a:r>
            <a:r>
              <a:rPr lang="en-US" sz="2000" i="1" dirty="0"/>
              <a:t> </a:t>
            </a:r>
            <a:r>
              <a:rPr lang="en-US" sz="2000" i="1" dirty="0" err="1"/>
              <a:t>dětí</a:t>
            </a:r>
            <a:r>
              <a:rPr lang="en-US" sz="2000" i="1" dirty="0"/>
              <a:t>?“</a:t>
            </a:r>
            <a:r>
              <a:rPr lang="en-US" sz="2000" dirty="0"/>
              <a:t> </a:t>
            </a:r>
          </a:p>
        </p:txBody>
      </p:sp>
      <p:sp>
        <p:nvSpPr>
          <p:cNvPr id="210" name="XVIII století"/>
          <p:cNvSpPr txBox="1">
            <a:spLocks noGrp="1"/>
          </p:cNvSpPr>
          <p:nvPr>
            <p:ph type="title"/>
          </p:nvPr>
        </p:nvSpPr>
        <p:spPr>
          <a:xfrm>
            <a:off x="2844486" y="186267"/>
            <a:ext cx="8433739" cy="1306972"/>
          </a:xfrm>
          <a:prstGeom prst="rect">
            <a:avLst/>
          </a:prstGeom>
        </p:spPr>
        <p:txBody>
          <a:bodyPr vert="horz" lIns="91440" tIns="45720" rIns="91440" bIns="45720" rtlCol="0" anchor="ctr">
            <a:normAutofit/>
          </a:bodyPr>
          <a:lstStyle/>
          <a:p>
            <a:r>
              <a:rPr lang="en-US" sz="4400" dirty="0"/>
              <a:t>XVIII </a:t>
            </a:r>
            <a:r>
              <a:rPr lang="en-US" sz="4400" dirty="0" err="1"/>
              <a:t>století</a:t>
            </a:r>
            <a:endParaRPr lang="en-US" sz="4400" dirty="0"/>
          </a:p>
        </p:txBody>
      </p:sp>
    </p:spTree>
    <p:extLst>
      <p:ext uri="{BB962C8B-B14F-4D97-AF65-F5344CB8AC3E}">
        <p14:creationId xmlns:p14="http://schemas.microsoft.com/office/powerpoint/2010/main" val="236075872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13A44-72F5-40FE-A36F-E0F0F080A197}"/>
              </a:ext>
            </a:extLst>
          </p:cNvPr>
          <p:cNvSpPr>
            <a:spLocks noGrp="1"/>
          </p:cNvSpPr>
          <p:nvPr>
            <p:ph type="title"/>
          </p:nvPr>
        </p:nvSpPr>
        <p:spPr/>
        <p:txBody>
          <a:bodyPr/>
          <a:lstStyle/>
          <a:p>
            <a:r>
              <a:rPr lang="cs-CZ" dirty="0"/>
              <a:t>Trauma </a:t>
            </a:r>
          </a:p>
        </p:txBody>
      </p:sp>
      <p:sp>
        <p:nvSpPr>
          <p:cNvPr id="3" name="Zástupný obsah 2">
            <a:extLst>
              <a:ext uri="{FF2B5EF4-FFF2-40B4-BE49-F238E27FC236}">
                <a16:creationId xmlns:a16="http://schemas.microsoft.com/office/drawing/2014/main" id="{39085C6E-8AC8-4DB7-814C-BCA1BD1A13AB}"/>
              </a:ext>
            </a:extLst>
          </p:cNvPr>
          <p:cNvSpPr>
            <a:spLocks noGrp="1"/>
          </p:cNvSpPr>
          <p:nvPr>
            <p:ph idx="1"/>
          </p:nvPr>
        </p:nvSpPr>
        <p:spPr/>
        <p:txBody>
          <a:bodyPr/>
          <a:lstStyle/>
          <a:p>
            <a:pPr algn="l"/>
            <a:r>
              <a:rPr lang="cs-CZ" b="1" i="0" dirty="0">
                <a:effectLst/>
                <a:latin typeface="Arial" panose="020B0604020202020204" pitchFamily="34" charset="0"/>
              </a:rPr>
              <a:t>Psychické</a:t>
            </a:r>
            <a:r>
              <a:rPr lang="cs-CZ" b="0" i="0" dirty="0">
                <a:effectLst/>
                <a:latin typeface="Arial" panose="020B0604020202020204" pitchFamily="34" charset="0"/>
              </a:rPr>
              <a:t> (nebo též </a:t>
            </a:r>
            <a:r>
              <a:rPr lang="cs-CZ" b="1" i="0" dirty="0">
                <a:effectLst/>
                <a:latin typeface="Arial" panose="020B0604020202020204" pitchFamily="34" charset="0"/>
              </a:rPr>
              <a:t>duševní</a:t>
            </a:r>
            <a:r>
              <a:rPr lang="cs-CZ" b="0" i="0" dirty="0">
                <a:effectLst/>
                <a:latin typeface="Arial" panose="020B0604020202020204" pitchFamily="34" charset="0"/>
              </a:rPr>
              <a:t>) </a:t>
            </a:r>
            <a:r>
              <a:rPr lang="cs-CZ" b="1" i="0" dirty="0">
                <a:effectLst/>
                <a:latin typeface="Arial" panose="020B0604020202020204" pitchFamily="34" charset="0"/>
              </a:rPr>
              <a:t>trauma</a:t>
            </a:r>
            <a:r>
              <a:rPr lang="cs-CZ" b="0" i="0" dirty="0">
                <a:effectLst/>
                <a:latin typeface="Arial" panose="020B0604020202020204" pitchFamily="34" charset="0"/>
              </a:rPr>
              <a:t> je psychické zranění, duševní stav člověka, ke kterému dochází v důsledku traumatické (traumatizující) události, jakou může být těžký úraz, </a:t>
            </a:r>
            <a:r>
              <a:rPr lang="cs-CZ" dirty="0">
                <a:latin typeface="Arial" panose="020B0604020202020204" pitchFamily="34" charset="0"/>
              </a:rPr>
              <a:t>úmrtí</a:t>
            </a:r>
            <a:r>
              <a:rPr lang="cs-CZ" b="0" i="0" dirty="0">
                <a:effectLst/>
                <a:latin typeface="Arial" panose="020B0604020202020204" pitchFamily="34" charset="0"/>
              </a:rPr>
              <a:t> v rodině, </a:t>
            </a:r>
            <a:r>
              <a:rPr lang="cs-CZ" dirty="0">
                <a:latin typeface="Arial" panose="020B0604020202020204" pitchFamily="34" charset="0"/>
              </a:rPr>
              <a:t>znásilnění</a:t>
            </a:r>
            <a:r>
              <a:rPr lang="cs-CZ" b="0" i="0" dirty="0">
                <a:effectLst/>
                <a:latin typeface="Arial" panose="020B0604020202020204" pitchFamily="34" charset="0"/>
              </a:rPr>
              <a:t>, </a:t>
            </a:r>
            <a:r>
              <a:rPr lang="cs-CZ" dirty="0">
                <a:latin typeface="Arial" panose="020B0604020202020204" pitchFamily="34" charset="0"/>
              </a:rPr>
              <a:t>šikana</a:t>
            </a:r>
            <a:r>
              <a:rPr lang="cs-CZ" b="0" i="0" dirty="0">
                <a:effectLst/>
                <a:latin typeface="Arial" panose="020B0604020202020204" pitchFamily="34" charset="0"/>
              </a:rPr>
              <a:t> apod.</a:t>
            </a:r>
          </a:p>
          <a:p>
            <a:pPr algn="l"/>
            <a:r>
              <a:rPr lang="cs-CZ" b="0" i="0" dirty="0">
                <a:effectLst/>
                <a:latin typeface="Arial" panose="020B0604020202020204" pitchFamily="34" charset="0"/>
              </a:rPr>
              <a:t>Traumatem se rozumí zážitek, který ve velké míře porušuje duševní rovnováhu. </a:t>
            </a:r>
          </a:p>
          <a:p>
            <a:pPr algn="l"/>
            <a:r>
              <a:rPr lang="cs-CZ" b="0" i="0" dirty="0">
                <a:effectLst/>
                <a:latin typeface="Arial" panose="020B0604020202020204" pitchFamily="34" charset="0"/>
              </a:rPr>
              <a:t>Třebaže se </a:t>
            </a:r>
            <a:r>
              <a:rPr lang="cs-CZ" dirty="0">
                <a:latin typeface="Arial" panose="020B0604020202020204" pitchFamily="34" charset="0"/>
              </a:rPr>
              <a:t>podvědomí</a:t>
            </a:r>
            <a:r>
              <a:rPr lang="cs-CZ" b="0" i="0" dirty="0">
                <a:effectLst/>
                <a:latin typeface="Arial" panose="020B0604020202020204" pitchFamily="34" charset="0"/>
              </a:rPr>
              <a:t> brání tím, že potlačuje vzpomínky na takový bolestivý zážitek, trauma ovlivňuje život v podobě </a:t>
            </a:r>
            <a:r>
              <a:rPr lang="cs-CZ" dirty="0">
                <a:latin typeface="Arial" panose="020B0604020202020204" pitchFamily="34" charset="0"/>
              </a:rPr>
              <a:t>neuróz</a:t>
            </a:r>
            <a:r>
              <a:rPr lang="cs-CZ" b="0" i="0" dirty="0">
                <a:effectLst/>
                <a:latin typeface="Arial" panose="020B0604020202020204" pitchFamily="34" charset="0"/>
              </a:rPr>
              <a:t> a </a:t>
            </a:r>
            <a:r>
              <a:rPr lang="cs-CZ" dirty="0">
                <a:latin typeface="Arial" panose="020B0604020202020204" pitchFamily="34" charset="0"/>
              </a:rPr>
              <a:t>psychóz</a:t>
            </a:r>
            <a:r>
              <a:rPr lang="cs-CZ" b="0" i="0" dirty="0">
                <a:effectLst/>
                <a:latin typeface="Arial" panose="020B0604020202020204" pitchFamily="34" charset="0"/>
              </a:rPr>
              <a:t>.</a:t>
            </a:r>
          </a:p>
          <a:p>
            <a:endParaRPr lang="cs-CZ" dirty="0"/>
          </a:p>
        </p:txBody>
      </p:sp>
    </p:spTree>
    <p:extLst>
      <p:ext uri="{BB962C8B-B14F-4D97-AF65-F5344CB8AC3E}">
        <p14:creationId xmlns:p14="http://schemas.microsoft.com/office/powerpoint/2010/main" val="2985354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B3615-02B3-4727-8B06-4E49A867454A}"/>
              </a:ext>
            </a:extLst>
          </p:cNvPr>
          <p:cNvSpPr>
            <a:spLocks noGrp="1"/>
          </p:cNvSpPr>
          <p:nvPr>
            <p:ph type="title"/>
          </p:nvPr>
        </p:nvSpPr>
        <p:spPr/>
        <p:txBody>
          <a:bodyPr/>
          <a:lstStyle/>
          <a:p>
            <a:r>
              <a:rPr lang="cs-CZ" dirty="0"/>
              <a:t>Funkce rodiny</a:t>
            </a:r>
          </a:p>
        </p:txBody>
      </p:sp>
      <p:sp>
        <p:nvSpPr>
          <p:cNvPr id="3" name="Zástupný obsah 2">
            <a:extLst>
              <a:ext uri="{FF2B5EF4-FFF2-40B4-BE49-F238E27FC236}">
                <a16:creationId xmlns:a16="http://schemas.microsoft.com/office/drawing/2014/main" id="{91A49B8E-A881-4669-865B-4001E5FFA171}"/>
              </a:ext>
            </a:extLst>
          </p:cNvPr>
          <p:cNvSpPr>
            <a:spLocks noGrp="1"/>
          </p:cNvSpPr>
          <p:nvPr>
            <p:ph idx="1"/>
          </p:nvPr>
        </p:nvSpPr>
        <p:spPr/>
        <p:txBody>
          <a:bodyPr/>
          <a:lstStyle/>
          <a:p>
            <a:r>
              <a:rPr lang="cs-CZ" sz="1800" dirty="0">
                <a:effectLst/>
                <a:latin typeface="Times New Roman" panose="02020603050405020304" pitchFamily="18" charset="0"/>
                <a:ea typeface="Arial Unicode MS"/>
              </a:rPr>
              <a:t>Co je na základních funkcí rodiny zajímavé je vzájemná závislost mezi rodičem, rodinou a dítětem. Rodina vedená rodiči ve svých funkcích silně ovlivňuje dítě a jeho vývoj. Je zde však nutné si uvědomit i zpětnou interakci – dítě svým způsobem zpracovávaní informací, emocí a všeho ostatního co se jej snaží dospělí naučit, ovlivňuje zpětně chod rodiny a rodiče. </a:t>
            </a:r>
            <a:r>
              <a:rPr lang="cs-CZ" sz="1800" dirty="0">
                <a:effectLst/>
                <a:latin typeface="Times New Roman" panose="02020603050405020304" pitchFamily="18" charset="0"/>
                <a:ea typeface="Calibri" panose="020F0502020204030204" pitchFamily="34" charset="0"/>
              </a:rPr>
              <a:t>	</a:t>
            </a:r>
            <a:r>
              <a:rPr lang="cs-CZ" sz="1800" dirty="0">
                <a:effectLst/>
                <a:latin typeface="Times New Roman" panose="02020603050405020304" pitchFamily="18" charset="0"/>
                <a:ea typeface="Arial Unicode MS"/>
              </a:rPr>
              <a:t>Na tomto místě je vhodné si uvědomit, že nejen rodiče vychovávají a vedou dítě, ale i dítě vychovává (mění, dává jim příležitost k rozvoji) a vede rodiče. </a:t>
            </a:r>
            <a:r>
              <a:rPr lang="cs-CZ" sz="1800" dirty="0">
                <a:effectLst/>
                <a:latin typeface="Times New Roman" panose="02020603050405020304" pitchFamily="18" charset="0"/>
                <a:ea typeface="Arial Unicode MS"/>
                <a:cs typeface="Arial Unicode MS"/>
              </a:rPr>
              <a:t>Funkce rodiny vychází z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kterou např. popisuje </a:t>
            </a:r>
            <a:r>
              <a:rPr lang="cs-CZ" sz="1800" dirty="0" err="1">
                <a:effectLst/>
                <a:latin typeface="Times New Roman" panose="02020603050405020304" pitchFamily="18" charset="0"/>
                <a:ea typeface="Arial Unicode MS"/>
                <a:cs typeface="Arial Unicode MS"/>
              </a:rPr>
              <a:t>obč</a:t>
            </a:r>
            <a:r>
              <a:rPr lang="da-DK" sz="1800" dirty="0">
                <a:effectLst/>
                <a:latin typeface="Times New Roman" panose="02020603050405020304" pitchFamily="18" charset="0"/>
                <a:ea typeface="Arial Unicode MS"/>
                <a:cs typeface="Arial Unicode MS"/>
              </a:rPr>
              <a:t>ansk</a:t>
            </a:r>
            <a:r>
              <a:rPr lang="cs-CZ" sz="1800" dirty="0">
                <a:effectLst/>
                <a:latin typeface="Times New Roman" panose="02020603050405020304" pitchFamily="18" charset="0"/>
                <a:ea typeface="Arial Unicode MS"/>
                <a:cs typeface="Arial Unicode MS"/>
              </a:rPr>
              <a:t>ý zákoník následovně: </a:t>
            </a:r>
            <a:r>
              <a:rPr lang="cs-CZ"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 </a:t>
            </a:r>
            <a:r>
              <a:rPr lang="ru-RU"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858</a:t>
            </a:r>
            <a:r>
              <a:rPr lang="cs-CZ" sz="1800" dirty="0">
                <a:effectLst/>
                <a:latin typeface="Times New Roman" panose="02020603050405020304" pitchFamily="18" charset="0"/>
                <a:ea typeface="Arial Unicode MS"/>
                <a:cs typeface="Arial Unicode MS"/>
              </a:rPr>
              <a:t>; Rodičovská odpovědnost zahrnuje povinnosti a práva rodičů, která spočívají v </a:t>
            </a:r>
            <a:r>
              <a:rPr lang="cs-CZ" sz="1800" dirty="0" err="1">
                <a:effectLst/>
                <a:latin typeface="Times New Roman" panose="02020603050405020304" pitchFamily="18" charset="0"/>
                <a:ea typeface="Arial Unicode MS"/>
                <a:cs typeface="Arial Unicode MS"/>
              </a:rPr>
              <a:t>péč</a:t>
            </a:r>
            <a:r>
              <a:rPr lang="pt-PT" sz="1800" dirty="0">
                <a:effectLst/>
                <a:latin typeface="Times New Roman" panose="02020603050405020304" pitchFamily="18" charset="0"/>
                <a:ea typeface="Arial Unicode MS"/>
                <a:cs typeface="Arial Unicode MS"/>
              </a:rPr>
              <a:t>i o d</a:t>
            </a:r>
            <a:r>
              <a:rPr lang="cs-CZ" sz="1800" dirty="0" err="1">
                <a:effectLst/>
                <a:latin typeface="Times New Roman" panose="02020603050405020304" pitchFamily="18" charset="0"/>
                <a:ea typeface="Arial Unicode MS"/>
                <a:cs typeface="Arial Unicode MS"/>
              </a:rPr>
              <a:t>ítě</a:t>
            </a:r>
            <a:r>
              <a:rPr lang="cs-CZ" sz="1800" dirty="0">
                <a:effectLst/>
                <a:latin typeface="Times New Roman" panose="02020603050405020304" pitchFamily="18" charset="0"/>
                <a:ea typeface="Arial Unicode MS"/>
                <a:cs typeface="Arial Unicode MS"/>
              </a:rPr>
              <a:t>, zahrnující </a:t>
            </a:r>
            <a:r>
              <a:rPr lang="cs-CZ" sz="1800" dirty="0" err="1">
                <a:effectLst/>
                <a:latin typeface="Times New Roman" panose="02020603050405020304" pitchFamily="18" charset="0"/>
                <a:ea typeface="Arial Unicode MS"/>
                <a:cs typeface="Arial Unicode MS"/>
              </a:rPr>
              <a:t>zejm</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na péči o jeho zdraví, jeho tělesný, citový, rozumový a mravní vývoj, v ochraně dítěte, v udržování osobního styku s dítětem, v zajišťování jeho výchovy a vzdělání, v určení místa jeho bydliště, v jeho zastupování a spravování jeho jmění; vzniká </a:t>
            </a:r>
            <a:r>
              <a:rPr lang="de-DE" sz="1800" dirty="0" err="1">
                <a:effectLst/>
                <a:latin typeface="Times New Roman" panose="02020603050405020304" pitchFamily="18" charset="0"/>
                <a:ea typeface="Arial Unicode MS"/>
                <a:cs typeface="Arial Unicode MS"/>
              </a:rPr>
              <a:t>narozen</a:t>
            </a:r>
            <a:r>
              <a:rPr lang="cs-CZ" sz="1800" dirty="0" err="1">
                <a:effectLst/>
                <a:latin typeface="Times New Roman" panose="02020603050405020304" pitchFamily="18" charset="0"/>
                <a:ea typeface="Arial Unicode MS"/>
                <a:cs typeface="Arial Unicode MS"/>
              </a:rPr>
              <a:t>ím</a:t>
            </a:r>
            <a:r>
              <a:rPr lang="cs-CZ" sz="1800" dirty="0">
                <a:effectLst/>
                <a:latin typeface="Times New Roman" panose="02020603050405020304" pitchFamily="18" charset="0"/>
                <a:ea typeface="Arial Unicode MS"/>
                <a:cs typeface="Arial Unicode MS"/>
              </a:rPr>
              <a:t> dítěte a zaniká, jakmile dítě nabude pln</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sv</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právnosti. Trvání a rozsah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může změnit jen soud.</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52485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73AB2-774C-4FC4-B65E-9887468C91B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reprodukční</a:t>
            </a:r>
            <a:endParaRPr lang="cs-CZ" dirty="0"/>
          </a:p>
        </p:txBody>
      </p:sp>
      <p:sp>
        <p:nvSpPr>
          <p:cNvPr id="3" name="Zástupný obsah 2">
            <a:extLst>
              <a:ext uri="{FF2B5EF4-FFF2-40B4-BE49-F238E27FC236}">
                <a16:creationId xmlns:a16="http://schemas.microsoft.com/office/drawing/2014/main" id="{624A9282-3650-413A-950A-1E67C9E6694C}"/>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do nedávna byla rodina místem, ve kterém a do kterého se rodilo dítě. Bylo společensky normální, že dítě se rodí sezdaným partnerům. </a:t>
            </a:r>
            <a:r>
              <a:rPr lang="cs-CZ" sz="1800" dirty="0" err="1">
                <a:effectLst/>
                <a:latin typeface="Times New Roman" panose="02020603050405020304" pitchFamily="18" charset="0"/>
                <a:ea typeface="Arial Unicode MS"/>
                <a:cs typeface="Times New Roman" panose="02020603050405020304" pitchFamily="18" charset="0"/>
              </a:rPr>
              <a:t>Zpravdila</a:t>
            </a:r>
            <a:r>
              <a:rPr lang="cs-CZ" sz="1800" dirty="0">
                <a:effectLst/>
                <a:latin typeface="Times New Roman" panose="02020603050405020304" pitchFamily="18" charset="0"/>
                <a:ea typeface="Arial Unicode MS"/>
                <a:cs typeface="Times New Roman" panose="02020603050405020304" pitchFamily="18" charset="0"/>
              </a:rPr>
              <a:t> se taky dítě rodilo v biologicky nejpřijatelnější dobu – tedy mezi 20 a 30 rokem života ženy a muže.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Toto již dnes neplatí. Cílem je spotřeba a to na všech úrovních. Dítě – a tím založení rodiny – se odkládá „na potom“. V prvním období se </a:t>
            </a:r>
            <a:r>
              <a:rPr lang="cs-CZ" sz="1800" dirty="0" err="1">
                <a:effectLst/>
                <a:latin typeface="Times New Roman" panose="02020603050405020304" pitchFamily="18" charset="0"/>
                <a:ea typeface="Arial Unicode MS"/>
                <a:cs typeface="Times New Roman" panose="02020603050405020304" pitchFamily="18" charset="0"/>
              </a:rPr>
              <a:t>popužívá</a:t>
            </a:r>
            <a:r>
              <a:rPr lang="cs-CZ" sz="1800" dirty="0">
                <a:effectLst/>
                <a:latin typeface="Times New Roman" panose="02020603050405020304" pitchFamily="18" charset="0"/>
                <a:ea typeface="Arial Unicode MS"/>
                <a:cs typeface="Times New Roman" panose="02020603050405020304" pitchFamily="18" charset="0"/>
              </a:rPr>
              <a:t> antikoncepce, aby v období, kdy chceme </a:t>
            </a:r>
            <a:r>
              <a:rPr lang="cs-CZ" sz="1800" dirty="0" err="1">
                <a:effectLst/>
                <a:latin typeface="Times New Roman" panose="02020603050405020304" pitchFamily="18" charset="0"/>
                <a:ea typeface="Arial Unicode MS"/>
                <a:cs typeface="Times New Roman" panose="02020603050405020304" pitchFamily="18" charset="0"/>
              </a:rPr>
              <a:t>založít</a:t>
            </a:r>
            <a:r>
              <a:rPr lang="cs-CZ" sz="1800" dirty="0">
                <a:effectLst/>
                <a:latin typeface="Times New Roman" panose="02020603050405020304" pitchFamily="18" charset="0"/>
                <a:ea typeface="Arial Unicode MS"/>
                <a:cs typeface="Times New Roman" panose="02020603050405020304" pitchFamily="18" charset="0"/>
              </a:rPr>
              <a:t> rodinu, abychom využili IVF oplodnění, neboť fyziologicky jsme již neschopni. Důvodem odkládání založení rodiny – mít dítě – je uváděna nízká finanční příjmová hladina mladých lidí.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Roste nám počet dětí žijících mimo svou původní rodinu (</a:t>
            </a:r>
            <a:r>
              <a:rPr lang="cs-CZ" sz="1800" dirty="0" err="1">
                <a:effectLst/>
                <a:latin typeface="Times New Roman" panose="02020603050405020304" pitchFamily="18" charset="0"/>
                <a:ea typeface="Arial Unicode MS"/>
                <a:cs typeface="Times New Roman" panose="02020603050405020304" pitchFamily="18" charset="0"/>
              </a:rPr>
              <a:t>child</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of</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home</a:t>
            </a:r>
            <a:r>
              <a:rPr lang="cs-CZ" sz="1800" dirty="0">
                <a:effectLst/>
                <a:latin typeface="Times New Roman" panose="02020603050405020304" pitchFamily="18" charset="0"/>
                <a:ea typeface="Arial Unicode MS"/>
                <a:cs typeface="Times New Roman" panose="02020603050405020304" pitchFamily="18" charset="0"/>
              </a:rPr>
              <a:t>), roste nám počet svobodných matek. Rodina již statisticky není místem, kde se „přirozeně“ dítě narodí a žije, je vychováváno, opečováváno a chráněno.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23406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41F8FE-D06C-4722-B76A-3E7F2A0FADC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ekonomická</a:t>
            </a:r>
            <a:endParaRPr lang="cs-CZ" dirty="0"/>
          </a:p>
        </p:txBody>
      </p:sp>
      <p:sp>
        <p:nvSpPr>
          <p:cNvPr id="3" name="Zástupný obsah 2">
            <a:extLst>
              <a:ext uri="{FF2B5EF4-FFF2-40B4-BE49-F238E27FC236}">
                <a16:creationId xmlns:a16="http://schemas.microsoft.com/office/drawing/2014/main" id="{C599D1FF-424A-4074-9526-3D335F56C237}"/>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je systéme malého rodinného podniku. Do rodiny přicházejí určitým systém finance. Rodina se učí tyto finance v rámci interních procesů přerozdělovat. Zpětně svou spotřebou roztáčí kolo výroby a nákupu, a tím vytváří a ovlivňuje hospodářství.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Ve funkci ekonomické se tedy nejedná jen o přísun a spotřebu, ale rovněž o interní strukturu rodiny, které může naučit děti vnímat hodnotu peněz, nebo v jisté nedostatečnosti, může naučit dítě žít jen ze sociálních dávek. Rodina je taky prvním místem, kdy sdílíme materiální věci společně, a učíme se na základě ekonomie i učení vztahu k věcem, případně i finančnímu altruismu.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1800" dirty="0">
                <a:effectLst/>
                <a:latin typeface="Times New Roman" panose="02020603050405020304" pitchFamily="18" charset="0"/>
                <a:ea typeface="Arial Unicode MS"/>
                <a:cs typeface="Arial Unicode MS"/>
              </a:rPr>
              <a:t>Do našeho zařízení byla přijeta 14 letá dívka v rámci </a:t>
            </a:r>
            <a:r>
              <a:rPr lang="cs-CZ" sz="1800" dirty="0" err="1">
                <a:effectLst/>
                <a:latin typeface="Times New Roman" panose="02020603050405020304" pitchFamily="18" charset="0"/>
                <a:ea typeface="Arial Unicode MS"/>
                <a:cs typeface="Arial Unicode MS"/>
              </a:rPr>
              <a:t>krizov</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pomoci. Tak </a:t>
            </a:r>
            <a:r>
              <a:rPr lang="cs-CZ" sz="1800" dirty="0" err="1">
                <a:effectLst/>
                <a:latin typeface="Times New Roman" panose="02020603050405020304" pitchFamily="18" charset="0"/>
                <a:ea typeface="Arial Unicode MS"/>
                <a:cs typeface="Arial Unicode MS"/>
              </a:rPr>
              <a:t>velk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děti mají vysoká </a:t>
            </a:r>
            <a:r>
              <a:rPr lang="it-IT" sz="1800" dirty="0">
                <a:effectLst/>
                <a:latin typeface="Times New Roman" panose="02020603050405020304" pitchFamily="18" charset="0"/>
                <a:ea typeface="Arial Unicode MS"/>
                <a:cs typeface="Arial Unicode MS"/>
              </a:rPr>
              <a:t>privilegia v</a:t>
            </a:r>
            <a:r>
              <a:rPr lang="cs-CZ" sz="1800" dirty="0">
                <a:effectLst/>
                <a:latin typeface="Times New Roman" panose="02020603050405020304" pitchFamily="18" charset="0"/>
                <a:ea typeface="Arial Unicode MS"/>
                <a:cs typeface="Arial Unicode MS"/>
              </a:rPr>
              <a:t> pohybu po zařízení. Při rozhovoru s jednou kuchařkou se ptala, proč </a:t>
            </a:r>
            <a:r>
              <a:rPr lang="it-IT" sz="1800" dirty="0">
                <a:effectLst/>
                <a:latin typeface="Times New Roman" panose="02020603050405020304" pitchFamily="18" charset="0"/>
                <a:ea typeface="Arial Unicode MS"/>
                <a:cs typeface="Arial Unicode MS"/>
              </a:rPr>
              <a:t>tato pan</a:t>
            </a:r>
            <a:r>
              <a:rPr lang="cs-CZ" sz="1800" dirty="0">
                <a:effectLst/>
                <a:latin typeface="Times New Roman" panose="02020603050405020304" pitchFamily="18" charset="0"/>
                <a:ea typeface="Arial Unicode MS"/>
                <a:cs typeface="Arial Unicode MS"/>
              </a:rPr>
              <a:t>í chodí práce. Dostalas odpověď: „jsem ráda u dětí a taky potřebuje nějak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peníze pro život.“ Naše dívenka odpověděla:“ A to nemáš </a:t>
            </a:r>
            <a:r>
              <a:rPr lang="fr-FR" sz="1800" dirty="0">
                <a:effectLst/>
                <a:latin typeface="Times New Roman" panose="02020603050405020304" pitchFamily="18" charset="0"/>
                <a:ea typeface="Arial Unicode MS"/>
                <a:cs typeface="Arial Unicode MS"/>
              </a:rPr>
              <a:t>soci</a:t>
            </a:r>
            <a:r>
              <a:rPr lang="cs-CZ" sz="1800" dirty="0" err="1">
                <a:effectLst/>
                <a:latin typeface="Times New Roman" panose="02020603050405020304" pitchFamily="18" charset="0"/>
                <a:ea typeface="Arial Unicode MS"/>
                <a:cs typeface="Arial Unicode MS"/>
              </a:rPr>
              <a:t>álku</a:t>
            </a:r>
            <a:r>
              <a:rPr lang="cs-CZ" sz="1800" dirty="0">
                <a:effectLst/>
                <a:latin typeface="Times New Roman" panose="02020603050405020304" pitchFamily="18" charset="0"/>
                <a:ea typeface="Arial Unicode MS"/>
                <a:cs typeface="Arial Unicode MS"/>
              </a:rPr>
              <a:t>, že chodíš </a:t>
            </a:r>
            <a:r>
              <a:rPr lang="pt-PT" sz="1800" dirty="0">
                <a:effectLst/>
                <a:latin typeface="Times New Roman" panose="02020603050405020304" pitchFamily="18" charset="0"/>
                <a:ea typeface="Arial Unicode MS"/>
                <a:cs typeface="Arial Unicode MS"/>
              </a:rPr>
              <a:t>do pr</a:t>
            </a:r>
            <a:r>
              <a:rPr lang="cs-CZ" sz="1800" dirty="0" err="1">
                <a:effectLst/>
                <a:latin typeface="Times New Roman" panose="02020603050405020304" pitchFamily="18" charset="0"/>
                <a:ea typeface="Arial Unicode MS"/>
                <a:cs typeface="Arial Unicode MS"/>
              </a:rPr>
              <a:t>áce</a:t>
            </a:r>
            <a:r>
              <a:rPr lang="cs-CZ" sz="1800" dirty="0">
                <a:effectLst/>
                <a:latin typeface="Times New Roman" panose="02020603050405020304" pitchFamily="18" charset="0"/>
                <a:ea typeface="Arial Unicode MS"/>
                <a:cs typeface="Arial Unicode MS"/>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31600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6637E2-039C-4A57-B3D2-D91F63AF2BF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vzdělávací</a:t>
            </a:r>
            <a:endParaRPr lang="cs-CZ" dirty="0"/>
          </a:p>
        </p:txBody>
      </p:sp>
      <p:sp>
        <p:nvSpPr>
          <p:cNvPr id="3" name="Zástupný obsah 2">
            <a:extLst>
              <a:ext uri="{FF2B5EF4-FFF2-40B4-BE49-F238E27FC236}">
                <a16:creationId xmlns:a16="http://schemas.microsoft.com/office/drawing/2014/main" id="{0E41230F-C7BD-420F-BEAA-582DE2022359}"/>
              </a:ext>
            </a:extLst>
          </p:cNvPr>
          <p:cNvSpPr>
            <a:spLocks noGrp="1"/>
          </p:cNvSpPr>
          <p:nvPr>
            <p:ph idx="1"/>
          </p:nvPr>
        </p:nvSpPr>
        <p:spPr/>
        <p:txBody>
          <a:bodyPr>
            <a:normAutofit fontScale="92500" lnSpcReduction="1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 současné společenské struktuře je rodina vnímána již odloučeně od vzdělávacích institucí. Za poslední půlstoletí rodina a její místo ve společnosti prošla významnou změnou. Tato změna je dána nejen společenskými změnami, ale rovněž i politickým rozdělováním sil vzhledem ke vzniku Evropské unie a jejího vlivu na vnitřní sociální systémy.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Jak jsem uvedl výše, do přelomu tisíciletí byla škola součástí výchovného procesu společně s rodiči. Tento fakt již dnes zcela neplatí – platí spíše jen u alternativních škol typu </a:t>
            </a:r>
            <a:r>
              <a:rPr lang="cs-CZ" sz="1800" dirty="0" err="1">
                <a:effectLst/>
                <a:latin typeface="Times New Roman" panose="02020603050405020304" pitchFamily="18" charset="0"/>
                <a:ea typeface="Arial Unicode MS"/>
                <a:cs typeface="Times New Roman" panose="02020603050405020304" pitchFamily="18" charset="0"/>
              </a:rPr>
              <a:t>Montesori</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Waldrovská</a:t>
            </a:r>
            <a:r>
              <a:rPr lang="cs-CZ" sz="1800" dirty="0">
                <a:effectLst/>
                <a:latin typeface="Times New Roman" panose="02020603050405020304" pitchFamily="18" charset="0"/>
                <a:ea typeface="Arial Unicode MS"/>
                <a:cs typeface="Times New Roman" panose="02020603050405020304" pitchFamily="18" charset="0"/>
              </a:rPr>
              <a:t> škola a podobně. U státních institucí již došlo ke striktnímu rozdělení školy jako vzdělávací instituce a rodiny jako výchovné instituce. Opačně však je potřeba si všimnout situace, kdy stát a především ekonomika  jako mocenská struktura více zasahuje do chodu rodiny. Stát ztrácí vliv na rodinu a její začleňování – již taky stát a společnost přestává být nositelem a ochranitelem vlastní kultury. Kultura je diktována ochranou zájmu menšin a ekonomikou nadnárodních společností (Keller 2007).</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však stále mají v rodině svou potřebu přiměřených výchovných podnětů. Rodina jako prostor startuje rozvoj dítěte, rozvoj kognitivních funkcí, případně i nápravu raných postižení spojených s neurologií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94777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6319A5-1F0D-498D-9C53-0E09514FDF9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Socializační</a:t>
            </a:r>
            <a:endParaRPr lang="cs-CZ" dirty="0"/>
          </a:p>
        </p:txBody>
      </p:sp>
      <p:sp>
        <p:nvSpPr>
          <p:cNvPr id="3" name="Zástupný obsah 2">
            <a:extLst>
              <a:ext uri="{FF2B5EF4-FFF2-40B4-BE49-F238E27FC236}">
                <a16:creationId xmlns:a16="http://schemas.microsoft.com/office/drawing/2014/main" id="{BEEA845F-56E0-4DAF-8D61-CB90A0FEA12B}"/>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nedávno platilo, že rodina se chová jako sociální společenství a je dost snadné definovat kdo do ní patří a kdo nikoliv (</a:t>
            </a:r>
            <a:r>
              <a:rPr lang="cs-CZ" sz="1800" dirty="0" err="1">
                <a:effectLst/>
                <a:latin typeface="Times New Roman" panose="02020603050405020304" pitchFamily="18" charset="0"/>
                <a:ea typeface="Arial Unicode MS"/>
                <a:cs typeface="Times New Roman" panose="02020603050405020304" pitchFamily="18" charset="0"/>
              </a:rPr>
              <a:t>Komárik</a:t>
            </a:r>
            <a:r>
              <a:rPr lang="cs-CZ" sz="1800" dirty="0">
                <a:effectLst/>
                <a:latin typeface="Times New Roman" panose="02020603050405020304" pitchFamily="18" charset="0"/>
                <a:ea typeface="Arial Unicode MS"/>
                <a:cs typeface="Times New Roman" panose="02020603050405020304" pitchFamily="18" charset="0"/>
              </a:rPr>
              <a:t> 2007). Rovněž je jednoduché definovat teritorium rodiny, kde a kdo sem patří, kdo je host, kdo je nepřítel. Je zde i jistá hierarchie, případně anarchie, dá se však definovat a snadno se v ní orientovat. Dnes je již složitější se v některých rodinných vztazích orientovat, dokázat dosledovat jak se některé primární vztahy kříží, prolínají, případně kde se z bývalých partnerů stávají nepřátelé, jejichž zbraní je dítě.</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jako samostatný sociální subjekt vytváří s ostatními jedinci i rodinnými subjekty společnost, která je nositelem určitých hodnot patřící k dané kultuře. Tyto hodnoty jsou v konkrétnějších formách předávány dětem právě v rodinném prostoru a v rodinných vazbách – dítě se socializuje z perspektivy rodinných hodnot. Hodnoty a rituály zpětně dávají členům pocit bezpečí.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dirty="0" err="1"/>
              <a:t>Harris</a:t>
            </a:r>
            <a:r>
              <a:rPr lang="cs-CZ" dirty="0"/>
              <a:t> </a:t>
            </a:r>
          </a:p>
        </p:txBody>
      </p:sp>
    </p:spTree>
    <p:extLst>
      <p:ext uri="{BB962C8B-B14F-4D97-AF65-F5344CB8AC3E}">
        <p14:creationId xmlns:p14="http://schemas.microsoft.com/office/powerpoint/2010/main" val="3720377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C69BC-6EB4-41B9-80AF-F61E76BB7608}"/>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Emocionální funkce</a:t>
            </a:r>
            <a:endParaRPr lang="cs-CZ" dirty="0"/>
          </a:p>
        </p:txBody>
      </p:sp>
      <p:sp>
        <p:nvSpPr>
          <p:cNvPr id="3" name="Zástupný obsah 2">
            <a:extLst>
              <a:ext uri="{FF2B5EF4-FFF2-40B4-BE49-F238E27FC236}">
                <a16:creationId xmlns:a16="http://schemas.microsoft.com/office/drawing/2014/main" id="{DCDC3EEE-19E9-4946-8510-90EAA475A10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Saturace psychických potřeb. Tyto potřeby popisuje Matějček jako jedny z nejdůležitějších, dokonce mají přednost před blahobytem (v anglicky psané literatuře často uváděný jako </a:t>
            </a:r>
            <a:r>
              <a:rPr lang="cs-CZ" sz="1800" dirty="0" err="1">
                <a:effectLst/>
                <a:latin typeface="Times New Roman" panose="02020603050405020304" pitchFamily="18" charset="0"/>
                <a:ea typeface="Arial Unicode MS"/>
                <a:cs typeface="Times New Roman" panose="02020603050405020304" pitchFamily="18" charset="0"/>
              </a:rPr>
              <a:t>wellfare</a:t>
            </a:r>
            <a:r>
              <a:rPr lang="cs-CZ" sz="1800" dirty="0">
                <a:effectLst/>
                <a:latin typeface="Times New Roman" panose="02020603050405020304" pitchFamily="18" charset="0"/>
                <a:ea typeface="Arial Unicode MS"/>
                <a:cs typeface="Times New Roman" panose="02020603050405020304" pitchFamily="18" charset="0"/>
              </a:rPr>
              <a:t>, nebo </a:t>
            </a:r>
            <a:r>
              <a:rPr lang="cs-CZ" sz="1800" dirty="0" err="1">
                <a:effectLst/>
                <a:latin typeface="Times New Roman" panose="02020603050405020304" pitchFamily="18" charset="0"/>
                <a:ea typeface="Arial Unicode MS"/>
                <a:cs typeface="Times New Roman" panose="02020603050405020304" pitchFamily="18" charset="0"/>
              </a:rPr>
              <a:t>wellbeing</a:t>
            </a:r>
            <a:r>
              <a:rPr lang="cs-CZ" sz="1800" dirty="0">
                <a:effectLst/>
                <a:latin typeface="Times New Roman" panose="02020603050405020304" pitchFamily="18" charset="0"/>
                <a:ea typeface="Arial Unicode MS"/>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Matějček mimo jiné upozorňuje na potřebu láskyplného přijetí, stálost vztahů a otevřenou budoucnost. </a:t>
            </a:r>
            <a:r>
              <a:rPr lang="cs-CZ" sz="1800" dirty="0" err="1">
                <a:effectLst/>
                <a:latin typeface="Times New Roman" panose="02020603050405020304" pitchFamily="18" charset="0"/>
                <a:ea typeface="Arial Unicode MS"/>
                <a:cs typeface="Times New Roman" panose="02020603050405020304" pitchFamily="18" charset="0"/>
              </a:rPr>
              <a:t>Škoviera</a:t>
            </a:r>
            <a:r>
              <a:rPr lang="cs-CZ" sz="1800" dirty="0">
                <a:effectLst/>
                <a:latin typeface="Times New Roman" panose="02020603050405020304" pitchFamily="18" charset="0"/>
                <a:ea typeface="Arial Unicode MS"/>
                <a:cs typeface="Times New Roman" panose="02020603050405020304" pitchFamily="18" charset="0"/>
              </a:rPr>
              <a:t> v předmluvě své knihy „</a:t>
            </a:r>
            <a:r>
              <a:rPr lang="cs-CZ" sz="1800" dirty="0" err="1">
                <a:effectLst/>
                <a:latin typeface="Times New Roman" panose="02020603050405020304" pitchFamily="18" charset="0"/>
                <a:ea typeface="Arial Unicode MS"/>
                <a:cs typeface="Times New Roman" panose="02020603050405020304" pitchFamily="18" charset="0"/>
              </a:rPr>
              <a:t>Prevýchova</a:t>
            </a:r>
            <a:r>
              <a:rPr lang="cs-CZ" sz="1800" dirty="0">
                <a:effectLst/>
                <a:latin typeface="Times New Roman" panose="02020603050405020304" pitchFamily="18" charset="0"/>
                <a:ea typeface="Arial Unicode MS"/>
                <a:cs typeface="Times New Roman" panose="02020603050405020304" pitchFamily="18" charset="0"/>
              </a:rPr>
              <a:t>, Úvod do teorie a praxe“ sám upozorňuje, že ekonomická sila rodiny nemá přímou souvislost s naplňování emočních i fyzických potřeb dítěte. Tento fakt, na který upozorňují i jiní autoři je v přímém rozporu s Novým občanským zákoníkem, který předpokládá, že slabá ekonomická situace rodiny je důvodem zanedbávání případně i týrání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Emocionální funkce rodiny rovněž umožňuje doplňovat vztahem některé nedostatky, např. sníženou ekonomickou sílu rodiny. Rovněž emocionální funkce rodiny a emoce jako vztahová záležitost učí dítě řešit konflikt, zvládat své vlastní emoce – lépe řečeno, umět s nimi zacházet.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61195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484F2-5521-4B39-977F-97DECB948605}"/>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 </a:t>
            </a:r>
            <a:r>
              <a:rPr lang="cs-CZ" sz="4400" b="1" dirty="0">
                <a:effectLst/>
                <a:latin typeface="Times New Roman" panose="02020603050405020304" pitchFamily="18" charset="0"/>
                <a:ea typeface="Arial Unicode MS"/>
                <a:cs typeface="Times New Roman" panose="02020603050405020304" pitchFamily="18" charset="0"/>
              </a:rPr>
              <a:t>Výchovná funkce</a:t>
            </a:r>
            <a:endParaRPr lang="cs-CZ" dirty="0"/>
          </a:p>
        </p:txBody>
      </p:sp>
      <p:sp>
        <p:nvSpPr>
          <p:cNvPr id="3" name="Zástupný obsah 2">
            <a:extLst>
              <a:ext uri="{FF2B5EF4-FFF2-40B4-BE49-F238E27FC236}">
                <a16:creationId xmlns:a16="http://schemas.microsoft.com/office/drawing/2014/main" id="{BB4A9AE7-0B68-415C-813E-FC2358E9B61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je vychováváno ke sběru informací a k dovednosti s informacemi zacházet, učí se první slova, ale rovněž získává dovednosti jako je vzájemná sounáležitost a způsob vzájemné interakce vzhledem k jednotlivým členům rodiny a domácnosti.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rovněž má své místo v rodině, které je dáno pohlavím a věkem. Rodinné konstelace – pořadí dětí – jsou velmi silným výchovným činitelem. Tento fakt budu ještě jednou zmiňovat v rámci přijímání dítěte v systému náhradní rodinné péče. Každé dítě je učeno tomu, že nejmladší je nejkřehčí, že musí mít ohledy, je rodinným mazlíkem i zdrojem stresu – např. toho, že starší musí chápat a uhýbat. Dítě je rovněž vychováváno a vedeno k emočním projevům, jejím rozumění. V primární rodině se dítě nejúčinněji naučí komunikovat, naučí se empatii. Z tohoto důvodu potřebuje vyrůstat ve stálém prostředí z pohledu jasnosti a srozumitelnosti emočních projevů. Potřebuje zažít frustraci, ale rovněž potřebuje, aby toho pozitivního bylo více (</a:t>
            </a:r>
            <a:r>
              <a:rPr lang="cs-CZ" sz="1800" dirty="0" err="1">
                <a:effectLst/>
                <a:latin typeface="Times New Roman" panose="02020603050405020304" pitchFamily="18" charset="0"/>
                <a:ea typeface="Arial Unicode MS"/>
                <a:cs typeface="Times New Roman" panose="02020603050405020304" pitchFamily="18" charset="0"/>
              </a:rPr>
              <a:t>Pöthe</a:t>
            </a:r>
            <a:r>
              <a:rPr lang="cs-CZ" sz="1800" dirty="0">
                <a:effectLst/>
                <a:latin typeface="Times New Roman" panose="02020603050405020304" pitchFamily="18" charset="0"/>
                <a:ea typeface="Arial Unicode MS"/>
                <a:cs typeface="Times New Roman" panose="02020603050405020304" pitchFamily="18" charset="0"/>
              </a:rPr>
              <a:t> 1999).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33570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1F016-4DEF-4554-9C08-82FABEE375E7}"/>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Ochranná funkce</a:t>
            </a:r>
            <a:endParaRPr lang="cs-CZ" dirty="0"/>
          </a:p>
        </p:txBody>
      </p:sp>
      <p:sp>
        <p:nvSpPr>
          <p:cNvPr id="3" name="Zástupný obsah 2">
            <a:extLst>
              <a:ext uri="{FF2B5EF4-FFF2-40B4-BE49-F238E27FC236}">
                <a16:creationId xmlns:a16="http://schemas.microsoft.com/office/drawing/2014/main" id="{5819E0DA-2EF8-4AD7-816B-389910C6E075}"/>
              </a:ext>
            </a:extLst>
          </p:cNvPr>
          <p:cNvSpPr>
            <a:spLocks noGrp="1"/>
          </p:cNvSpPr>
          <p:nvPr>
            <p:ph idx="1"/>
          </p:nvPr>
        </p:nvSpPr>
        <p:spPr/>
        <p:txBody>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Jedním z důležitých socializačních funkcí rodiny je místo bezpečí pro jejich členy, kdy mohu být sám sebou a mohu „odložit“ některé společenské konvence, např. v oblékání. Do ochranné funkce však taky patří i to, že obdržím zastání případě pocitu nespravedlnosti, že mohu tyto své pocity  s někým řešit v bezpečném prostředí. Dle mého názoru do ochranné funkce rodiny patří i to, že jsou transparentní pravidla pro vnitřní chod rodiny a že mám možnost jako dítě i dospělý dostat přiměřeným způsobem zpětnou vazbu na mé jednání, a ochranu před neadekvátním jednáním jiných osob. Nejedná se zde o slepou ochranu, ale o ochranu před agresí, ale rovněž i ochranu před přílišným návalem stresujících faktorů.</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24464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1D14F-2B24-4C85-9B3C-CC3BAB08B9DD}"/>
              </a:ext>
            </a:extLst>
          </p:cNvPr>
          <p:cNvSpPr>
            <a:spLocks noGrp="1"/>
          </p:cNvSpPr>
          <p:nvPr>
            <p:ph type="title"/>
          </p:nvPr>
        </p:nvSpPr>
        <p:spPr/>
        <p:txBody>
          <a:bodyPr>
            <a:normAutofit/>
          </a:bodyPr>
          <a:lstStyle/>
          <a:p>
            <a:r>
              <a:rPr lang="cs-CZ" u="sng" dirty="0">
                <a:latin typeface="Times New Roman" panose="02020603050405020304" pitchFamily="18" charset="0"/>
                <a:ea typeface="Arial Unicode MS"/>
                <a:cs typeface="Times New Roman" panose="02020603050405020304" pitchFamily="18" charset="0"/>
              </a:rPr>
              <a:t>Č</a:t>
            </a:r>
            <a:r>
              <a:rPr lang="cs-CZ" sz="4400" u="sng" dirty="0">
                <a:effectLst/>
                <a:latin typeface="Times New Roman" panose="02020603050405020304" pitchFamily="18" charset="0"/>
                <a:ea typeface="Arial Unicode MS"/>
                <a:cs typeface="Times New Roman" panose="02020603050405020304" pitchFamily="18" charset="0"/>
              </a:rPr>
              <a:t>leníme rodiny dle jejich dysfunkčnosti</a:t>
            </a:r>
            <a:r>
              <a:rPr lang="cs-CZ" sz="4400" dirty="0">
                <a:effectLst/>
                <a:latin typeface="Times New Roman" panose="02020603050405020304" pitchFamily="18" charset="0"/>
                <a:ea typeface="Arial Unicode MS"/>
                <a:cs typeface="Times New Roman" panose="02020603050405020304" pitchFamily="18" charset="0"/>
              </a:rPr>
              <a:t> </a:t>
            </a:r>
            <a:endParaRPr lang="cs-CZ" dirty="0"/>
          </a:p>
        </p:txBody>
      </p:sp>
      <p:sp>
        <p:nvSpPr>
          <p:cNvPr id="3" name="Zástupný obsah 2">
            <a:extLst>
              <a:ext uri="{FF2B5EF4-FFF2-40B4-BE49-F238E27FC236}">
                <a16:creationId xmlns:a16="http://schemas.microsoft.com/office/drawing/2014/main" id="{6773A5DB-74DE-41B0-9E3C-39ACD51D2E0C}"/>
              </a:ext>
            </a:extLst>
          </p:cNvPr>
          <p:cNvSpPr>
            <a:spLocks noGrp="1"/>
          </p:cNvSpPr>
          <p:nvPr>
            <p:ph idx="1"/>
          </p:nvPr>
        </p:nvSpPr>
        <p:spPr/>
        <p:txBody>
          <a:bodyPr>
            <a:normAutofit fontScale="77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problémovou</a:t>
            </a:r>
            <a:r>
              <a:rPr lang="cs-CZ" sz="1800" dirty="0">
                <a:effectLst/>
                <a:latin typeface="Times New Roman" panose="02020603050405020304" pitchFamily="18" charset="0"/>
                <a:ea typeface="Arial Unicode MS"/>
                <a:cs typeface="Times New Roman" panose="02020603050405020304" pitchFamily="18" charset="0"/>
              </a:rPr>
              <a:t>, ve které se vyskytuje narušení některých, nebo všech výše uvedených funkcí. Narušení těchto funkcí ale neohrožuje vývoj rodiny, ani jejich členů a rodina je schopna sama zabezpečit zlepšení výkonu funkcí, případně s malou pomocí.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dysfunkční</a:t>
            </a:r>
            <a:r>
              <a:rPr lang="cs-CZ" sz="1800" dirty="0">
                <a:effectLst/>
                <a:latin typeface="Times New Roman" panose="02020603050405020304" pitchFamily="18" charset="0"/>
                <a:ea typeface="Arial Unicode MS"/>
                <a:cs typeface="Times New Roman" panose="02020603050405020304" pitchFamily="18" charset="0"/>
              </a:rPr>
              <a:t>, kde se již vyskytuje významné narušení některých, nebo všech základních funkcí, rodinný systém je poškozen a vývoj dítěte, či dětí je vážně ohrožen. Tyto rodiny nejsou schopny pomoci si samy a je potřeba využít zdroje pomoci z vnějška rodiny.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err="1">
                <a:effectLst/>
                <a:latin typeface="Times New Roman" panose="02020603050405020304" pitchFamily="18" charset="0"/>
                <a:ea typeface="Arial Unicode MS"/>
                <a:cs typeface="Times New Roman" panose="02020603050405020304" pitchFamily="18" charset="0"/>
              </a:rPr>
              <a:t>afunkční</a:t>
            </a:r>
            <a:r>
              <a:rPr lang="cs-CZ" sz="1800" dirty="0">
                <a:effectLst/>
                <a:latin typeface="Times New Roman" panose="02020603050405020304" pitchFamily="18" charset="0"/>
                <a:ea typeface="Arial Unicode MS"/>
                <a:cs typeface="Times New Roman" panose="02020603050405020304" pitchFamily="18" charset="0"/>
              </a:rPr>
              <a:t>, ve které je rodinné fungování již silně poškozeno z důvodu těžce narušeného uspokojování potřeb, nebo neuspokojování potřeb. Dítě nejen nemá uspokojovány základní potřeby, ale je také ohroženo na samotném životě.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V těchto případech často dochází k zásahu pracovníků OSPOD a to odebráním dětí z původní rodiny a jejich umisťování do náhradní péče.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které se v současnosti v České republice narodí, se rodí v 52% nesezdaným ženám. Ze statistiky již nevyčteme, zda se jedná o samoživitelky nebo ženy s partnerem.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Matka se pro dítě může snažit tvořit bezpečné prostředí, nepředstavuje ovšem tak pevnou oporu, jako partnerské soužití v souladu, nebo rozrostlejší rodina, která kolektivně spolupracuje (Matoušek, </a:t>
            </a:r>
            <a:r>
              <a:rPr lang="cs-CZ" sz="1800" dirty="0" err="1">
                <a:effectLst/>
                <a:latin typeface="Times New Roman" panose="02020603050405020304" pitchFamily="18" charset="0"/>
                <a:ea typeface="Arial Unicode MS"/>
                <a:cs typeface="Times New Roman" panose="02020603050405020304" pitchFamily="18" charset="0"/>
              </a:rPr>
              <a:t>Pazlarová</a:t>
            </a:r>
            <a:r>
              <a:rPr lang="cs-CZ" sz="1800" dirty="0">
                <a:effectLst/>
                <a:latin typeface="Times New Roman" panose="02020603050405020304" pitchFamily="18" charset="0"/>
                <a:ea typeface="Arial Unicode MS"/>
                <a:cs typeface="Times New Roman" panose="02020603050405020304" pitchFamily="18" charset="0"/>
              </a:rPr>
              <a:t>, 2014)</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458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C43188-BBF7-7842-A328-A27AABBEAB3E}"/>
              </a:ext>
            </a:extLst>
          </p:cNvPr>
          <p:cNvSpPr>
            <a:spLocks noGrp="1"/>
          </p:cNvSpPr>
          <p:nvPr>
            <p:ph idx="1"/>
          </p:nvPr>
        </p:nvSpPr>
        <p:spPr>
          <a:xfrm>
            <a:off x="838200" y="171450"/>
            <a:ext cx="10515600" cy="6366510"/>
          </a:xfrm>
        </p:spPr>
        <p:txBody>
          <a:bodyPr>
            <a:normAutofit fontScale="70000" lnSpcReduction="20000"/>
          </a:bodyPr>
          <a:lstStyle/>
          <a:p>
            <a:pPr lvl="0"/>
            <a:r>
              <a:rPr lang="cs-CZ" b="1" dirty="0"/>
              <a:t>Nezralá rodina</a:t>
            </a:r>
            <a:r>
              <a:rPr lang="cs-CZ" dirty="0"/>
              <a:t> – rodiče jsou velmi mladí, většinou ještě ekonomicky i psychicky závislí na svých vlastních rodičích. Mezi mladými partnery panuje nesoulad a narození dítěte je pro ně zatěžujícím faktorem.</a:t>
            </a:r>
          </a:p>
          <a:p>
            <a:pPr lvl="0"/>
            <a:r>
              <a:rPr lang="cs-CZ" b="1" dirty="0"/>
              <a:t>Přetížená rodina </a:t>
            </a:r>
            <a:r>
              <a:rPr lang="cs-CZ" dirty="0"/>
              <a:t>– je charakteristická většinou dočasnou maladaptací na aktuální podmínky a situací rodiny. Původcem můžou být konflikty v soukromém nebo pracovním životě, nemoc či smrt příbuzného nebo narození dalšího potomka.</a:t>
            </a:r>
          </a:p>
          <a:p>
            <a:pPr lvl="0"/>
            <a:r>
              <a:rPr lang="cs-CZ" b="1" dirty="0"/>
              <a:t>Ambiciózní rodina </a:t>
            </a:r>
            <a:r>
              <a:rPr lang="cs-CZ" dirty="0"/>
              <a:t>– přítomné je typické prahnutí jednoho nebo obou rodičů po úspěchu např. v práci, studiu nebo sportu. Dítěti vlivem těchto okolností chybí pozornost a lásky, je nespokojené v podstatě stejně jako jeho rodiče.</a:t>
            </a:r>
          </a:p>
          <a:p>
            <a:pPr lvl="0"/>
            <a:r>
              <a:rPr lang="cs-CZ" b="1" dirty="0"/>
              <a:t>Perfekcionistická rodina </a:t>
            </a:r>
            <a:r>
              <a:rPr lang="cs-CZ" dirty="0"/>
              <a:t>– jedná se o rodinu, ve které se partneři snaží dojít dokonalosti ve všech směrech. Problémem bývá, že reálné možnosti rodiny neodpovídají jejich očekáváním. </a:t>
            </a:r>
          </a:p>
          <a:p>
            <a:pPr lvl="0"/>
            <a:r>
              <a:rPr lang="cs-CZ" b="1" dirty="0"/>
              <a:t>Autoritářská rodina </a:t>
            </a:r>
            <a:r>
              <a:rPr lang="cs-CZ" dirty="0"/>
              <a:t>– typicky potlačuje spontánnost a individualitu každého člena rodiny. Prostřednictvím příkazů, zákazů a fyzického násilí si rodiče získávají poslušnost svých dětí. Tento styl výchovy mohou děti přenášet později do svých vytvořených rodin.</a:t>
            </a:r>
          </a:p>
          <a:p>
            <a:pPr lvl="0"/>
            <a:r>
              <a:rPr lang="cs-CZ" b="1" dirty="0"/>
              <a:t>Protekcionistická rodina </a:t>
            </a:r>
            <a:r>
              <a:rPr lang="cs-CZ" dirty="0"/>
              <a:t>– je charakteristická ochranářskou a rozmazlující výchovou, zejména ze strany matky. Ta své děti chrání před nepřátelským okolním světem, což přivádí děti k tomu, že nemusí překonávat překážky.</a:t>
            </a:r>
          </a:p>
          <a:p>
            <a:pPr lvl="0"/>
            <a:r>
              <a:rPr lang="cs-CZ" b="1" dirty="0"/>
              <a:t>Liberální rodina </a:t>
            </a:r>
            <a:r>
              <a:rPr lang="cs-CZ" dirty="0"/>
              <a:t>– přítomny jsou znaky jako nejasná pravidla v rodině, chaos, přemíra volnosti a improvizace. </a:t>
            </a:r>
          </a:p>
          <a:p>
            <a:pPr lvl="0"/>
            <a:r>
              <a:rPr lang="cs-CZ" b="1" dirty="0"/>
              <a:t>Odkládající rodina </a:t>
            </a:r>
            <a:r>
              <a:rPr lang="cs-CZ" dirty="0"/>
              <a:t>– partneři vlivem zátěže, nezralosti či partnerské krize svěřují děti prarodičům, jiným příbuzným nebo přátelům. </a:t>
            </a:r>
          </a:p>
          <a:p>
            <a:pPr lvl="0"/>
            <a:r>
              <a:rPr lang="cs-CZ" b="1" dirty="0"/>
              <a:t>Disociovaná rodina </a:t>
            </a:r>
            <a:r>
              <a:rPr lang="cs-CZ" dirty="0"/>
              <a:t>– rodiče např. procházejí dlouhodobou krizí, rozvodem, zanedbávají domácnost, požívají alkohol či jiné návykové látky nebo praktikují prostituci. Všechny druhy nežádoucího chování ohrožuje zdravý vývoj dítěte.</a:t>
            </a:r>
          </a:p>
        </p:txBody>
      </p:sp>
    </p:spTree>
    <p:extLst>
      <p:ext uri="{BB962C8B-B14F-4D97-AF65-F5344CB8AC3E}">
        <p14:creationId xmlns:p14="http://schemas.microsoft.com/office/powerpoint/2010/main" val="3556914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4ECC39-8FC3-43C9-B7A4-4095712E3A27}"/>
              </a:ext>
            </a:extLst>
          </p:cNvPr>
          <p:cNvSpPr>
            <a:spLocks noGrp="1"/>
          </p:cNvSpPr>
          <p:nvPr>
            <p:ph type="title"/>
          </p:nvPr>
        </p:nvSpPr>
        <p:spPr/>
        <p:txBody>
          <a:bodyPr/>
          <a:lstStyle/>
          <a:p>
            <a:r>
              <a:rPr lang="cs-CZ" dirty="0"/>
              <a:t>Reflektující tým</a:t>
            </a:r>
          </a:p>
        </p:txBody>
      </p:sp>
      <p:sp>
        <p:nvSpPr>
          <p:cNvPr id="3" name="Zástupný obsah 2">
            <a:extLst>
              <a:ext uri="{FF2B5EF4-FFF2-40B4-BE49-F238E27FC236}">
                <a16:creationId xmlns:a16="http://schemas.microsoft.com/office/drawing/2014/main" id="{5223E1DA-CBA6-430D-8C5A-730C98EF687D}"/>
              </a:ext>
            </a:extLst>
          </p:cNvPr>
          <p:cNvSpPr>
            <a:spLocks noGrp="1"/>
          </p:cNvSpPr>
          <p:nvPr>
            <p:ph idx="1"/>
          </p:nvPr>
        </p:nvSpPr>
        <p:spPr/>
        <p:txBody>
          <a:bodyPr/>
          <a:lstStyle/>
          <a:p>
            <a:r>
              <a:rPr lang="cs-CZ" dirty="0"/>
              <a:t>Funkčnost rodin</a:t>
            </a:r>
          </a:p>
        </p:txBody>
      </p:sp>
    </p:spTree>
    <p:extLst>
      <p:ext uri="{BB962C8B-B14F-4D97-AF65-F5344CB8AC3E}">
        <p14:creationId xmlns:p14="http://schemas.microsoft.com/office/powerpoint/2010/main" val="4065306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FC2DF8-FA92-46D1-BE36-51E64642912E}"/>
              </a:ext>
            </a:extLst>
          </p:cNvPr>
          <p:cNvSpPr>
            <a:spLocks noGrp="1"/>
          </p:cNvSpPr>
          <p:nvPr>
            <p:ph type="title"/>
          </p:nvPr>
        </p:nvSpPr>
        <p:spPr/>
        <p:txBody>
          <a:bodyPr/>
          <a:lstStyle/>
          <a:p>
            <a:r>
              <a:rPr lang="cs-CZ" dirty="0"/>
              <a:t>Dětské potřeby</a:t>
            </a:r>
          </a:p>
        </p:txBody>
      </p:sp>
      <p:sp>
        <p:nvSpPr>
          <p:cNvPr id="3" name="Zástupný obsah 2">
            <a:extLst>
              <a:ext uri="{FF2B5EF4-FFF2-40B4-BE49-F238E27FC236}">
                <a16:creationId xmlns:a16="http://schemas.microsoft.com/office/drawing/2014/main" id="{E4F3F5CF-B824-4437-971D-F1AE0750B81F}"/>
              </a:ext>
            </a:extLst>
          </p:cNvPr>
          <p:cNvSpPr>
            <a:spLocks noGrp="1"/>
          </p:cNvSpPr>
          <p:nvPr>
            <p:ph idx="1"/>
          </p:nvPr>
        </p:nvSpPr>
        <p:spPr/>
        <p:txBody>
          <a:bodyPr/>
          <a:lstStyle/>
          <a:p>
            <a:r>
              <a:rPr lang="cs-CZ" sz="2800" dirty="0">
                <a:effectLst/>
                <a:latin typeface="Times New Roman" panose="02020603050405020304" pitchFamily="18" charset="0"/>
                <a:ea typeface="Arial Unicode MS"/>
                <a:cs typeface="Times New Roman" panose="02020603050405020304" pitchFamily="18" charset="0"/>
              </a:rPr>
              <a:t>Aby se dítě mohlo vyvíjet zdravě po duševní stránce a mohlo být prospěšné společnosti, musí být uspokojovány jeho základní potřeby. I přesto, že na dítě působí větší počet výchovných prostředí, rodina je nejdůležitější institucí v uspokojování potřeb dítěte a pokud jsou rodiče s dítětem v soužití, zároveň dochází k uspokojování jejich potřeb (Matějček, 2005).</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9718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D40D7-6A63-4AFD-B076-660A56113EB5}"/>
              </a:ext>
            </a:extLst>
          </p:cNvPr>
          <p:cNvSpPr>
            <a:spLocks noGrp="1"/>
          </p:cNvSpPr>
          <p:nvPr>
            <p:ph type="title"/>
          </p:nvPr>
        </p:nvSpPr>
        <p:spPr/>
        <p:txBody>
          <a:bodyPr/>
          <a:lstStyle/>
          <a:p>
            <a:r>
              <a:rPr lang="cs-CZ" dirty="0"/>
              <a:t>Co je potřeba</a:t>
            </a:r>
          </a:p>
        </p:txBody>
      </p:sp>
      <p:sp>
        <p:nvSpPr>
          <p:cNvPr id="3" name="Zástupný obsah 2">
            <a:extLst>
              <a:ext uri="{FF2B5EF4-FFF2-40B4-BE49-F238E27FC236}">
                <a16:creationId xmlns:a16="http://schemas.microsoft.com/office/drawing/2014/main" id="{5CDABB08-FA3B-4433-94E1-EED2544609BF}"/>
              </a:ext>
            </a:extLst>
          </p:cNvPr>
          <p:cNvSpPr>
            <a:spLocks noGrp="1"/>
          </p:cNvSpPr>
          <p:nvPr>
            <p:ph idx="1"/>
          </p:nvPr>
        </p:nvSpPr>
        <p:spPr/>
        <p:txBody>
          <a:bodyPr>
            <a:normAutofit fontScale="92500"/>
          </a:bodyPr>
          <a:lstStyle/>
          <a:p>
            <a:pPr>
              <a:lnSpc>
                <a:spcPct val="115000"/>
              </a:lnSpc>
              <a:spcAft>
                <a:spcPts val="1000"/>
              </a:spcAft>
            </a:pPr>
            <a:r>
              <a:rPr lang="cs-CZ" sz="2400" i="1" dirty="0">
                <a:effectLst/>
                <a:latin typeface="Times New Roman" panose="02020603050405020304" pitchFamily="18" charset="0"/>
                <a:ea typeface="Arial Unicode MS"/>
                <a:cs typeface="Times New Roman" panose="02020603050405020304" pitchFamily="18" charset="0"/>
              </a:rPr>
              <a:t>„Potřeba je subjektivně pociťovaný nedostatek něčeho nezbytného“</a:t>
            </a:r>
            <a:r>
              <a:rPr lang="cs-CZ" sz="2400" dirty="0">
                <a:effectLst/>
                <a:latin typeface="Times New Roman" panose="02020603050405020304" pitchFamily="18" charset="0"/>
                <a:ea typeface="Arial Unicode MS"/>
                <a:cs typeface="Times New Roman" panose="02020603050405020304" pitchFamily="18" charset="0"/>
              </a:rPr>
              <a:t> (Kukla, 2016, s. 131). Vaníčková (2007) uvádí, že uspokojování potřeb dítěte spadá do rodičovských povinností a je obsahem výchovy. Je-li uspokojování potřeb dětí nedostačující, nebo v případě, že vůbec neprobíhá, jedná se o zanedbávání dětí. Potřeby dítěte závisí na několika faktorech. Jedná se zejména o věk dítěte, pohlaví dítěte, jeho zdravotní stav a původní prostředí (Kukla, 2016).</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Arial Unicode MS"/>
                <a:cs typeface="Times New Roman" panose="02020603050405020304" pitchFamily="18" charset="0"/>
              </a:rPr>
              <a:t>Dalším významným milníkem rodinné formy pomoci dítěti v ohrožení jsou studie </a:t>
            </a:r>
            <a:r>
              <a:rPr lang="cs-CZ" sz="2400" dirty="0" err="1">
                <a:effectLst/>
                <a:latin typeface="Times New Roman" panose="02020603050405020304" pitchFamily="18" charset="0"/>
                <a:ea typeface="Arial Unicode MS"/>
                <a:cs typeface="Times New Roman" panose="02020603050405020304" pitchFamily="18" charset="0"/>
              </a:rPr>
              <a:t>Bovlbyho</a:t>
            </a:r>
            <a:r>
              <a:rPr lang="cs-CZ" sz="2400" dirty="0">
                <a:effectLst/>
                <a:latin typeface="Times New Roman" panose="02020603050405020304" pitchFamily="18" charset="0"/>
                <a:ea typeface="Arial Unicode MS"/>
                <a:cs typeface="Times New Roman" panose="02020603050405020304" pitchFamily="18" charset="0"/>
              </a:rPr>
              <a:t> a tria českých autorů – Matějček, </a:t>
            </a:r>
            <a:r>
              <a:rPr lang="cs-CZ" sz="2400" dirty="0" err="1">
                <a:effectLst/>
                <a:latin typeface="Times New Roman" panose="02020603050405020304" pitchFamily="18" charset="0"/>
                <a:ea typeface="Arial Unicode MS"/>
                <a:cs typeface="Times New Roman" panose="02020603050405020304" pitchFamily="18" charset="0"/>
              </a:rPr>
              <a:t>Langmeier</a:t>
            </a:r>
            <a:r>
              <a:rPr lang="cs-CZ" sz="2400" dirty="0">
                <a:effectLst/>
                <a:latin typeface="Times New Roman" panose="02020603050405020304" pitchFamily="18" charset="0"/>
                <a:ea typeface="Arial Unicode MS"/>
                <a:cs typeface="Times New Roman" panose="02020603050405020304" pitchFamily="18" charset="0"/>
              </a:rPr>
              <a:t>, </a:t>
            </a:r>
            <a:r>
              <a:rPr lang="cs-CZ" sz="2400" dirty="0" err="1">
                <a:effectLst/>
                <a:latin typeface="Times New Roman" panose="02020603050405020304" pitchFamily="18" charset="0"/>
                <a:ea typeface="Arial Unicode MS"/>
                <a:cs typeface="Times New Roman" panose="02020603050405020304" pitchFamily="18" charset="0"/>
              </a:rPr>
              <a:t>Dunovský</a:t>
            </a:r>
            <a:r>
              <a:rPr lang="cs-CZ" sz="2400" dirty="0">
                <a:effectLst/>
                <a:latin typeface="Times New Roman" panose="02020603050405020304" pitchFamily="18" charset="0"/>
                <a:ea typeface="Arial Unicode MS"/>
                <a:cs typeface="Times New Roman" panose="02020603050405020304" pitchFamily="18" charset="0"/>
              </a:rPr>
              <a:t>. Všichni tito autoři se shodují na tom, že dítě potřebuje ve svém raném dětství jednu pečující osobu, která je plně soustředěna na jeho potřeby. Dětské potřeby definoval Matějček (2002):</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5765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2FE021-0ACF-477E-9EC6-ACA14A567412}"/>
              </a:ext>
            </a:extLst>
          </p:cNvPr>
          <p:cNvSpPr>
            <a:spLocks noGrp="1"/>
          </p:cNvSpPr>
          <p:nvPr>
            <p:ph type="title"/>
          </p:nvPr>
        </p:nvSpPr>
        <p:spPr/>
        <p:txBody>
          <a:bodyPr/>
          <a:lstStyle/>
          <a:p>
            <a:r>
              <a:rPr lang="cs-CZ" dirty="0"/>
              <a:t>Potřeba stimulace</a:t>
            </a:r>
          </a:p>
        </p:txBody>
      </p:sp>
      <p:sp>
        <p:nvSpPr>
          <p:cNvPr id="3" name="Zástupný obsah 2">
            <a:extLst>
              <a:ext uri="{FF2B5EF4-FFF2-40B4-BE49-F238E27FC236}">
                <a16:creationId xmlns:a16="http://schemas.microsoft.com/office/drawing/2014/main" id="{92A9073B-AD11-42E1-AF5B-9846B350CE3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stimulace - </a:t>
            </a:r>
            <a:r>
              <a:rPr lang="cs-CZ" sz="2400" u="none" strike="noStrike" kern="0" spc="0" dirty="0">
                <a:solidFill>
                  <a:srgbClr val="333333"/>
                </a:solidFill>
                <a:effectLst/>
                <a:ea typeface="Symbol" panose="05050102010706020507" pitchFamily="18" charset="2"/>
                <a:cs typeface="Symbol" panose="05050102010706020507" pitchFamily="18" charset="2"/>
              </a:rPr>
              <a:t>dostupnost podnětů v </a:t>
            </a:r>
            <a:r>
              <a:rPr lang="cs-CZ" sz="2400" u="none" strike="noStrike" kern="0" spc="0" dirty="0" err="1">
                <a:solidFill>
                  <a:srgbClr val="333333"/>
                </a:solidFill>
                <a:effectLst/>
                <a:ea typeface="Symbol" panose="05050102010706020507" pitchFamily="18" charset="2"/>
                <a:cs typeface="Symbol" panose="05050102010706020507" pitchFamily="18" charset="2"/>
              </a:rPr>
              <a:t>přiměřeném</a:t>
            </a:r>
            <a:r>
              <a:rPr lang="cs-CZ" sz="2400" u="none" strike="noStrike" kern="0" spc="0" dirty="0">
                <a:solidFill>
                  <a:srgbClr val="333333"/>
                </a:solidFill>
                <a:effectLst/>
                <a:ea typeface="Symbol" panose="05050102010706020507" pitchFamily="18" charset="2"/>
                <a:cs typeface="Symbol" panose="05050102010706020507" pitchFamily="18" charset="2"/>
              </a:rPr>
              <a:t> množství a variabilitě. Dítě potřebuje být podněcované, stimulované v oblasti zrakové, sluchové, hmatové, atd. Nejpřirozenějším zdrojem smyslové stimulace je každodenní tělesný, zrakový a </a:t>
            </a:r>
            <a:r>
              <a:rPr lang="cs-CZ" sz="2400" u="none" strike="noStrike" kern="0" spc="0" dirty="0" err="1">
                <a:solidFill>
                  <a:srgbClr val="333333"/>
                </a:solidFill>
                <a:effectLst/>
                <a:ea typeface="Symbol" panose="05050102010706020507" pitchFamily="18" charset="2"/>
                <a:cs typeface="Symbol" panose="05050102010706020507" pitchFamily="18" charset="2"/>
              </a:rPr>
              <a:t>řečový</a:t>
            </a:r>
            <a:r>
              <a:rPr lang="cs-CZ" sz="2400" u="none" strike="noStrike" kern="0" spc="0" dirty="0">
                <a:solidFill>
                  <a:srgbClr val="333333"/>
                </a:solidFill>
                <a:effectLst/>
                <a:ea typeface="Symbol" panose="05050102010706020507" pitchFamily="18" charset="2"/>
                <a:cs typeface="Symbol" panose="05050102010706020507" pitchFamily="18" charset="2"/>
              </a:rPr>
              <a:t> kontakt s dítětem: Důležité je, aby podněty odrážely určitou pravidelnost a srozumitelný systém, který je zprostředkovaný nejčastěji matkou. Souvisí to s potřebou porozumět světu, aby se dítě do něj mohlo začlenit. Dítě potřebuje okolo sebe nejen rozličné hračky, pěkné prostředí, ale hlavně lidi, kteří se s ním mazlí, laskají, usmívají se. Jejich nedostatek nebo jednostrannost vývoj dítěte narušují a zpomalují</a:t>
            </a:r>
            <a:r>
              <a:rPr lang="cs-CZ" sz="1800" u="none" strike="noStrike" kern="0" spc="0" dirty="0">
                <a:solidFill>
                  <a:srgbClr val="333333"/>
                </a:solidFill>
                <a:effectLst/>
                <a:ea typeface="Symbol" panose="05050102010706020507" pitchFamily="18" charset="2"/>
                <a:cs typeface="Symbol" panose="05050102010706020507" pitchFamily="18" charset="2"/>
              </a:rPr>
              <a:t>.</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729534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F6E05-A607-4CFF-9146-BCE56311666D}"/>
              </a:ext>
            </a:extLst>
          </p:cNvPr>
          <p:cNvSpPr>
            <a:spLocks noGrp="1"/>
          </p:cNvSpPr>
          <p:nvPr>
            <p:ph type="title"/>
          </p:nvPr>
        </p:nvSpPr>
        <p:spPr/>
        <p:txBody>
          <a:bodyPr/>
          <a:lstStyle/>
          <a:p>
            <a:r>
              <a:rPr lang="cs-CZ" dirty="0"/>
              <a:t>Potřeba smysluplného světa</a:t>
            </a:r>
          </a:p>
        </p:txBody>
      </p:sp>
      <p:sp>
        <p:nvSpPr>
          <p:cNvPr id="3" name="Zástupný obsah 2">
            <a:extLst>
              <a:ext uri="{FF2B5EF4-FFF2-40B4-BE49-F238E27FC236}">
                <a16:creationId xmlns:a16="http://schemas.microsoft.com/office/drawing/2014/main" id="{B56D41A7-8F22-4663-99FE-644C23C72B89}"/>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smysluplného světa - </a:t>
            </a:r>
            <a:r>
              <a:rPr lang="cs-CZ" sz="2400" u="none" strike="noStrike" kern="0" spc="0" dirty="0">
                <a:solidFill>
                  <a:srgbClr val="333333"/>
                </a:solidFill>
                <a:effectLst/>
                <a:ea typeface="Symbol" panose="05050102010706020507" pitchFamily="18" charset="2"/>
                <a:cs typeface="Symbol" panose="05050102010706020507" pitchFamily="18" charset="2"/>
              </a:rPr>
              <a:t>stálost věcného a sociálního prostředí, které dítě prostřednictvím matky poznává a orientuje se v něm. Děti již v kojeneckém věku projevují radost, když ve svém prostředí objeví nějaký systém, nějakou pravidelnost, kterou mohou vlastní činností ovlivnit. Dítě se aktivně̌ zmocňuje světa a úspěchy ho podněcují k dalším aktivitám</a:t>
            </a:r>
            <a:r>
              <a:rPr lang="cs-CZ" sz="1800" u="none" strike="noStrike" kern="0" spc="0" dirty="0">
                <a:solidFill>
                  <a:srgbClr val="333333"/>
                </a:solidFill>
                <a:effectLst/>
                <a:ea typeface="Symbol" panose="05050102010706020507" pitchFamily="18" charset="2"/>
                <a:cs typeface="Symbol" panose="05050102010706020507" pitchFamily="18" charset="2"/>
              </a:rPr>
              <a:t>. </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603426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A30BA-AF29-451C-9179-9183545C88ED}"/>
              </a:ext>
            </a:extLst>
          </p:cNvPr>
          <p:cNvSpPr>
            <a:spLocks noGrp="1"/>
          </p:cNvSpPr>
          <p:nvPr>
            <p:ph type="title"/>
          </p:nvPr>
        </p:nvSpPr>
        <p:spPr/>
        <p:txBody>
          <a:bodyPr/>
          <a:lstStyle/>
          <a:p>
            <a:r>
              <a:rPr lang="cs-CZ" dirty="0"/>
              <a:t>Potřeba lásky</a:t>
            </a:r>
          </a:p>
        </p:txBody>
      </p:sp>
      <p:sp>
        <p:nvSpPr>
          <p:cNvPr id="3" name="Zástupný obsah 2">
            <a:extLst>
              <a:ext uri="{FF2B5EF4-FFF2-40B4-BE49-F238E27FC236}">
                <a16:creationId xmlns:a16="http://schemas.microsoft.com/office/drawing/2014/main" id="{54A4A990-0AA1-407D-8161-2E72B4BF347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lásky – citového bezpečí - </a:t>
            </a:r>
            <a:r>
              <a:rPr lang="cs-CZ" sz="2400" u="none" strike="noStrike" kern="0" spc="0" dirty="0">
                <a:solidFill>
                  <a:srgbClr val="333333"/>
                </a:solidFill>
                <a:effectLst/>
                <a:ea typeface="Symbol" panose="05050102010706020507" pitchFamily="18" charset="2"/>
                <a:cs typeface="Symbol" panose="05050102010706020507" pitchFamily="18" charset="2"/>
              </a:rPr>
              <a:t>potřebu trvalého kladného vztahu k mateřské osobě (nemusí to být biologická matka), dále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kladného </a:t>
            </a:r>
            <a:r>
              <a:rPr lang="cs-CZ" sz="2400" u="none" strike="noStrike" kern="0" spc="0" dirty="0" err="1">
                <a:solidFill>
                  <a:srgbClr val="333333"/>
                </a:solidFill>
                <a:effectLst/>
                <a:ea typeface="Symbol" panose="05050102010706020507" pitchFamily="18" charset="2"/>
                <a:cs typeface="Symbol" panose="05050102010706020507" pitchFamily="18" charset="2"/>
              </a:rPr>
              <a:t>opětovaného</a:t>
            </a:r>
            <a:r>
              <a:rPr lang="cs-CZ" sz="2400" u="none" strike="noStrike" kern="0" spc="0" dirty="0">
                <a:solidFill>
                  <a:srgbClr val="333333"/>
                </a:solidFill>
                <a:effectLst/>
                <a:ea typeface="Symbol" panose="05050102010706020507" pitchFamily="18" charset="2"/>
                <a:cs typeface="Symbol" panose="05050102010706020507" pitchFamily="18" charset="2"/>
              </a:rPr>
              <a:t> vztahu k ostatním </a:t>
            </a:r>
            <a:r>
              <a:rPr lang="cs-CZ" sz="2400" u="none" strike="noStrike" kern="0" spc="0" dirty="0" err="1">
                <a:solidFill>
                  <a:srgbClr val="333333"/>
                </a:solidFill>
                <a:effectLst/>
                <a:ea typeface="Symbol" panose="05050102010706020507" pitchFamily="18" charset="2"/>
                <a:cs typeface="Symbol" panose="05050102010706020507" pitchFamily="18" charset="2"/>
              </a:rPr>
              <a:t>členům</a:t>
            </a:r>
            <a:r>
              <a:rPr lang="cs-CZ" sz="2400" u="none" strike="noStrike" kern="0" spc="0" dirty="0">
                <a:solidFill>
                  <a:srgbClr val="333333"/>
                </a:solidFill>
                <a:effectLst/>
                <a:ea typeface="Symbol" panose="05050102010706020507" pitchFamily="18" charset="2"/>
                <a:cs typeface="Symbol" panose="05050102010706020507" pitchFamily="18" charset="2"/>
              </a:rPr>
              <a:t> rodiny, </a:t>
            </a:r>
            <a:r>
              <a:rPr lang="cs-CZ" sz="2400" u="none" strike="noStrike" kern="0" spc="0" dirty="0" err="1">
                <a:solidFill>
                  <a:srgbClr val="333333"/>
                </a:solidFill>
                <a:effectLst/>
                <a:ea typeface="Symbol" panose="05050102010706020507" pitchFamily="18" charset="2"/>
                <a:cs typeface="Symbol" panose="05050102010706020507" pitchFamily="18" charset="2"/>
              </a:rPr>
              <a:t>později</a:t>
            </a:r>
            <a:r>
              <a:rPr lang="cs-CZ" sz="2400" u="none" strike="noStrike" kern="0" spc="0" dirty="0">
                <a:solidFill>
                  <a:srgbClr val="333333"/>
                </a:solidFill>
                <a:effectLst/>
                <a:ea typeface="Symbol" panose="05050102010706020507" pitchFamily="18" charset="2"/>
                <a:cs typeface="Symbol" panose="05050102010706020507" pitchFamily="18" charset="2"/>
              </a:rPr>
              <a:t> k </a:t>
            </a:r>
            <a:r>
              <a:rPr lang="cs-CZ" sz="2400" u="none" strike="noStrike" kern="0" spc="0" dirty="0" err="1">
                <a:solidFill>
                  <a:srgbClr val="333333"/>
                </a:solidFill>
                <a:effectLst/>
                <a:ea typeface="Symbol" panose="05050102010706020507" pitchFamily="18" charset="2"/>
                <a:cs typeface="Symbol" panose="05050102010706020507" pitchFamily="18" charset="2"/>
              </a:rPr>
              <a:t>vrstevníkům</a:t>
            </a:r>
            <a:r>
              <a:rPr lang="cs-CZ" sz="2400" u="none" strike="noStrike" kern="0" spc="0" dirty="0">
                <a:solidFill>
                  <a:srgbClr val="333333"/>
                </a:solidFill>
                <a:effectLst/>
                <a:ea typeface="Symbol" panose="05050102010706020507" pitchFamily="18" charset="2"/>
                <a:cs typeface="Symbol" panose="05050102010706020507" pitchFamily="18" charset="2"/>
              </a:rPr>
              <a:t>, což se </a:t>
            </a:r>
            <a:r>
              <a:rPr lang="cs-CZ" sz="2400" u="none" strike="noStrike" kern="0" spc="0" dirty="0" err="1">
                <a:solidFill>
                  <a:srgbClr val="333333"/>
                </a:solidFill>
                <a:effectLst/>
                <a:ea typeface="Symbol" panose="05050102010706020507" pitchFamily="18" charset="2"/>
                <a:cs typeface="Symbol" panose="05050102010706020507" pitchFamily="18" charset="2"/>
              </a:rPr>
              <a:t>obzvlášte</a:t>
            </a:r>
            <a:r>
              <a:rPr lang="cs-CZ" sz="2400" u="none" strike="noStrike" kern="0" spc="0" dirty="0">
                <a:solidFill>
                  <a:srgbClr val="333333"/>
                </a:solidFill>
                <a:effectLst/>
                <a:ea typeface="Symbol" panose="05050102010706020507" pitchFamily="18" charset="2"/>
                <a:cs typeface="Symbol" panose="05050102010706020507" pitchFamily="18" charset="2"/>
              </a:rPr>
              <a:t>̌ projevuje </a:t>
            </a:r>
            <a:r>
              <a:rPr lang="cs-CZ" sz="2400" u="none" strike="noStrike" kern="0" spc="0" dirty="0" err="1">
                <a:solidFill>
                  <a:srgbClr val="333333"/>
                </a:solidFill>
                <a:effectLst/>
                <a:ea typeface="Symbol" panose="05050102010706020507" pitchFamily="18" charset="2"/>
                <a:cs typeface="Symbol" panose="05050102010706020507" pitchFamily="18" charset="2"/>
              </a:rPr>
              <a:t>věku</a:t>
            </a:r>
            <a:r>
              <a:rPr lang="cs-CZ" sz="2400" u="none" strike="noStrike" kern="0" spc="0" dirty="0">
                <a:solidFill>
                  <a:srgbClr val="333333"/>
                </a:solidFill>
                <a:effectLst/>
                <a:ea typeface="Symbol" panose="05050102010706020507" pitchFamily="18" charset="2"/>
                <a:cs typeface="Symbol" panose="05050102010706020507" pitchFamily="18" charset="2"/>
              </a:rPr>
              <a:t> a v </a:t>
            </a:r>
            <a:r>
              <a:rPr lang="cs-CZ" sz="2400" u="none" strike="noStrike" kern="0" spc="0" dirty="0" err="1">
                <a:solidFill>
                  <a:srgbClr val="333333"/>
                </a:solidFill>
                <a:effectLst/>
                <a:ea typeface="Symbol" panose="05050102010706020507" pitchFamily="18" charset="2"/>
                <a:cs typeface="Symbol" panose="05050102010706020507" pitchFamily="18" charset="2"/>
              </a:rPr>
              <a:t>puberte</a:t>
            </a:r>
            <a:r>
              <a:rPr lang="cs-CZ" sz="2400" u="none" strike="noStrike" kern="0" spc="0" dirty="0">
                <a:solidFill>
                  <a:srgbClr val="333333"/>
                </a:solidFill>
                <a:effectLst/>
                <a:ea typeface="Symbol" panose="05050102010706020507" pitchFamily="18" charset="2"/>
                <a:cs typeface="Symbol" panose="05050102010706020507" pitchFamily="18" charset="2"/>
              </a:rPr>
              <a:t>̌. Dále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důvěrných</a:t>
            </a:r>
            <a:r>
              <a:rPr lang="cs-CZ" sz="2400" u="none" strike="noStrike" kern="0" spc="0" dirty="0">
                <a:solidFill>
                  <a:srgbClr val="333333"/>
                </a:solidFill>
                <a:effectLst/>
                <a:ea typeface="Symbol" panose="05050102010706020507" pitchFamily="18" charset="2"/>
                <a:cs typeface="Symbol" panose="05050102010706020507" pitchFamily="18" charset="2"/>
              </a:rPr>
              <a:t> vztahů mezi chlapci a </a:t>
            </a:r>
            <a:r>
              <a:rPr lang="cs-CZ" sz="2400" u="none" strike="noStrike" kern="0" spc="0" dirty="0" err="1">
                <a:solidFill>
                  <a:srgbClr val="333333"/>
                </a:solidFill>
                <a:effectLst/>
                <a:ea typeface="Symbol" panose="05050102010706020507" pitchFamily="18" charset="2"/>
                <a:cs typeface="Symbol" panose="05050102010706020507" pitchFamily="18" charset="2"/>
              </a:rPr>
              <a:t>děvčaty</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životního partnera a u </a:t>
            </a:r>
            <a:r>
              <a:rPr lang="cs-CZ" sz="2400" u="none" strike="noStrike" kern="0" spc="0" dirty="0" err="1">
                <a:solidFill>
                  <a:srgbClr val="333333"/>
                </a:solidFill>
                <a:effectLst/>
                <a:ea typeface="Symbol" panose="05050102010706020507" pitchFamily="18" charset="2"/>
                <a:cs typeface="Symbol" panose="05050102010706020507" pitchFamily="18" charset="2"/>
              </a:rPr>
              <a:t>většiny</a:t>
            </a:r>
            <a:r>
              <a:rPr lang="cs-CZ" sz="2400" u="none" strike="noStrike" kern="0" spc="0" dirty="0">
                <a:solidFill>
                  <a:srgbClr val="333333"/>
                </a:solidFill>
                <a:effectLst/>
                <a:ea typeface="Symbol" panose="05050102010706020507" pitchFamily="18" charset="2"/>
                <a:cs typeface="Symbol" panose="05050102010706020507" pitchFamily="18" charset="2"/>
              </a:rPr>
              <a:t> lidí v </a:t>
            </a:r>
            <a:r>
              <a:rPr lang="cs-CZ" sz="2400" u="none" strike="noStrike" kern="0" spc="0" dirty="0" err="1">
                <a:solidFill>
                  <a:srgbClr val="333333"/>
                </a:solidFill>
                <a:effectLst/>
                <a:ea typeface="Symbol" panose="05050102010706020507" pitchFamily="18" charset="2"/>
                <a:cs typeface="Symbol" panose="05050102010706020507" pitchFamily="18" charset="2"/>
              </a:rPr>
              <a:t>dospělosti</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mít </a:t>
            </a:r>
            <a:r>
              <a:rPr lang="cs-CZ" sz="2400" u="none" strike="noStrike" kern="0" spc="0" dirty="0" err="1">
                <a:solidFill>
                  <a:srgbClr val="333333"/>
                </a:solidFill>
                <a:effectLst/>
                <a:ea typeface="Symbol" panose="05050102010706020507" pitchFamily="18" charset="2"/>
                <a:cs typeface="Symbol" panose="05050102010706020507" pitchFamily="18" charset="2"/>
              </a:rPr>
              <a:t>děti</a:t>
            </a:r>
            <a:r>
              <a:rPr lang="cs-CZ" sz="2400" u="none" strike="noStrike" kern="0" spc="0" dirty="0">
                <a:solidFill>
                  <a:srgbClr val="333333"/>
                </a:solidFill>
                <a:effectLst/>
                <a:ea typeface="Symbol" panose="05050102010706020507" pitchFamily="18" charset="2"/>
                <a:cs typeface="Symbol" panose="05050102010706020507" pitchFamily="18" charset="2"/>
              </a:rPr>
              <a:t>, svoje potomstvo.</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2017490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1E75FF-C307-48BB-B00F-A13826C7966F}"/>
              </a:ext>
            </a:extLst>
          </p:cNvPr>
          <p:cNvSpPr>
            <a:spLocks noGrp="1"/>
          </p:cNvSpPr>
          <p:nvPr>
            <p:ph type="title"/>
          </p:nvPr>
        </p:nvSpPr>
        <p:spPr/>
        <p:txBody>
          <a:bodyPr/>
          <a:lstStyle/>
          <a:p>
            <a:r>
              <a:rPr lang="cs-CZ" dirty="0"/>
              <a:t>Potřeba pozitivní identity</a:t>
            </a:r>
          </a:p>
        </p:txBody>
      </p:sp>
      <p:sp>
        <p:nvSpPr>
          <p:cNvPr id="3" name="Zástupný obsah 2">
            <a:extLst>
              <a:ext uri="{FF2B5EF4-FFF2-40B4-BE49-F238E27FC236}">
                <a16:creationId xmlns:a16="http://schemas.microsoft.com/office/drawing/2014/main" id="{C0C2124A-E537-40A1-8E60-920CAEB467DD}"/>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identity, najít si místo ve společnosti -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si v interakci s okolím </a:t>
            </a:r>
            <a:r>
              <a:rPr lang="cs-CZ" sz="2400" u="none" strike="noStrike" kern="0" spc="0" dirty="0" err="1">
                <a:solidFill>
                  <a:srgbClr val="333333"/>
                </a:solidFill>
                <a:effectLst/>
                <a:ea typeface="Symbol" panose="05050102010706020507" pitchFamily="18" charset="2"/>
                <a:cs typeface="Symbol" panose="05050102010706020507" pitchFamily="18" charset="2"/>
              </a:rPr>
              <a:t>postupne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uvědomuje</a:t>
            </a:r>
            <a:r>
              <a:rPr lang="cs-CZ" sz="2400" u="none" strike="noStrike" kern="0" spc="0" dirty="0">
                <a:solidFill>
                  <a:srgbClr val="333333"/>
                </a:solidFill>
                <a:effectLst/>
                <a:ea typeface="Symbol" panose="05050102010706020507" pitchFamily="18" charset="2"/>
                <a:cs typeface="Symbol" panose="05050102010706020507" pitchFamily="18" charset="2"/>
              </a:rPr>
              <a:t> svoje „JÁ“, </a:t>
            </a:r>
            <a:r>
              <a:rPr lang="cs-CZ" sz="2400" u="none" strike="noStrike" kern="0" spc="0" dirty="0" err="1">
                <a:solidFill>
                  <a:srgbClr val="333333"/>
                </a:solidFill>
                <a:effectLst/>
                <a:ea typeface="Symbol" panose="05050102010706020507" pitchFamily="18" charset="2"/>
                <a:cs typeface="Symbol" panose="05050102010706020507" pitchFamily="18" charset="2"/>
              </a:rPr>
              <a:t>vytváří</a:t>
            </a:r>
            <a:r>
              <a:rPr lang="cs-CZ" sz="2400" u="none" strike="noStrike" kern="0" spc="0" dirty="0">
                <a:solidFill>
                  <a:srgbClr val="333333"/>
                </a:solidFill>
                <a:effectLst/>
                <a:ea typeface="Symbol" panose="05050102010706020507" pitchFamily="18" charset="2"/>
                <a:cs typeface="Symbol" panose="05050102010706020507" pitchFamily="18" charset="2"/>
              </a:rPr>
              <a:t> si svoje </a:t>
            </a:r>
            <a:r>
              <a:rPr lang="cs-CZ" sz="2400" u="none" strike="noStrike" kern="0" spc="0" dirty="0" err="1">
                <a:solidFill>
                  <a:srgbClr val="333333"/>
                </a:solidFill>
                <a:effectLst/>
                <a:ea typeface="Symbol" panose="05050102010706020507" pitchFamily="18" charset="2"/>
                <a:cs typeface="Symbol" panose="05050102010706020507" pitchFamily="18" charset="2"/>
              </a:rPr>
              <a:t>sebevědomí</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sebepřijetí</a:t>
            </a:r>
            <a:r>
              <a:rPr lang="cs-CZ" sz="2400" u="none" strike="noStrike" kern="0" spc="0" dirty="0">
                <a:solidFill>
                  <a:srgbClr val="333333"/>
                </a:solidFill>
                <a:effectLst/>
                <a:ea typeface="Symbol" panose="05050102010706020507" pitchFamily="18" charset="2"/>
                <a:cs typeface="Symbol" panose="05050102010706020507" pitchFamily="18" charset="2"/>
              </a:rPr>
              <a:t>, svoji identitu, kterou </a:t>
            </a:r>
            <a:r>
              <a:rPr lang="cs-CZ" sz="2400" u="none" strike="noStrike" kern="0" spc="0" dirty="0" err="1">
                <a:solidFill>
                  <a:srgbClr val="333333"/>
                </a:solidFill>
                <a:effectLst/>
                <a:ea typeface="Symbol" panose="05050102010706020507" pitchFamily="18" charset="2"/>
                <a:cs typeface="Symbol" panose="05050102010706020507" pitchFamily="18" charset="2"/>
              </a:rPr>
              <a:t>dotváří</a:t>
            </a:r>
            <a:r>
              <a:rPr lang="cs-CZ" sz="2400" u="none" strike="noStrike" kern="0" spc="0" dirty="0">
                <a:solidFill>
                  <a:srgbClr val="333333"/>
                </a:solidFill>
                <a:effectLst/>
                <a:ea typeface="Symbol" panose="05050102010706020507" pitchFamily="18" charset="2"/>
                <a:cs typeface="Symbol" panose="05050102010706020507" pitchFamily="18" charset="2"/>
              </a:rPr>
              <a:t> v období dospívání. Každý má </a:t>
            </a:r>
            <a:r>
              <a:rPr lang="cs-CZ" sz="2400" u="none" strike="noStrike" kern="0" spc="0" dirty="0" err="1">
                <a:solidFill>
                  <a:srgbClr val="333333"/>
                </a:solidFill>
                <a:effectLst/>
                <a:ea typeface="Symbol" panose="05050102010706020507" pitchFamily="18" charset="2"/>
                <a:cs typeface="Symbol" panose="05050102010706020507" pitchFamily="18" charset="2"/>
              </a:rPr>
              <a:t>potřebu</a:t>
            </a:r>
            <a:r>
              <a:rPr lang="cs-CZ" sz="2400" u="none" strike="noStrike" kern="0" spc="0" dirty="0">
                <a:solidFill>
                  <a:srgbClr val="333333"/>
                </a:solidFill>
                <a:effectLst/>
                <a:ea typeface="Symbol" panose="05050102010706020507" pitchFamily="18" charset="2"/>
                <a:cs typeface="Symbol" panose="05050102010706020507" pitchFamily="18" charset="2"/>
              </a:rPr>
              <a:t> být </a:t>
            </a:r>
            <a:r>
              <a:rPr lang="cs-CZ" sz="2400" u="none" strike="noStrike" kern="0" spc="0" dirty="0" err="1">
                <a:solidFill>
                  <a:srgbClr val="333333"/>
                </a:solidFill>
                <a:effectLst/>
                <a:ea typeface="Symbol" panose="05050102010706020507" pitchFamily="18" charset="2"/>
                <a:cs typeface="Symbol" panose="05050102010706020507" pitchFamily="18" charset="2"/>
              </a:rPr>
              <a:t>přijímaný</a:t>
            </a:r>
            <a:r>
              <a:rPr lang="cs-CZ" sz="2400" u="none" strike="noStrike" kern="0" spc="0" dirty="0">
                <a:solidFill>
                  <a:srgbClr val="333333"/>
                </a:solidFill>
                <a:effectLst/>
                <a:ea typeface="Symbol" panose="05050102010706020507" pitchFamily="18" charset="2"/>
                <a:cs typeface="Symbol" panose="05050102010706020507" pitchFamily="18" charset="2"/>
              </a:rPr>
              <a:t> a </a:t>
            </a:r>
            <a:r>
              <a:rPr lang="cs-CZ" sz="2400" u="none" strike="noStrike" kern="0" spc="0" dirty="0" err="1">
                <a:solidFill>
                  <a:srgbClr val="333333"/>
                </a:solidFill>
                <a:effectLst/>
                <a:ea typeface="Symbol" panose="05050102010706020507" pitchFamily="18" charset="2"/>
                <a:cs typeface="Symbol" panose="05050102010706020507" pitchFamily="18" charset="2"/>
              </a:rPr>
              <a:t>někam</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patřit</a:t>
            </a:r>
            <a:r>
              <a:rPr lang="cs-CZ" sz="2400" u="none" strike="noStrike" kern="0" spc="0" dirty="0">
                <a:solidFill>
                  <a:srgbClr val="333333"/>
                </a:solidFill>
                <a:effectLst/>
                <a:ea typeface="Symbol" panose="05050102010706020507" pitchFamily="18" charset="2"/>
                <a:cs typeface="Symbol" panose="05050102010706020507" pitchFamily="18" charset="2"/>
              </a:rPr>
              <a:t> – do rodiny, do skupiny kamarádů, do pracovního, zájmového, duchovního a dalších </a:t>
            </a:r>
            <a:r>
              <a:rPr lang="cs-CZ" sz="2400" u="none" strike="noStrike" kern="0" spc="0" dirty="0" err="1">
                <a:solidFill>
                  <a:srgbClr val="333333"/>
                </a:solidFill>
                <a:effectLst/>
                <a:ea typeface="Symbol" panose="05050102010706020507" pitchFamily="18" charset="2"/>
                <a:cs typeface="Symbol" panose="05050102010706020507" pitchFamily="18" charset="2"/>
              </a:rPr>
              <a:t>společenstev</a:t>
            </a:r>
            <a:r>
              <a:rPr lang="cs-CZ" sz="2400" u="none" strike="noStrike" kern="0" spc="0" dirty="0">
                <a:solidFill>
                  <a:srgbClr val="333333"/>
                </a:solidFill>
                <a:effectLst/>
                <a:ea typeface="Symbol" panose="05050102010706020507" pitchFamily="18" charset="2"/>
                <a:cs typeface="Symbol" panose="05050102010706020507" pitchFamily="18" charset="2"/>
              </a:rPr>
              <a:t> a mít tam </a:t>
            </a:r>
            <a:r>
              <a:rPr lang="cs-CZ" sz="2400" u="none" strike="noStrike" kern="0" spc="0" dirty="0" err="1">
                <a:solidFill>
                  <a:srgbClr val="333333"/>
                </a:solidFill>
                <a:effectLst/>
                <a:ea typeface="Symbol" panose="05050102010706020507" pitchFamily="18" charset="2"/>
                <a:cs typeface="Symbol" panose="05050102010706020507" pitchFamily="18" charset="2"/>
              </a:rPr>
              <a:t>přijatelnou</a:t>
            </a:r>
            <a:r>
              <a:rPr lang="cs-CZ" sz="2400" u="none" strike="noStrike" kern="0" spc="0" dirty="0">
                <a:solidFill>
                  <a:srgbClr val="333333"/>
                </a:solidFill>
                <a:effectLst/>
                <a:ea typeface="Symbol" panose="05050102010706020507" pitchFamily="18" charset="2"/>
                <a:cs typeface="Symbol" panose="05050102010706020507" pitchFamily="18" charset="2"/>
              </a:rPr>
              <a:t> roli a pozici.</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933090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BFBC81-5C40-44F2-9D69-106E4242C156}"/>
              </a:ext>
            </a:extLst>
          </p:cNvPr>
          <p:cNvSpPr>
            <a:spLocks noGrp="1"/>
          </p:cNvSpPr>
          <p:nvPr>
            <p:ph type="title"/>
          </p:nvPr>
        </p:nvSpPr>
        <p:spPr/>
        <p:txBody>
          <a:bodyPr/>
          <a:lstStyle/>
          <a:p>
            <a:r>
              <a:rPr lang="cs-CZ" dirty="0"/>
              <a:t>Potřeba životní perspektivy</a:t>
            </a:r>
          </a:p>
        </p:txBody>
      </p:sp>
      <p:sp>
        <p:nvSpPr>
          <p:cNvPr id="3" name="Zástupný obsah 2">
            <a:extLst>
              <a:ext uri="{FF2B5EF4-FFF2-40B4-BE49-F238E27FC236}">
                <a16:creationId xmlns:a16="http://schemas.microsoft.com/office/drawing/2014/main" id="{25E0FB0A-4C32-4462-B03B-A82DFBE83B33}"/>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životní perspektivy, otevřené budoucnosti - </a:t>
            </a:r>
            <a:r>
              <a:rPr lang="cs-CZ" sz="2400" u="none" strike="noStrike" kern="0" spc="0" dirty="0" err="1">
                <a:solidFill>
                  <a:srgbClr val="333333"/>
                </a:solidFill>
                <a:effectLst/>
                <a:ea typeface="Symbol" panose="05050102010706020507" pitchFamily="18" charset="2"/>
                <a:cs typeface="Symbol" panose="05050102010706020507" pitchFamily="18" charset="2"/>
              </a:rPr>
              <a:t>společnou</a:t>
            </a:r>
            <a:r>
              <a:rPr lang="cs-CZ" sz="2400" u="none" strike="noStrike" kern="0" spc="0" dirty="0">
                <a:solidFill>
                  <a:srgbClr val="333333"/>
                </a:solidFill>
                <a:effectLst/>
                <a:ea typeface="Symbol" panose="05050102010706020507" pitchFamily="18" charset="2"/>
                <a:cs typeface="Symbol" panose="05050102010706020507" pitchFamily="18" charset="2"/>
              </a:rPr>
              <a:t> budoucnost má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práve</a:t>
            </a:r>
            <a:r>
              <a:rPr lang="cs-CZ" sz="2400" u="none" strike="noStrike" kern="0" spc="0" dirty="0">
                <a:solidFill>
                  <a:srgbClr val="333333"/>
                </a:solidFill>
                <a:effectLst/>
                <a:ea typeface="Symbol" panose="05050102010706020507" pitchFamily="18" charset="2"/>
                <a:cs typeface="Symbol" panose="05050102010706020507" pitchFamily="18" charset="2"/>
              </a:rPr>
              <a:t>̌ v </a:t>
            </a:r>
            <a:r>
              <a:rPr lang="cs-CZ" sz="2400" u="none" strike="noStrike" kern="0" spc="0" dirty="0" err="1">
                <a:solidFill>
                  <a:srgbClr val="333333"/>
                </a:solidFill>
                <a:effectLst/>
                <a:ea typeface="Symbol" panose="05050102010706020507" pitchFamily="18" charset="2"/>
                <a:cs typeface="Symbol" panose="05050102010706020507" pitchFamily="18" charset="2"/>
              </a:rPr>
              <a:t>rodine</a:t>
            </a:r>
            <a:r>
              <a:rPr lang="cs-CZ" sz="2400" u="none" strike="noStrike" kern="0" spc="0" dirty="0">
                <a:solidFill>
                  <a:srgbClr val="333333"/>
                </a:solidFill>
                <a:effectLst/>
                <a:ea typeface="Symbol" panose="05050102010706020507" pitchFamily="18" charset="2"/>
                <a:cs typeface="Symbol" panose="05050102010706020507" pitchFamily="18" charset="2"/>
              </a:rPr>
              <a:t>̌.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tak </a:t>
            </a:r>
            <a:r>
              <a:rPr lang="cs-CZ" sz="2400" u="none" strike="noStrike" kern="0" spc="0" dirty="0" err="1">
                <a:solidFill>
                  <a:srgbClr val="333333"/>
                </a:solidFill>
                <a:effectLst/>
                <a:ea typeface="Symbol" panose="05050102010706020507" pitchFamily="18" charset="2"/>
                <a:cs typeface="Symbol" panose="05050102010706020507" pitchFamily="18" charset="2"/>
              </a:rPr>
              <a:t>důležitá</a:t>
            </a:r>
            <a:r>
              <a:rPr lang="cs-CZ" sz="2400" u="none" strike="noStrike" kern="0" spc="0" dirty="0">
                <a:solidFill>
                  <a:srgbClr val="333333"/>
                </a:solidFill>
                <a:effectLst/>
                <a:ea typeface="Symbol" panose="05050102010706020507" pitchFamily="18" charset="2"/>
                <a:cs typeface="Symbol" panose="05050102010706020507" pitchFamily="18" charset="2"/>
              </a:rPr>
              <a:t>, že </a:t>
            </a:r>
            <a:r>
              <a:rPr lang="cs-CZ" sz="2400" u="none" strike="noStrike" kern="0" spc="0" dirty="0" err="1">
                <a:solidFill>
                  <a:srgbClr val="333333"/>
                </a:solidFill>
                <a:effectLst/>
                <a:ea typeface="Symbol" panose="05050102010706020507" pitchFamily="18" charset="2"/>
                <a:cs typeface="Symbol" panose="05050102010706020507" pitchFamily="18" charset="2"/>
              </a:rPr>
              <a:t>někdy</a:t>
            </a:r>
            <a:r>
              <a:rPr lang="cs-CZ" sz="2400" u="none" strike="noStrike" kern="0" spc="0" dirty="0">
                <a:solidFill>
                  <a:srgbClr val="333333"/>
                </a:solidFill>
                <a:effectLst/>
                <a:ea typeface="Symbol" panose="05050102010706020507" pitchFamily="18" charset="2"/>
                <a:cs typeface="Symbol" panose="05050102010706020507" pitchFamily="18" charset="2"/>
              </a:rPr>
              <a:t> bývá </a:t>
            </a:r>
            <a:r>
              <a:rPr lang="cs-CZ" sz="2400" u="none" strike="noStrike" kern="0" spc="0" dirty="0" err="1">
                <a:solidFill>
                  <a:srgbClr val="333333"/>
                </a:solidFill>
                <a:effectLst/>
                <a:ea typeface="Symbol" panose="05050102010706020507" pitchFamily="18" charset="2"/>
                <a:cs typeface="Symbol" panose="05050102010706020507" pitchFamily="18" charset="2"/>
              </a:rPr>
              <a:t>uváděna</a:t>
            </a:r>
            <a:r>
              <a:rPr lang="cs-CZ" sz="2400" u="none" strike="noStrike" kern="0" spc="0" dirty="0">
                <a:solidFill>
                  <a:srgbClr val="333333"/>
                </a:solidFill>
                <a:effectLst/>
                <a:ea typeface="Symbol" panose="05050102010706020507" pitchFamily="18" charset="2"/>
                <a:cs typeface="Symbol" panose="05050102010706020507" pitchFamily="18" charset="2"/>
              </a:rPr>
              <a:t> jako samostatná pátá </a:t>
            </a:r>
            <a:r>
              <a:rPr lang="cs-CZ" sz="2400" u="none" strike="noStrike" kern="0" spc="0" dirty="0" err="1">
                <a:solidFill>
                  <a:srgbClr val="333333"/>
                </a:solidFill>
                <a:effectLst/>
                <a:ea typeface="Symbol" panose="05050102010706020507" pitchFamily="18" charset="2"/>
                <a:cs typeface="Symbol" panose="05050102010706020507" pitchFamily="18" charset="2"/>
              </a:rPr>
              <a:t>úroven</a:t>
            </a:r>
            <a:r>
              <a:rPr lang="cs-CZ" sz="2400" u="none" strike="noStrike" kern="0" spc="0" dirty="0">
                <a:solidFill>
                  <a:srgbClr val="333333"/>
                </a:solidFill>
                <a:effectLst/>
                <a:ea typeface="Symbol" panose="05050102010706020507" pitchFamily="18" charset="2"/>
                <a:cs typeface="Symbol" panose="05050102010706020507" pitchFamily="18" charset="2"/>
              </a:rPr>
              <a:t>̌ v rámci psychických </a:t>
            </a:r>
            <a:r>
              <a:rPr lang="cs-CZ" sz="2400" u="none" strike="noStrike" kern="0" spc="0" dirty="0" err="1">
                <a:solidFill>
                  <a:srgbClr val="333333"/>
                </a:solidFill>
                <a:effectLst/>
                <a:ea typeface="Symbol" panose="05050102010706020507" pitchFamily="18" charset="2"/>
                <a:cs typeface="Symbol" panose="05050102010706020507" pitchFamily="18" charset="2"/>
              </a:rPr>
              <a:t>potřeb</a:t>
            </a:r>
            <a:r>
              <a:rPr lang="cs-CZ" sz="2400" u="none" strike="noStrike" kern="0" spc="0" dirty="0">
                <a:solidFill>
                  <a:srgbClr val="333333"/>
                </a:solidFill>
                <a:effectLst/>
                <a:ea typeface="Symbol" panose="05050102010706020507" pitchFamily="18" charset="2"/>
                <a:cs typeface="Symbol" panose="05050102010706020507" pitchFamily="18" charset="2"/>
              </a:rPr>
              <a:t>.</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410963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34ED2-BCED-4424-9C16-3D8B56863254}"/>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a:t>
            </a:r>
            <a:r>
              <a:rPr lang="cs-CZ" sz="4400" b="1" dirty="0">
                <a:effectLst/>
                <a:latin typeface="Times New Roman" panose="02020603050405020304" pitchFamily="18" charset="0"/>
                <a:ea typeface="Arial Unicode MS"/>
                <a:cs typeface="Times New Roman" panose="02020603050405020304" pitchFamily="18" charset="0"/>
              </a:rPr>
              <a:t>Základní potřeby dětí psychické</a:t>
            </a:r>
            <a:endParaRPr lang="cs-CZ" dirty="0"/>
          </a:p>
        </p:txBody>
      </p:sp>
      <p:sp>
        <p:nvSpPr>
          <p:cNvPr id="3" name="Zástupný obsah 2">
            <a:extLst>
              <a:ext uri="{FF2B5EF4-FFF2-40B4-BE49-F238E27FC236}">
                <a16:creationId xmlns:a16="http://schemas.microsoft.com/office/drawing/2014/main" id="{E6BBCF1A-FC3B-416B-BE9D-14BAD303E5D2}"/>
              </a:ext>
            </a:extLst>
          </p:cNvPr>
          <p:cNvSpPr>
            <a:spLocks noGrp="1"/>
          </p:cNvSpPr>
          <p:nvPr>
            <p:ph idx="1"/>
          </p:nvPr>
        </p:nvSpPr>
        <p:spPr/>
        <p:txBody>
          <a:bodyPr>
            <a:normAutofit/>
          </a:bodyPr>
          <a:lstStyle/>
          <a:p>
            <a:pPr marL="0" indent="0">
              <a:lnSpc>
                <a:spcPct val="115000"/>
              </a:lnSpc>
              <a:spcAft>
                <a:spcPts val="1000"/>
              </a:spcAft>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množství kvalita a proměnlivost podnětů,</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řád a smysl podnětů pro učení,</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citové a sociální vazby pro utváření osobnosti dítěte,</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osobní identity,</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otevřené budoucnosti.</a:t>
            </a:r>
          </a:p>
          <a:p>
            <a:endParaRPr lang="cs-CZ" dirty="0"/>
          </a:p>
        </p:txBody>
      </p:sp>
    </p:spTree>
    <p:extLst>
      <p:ext uri="{BB962C8B-B14F-4D97-AF65-F5344CB8AC3E}">
        <p14:creationId xmlns:p14="http://schemas.microsoft.com/office/powerpoint/2010/main" val="91568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9662-5460-4C4F-9430-720AE914E99D}"/>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biologické:</a:t>
            </a:r>
            <a:endParaRPr lang="cs-CZ" dirty="0"/>
          </a:p>
        </p:txBody>
      </p:sp>
      <p:sp>
        <p:nvSpPr>
          <p:cNvPr id="3" name="Zástupný obsah 2">
            <a:extLst>
              <a:ext uri="{FF2B5EF4-FFF2-40B4-BE49-F238E27FC236}">
                <a16:creationId xmlns:a16="http://schemas.microsoft.com/office/drawing/2014/main" id="{E5E6D751-4D4D-407B-A093-6F37C4431DE4}"/>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vzduch, voda, teplo,</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kvalitní výživa,</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spánek,</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odpočinek, zájmové aktivity, relaxace,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přiměřené obydlí a ošacení,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dítěte před nemocemi a úrazy.</a:t>
            </a:r>
          </a:p>
          <a:p>
            <a:endParaRPr lang="cs-CZ" dirty="0"/>
          </a:p>
        </p:txBody>
      </p:sp>
    </p:spTree>
    <p:extLst>
      <p:ext uri="{BB962C8B-B14F-4D97-AF65-F5344CB8AC3E}">
        <p14:creationId xmlns:p14="http://schemas.microsoft.com/office/powerpoint/2010/main" val="2128795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BF5DA5-DA7D-4C0C-8635-6A507E47040E}"/>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emocionální:</a:t>
            </a:r>
            <a:endParaRPr lang="cs-CZ" dirty="0"/>
          </a:p>
        </p:txBody>
      </p:sp>
      <p:sp>
        <p:nvSpPr>
          <p:cNvPr id="3" name="Zástupný obsah 2">
            <a:extLst>
              <a:ext uri="{FF2B5EF4-FFF2-40B4-BE49-F238E27FC236}">
                <a16:creationId xmlns:a16="http://schemas.microsoft.com/office/drawing/2014/main" id="{F91B8534-A224-48A3-BEE0-974E7F53224D}"/>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uvědomělé prožívání situací a schopnost empatie,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prožitek z veřejně prospěšné práce, dobrého skutku,</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pozitivní výchova a bezpodmínečná akceptace dítěte,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porozumění nonverbální komunikaci.</a:t>
            </a:r>
          </a:p>
          <a:p>
            <a:endParaRPr lang="cs-CZ" dirty="0"/>
          </a:p>
        </p:txBody>
      </p:sp>
    </p:spTree>
    <p:extLst>
      <p:ext uri="{BB962C8B-B14F-4D97-AF65-F5344CB8AC3E}">
        <p14:creationId xmlns:p14="http://schemas.microsoft.com/office/powerpoint/2010/main" val="1693573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8BE3F4-7E04-438A-B3FD-8EC6508EA3AF}"/>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sociální:</a:t>
            </a:r>
            <a:endParaRPr lang="cs-CZ" dirty="0"/>
          </a:p>
        </p:txBody>
      </p:sp>
      <p:sp>
        <p:nvSpPr>
          <p:cNvPr id="3" name="Zástupný obsah 2">
            <a:extLst>
              <a:ext uri="{FF2B5EF4-FFF2-40B4-BE49-F238E27FC236}">
                <a16:creationId xmlns:a16="http://schemas.microsoft.com/office/drawing/2014/main" id="{94CF8EA1-89C7-464F-830E-1B7ED2A29473}"/>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sociální dovednosti,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vzory pravidel chování v sociální komunikaci,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sounáležitosti,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jistoty v očekávání sociální podpory ze strany klíčové osoby,</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před všemi formami interpersonálního násilí,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zvládání stresu.</a:t>
            </a:r>
          </a:p>
          <a:p>
            <a:endParaRPr lang="cs-CZ" dirty="0"/>
          </a:p>
        </p:txBody>
      </p:sp>
    </p:spTree>
    <p:extLst>
      <p:ext uri="{BB962C8B-B14F-4D97-AF65-F5344CB8AC3E}">
        <p14:creationId xmlns:p14="http://schemas.microsoft.com/office/powerpoint/2010/main" val="3118087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0E7D8-1F6F-4FFD-867A-4B421B3ED40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duchovní:</a:t>
            </a:r>
            <a:endParaRPr lang="cs-CZ" dirty="0"/>
          </a:p>
        </p:txBody>
      </p:sp>
      <p:sp>
        <p:nvSpPr>
          <p:cNvPr id="3" name="Zástupný obsah 2">
            <a:extLst>
              <a:ext uri="{FF2B5EF4-FFF2-40B4-BE49-F238E27FC236}">
                <a16:creationId xmlns:a16="http://schemas.microsoft.com/office/drawing/2014/main" id="{099CAC08-BE8F-4182-8DBC-0206D402FF77}"/>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přiměřeného sebepojetí,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hierarchie životních hodnot.“</a:t>
            </a:r>
          </a:p>
          <a:p>
            <a:pPr>
              <a:lnSpc>
                <a:spcPct val="115000"/>
              </a:lnSpc>
              <a:spcAft>
                <a:spcPts val="10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dirty="0"/>
          </a:p>
        </p:txBody>
      </p:sp>
    </p:spTree>
    <p:extLst>
      <p:ext uri="{BB962C8B-B14F-4D97-AF65-F5344CB8AC3E}">
        <p14:creationId xmlns:p14="http://schemas.microsoft.com/office/powerpoint/2010/main" val="569223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11BD5-9F47-45D7-AA6D-8E6EC29235ED}"/>
              </a:ext>
            </a:extLst>
          </p:cNvPr>
          <p:cNvSpPr>
            <a:spLocks noGrp="1"/>
          </p:cNvSpPr>
          <p:nvPr>
            <p:ph type="title"/>
          </p:nvPr>
        </p:nvSpPr>
        <p:spPr/>
        <p:txBody>
          <a:bodyPr/>
          <a:lstStyle/>
          <a:p>
            <a:r>
              <a:rPr lang="cs-CZ" dirty="0"/>
              <a:t>Demokratizace rodiny</a:t>
            </a:r>
          </a:p>
        </p:txBody>
      </p:sp>
      <p:sp>
        <p:nvSpPr>
          <p:cNvPr id="3" name="Zástupný obsah 2">
            <a:extLst>
              <a:ext uri="{FF2B5EF4-FFF2-40B4-BE49-F238E27FC236}">
                <a16:creationId xmlns:a16="http://schemas.microsoft.com/office/drawing/2014/main" id="{217A7BA5-E170-4548-9F3A-652F8F76E4BB}"/>
              </a:ext>
            </a:extLst>
          </p:cNvPr>
          <p:cNvSpPr>
            <a:spLocks noGrp="1"/>
          </p:cNvSpPr>
          <p:nvPr>
            <p:ph idx="1"/>
          </p:nvPr>
        </p:nvSpPr>
        <p:spPr/>
        <p:txBody>
          <a:bodyPr>
            <a:normAutofit fontScale="92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Stát jako nositel moci a služeb přichází k obyvatelům s určitými očekáváními v rámci své rodinné politiky. S očekáváními však přichází i partneři, ale s očekáváními přichází i děti. Tahle očekávání se mísí s potřebami. Informační technologie bourají důvěru mezi lidmi – jsou často nástrojem moci, ale paralelně vyrůstá  potřeba budování důvěry v systém – v rámci SPOD je tento jev patrný na rodinných konferencích.</a:t>
            </a: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Stát očekává od žen  - mateřství a rodičovství – možnost otcovské dovolené na tomto očekávání mění jen málo, neboť do hry vstupují dětské potřeby, schopnost kojení a podobně. Argument o umělé stravě je jako srovnání aktu a pietního aktu. </a:t>
            </a:r>
          </a:p>
          <a:p>
            <a:pPr indent="449580">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Rodina se však demokratizuje a podle výše uvedených principů demokratizace, takový proces potřebuje diskurzivní prostor naplněný důvěrou. V dnešních rodinách dochází ve funkčních vztazích k vytváření nových rozdělení rolí – kdo vydělává, starost o děti, starost o domácnost a podobně. Do těchto domácích a rodinných diskurzů jsou zapojovány i děti a vytváří tak nové kategorie a modely.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Giddens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Webb</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2013) upozorňuje na to, že výhodu mají jedinci se spiritualitou, empatií a sebereflexí. Stát konstruuje v rámci sociální práce pomoci rodinám nová pravidla, ale rodiny ve své funkčnosti žijí mimo tato pravidla. Cesta od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dys</a:t>
            </a:r>
            <a:r>
              <a:rPr lang="cs-CZ" sz="1800">
                <a:effectLst/>
                <a:latin typeface="Times New Roman" panose="02020603050405020304" pitchFamily="18" charset="0"/>
                <a:ea typeface="Calibri" panose="020F0502020204030204" pitchFamily="34" charset="0"/>
                <a:cs typeface="Times New Roman" panose="02020603050405020304" pitchFamily="18" charset="0"/>
              </a:rPr>
              <a:t>-funkčnosti k funkčnosti je stává složitější ne jen pro sociální pracovníky, ale především pro jednotlivce.</a:t>
            </a:r>
          </a:p>
          <a:p>
            <a:endParaRPr lang="cs-CZ"/>
          </a:p>
        </p:txBody>
      </p:sp>
    </p:spTree>
    <p:extLst>
      <p:ext uri="{BB962C8B-B14F-4D97-AF65-F5344CB8AC3E}">
        <p14:creationId xmlns:p14="http://schemas.microsoft.com/office/powerpoint/2010/main" val="95074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7"/>
            <a:ext cx="10364451" cy="1596177"/>
          </a:xfrm>
        </p:spPr>
        <p:txBody>
          <a:bodyPr>
            <a:normAutofit/>
          </a:bodyPr>
          <a:lstStyle/>
          <a:p>
            <a:r>
              <a:rPr lang="cs-CZ" dirty="0"/>
              <a:t>Nenaplněnost potřeb</a:t>
            </a:r>
          </a:p>
        </p:txBody>
      </p:sp>
      <p:graphicFrame>
        <p:nvGraphicFramePr>
          <p:cNvPr id="5" name="Zástupný symbol pro obsah 2">
            <a:extLst>
              <a:ext uri="{FF2B5EF4-FFF2-40B4-BE49-F238E27FC236}">
                <a16:creationId xmlns:a16="http://schemas.microsoft.com/office/drawing/2014/main" id="{90C77854-899F-42EF-8F4E-984AD9DDE6EF}"/>
              </a:ext>
            </a:extLst>
          </p:cNvPr>
          <p:cNvGraphicFramePr>
            <a:graphicFrameLocks noGrp="1"/>
          </p:cNvGraphicFramePr>
          <p:nvPr>
            <p:ph sz="quarter" idx="13"/>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437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648A09-3B8B-1D49-AEA9-D7B30884D7B4}"/>
              </a:ext>
            </a:extLst>
          </p:cNvPr>
          <p:cNvSpPr>
            <a:spLocks noGrp="1"/>
          </p:cNvSpPr>
          <p:nvPr>
            <p:ph type="title"/>
          </p:nvPr>
        </p:nvSpPr>
        <p:spPr/>
        <p:txBody>
          <a:bodyPr/>
          <a:lstStyle/>
          <a:p>
            <a:r>
              <a:rPr lang="cs-CZ" dirty="0"/>
              <a:t>Potřeby dětí – jak by mělo vypadat naplňování</a:t>
            </a:r>
          </a:p>
        </p:txBody>
      </p:sp>
      <p:sp>
        <p:nvSpPr>
          <p:cNvPr id="3" name="Zástupný obsah 2">
            <a:extLst>
              <a:ext uri="{FF2B5EF4-FFF2-40B4-BE49-F238E27FC236}">
                <a16:creationId xmlns:a16="http://schemas.microsoft.com/office/drawing/2014/main" id="{E588E05F-3D48-5C4B-A5FE-1A3695A9B00A}"/>
              </a:ext>
            </a:extLst>
          </p:cNvPr>
          <p:cNvSpPr>
            <a:spLocks noGrp="1"/>
          </p:cNvSpPr>
          <p:nvPr>
            <p:ph idx="1"/>
          </p:nvPr>
        </p:nvSpPr>
        <p:spPr/>
        <p:txBody>
          <a:bodyPr>
            <a:normAutofit fontScale="92500" lnSpcReduction="20000"/>
          </a:bodyPr>
          <a:lstStyle/>
          <a:p>
            <a:r>
              <a:rPr lang="cs-CZ" dirty="0"/>
              <a:t>Potřeby přiměřené stimulace</a:t>
            </a:r>
          </a:p>
          <a:p>
            <a:r>
              <a:rPr lang="cs-CZ" dirty="0"/>
              <a:t>Smysluplného světa</a:t>
            </a:r>
          </a:p>
          <a:p>
            <a:r>
              <a:rPr lang="cs-CZ" dirty="0"/>
              <a:t>Potřeby lásky</a:t>
            </a:r>
          </a:p>
          <a:p>
            <a:r>
              <a:rPr lang="cs-CZ" dirty="0"/>
              <a:t>Pozitivní identity</a:t>
            </a:r>
          </a:p>
          <a:p>
            <a:r>
              <a:rPr lang="cs-CZ" dirty="0"/>
              <a:t>Životní perspektivy</a:t>
            </a:r>
          </a:p>
          <a:p>
            <a:r>
              <a:rPr lang="cs-CZ" dirty="0"/>
              <a:t>Potřeby psychické</a:t>
            </a:r>
          </a:p>
          <a:p>
            <a:r>
              <a:rPr lang="cs-CZ" dirty="0"/>
              <a:t>Potřeby biologické</a:t>
            </a:r>
          </a:p>
          <a:p>
            <a:r>
              <a:rPr lang="cs-CZ" dirty="0"/>
              <a:t>Potřeby emocionální</a:t>
            </a:r>
          </a:p>
          <a:p>
            <a:r>
              <a:rPr lang="cs-CZ" dirty="0"/>
              <a:t>Potřeby sociální</a:t>
            </a:r>
          </a:p>
          <a:p>
            <a:r>
              <a:rPr lang="cs-CZ" dirty="0"/>
              <a:t>Potřeby duchovní</a:t>
            </a:r>
          </a:p>
        </p:txBody>
      </p:sp>
    </p:spTree>
    <p:extLst>
      <p:ext uri="{BB962C8B-B14F-4D97-AF65-F5344CB8AC3E}">
        <p14:creationId xmlns:p14="http://schemas.microsoft.com/office/powerpoint/2010/main" val="2688501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8F5FB8-D7B2-4F37-92CF-1596979D1FBA}"/>
              </a:ext>
            </a:extLst>
          </p:cNvPr>
          <p:cNvSpPr>
            <a:spLocks noGrp="1"/>
          </p:cNvSpPr>
          <p:nvPr>
            <p:ph type="title"/>
          </p:nvPr>
        </p:nvSpPr>
        <p:spPr/>
        <p:txBody>
          <a:bodyPr/>
          <a:lstStyle/>
          <a:p>
            <a:r>
              <a:rPr lang="cs-CZ" dirty="0"/>
              <a:t>Reflektující tým</a:t>
            </a:r>
          </a:p>
        </p:txBody>
      </p:sp>
      <p:sp>
        <p:nvSpPr>
          <p:cNvPr id="3" name="Zástupný obsah 2">
            <a:extLst>
              <a:ext uri="{FF2B5EF4-FFF2-40B4-BE49-F238E27FC236}">
                <a16:creationId xmlns:a16="http://schemas.microsoft.com/office/drawing/2014/main" id="{41565C19-9628-4EF2-8F61-09BF019CDA38}"/>
              </a:ext>
            </a:extLst>
          </p:cNvPr>
          <p:cNvSpPr>
            <a:spLocks noGrp="1"/>
          </p:cNvSpPr>
          <p:nvPr>
            <p:ph idx="1"/>
          </p:nvPr>
        </p:nvSpPr>
        <p:spPr/>
        <p:txBody>
          <a:bodyPr/>
          <a:lstStyle/>
          <a:p>
            <a:r>
              <a:rPr lang="cs-CZ" dirty="0"/>
              <a:t>Naplňování dětských potřeb</a:t>
            </a:r>
          </a:p>
        </p:txBody>
      </p:sp>
    </p:spTree>
    <p:extLst>
      <p:ext uri="{BB962C8B-B14F-4D97-AF65-F5344CB8AC3E}">
        <p14:creationId xmlns:p14="http://schemas.microsoft.com/office/powerpoint/2010/main" val="146482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284645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50609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121325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353812778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5433</Words>
  <Application>Microsoft Office PowerPoint</Application>
  <PresentationFormat>Širokoúhlá obrazovka</PresentationFormat>
  <Paragraphs>246</Paragraphs>
  <Slides>47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47</vt:i4>
      </vt:variant>
    </vt:vector>
  </HeadingPairs>
  <TitlesOfParts>
    <vt:vector size="53" baseType="lpstr">
      <vt:lpstr>Arial</vt:lpstr>
      <vt:lpstr>Calibri</vt:lpstr>
      <vt:lpstr>Calibri Light</vt:lpstr>
      <vt:lpstr>Symbol</vt:lpstr>
      <vt:lpstr>Times New Roman</vt:lpstr>
      <vt:lpstr>Motiv Office</vt:lpstr>
      <vt:lpstr>Spod 1</vt:lpstr>
      <vt:lpstr>Co to je?</vt:lpstr>
      <vt:lpstr>Právní vymezení</vt:lpstr>
      <vt:lpstr>Charta lidských práv</vt:lpstr>
      <vt:lpstr>Prezentace aplikace PowerPoint</vt:lpstr>
      <vt:lpstr>Listina dětských práv</vt:lpstr>
      <vt:lpstr>Prezentace aplikace PowerPoint</vt:lpstr>
      <vt:lpstr>Občanský zákoník</vt:lpstr>
      <vt:lpstr>Prezentace aplikace PowerPoint</vt:lpstr>
      <vt:lpstr>Prezentace aplikace PowerPoint</vt:lpstr>
      <vt:lpstr>Zákon SPOD – č.359/1999Sb.</vt:lpstr>
      <vt:lpstr>Prezentace aplikace PowerPoint</vt:lpstr>
      <vt:lpstr>Prezentace aplikace PowerPoint</vt:lpstr>
      <vt:lpstr>Zákon 108/2006Sb. O sociálních službách</vt:lpstr>
      <vt:lpstr>koho se týká SPODD</vt:lpstr>
      <vt:lpstr>Podle diagnóz:  Děti rizikové:  Děti matek narkomanek nebo matek, které zneužívaly alkohol. Jedná se o děti, které jsou abstinující narkomané, nebo děti se syn. FAS. Děti s nejasnou diagnózou: jeden z rodičů HIV pozitivní, hepatitidu, případně jiné přenosné nemoci. Děti se zdravotním handicapem. Děti s poruchami psychického vývoje – ADHD, autismus, poruchy chování, psychiatrické diagnózy apod.  Děti s těžkým postižením, které vyžadují tak náročnou péči, že nemohou být v domácím prostředí nebo o ně rodina neprojevuje zájem (Childrenact, 2004). Děti týrané a sexuálně zneužívané – nemají důvěru v dospělé osoby a nechtějí navazovat blízké vztahy (Dunovský, Dytrych, Matějček, 1995, s. 76 - 80).</vt:lpstr>
      <vt:lpstr>Podle sociálního statusu: Děti z bohatých rodin. Děti ze sociálně vyloučených lokalit, kde existence dítěte je nástrojem příjmu pro rodinu. Děti ze všech společenských vrstev, o jejichž péči a výchovu rodiče neprojevují zájem a jsou v rodině spíše na obtíž. Děti z rozvrácených vztahů, kde se stávají nástrojem k vydírání a k manipulaci s druhým rodičem nebo nejbližším sociálním okolím. Děti využívané k páchání trestné činnosti. Děti přistěhovalců. Děti z rodin rodičů s rozdílnou charakteristikou, napojených na různorodé komunity či nekompatibilní způsoby života (Gilbert, 2011, s. 66).</vt:lpstr>
      <vt:lpstr>Historie ochrany dětství</vt:lpstr>
      <vt:lpstr>XVIII století</vt:lpstr>
      <vt:lpstr>Trauma </vt:lpstr>
      <vt:lpstr>Funkce rodiny</vt:lpstr>
      <vt:lpstr>Funkce reprodukční</vt:lpstr>
      <vt:lpstr>Funkce ekonomická</vt:lpstr>
      <vt:lpstr>Funkce vzdělávací</vt:lpstr>
      <vt:lpstr>Socializační</vt:lpstr>
      <vt:lpstr>Emocionální funkce</vt:lpstr>
      <vt:lpstr> Výchovná funkce</vt:lpstr>
      <vt:lpstr>Ochranná funkce</vt:lpstr>
      <vt:lpstr>Členíme rodiny dle jejich dysfunkčnosti </vt:lpstr>
      <vt:lpstr>Prezentace aplikace PowerPoint</vt:lpstr>
      <vt:lpstr>Reflektující tým</vt:lpstr>
      <vt:lpstr>Dětské potřeby</vt:lpstr>
      <vt:lpstr>Co je potřeba</vt:lpstr>
      <vt:lpstr>Potřeba stimulace</vt:lpstr>
      <vt:lpstr>Potřeba smysluplného světa</vt:lpstr>
      <vt:lpstr>Potřeba lásky</vt:lpstr>
      <vt:lpstr>Potřeba pozitivní identity</vt:lpstr>
      <vt:lpstr>Potřeba životní perspektivy</vt:lpstr>
      <vt:lpstr>„Základní potřeby dětí psychické</vt:lpstr>
      <vt:lpstr>Základní potřeby biologické:</vt:lpstr>
      <vt:lpstr>Základní potřeby emocionální:</vt:lpstr>
      <vt:lpstr>Základní potřeby sociální:</vt:lpstr>
      <vt:lpstr>Základní potřeby duchovní:</vt:lpstr>
      <vt:lpstr>Demokratizace rodiny</vt:lpstr>
      <vt:lpstr>Nenaplněnost potřeb</vt:lpstr>
      <vt:lpstr>Potřeby dětí – jak by mělo vypadat naplňování</vt:lpstr>
      <vt:lpstr>Reflektující tým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Petr Fabián</cp:lastModifiedBy>
  <cp:revision>5</cp:revision>
  <dcterms:created xsi:type="dcterms:W3CDTF">2022-03-04T10:52:09Z</dcterms:created>
  <dcterms:modified xsi:type="dcterms:W3CDTF">2022-03-11T07:22:43Z</dcterms:modified>
</cp:coreProperties>
</file>