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96" r:id="rId18"/>
    <p:sldId id="297" r:id="rId19"/>
    <p:sldId id="298"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2A54C80-263E-416B-A8E0-580EDEADCBDC}" type="datetimeFigureOut">
              <a:rPr lang="en-US" dirty="0"/>
              <a:t>4/2/2023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4/2/2023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D9C061-AAA9-4F6B-925A-7C908B1CECD2}"/>
              </a:ext>
            </a:extLst>
          </p:cNvPr>
          <p:cNvSpPr>
            <a:spLocks noGrp="1"/>
          </p:cNvSpPr>
          <p:nvPr>
            <p:ph type="ctrTitle"/>
          </p:nvPr>
        </p:nvSpPr>
        <p:spPr/>
        <p:txBody>
          <a:bodyPr/>
          <a:lstStyle/>
          <a:p>
            <a:r>
              <a:rPr lang="cs-CZ" dirty="0"/>
              <a:t>Speciální </a:t>
            </a:r>
            <a:r>
              <a:rPr lang="cs-CZ" dirty="0" err="1"/>
              <a:t>gerontagogika</a:t>
            </a:r>
            <a:endParaRPr lang="cs-CZ" dirty="0"/>
          </a:p>
        </p:txBody>
      </p:sp>
      <p:sp>
        <p:nvSpPr>
          <p:cNvPr id="3" name="Podnadpis 2">
            <a:extLst>
              <a:ext uri="{FF2B5EF4-FFF2-40B4-BE49-F238E27FC236}">
                <a16:creationId xmlns:a16="http://schemas.microsoft.com/office/drawing/2014/main" id="{DAC4DDC6-637F-475D-97E4-8D8DDE7A35DD}"/>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19950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0"/>
          <p:cNvSpPr>
            <a:spLocks noGrp="1"/>
          </p:cNvSpPr>
          <p:nvPr>
            <p:ph type="title"/>
          </p:nvPr>
        </p:nvSpPr>
        <p:spPr/>
        <p:txBody>
          <a:bodyPr/>
          <a:lstStyle/>
          <a:p>
            <a:r>
              <a:rPr lang="cs-CZ" dirty="0"/>
              <a:t>Cílovou skupinu lze rozčlenit do několika skupin: Funkční stav</a:t>
            </a:r>
          </a:p>
        </p:txBody>
      </p:sp>
      <p:sp>
        <p:nvSpPr>
          <p:cNvPr id="3" name="Zástupný obsah 2">
            <a:extLst>
              <a:ext uri="{FF2B5EF4-FFF2-40B4-BE49-F238E27FC236}">
                <a16:creationId xmlns:a16="http://schemas.microsoft.com/office/drawing/2014/main" id="{FE05AA8A-F926-4450-827B-7DF2F0B0FC1B}"/>
              </a:ext>
            </a:extLst>
          </p:cNvPr>
          <p:cNvSpPr>
            <a:spLocks noGrp="1"/>
          </p:cNvSpPr>
          <p:nvPr>
            <p:ph idx="1"/>
          </p:nvPr>
        </p:nvSpPr>
        <p:spPr/>
        <p:txBody>
          <a:bodyPr>
            <a:normAutofit fontScale="85000" lnSpcReduction="10000"/>
          </a:bodyPr>
          <a:lstStyle/>
          <a:p>
            <a:pPr marL="0" indent="0">
              <a:buNone/>
            </a:pPr>
            <a:r>
              <a:rPr lang="cs-CZ" dirty="0"/>
              <a:t>Členění seniorů z hlediska </a:t>
            </a:r>
            <a:r>
              <a:rPr lang="cs-CZ" b="1" dirty="0"/>
              <a:t>jejich funkčního stavu </a:t>
            </a:r>
            <a:r>
              <a:rPr lang="cs-CZ" dirty="0"/>
              <a:t>(dle stavu aktivit denního života), který vypovídá o soběstačnosti, nezávislosti, schopnosti adaptace, fyzické, sociální a psychické zdatnosti.  </a:t>
            </a:r>
          </a:p>
          <a:p>
            <a:pPr>
              <a:buFont typeface="Wingdings" panose="05000000000000000000" pitchFamily="2" charset="2"/>
              <a:buChar char="v"/>
            </a:pPr>
            <a:r>
              <a:rPr lang="cs-CZ" b="1" dirty="0"/>
              <a:t>elitní senior </a:t>
            </a:r>
            <a:r>
              <a:rPr lang="cs-CZ" dirty="0"/>
              <a:t>(samostatný, schopen mimořádných výkonů, např. otužilec)  </a:t>
            </a:r>
          </a:p>
          <a:p>
            <a:pPr>
              <a:buFont typeface="Wingdings" panose="05000000000000000000" pitchFamily="2" charset="2"/>
              <a:buChar char="v"/>
            </a:pPr>
            <a:r>
              <a:rPr lang="cs-CZ" b="1" dirty="0"/>
              <a:t>zdatný senior </a:t>
            </a:r>
            <a:r>
              <a:rPr lang="cs-CZ" dirty="0"/>
              <a:t>(žije samostatně, žije i o samotě, má dobrou tělesnou a duševní kondici)  </a:t>
            </a:r>
          </a:p>
          <a:p>
            <a:pPr>
              <a:buFont typeface="Wingdings" panose="05000000000000000000" pitchFamily="2" charset="2"/>
              <a:buChar char="v"/>
            </a:pPr>
            <a:r>
              <a:rPr lang="cs-CZ" b="1" dirty="0"/>
              <a:t>nezávislý senior </a:t>
            </a:r>
            <a:r>
              <a:rPr lang="cs-CZ" dirty="0"/>
              <a:t>(zvládá běžné aktivity, má nižší zdatnost – posedává, bolavé klouby, nízká svalová síla, selhává v zátěžových situacích)  </a:t>
            </a:r>
          </a:p>
          <a:p>
            <a:pPr>
              <a:buFont typeface="Wingdings" panose="05000000000000000000" pitchFamily="2" charset="2"/>
              <a:buChar char="v"/>
            </a:pPr>
            <a:r>
              <a:rPr lang="cs-CZ" b="1" dirty="0"/>
              <a:t>křehký senior </a:t>
            </a:r>
            <a:r>
              <a:rPr lang="cs-CZ" dirty="0"/>
              <a:t>(malá schopnost zdatnosti, odolnosti a adaptibility), malá odolnost k zátěži, snadno se dekompenzují a musí vyhledávat pomoc u běžných aktivit) </a:t>
            </a:r>
          </a:p>
          <a:p>
            <a:pPr>
              <a:buFont typeface="Wingdings" panose="05000000000000000000" pitchFamily="2" charset="2"/>
              <a:buChar char="v"/>
            </a:pPr>
            <a:r>
              <a:rPr lang="cs-CZ" b="1" dirty="0"/>
              <a:t>závislý senior </a:t>
            </a:r>
            <a:r>
              <a:rPr lang="cs-CZ" dirty="0"/>
              <a:t>(částečná až úplná ztráta soběstačnosti, zvládají sebeobsluhu, ale jinak potřebují pomoci, pomoc s animací život k podnětům, komunikaci a smyslu  </a:t>
            </a:r>
          </a:p>
          <a:p>
            <a:pPr>
              <a:buFont typeface="Wingdings" panose="05000000000000000000" pitchFamily="2" charset="2"/>
              <a:buChar char="v"/>
            </a:pPr>
            <a:r>
              <a:rPr lang="cs-CZ" b="1" dirty="0"/>
              <a:t>zcela závislý senior </a:t>
            </a:r>
            <a:r>
              <a:rPr lang="cs-CZ" dirty="0"/>
              <a:t>(vyžaduje pomoc i u základních aktivit, trvalý dohled, ošetřování při upoutání na lůžko, obvyklá inkontinence, vyžaduje ochranu a bezpečí)  </a:t>
            </a:r>
          </a:p>
          <a:p>
            <a:pPr>
              <a:buFont typeface="Wingdings" panose="05000000000000000000" pitchFamily="2" charset="2"/>
              <a:buChar char="v"/>
            </a:pPr>
            <a:r>
              <a:rPr lang="cs-CZ" b="1" dirty="0"/>
              <a:t>umírající senior </a:t>
            </a:r>
            <a:r>
              <a:rPr lang="cs-CZ" dirty="0"/>
              <a:t>(vyžaduje paliativní péči).</a:t>
            </a:r>
          </a:p>
        </p:txBody>
      </p:sp>
    </p:spTree>
    <p:extLst>
      <p:ext uri="{BB962C8B-B14F-4D97-AF65-F5344CB8AC3E}">
        <p14:creationId xmlns:p14="http://schemas.microsoft.com/office/powerpoint/2010/main" val="3572495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LEGISLATIVA TÝKAJÍCÍ SE OSOB SE ZDRAVOTNÍM POSTIŽENÍM </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Uznání a ochrana práv jedinců se zdravotním postižením je zahrnuta v řadě národních i mezinárodních dokumentů. </a:t>
            </a:r>
          </a:p>
          <a:p>
            <a:r>
              <a:rPr lang="cs-CZ" b="1" dirty="0"/>
              <a:t>Všeobecná deklarace lidských práv </a:t>
            </a:r>
            <a:r>
              <a:rPr lang="cs-CZ" dirty="0"/>
              <a:t>přijata 10. 12. 1948 </a:t>
            </a:r>
          </a:p>
          <a:p>
            <a:pPr marL="0" indent="0">
              <a:buNone/>
            </a:pPr>
            <a:r>
              <a:rPr lang="cs-CZ" dirty="0"/>
              <a:t>Článek 1: </a:t>
            </a:r>
            <a:r>
              <a:rPr lang="cs-CZ" i="1" dirty="0"/>
              <a:t>„Všichni lidé rodí se svobodní a rovní co do důstojnosti a práv“ </a:t>
            </a:r>
          </a:p>
          <a:p>
            <a:r>
              <a:rPr lang="cs-CZ" b="1" dirty="0"/>
              <a:t>Evropská sociální charta </a:t>
            </a:r>
            <a:endParaRPr lang="cs-CZ" dirty="0"/>
          </a:p>
          <a:p>
            <a:pPr marL="0" indent="0">
              <a:buNone/>
            </a:pPr>
            <a:r>
              <a:rPr lang="cs-CZ" dirty="0"/>
              <a:t>18. 10. 1961 v Turínu, přijala Rada Evropy, v ČR ratifikováno</a:t>
            </a:r>
            <a:r>
              <a:rPr lang="cs-CZ" i="1" dirty="0"/>
              <a:t> 3. listopadu 1999.) </a:t>
            </a:r>
            <a:r>
              <a:rPr lang="cs-CZ" dirty="0"/>
              <a:t>Lidem se zdravotním postižením jsou věnována ustanovení, která se týkají práva na využívání sociálních služeb, odborný výcvik, rehabilitaci a sociální </a:t>
            </a:r>
            <a:r>
              <a:rPr lang="cs-CZ" dirty="0" err="1"/>
              <a:t>readaptaci</a:t>
            </a:r>
            <a:r>
              <a:rPr lang="cs-CZ" dirty="0"/>
              <a:t>, právo na práci. </a:t>
            </a:r>
          </a:p>
          <a:p>
            <a:r>
              <a:rPr lang="cs-CZ" b="1" dirty="0"/>
              <a:t>Deklarace práv zdravotně postižených osob </a:t>
            </a:r>
            <a:endParaRPr lang="cs-CZ" dirty="0"/>
          </a:p>
          <a:p>
            <a:pPr marL="0" indent="0">
              <a:buNone/>
            </a:pPr>
            <a:r>
              <a:rPr lang="cs-CZ" dirty="0"/>
              <a:t>Deklarace práv zdravotně postižených osob byla vyhlášena Valným shromážděním OSN dne 9. 12. 1975. Důležité je ustanovení, které zdůrazňuje, že je třeba chránit člověka se zdravotním postižením nejen v rámci pracovního procesu, ale směřovat ke komplexní ochraně lidských práv. </a:t>
            </a:r>
          </a:p>
        </p:txBody>
      </p:sp>
    </p:spTree>
    <p:extLst>
      <p:ext uri="{BB962C8B-B14F-4D97-AF65-F5344CB8AC3E}">
        <p14:creationId xmlns:p14="http://schemas.microsoft.com/office/powerpoint/2010/main" val="1812112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LEGISLATIVA TÝKAJÍCÍ SE ZDRAVOTNÍHO POSTIŽENÍ </a:t>
            </a:r>
          </a:p>
        </p:txBody>
      </p:sp>
      <p:sp>
        <p:nvSpPr>
          <p:cNvPr id="3" name="Zástupný symbol pro obsah 2"/>
          <p:cNvSpPr>
            <a:spLocks noGrp="1"/>
          </p:cNvSpPr>
          <p:nvPr>
            <p:ph idx="1"/>
          </p:nvPr>
        </p:nvSpPr>
        <p:spPr/>
        <p:txBody>
          <a:bodyPr>
            <a:normAutofit fontScale="85000" lnSpcReduction="10000"/>
          </a:bodyPr>
          <a:lstStyle/>
          <a:p>
            <a:r>
              <a:rPr lang="cs-CZ" b="1" dirty="0"/>
              <a:t>Standardní pravidla pro vyrovnávání příležitostí pro osoby se zdravotním postižením </a:t>
            </a:r>
            <a:r>
              <a:rPr lang="cs-CZ" dirty="0"/>
              <a:t>2. 10. 1993 přijalo Valné shromáždění OSN. </a:t>
            </a:r>
          </a:p>
          <a:p>
            <a:r>
              <a:rPr lang="en-US" b="1" dirty="0"/>
              <a:t>ÚMLUVA O PRÁVECH OSOB SE ZDRAVOTNÍM POSTIŽENÍM (CONVENTION ON THE RIGHTS OF PERSONS WITH DISABILITIES) </a:t>
            </a:r>
            <a:endParaRPr lang="en-US" dirty="0"/>
          </a:p>
          <a:p>
            <a:pPr marL="0" indent="0">
              <a:buNone/>
            </a:pPr>
            <a:r>
              <a:rPr lang="cs-CZ" dirty="0"/>
              <a:t>Úmluvu o právech osob se zdravotním postižením přijalo Valné shromáždění OSN dne 13. prosince 2006 s platností od 3. května 2008. Česká republika ji podepsala 30. března 2007</a:t>
            </a:r>
            <a:r>
              <a:rPr lang="cs-CZ" i="1" dirty="0"/>
              <a:t>. „Účelem této úmluvy je podporovat, chránit a zajišťovat plné a rovné užívání všech lidských práv a základních svobod všemi osobami se zdravotním postižením.</a:t>
            </a:r>
          </a:p>
          <a:p>
            <a:pPr>
              <a:buFont typeface="Wingdings" panose="05000000000000000000" pitchFamily="2" charset="2"/>
              <a:buChar char="Ø"/>
            </a:pPr>
            <a:r>
              <a:rPr lang="cs-CZ" b="1" dirty="0"/>
              <a:t>Listina základních práv a svobod </a:t>
            </a:r>
            <a:r>
              <a:rPr lang="cs-CZ" dirty="0"/>
              <a:t>(dále jen LZPS) byla v ČR přijata zákonem č. 2/1993 Sb., o vyhlášení Listiny základních práv a svobod, ve znění ústavního zákona č. 162/1998 Sb.</a:t>
            </a:r>
          </a:p>
          <a:p>
            <a:pPr>
              <a:buFont typeface="Wingdings" panose="05000000000000000000" pitchFamily="2" charset="2"/>
              <a:buChar char="Ø"/>
            </a:pPr>
            <a:r>
              <a:rPr lang="cs-CZ" dirty="0"/>
              <a:t>Zákon č. 198/2009 Sb., o rovném zacházení a o právních prostředcích ochrany před diskriminací a o změně některých zákonů (</a:t>
            </a:r>
            <a:r>
              <a:rPr lang="cs-CZ" b="1" dirty="0"/>
              <a:t>antidiskriminační zákon</a:t>
            </a:r>
            <a:r>
              <a:rPr lang="cs-CZ" dirty="0"/>
              <a:t>) </a:t>
            </a:r>
          </a:p>
          <a:p>
            <a:pPr>
              <a:buFont typeface="Wingdings" panose="05000000000000000000" pitchFamily="2" charset="2"/>
              <a:buChar char="Ø"/>
            </a:pPr>
            <a:r>
              <a:rPr lang="cs-CZ" b="1" dirty="0"/>
              <a:t>Národní plán podpory rovných příležitostí pro osoby se zdravotním postižením na období 2021–2025</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3361339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Systém péče o dospělé a seniory se zdravotním postižením </a:t>
            </a:r>
          </a:p>
        </p:txBody>
      </p:sp>
      <p:sp>
        <p:nvSpPr>
          <p:cNvPr id="3" name="Zástupný symbol pro obsah 2"/>
          <p:cNvSpPr>
            <a:spLocks noGrp="1"/>
          </p:cNvSpPr>
          <p:nvPr>
            <p:ph idx="1"/>
          </p:nvPr>
        </p:nvSpPr>
        <p:spPr/>
        <p:txBody>
          <a:bodyPr>
            <a:normAutofit/>
          </a:bodyPr>
          <a:lstStyle/>
          <a:p>
            <a:pPr marL="0" indent="0">
              <a:buNone/>
            </a:pPr>
            <a:r>
              <a:rPr lang="cs-CZ" dirty="0"/>
              <a:t>Podpora státu směrem k dospělým a seniorům se zdravotním postižením se váže ke třem oblastem:</a:t>
            </a:r>
          </a:p>
          <a:p>
            <a:r>
              <a:rPr lang="cs-CZ" b="1" dirty="0" err="1"/>
              <a:t>speciálněpedagogické</a:t>
            </a:r>
            <a:r>
              <a:rPr lang="cs-CZ" b="1" dirty="0"/>
              <a:t> </a:t>
            </a:r>
            <a:r>
              <a:rPr lang="cs-CZ" dirty="0"/>
              <a:t>(jedná se o nabídku individuálních kurzů, vzdělávání, zájmové činnosti)</a:t>
            </a:r>
          </a:p>
          <a:p>
            <a:r>
              <a:rPr lang="cs-CZ" b="1" dirty="0"/>
              <a:t>pracovní </a:t>
            </a:r>
            <a:r>
              <a:rPr lang="cs-CZ" dirty="0"/>
              <a:t>(běžné i podporované zaměstnávání, chráněná pracoviště)</a:t>
            </a:r>
          </a:p>
          <a:p>
            <a:r>
              <a:rPr lang="cs-CZ" b="1" dirty="0"/>
              <a:t>sociální </a:t>
            </a:r>
            <a:r>
              <a:rPr lang="cs-CZ" dirty="0"/>
              <a:t>(chráněného či podporovaného bydlení, osobní asistence, denních center, komunitní podpory apod.) </a:t>
            </a:r>
          </a:p>
          <a:p>
            <a:pPr marL="0" indent="0">
              <a:buNone/>
            </a:pPr>
            <a:r>
              <a:rPr lang="cs-CZ" sz="2000" dirty="0"/>
              <a:t>Systém sociální péče je ustanoven </a:t>
            </a:r>
            <a:r>
              <a:rPr lang="cs-CZ" sz="2000" b="1" dirty="0"/>
              <a:t>zákonem č. 108/2006 Sb., o sociálních službách</a:t>
            </a:r>
            <a:r>
              <a:rPr lang="cs-CZ" sz="2000" dirty="0"/>
              <a:t> (31 typů sociálních služeb, které mají společného jmenovatele - podporovat kvalitní a důstojný život jedinců s postižením. </a:t>
            </a:r>
          </a:p>
        </p:txBody>
      </p:sp>
    </p:spTree>
    <p:extLst>
      <p:ext uri="{BB962C8B-B14F-4D97-AF65-F5344CB8AC3E}">
        <p14:creationId xmlns:p14="http://schemas.microsoft.com/office/powerpoint/2010/main" val="4080679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služby</a:t>
            </a:r>
          </a:p>
        </p:txBody>
      </p:sp>
      <p:sp>
        <p:nvSpPr>
          <p:cNvPr id="3" name="Zástupný symbol pro obsah 2"/>
          <p:cNvSpPr>
            <a:spLocks noGrp="1"/>
          </p:cNvSpPr>
          <p:nvPr>
            <p:ph idx="1"/>
          </p:nvPr>
        </p:nvSpPr>
        <p:spPr>
          <a:xfrm>
            <a:off x="677334" y="1444753"/>
            <a:ext cx="8596668" cy="4596610"/>
          </a:xfrm>
        </p:spPr>
        <p:txBody>
          <a:bodyPr>
            <a:normAutofit/>
          </a:bodyPr>
          <a:lstStyle/>
          <a:p>
            <a:pPr marL="0" indent="0">
              <a:buNone/>
            </a:pPr>
            <a:r>
              <a:rPr lang="cs-CZ" sz="2000" dirty="0"/>
              <a:t>Změna v poskytování sociálních služeb od direktivního působení ke smluvní spolupráci, ta je založena na vztahu </a:t>
            </a:r>
            <a:r>
              <a:rPr lang="cs-CZ" sz="2000" b="1" dirty="0"/>
              <a:t>poskytovatele a uživatele služby</a:t>
            </a:r>
            <a:r>
              <a:rPr lang="cs-CZ" sz="2000" dirty="0"/>
              <a:t>. </a:t>
            </a:r>
          </a:p>
          <a:p>
            <a:pPr marL="0" indent="0">
              <a:buNone/>
            </a:pPr>
            <a:r>
              <a:rPr lang="cs-CZ" sz="2000" dirty="0"/>
              <a:t>Sociální péči už neposkytuje pouze </a:t>
            </a:r>
            <a:r>
              <a:rPr lang="cs-CZ" sz="2000" b="1" dirty="0"/>
              <a:t>stát</a:t>
            </a:r>
            <a:r>
              <a:rPr lang="cs-CZ" sz="2000" dirty="0"/>
              <a:t>, ale mnoho dalších poskytovatelů, převážně v rámci neziskového sektoru. </a:t>
            </a:r>
          </a:p>
          <a:p>
            <a:pPr marL="0" indent="0">
              <a:buNone/>
            </a:pPr>
            <a:r>
              <a:rPr lang="cs-CZ" sz="2000" dirty="0"/>
              <a:t>Pozornost je věnována kvalitě poskytovaných služeb, což dokladuje od roku 2007 závazná vyhláška MPSV č. 505/2006 Sb., prováděcího předpisu k zákonu č. 108/2006 Sb., o sociálních službách, v platném znění </a:t>
            </a:r>
            <a:r>
              <a:rPr lang="cs-CZ" sz="2000" b="1" dirty="0"/>
              <a:t>popisující Standardy kvality sociálních služeb. </a:t>
            </a:r>
          </a:p>
          <a:p>
            <a:pPr marL="0" indent="0">
              <a:buNone/>
            </a:pPr>
            <a:r>
              <a:rPr lang="cs-CZ" sz="2000" dirty="0">
                <a:solidFill>
                  <a:srgbClr val="FF0000"/>
                </a:solidFill>
              </a:rPr>
              <a:t>V rámci zákona č. 108/2006 Sb., o sociálních službách, se rozlišují </a:t>
            </a:r>
            <a:r>
              <a:rPr lang="cs-CZ" sz="2000" b="1" dirty="0">
                <a:solidFill>
                  <a:srgbClr val="FF0000"/>
                </a:solidFill>
              </a:rPr>
              <a:t>služby sociální péče, služby sociální prevence a sociální poradenství</a:t>
            </a:r>
            <a:r>
              <a:rPr lang="cs-CZ" sz="2000" dirty="0">
                <a:solidFill>
                  <a:srgbClr val="FF0000"/>
                </a:solidFill>
              </a:rPr>
              <a:t>. Sociální služby se uskutečňují </a:t>
            </a:r>
            <a:r>
              <a:rPr lang="cs-CZ" sz="2000" b="1" dirty="0">
                <a:solidFill>
                  <a:srgbClr val="FF0000"/>
                </a:solidFill>
              </a:rPr>
              <a:t>formou pobytovou, ambulantní nebo terénní.</a:t>
            </a:r>
            <a:r>
              <a:rPr lang="cs-CZ" sz="2000" dirty="0">
                <a:solidFill>
                  <a:srgbClr val="FF0000"/>
                </a:solidFill>
              </a:rPr>
              <a:t> </a:t>
            </a:r>
          </a:p>
        </p:txBody>
      </p:sp>
    </p:spTree>
    <p:extLst>
      <p:ext uri="{BB962C8B-B14F-4D97-AF65-F5344CB8AC3E}">
        <p14:creationId xmlns:p14="http://schemas.microsoft.com/office/powerpoint/2010/main" val="1195777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SLUŽBY </a:t>
            </a:r>
            <a:r>
              <a:rPr lang="cs-CZ" dirty="0">
                <a:solidFill>
                  <a:srgbClr val="FF0000"/>
                </a:solidFill>
              </a:rPr>
              <a:t>SOCIÁLNÍ PÉČE</a:t>
            </a:r>
          </a:p>
        </p:txBody>
      </p:sp>
      <p:sp>
        <p:nvSpPr>
          <p:cNvPr id="3" name="Zástupný symbol pro obsah 2"/>
          <p:cNvSpPr>
            <a:spLocks noGrp="1"/>
          </p:cNvSpPr>
          <p:nvPr>
            <p:ph idx="1"/>
          </p:nvPr>
        </p:nvSpPr>
        <p:spPr>
          <a:xfrm>
            <a:off x="677334" y="1281749"/>
            <a:ext cx="8596668" cy="5036755"/>
          </a:xfrm>
        </p:spPr>
        <p:txBody>
          <a:bodyPr>
            <a:normAutofit fontScale="77500" lnSpcReduction="20000"/>
          </a:bodyPr>
          <a:lstStyle/>
          <a:p>
            <a:pPr marL="0" indent="0">
              <a:buNone/>
            </a:pPr>
            <a:r>
              <a:rPr lang="cs-CZ" sz="2300" dirty="0"/>
              <a:t>Cílem je </a:t>
            </a:r>
            <a:r>
              <a:rPr lang="cs-CZ" sz="2300" i="1" dirty="0"/>
              <a:t>zajistit fyzickou a psychickou soběstačnost, podpořit život v přirozeném sociálním prostředí a umožnit zapojení do běžného života společnosti, a v případech, kdy toto vylučuje jejich stav, zajistit jim důstojné prostředí a zacházení. </a:t>
            </a:r>
            <a:endParaRPr lang="cs-CZ" sz="2300" dirty="0"/>
          </a:p>
          <a:p>
            <a:pPr marL="0" indent="0">
              <a:buNone/>
            </a:pPr>
            <a:endParaRPr lang="cs-CZ" sz="2100" b="1" dirty="0"/>
          </a:p>
          <a:p>
            <a:pPr marL="0" indent="0">
              <a:buNone/>
            </a:pPr>
            <a:r>
              <a:rPr lang="cs-CZ" sz="2100" b="1" dirty="0"/>
              <a:t>Služby sociální péče </a:t>
            </a:r>
            <a:r>
              <a:rPr lang="cs-CZ" sz="2100" dirty="0"/>
              <a:t>tvoří 14 typů služeb: </a:t>
            </a:r>
          </a:p>
          <a:p>
            <a:pPr marL="0" indent="0">
              <a:buNone/>
            </a:pPr>
            <a:r>
              <a:rPr lang="cs-CZ" sz="2100" b="1" dirty="0"/>
              <a:t>Osobní asistence </a:t>
            </a:r>
            <a:r>
              <a:rPr lang="cs-CZ" sz="2100" dirty="0"/>
              <a:t>(terénní služba v přirozeném prostředí), </a:t>
            </a:r>
            <a:r>
              <a:rPr lang="cs-CZ" sz="2100" b="1" dirty="0"/>
              <a:t>pečovatelská služba </a:t>
            </a:r>
            <a:r>
              <a:rPr lang="cs-CZ" sz="2100" dirty="0"/>
              <a:t>(terénní nebo ambulantní služba), </a:t>
            </a:r>
            <a:r>
              <a:rPr lang="cs-CZ" sz="2100" b="1" dirty="0"/>
              <a:t>tísňová péče </a:t>
            </a:r>
            <a:r>
              <a:rPr lang="cs-CZ" sz="2100" dirty="0"/>
              <a:t>(nepřetržitá distanční hlasová a elektronická komunikace), </a:t>
            </a:r>
            <a:r>
              <a:rPr lang="cs-CZ" sz="2100" b="1" dirty="0"/>
              <a:t>průvodcovské a předčitatelské služby </a:t>
            </a:r>
            <a:r>
              <a:rPr lang="cs-CZ" sz="2100" dirty="0"/>
              <a:t>(terénní nebo ambulantní služba), </a:t>
            </a:r>
            <a:r>
              <a:rPr lang="cs-CZ" sz="2100" b="1" dirty="0"/>
              <a:t>podpora samostatného bydlení </a:t>
            </a:r>
            <a:r>
              <a:rPr lang="cs-CZ" sz="2100" dirty="0"/>
              <a:t>(terénní služba), </a:t>
            </a:r>
            <a:r>
              <a:rPr lang="cs-CZ" sz="2100" b="1" dirty="0"/>
              <a:t>odlehčovací služby </a:t>
            </a:r>
            <a:r>
              <a:rPr lang="cs-CZ" sz="2100" dirty="0"/>
              <a:t>(terénní, pobytové a ambulantní služby), </a:t>
            </a:r>
            <a:r>
              <a:rPr lang="cs-CZ" sz="2100" b="1" dirty="0"/>
              <a:t>centra denních služeb </a:t>
            </a:r>
            <a:r>
              <a:rPr lang="cs-CZ" sz="2100" dirty="0"/>
              <a:t>(ambulantní služba), </a:t>
            </a:r>
            <a:r>
              <a:rPr lang="cs-CZ" sz="2100" b="1" dirty="0"/>
              <a:t>denní stacionáře </a:t>
            </a:r>
            <a:r>
              <a:rPr lang="cs-CZ" sz="2100" dirty="0"/>
              <a:t>(ambulantní služba), </a:t>
            </a:r>
            <a:r>
              <a:rPr lang="cs-CZ" sz="2100" b="1" dirty="0"/>
              <a:t>týdenní stacionáře </a:t>
            </a:r>
            <a:r>
              <a:rPr lang="cs-CZ" sz="2100" dirty="0"/>
              <a:t>(pobytové služby), </a:t>
            </a:r>
            <a:r>
              <a:rPr lang="cs-CZ" sz="2100" b="1" dirty="0"/>
              <a:t>domovy pro osoby se zdravotním postižením </a:t>
            </a:r>
            <a:r>
              <a:rPr lang="cs-CZ" sz="2100" dirty="0"/>
              <a:t>(pobytová služba), </a:t>
            </a:r>
            <a:r>
              <a:rPr lang="cs-CZ" sz="2100" b="1" dirty="0"/>
              <a:t>domovy pro seniory </a:t>
            </a:r>
            <a:r>
              <a:rPr lang="cs-CZ" sz="2100" dirty="0"/>
              <a:t>(pobytová služba určená osobám, které mají sníženou soběstačnost zejména z důvodu věku), </a:t>
            </a:r>
            <a:r>
              <a:rPr lang="cs-CZ" sz="2100" b="1" dirty="0"/>
              <a:t>domovy se zvláštním režimem </a:t>
            </a:r>
            <a:r>
              <a:rPr lang="cs-CZ" sz="2100" dirty="0"/>
              <a:t>(pobytová služba, která je určena jedincům, kteří mají sníženou soběstačnost z důvodu chronického duševního onemocnění), </a:t>
            </a:r>
            <a:r>
              <a:rPr lang="cs-CZ" sz="2100" b="1" dirty="0"/>
              <a:t>chráněné bydlení </a:t>
            </a:r>
            <a:r>
              <a:rPr lang="cs-CZ" sz="2100" dirty="0"/>
              <a:t>(má formu skupinového, popřípadě individuálního bydlení),</a:t>
            </a:r>
            <a:r>
              <a:rPr lang="cs-CZ" sz="2100" b="1" dirty="0"/>
              <a:t> Sociální služby poskytované ve zdravotnických zařízeních lůžkové péče </a:t>
            </a:r>
            <a:r>
              <a:rPr lang="cs-CZ" sz="2100" dirty="0"/>
              <a:t>(pobytové sociální služby osobám, které již nevyžadují lůžkovou péči, ale vzhledem ke svému zdravotnímu stavu nejsou schopny se obejít bez pomoci jiné fyzické osoby).             </a:t>
            </a:r>
          </a:p>
          <a:p>
            <a:pPr marL="0" indent="0">
              <a:buNone/>
            </a:pPr>
            <a:r>
              <a:rPr lang="cs-CZ" sz="2100" dirty="0"/>
              <a:t> </a:t>
            </a:r>
          </a:p>
        </p:txBody>
      </p:sp>
    </p:spTree>
    <p:extLst>
      <p:ext uri="{BB962C8B-B14F-4D97-AF65-F5344CB8AC3E}">
        <p14:creationId xmlns:p14="http://schemas.microsoft.com/office/powerpoint/2010/main" val="2831257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SLUŽBY SOCIÁLNÍ PREVENCE </a:t>
            </a:r>
            <a:r>
              <a:rPr lang="en-US" dirty="0" err="1"/>
              <a:t>tvoří</a:t>
            </a:r>
            <a:r>
              <a:rPr lang="en-US" dirty="0"/>
              <a:t> 18 </a:t>
            </a:r>
            <a:r>
              <a:rPr lang="en-US" dirty="0" err="1"/>
              <a:t>služeb</a:t>
            </a:r>
            <a:r>
              <a:rPr lang="en-US" dirty="0"/>
              <a:t> </a:t>
            </a:r>
            <a:endParaRPr lang="cs-CZ" dirty="0"/>
          </a:p>
        </p:txBody>
      </p:sp>
      <p:sp>
        <p:nvSpPr>
          <p:cNvPr id="3" name="Zástupný symbol pro obsah 2"/>
          <p:cNvSpPr>
            <a:spLocks noGrp="1"/>
          </p:cNvSpPr>
          <p:nvPr>
            <p:ph idx="1"/>
          </p:nvPr>
        </p:nvSpPr>
        <p:spPr>
          <a:xfrm>
            <a:off x="677334" y="1737360"/>
            <a:ext cx="8596668" cy="4690871"/>
          </a:xfrm>
        </p:spPr>
        <p:txBody>
          <a:bodyPr>
            <a:normAutofit fontScale="92500"/>
          </a:bodyPr>
          <a:lstStyle/>
          <a:p>
            <a:r>
              <a:rPr lang="cs-CZ" b="1" dirty="0"/>
              <a:t>Raná péče </a:t>
            </a:r>
            <a:r>
              <a:rPr lang="cs-CZ" dirty="0"/>
              <a:t>(terénní služba, popřípadě doplněná ambulantní formou služby, poskytovaná dítěti a rodičům dítěte ve věku do 7 let).</a:t>
            </a:r>
          </a:p>
          <a:p>
            <a:r>
              <a:rPr lang="cs-CZ" b="1" dirty="0"/>
              <a:t>Sociálně aktivizační služby pro seniory a osoby se zdravotním postižením </a:t>
            </a:r>
            <a:r>
              <a:rPr lang="cs-CZ" dirty="0"/>
              <a:t>(ambulantní, popřípadě terénní služby poskytované osobám v důchodovém věku nebo osobám se zdravotním postižením ohroženým sociálním vyloučením). </a:t>
            </a:r>
          </a:p>
          <a:p>
            <a:r>
              <a:rPr lang="cs-CZ" b="1" dirty="0"/>
              <a:t>Sociálně terapeutické dílny </a:t>
            </a:r>
            <a:r>
              <a:rPr lang="cs-CZ" dirty="0"/>
              <a:t>(ambulantní služby určené také jedincům se zdravotním postižením, jejichž cílem je dlouhodobá a pravidelná podpora zdokonalování pracovních návyků a dovedností prostřednictvím sociálně pracovní terapie). </a:t>
            </a:r>
          </a:p>
          <a:p>
            <a:r>
              <a:rPr lang="cs-CZ" b="1" dirty="0"/>
              <a:t>Sociální rehabilitace </a:t>
            </a:r>
            <a:r>
              <a:rPr lang="cs-CZ" dirty="0"/>
              <a:t>(</a:t>
            </a:r>
            <a:r>
              <a:rPr lang="cs-CZ" i="1" dirty="0"/>
              <a:t>soubor specifických činností směřujících k dosažení samostatnosti, nezávislosti a soběstačnosti osob, a to rozvojem jejich specifických schopností a dovedností, posilováním návyků a nácvikem výkonu běžných, pro samostatný život nezbytných činností alternativním způsobem využívajícím zachovaných schopností, potenciálů a kompetencí. Sociální rehabilitace se poskytuje formou terénních a ambulantních služeb, nebo formou pobytových služeb poskytovaných v centrech sociálně rehabilitačních služeb).</a:t>
            </a:r>
            <a:r>
              <a:rPr lang="cs-CZ" dirty="0"/>
              <a:t> </a:t>
            </a:r>
          </a:p>
        </p:txBody>
      </p:sp>
    </p:spTree>
    <p:extLst>
      <p:ext uri="{BB962C8B-B14F-4D97-AF65-F5344CB8AC3E}">
        <p14:creationId xmlns:p14="http://schemas.microsoft.com/office/powerpoint/2010/main" val="1540689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Služby sociální prevence</a:t>
            </a:r>
          </a:p>
        </p:txBody>
      </p:sp>
      <p:sp>
        <p:nvSpPr>
          <p:cNvPr id="3" name="Zástupný symbol pro obsah 2"/>
          <p:cNvSpPr>
            <a:spLocks noGrp="1"/>
          </p:cNvSpPr>
          <p:nvPr>
            <p:ph idx="1"/>
          </p:nvPr>
        </p:nvSpPr>
        <p:spPr>
          <a:xfrm>
            <a:off x="677334" y="1280160"/>
            <a:ext cx="8596668" cy="5001767"/>
          </a:xfrm>
        </p:spPr>
        <p:txBody>
          <a:bodyPr>
            <a:normAutofit fontScale="85000" lnSpcReduction="20000"/>
          </a:bodyPr>
          <a:lstStyle/>
          <a:p>
            <a:r>
              <a:rPr lang="cs-CZ" b="1" dirty="0"/>
              <a:t>Telefonická krizová pomoc </a:t>
            </a:r>
            <a:r>
              <a:rPr lang="cs-CZ" dirty="0"/>
              <a:t>(terénní služba poskytovaná na přechodnou dobu osobám, které se nacházejí v situaci ohrožení zdraví nebo života nebo v jiné obtížné životní situaci, kterou přechodně nemohou řešit vlastními silami) </a:t>
            </a:r>
          </a:p>
          <a:p>
            <a:r>
              <a:rPr lang="cs-CZ" b="1" dirty="0"/>
              <a:t>Tlumočnické služby </a:t>
            </a:r>
            <a:r>
              <a:rPr lang="cs-CZ" dirty="0"/>
              <a:t>(terénní, popřípadě ambulantní služba poskytovaná osobám s poruchami komunikace, jejichž postižení zamezuje běžné komunikaci s okolím bez pomoci jiné fyzické osoby) </a:t>
            </a:r>
          </a:p>
          <a:p>
            <a:r>
              <a:rPr lang="cs-CZ" b="1" dirty="0"/>
              <a:t>Azylové domy </a:t>
            </a:r>
            <a:r>
              <a:rPr lang="cs-CZ" dirty="0"/>
              <a:t>(pobytové služby na přechodnou dobu osobám v nepříznivé sociální situaci spojené se ztrátou bydlení) </a:t>
            </a:r>
          </a:p>
          <a:p>
            <a:r>
              <a:rPr lang="pl-PL" b="1" dirty="0"/>
              <a:t>Domy na půl cesty </a:t>
            </a:r>
            <a:r>
              <a:rPr lang="pl-PL" dirty="0"/>
              <a:t>(pobytové služby zpravidla pro osoby do 26 let věku) </a:t>
            </a:r>
          </a:p>
          <a:p>
            <a:r>
              <a:rPr lang="cs-CZ" b="1" dirty="0"/>
              <a:t>Kontaktní centra </a:t>
            </a:r>
            <a:r>
              <a:rPr lang="cs-CZ" dirty="0"/>
              <a:t>(nízkoprahová zařízení poskytující ambulantní, popřípadě terénní služby osobám ohroženým závislostí na návykových látkách s cílem snižování sociálních a zdravotních rizik spojených se zneužíváním návykových látek. </a:t>
            </a:r>
          </a:p>
          <a:p>
            <a:r>
              <a:rPr lang="cs-CZ" b="1" dirty="0"/>
              <a:t>Krizová pomoc </a:t>
            </a:r>
            <a:r>
              <a:rPr lang="cs-CZ" dirty="0"/>
              <a:t>(terénní, ambulantní nebo pobytová služba na přechodnou dobu poskytovaná osobám, které se nacházejí v situaci ohrožení zdraví nebo života, kdy přechodně nemohou řešit svoji nepříznivou sociální situaci vlastními silami) </a:t>
            </a:r>
          </a:p>
          <a:p>
            <a:r>
              <a:rPr lang="cs-CZ" b="1" dirty="0"/>
              <a:t>Intervenční centra </a:t>
            </a:r>
            <a:r>
              <a:rPr lang="cs-CZ" dirty="0"/>
              <a:t>(ambulantní, terénní nebo pobytová služba určená osobám, které byly ohroženy násilným chováním jiné osoby obývající s ní společné obydlí) </a:t>
            </a:r>
          </a:p>
          <a:p>
            <a:r>
              <a:rPr lang="cs-CZ" b="1" dirty="0"/>
              <a:t>Nízkoprahová denní centra </a:t>
            </a:r>
            <a:r>
              <a:rPr lang="cs-CZ" dirty="0"/>
              <a:t>(ambulantní, popřípadě terénní služby pro osoby bez přístřeší) </a:t>
            </a:r>
          </a:p>
          <a:p>
            <a:r>
              <a:rPr lang="cs-CZ" b="1" dirty="0"/>
              <a:t>Nízkoprahová zařízení pro děti a mládež </a:t>
            </a:r>
            <a:r>
              <a:rPr lang="cs-CZ" dirty="0"/>
              <a:t>(ambulantní, popřípadě terénní služby dětem ve věku od 6 do 26 let ohroženým společensky nežádoucími jevy</a:t>
            </a:r>
          </a:p>
        </p:txBody>
      </p:sp>
    </p:spTree>
    <p:extLst>
      <p:ext uri="{BB962C8B-B14F-4D97-AF65-F5344CB8AC3E}">
        <p14:creationId xmlns:p14="http://schemas.microsoft.com/office/powerpoint/2010/main" val="512546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661416"/>
          </a:xfrm>
        </p:spPr>
        <p:txBody>
          <a:bodyPr/>
          <a:lstStyle/>
          <a:p>
            <a:r>
              <a:rPr lang="cs-CZ" dirty="0"/>
              <a:t>Služby sociální prevence</a:t>
            </a:r>
          </a:p>
        </p:txBody>
      </p:sp>
      <p:sp>
        <p:nvSpPr>
          <p:cNvPr id="3" name="Zástupný symbol pro obsah 2"/>
          <p:cNvSpPr>
            <a:spLocks noGrp="1"/>
          </p:cNvSpPr>
          <p:nvPr>
            <p:ph idx="1"/>
          </p:nvPr>
        </p:nvSpPr>
        <p:spPr>
          <a:xfrm>
            <a:off x="677334" y="1271017"/>
            <a:ext cx="8596668" cy="4770346"/>
          </a:xfrm>
        </p:spPr>
        <p:txBody>
          <a:bodyPr>
            <a:noAutofit/>
          </a:bodyPr>
          <a:lstStyle/>
          <a:p>
            <a:r>
              <a:rPr lang="cs-CZ" sz="1600" b="1" dirty="0"/>
              <a:t>Noclehárny </a:t>
            </a:r>
            <a:r>
              <a:rPr lang="cs-CZ" sz="1600" dirty="0"/>
              <a:t>(ambulantní služby osobám bez přístřeší, které mají zájem o využití hygienického zařízení a přenocování) </a:t>
            </a:r>
          </a:p>
          <a:p>
            <a:r>
              <a:rPr lang="cs-CZ" sz="1600" b="1" dirty="0"/>
              <a:t>Služby následné péče </a:t>
            </a:r>
            <a:r>
              <a:rPr lang="cs-CZ" sz="1600" dirty="0"/>
              <a:t>(ambulantní nebo pobytové služby poskytované osobám s chronickým duševním onemocněním a osobám závislým na návykových látkách, které absolvovaly lůžkovou péči ve zdravotnickém zařízení, absolvovaly ambulantní léčbu nebo se jí podrobují, nebo osobám, které abstinují) </a:t>
            </a:r>
          </a:p>
          <a:p>
            <a:r>
              <a:rPr lang="cs-CZ" sz="1600" b="1" dirty="0"/>
              <a:t>Sociálně aktivizační služby pro rodiny s dětmi </a:t>
            </a:r>
            <a:r>
              <a:rPr lang="cs-CZ" sz="1600" dirty="0"/>
              <a:t>(terénní, popřípadě ambulantní služby poskytované rodině s dítětem, u kterého je jeho vývoj ohrožen v důsledku dopadů dlouhodobě krizové sociální situace, kterou rodiče nedokáží sami bez pomoci překonat, a u kterého existují další rizika ohrožení jeho vývoje) </a:t>
            </a:r>
          </a:p>
          <a:p>
            <a:r>
              <a:rPr lang="cs-CZ" sz="1600" b="1" dirty="0"/>
              <a:t>Terapeutické komunity </a:t>
            </a:r>
            <a:r>
              <a:rPr lang="cs-CZ" sz="1600" dirty="0"/>
              <a:t>(pobytové služby i na přechodnou dobu pro osoby závislé na návykových látkách nebo osoby s chronickým duševním onemocněním) </a:t>
            </a:r>
          </a:p>
          <a:p>
            <a:r>
              <a:rPr lang="cs-CZ" sz="1600" b="1" dirty="0"/>
              <a:t>Terénní programy </a:t>
            </a:r>
            <a:r>
              <a:rPr lang="cs-CZ" sz="1600" dirty="0"/>
              <a:t>(terénní služby poskytované osobám, které vedou rizikový způsob života nebo jsou tímto způsobem života ohroženy) </a:t>
            </a:r>
          </a:p>
        </p:txBody>
      </p:sp>
    </p:spTree>
    <p:extLst>
      <p:ext uri="{BB962C8B-B14F-4D97-AF65-F5344CB8AC3E}">
        <p14:creationId xmlns:p14="http://schemas.microsoft.com/office/powerpoint/2010/main" val="2046156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Služby </a:t>
            </a:r>
            <a:r>
              <a:rPr lang="cs-CZ" dirty="0">
                <a:solidFill>
                  <a:srgbClr val="FF0000"/>
                </a:solidFill>
              </a:rPr>
              <a:t>sociálního poradenství</a:t>
            </a:r>
          </a:p>
        </p:txBody>
      </p:sp>
      <p:sp>
        <p:nvSpPr>
          <p:cNvPr id="3" name="Zástupný symbol pro obsah 2"/>
          <p:cNvSpPr>
            <a:spLocks noGrp="1"/>
          </p:cNvSpPr>
          <p:nvPr>
            <p:ph idx="1"/>
          </p:nvPr>
        </p:nvSpPr>
        <p:spPr>
          <a:xfrm>
            <a:off x="677334" y="1261873"/>
            <a:ext cx="8596668" cy="4779490"/>
          </a:xfrm>
        </p:spPr>
        <p:txBody>
          <a:bodyPr>
            <a:normAutofit/>
          </a:bodyPr>
          <a:lstStyle/>
          <a:p>
            <a:r>
              <a:rPr lang="cs-CZ" dirty="0"/>
              <a:t>V zákoně 108/2006 Sb. je sociální poradenství zahrnuto ve druhém díle. Tvoří je </a:t>
            </a:r>
            <a:r>
              <a:rPr lang="cs-CZ" b="1" dirty="0"/>
              <a:t>základní</a:t>
            </a:r>
            <a:r>
              <a:rPr lang="cs-CZ" dirty="0"/>
              <a:t> a </a:t>
            </a:r>
            <a:r>
              <a:rPr lang="cs-CZ" b="1" dirty="0"/>
              <a:t>odborné sociální poradenství</a:t>
            </a:r>
            <a:r>
              <a:rPr lang="cs-CZ" dirty="0"/>
              <a:t>. </a:t>
            </a:r>
          </a:p>
          <a:p>
            <a:r>
              <a:rPr lang="cs-CZ" dirty="0"/>
              <a:t>§ 37, odst. 2 </a:t>
            </a:r>
            <a:r>
              <a:rPr lang="cs-CZ" b="1" dirty="0"/>
              <a:t>Základní sociální poradenství </a:t>
            </a:r>
            <a:r>
              <a:rPr lang="cs-CZ" dirty="0"/>
              <a:t>(informace přispívající k řešení jejich nepříznivé sociální situace)</a:t>
            </a:r>
          </a:p>
          <a:p>
            <a:r>
              <a:rPr lang="cs-CZ" dirty="0"/>
              <a:t>§ 37, odst. 3 O</a:t>
            </a:r>
            <a:r>
              <a:rPr lang="cs-CZ" b="1" dirty="0"/>
              <a:t>dborné sociální poradenství </a:t>
            </a:r>
            <a:r>
              <a:rPr lang="cs-CZ" dirty="0"/>
              <a:t>(</a:t>
            </a:r>
            <a:r>
              <a:rPr lang="cs-CZ" i="1" dirty="0"/>
              <a:t>je poskytováno se zaměřením na potřeby jednotlivých okruhů sociálních skupin osob v občanských poradnách, manželských a rodinných poradnách, </a:t>
            </a:r>
            <a:r>
              <a:rPr lang="cs-CZ" b="1" i="1" dirty="0"/>
              <a:t>poradnách pro seniory, poradnách pro osoby se zdravotním postižením,</a:t>
            </a:r>
            <a:r>
              <a:rPr lang="cs-CZ" i="1" dirty="0"/>
              <a:t> poradnách pro oběti trestných činů a domácího násilí a ve speciálních lůžkových zdravotnických zařízeních hospicového typu; zahrnuje též sociální práci s osobami, jejichž způsob života může vést ke konfliktu se společností.</a:t>
            </a:r>
            <a:r>
              <a:rPr lang="cs-CZ" dirty="0"/>
              <a:t>)</a:t>
            </a:r>
          </a:p>
          <a:p>
            <a:r>
              <a:rPr lang="cs-CZ" dirty="0"/>
              <a:t>Odborné sociální poradenství poskytují specializované poradny, které se profilují buď podle nějakého jevu (např. problematika domácího násilí) nebo podle cílové skupiny (např. osoby se zdravotním postižením, senioři, cizinci apod.).</a:t>
            </a:r>
          </a:p>
        </p:txBody>
      </p:sp>
    </p:spTree>
    <p:extLst>
      <p:ext uri="{BB962C8B-B14F-4D97-AF65-F5344CB8AC3E}">
        <p14:creationId xmlns:p14="http://schemas.microsoft.com/office/powerpoint/2010/main" val="2241359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154199-43E4-4F05-9EFC-82F5FE43D910}"/>
              </a:ext>
            </a:extLst>
          </p:cNvPr>
          <p:cNvSpPr>
            <a:spLocks noGrp="1"/>
          </p:cNvSpPr>
          <p:nvPr>
            <p:ph type="title"/>
          </p:nvPr>
        </p:nvSpPr>
        <p:spPr/>
        <p:txBody>
          <a:bodyPr/>
          <a:lstStyle/>
          <a:p>
            <a:r>
              <a:rPr lang="cs-CZ" dirty="0"/>
              <a:t>Definování a předmět</a:t>
            </a:r>
          </a:p>
        </p:txBody>
      </p:sp>
      <p:sp>
        <p:nvSpPr>
          <p:cNvPr id="3" name="Zástupný obsah 2">
            <a:extLst>
              <a:ext uri="{FF2B5EF4-FFF2-40B4-BE49-F238E27FC236}">
                <a16:creationId xmlns:a16="http://schemas.microsoft.com/office/drawing/2014/main" id="{4C7130E8-B69A-41BF-BFB1-5C035F3A3FE4}"/>
              </a:ext>
            </a:extLst>
          </p:cNvPr>
          <p:cNvSpPr>
            <a:spLocks noGrp="1"/>
          </p:cNvSpPr>
          <p:nvPr>
            <p:ph idx="1"/>
          </p:nvPr>
        </p:nvSpPr>
        <p:spPr/>
        <p:txBody>
          <a:bodyPr>
            <a:noAutofit/>
          </a:bodyPr>
          <a:lstStyle/>
          <a:p>
            <a:r>
              <a:rPr lang="cs-CZ" sz="2800" dirty="0"/>
              <a:t>Speciální andragogika a </a:t>
            </a:r>
            <a:r>
              <a:rPr lang="cs-CZ" sz="2800" dirty="0" err="1"/>
              <a:t>gerontagogika</a:t>
            </a:r>
            <a:r>
              <a:rPr lang="cs-CZ" sz="2800" dirty="0"/>
              <a:t> jsou nejmladšími disciplínami speciální pedagogiky, které se ustavily v souvislosti s proměnou paradigmatu speciální pedagogiky, rozšířením sociálních a vzdělávacích služeb pro osoby se znevýhodněním, ale také demografickou křivkou. Müller (2013) za další důvod vzniku této disciplíny považuje podporovanou filozofii </a:t>
            </a:r>
            <a:r>
              <a:rPr lang="cs-CZ" sz="2800" b="1" dirty="0"/>
              <a:t>celoživotního učení. </a:t>
            </a:r>
          </a:p>
        </p:txBody>
      </p:sp>
    </p:spTree>
    <p:extLst>
      <p:ext uri="{BB962C8B-B14F-4D97-AF65-F5344CB8AC3E}">
        <p14:creationId xmlns:p14="http://schemas.microsoft.com/office/powerpoint/2010/main" val="11718016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87062" y="536448"/>
            <a:ext cx="8596668" cy="1320800"/>
          </a:xfrm>
        </p:spPr>
        <p:txBody>
          <a:bodyPr>
            <a:normAutofit fontScale="90000"/>
          </a:bodyPr>
          <a:lstStyle/>
          <a:p>
            <a:r>
              <a:rPr lang="cs-CZ" b="1" dirty="0"/>
              <a:t>FINANČNÍ PODPORA STÁTU – příspěvek na péči</a:t>
            </a:r>
            <a:br>
              <a:rPr lang="cs-CZ" dirty="0"/>
            </a:br>
            <a:endParaRPr lang="cs-CZ" dirty="0"/>
          </a:p>
        </p:txBody>
      </p:sp>
      <p:sp>
        <p:nvSpPr>
          <p:cNvPr id="3" name="Zástupný symbol pro obsah 2"/>
          <p:cNvSpPr>
            <a:spLocks noGrp="1"/>
          </p:cNvSpPr>
          <p:nvPr>
            <p:ph idx="1"/>
          </p:nvPr>
        </p:nvSpPr>
        <p:spPr>
          <a:xfrm>
            <a:off x="677334" y="1536192"/>
            <a:ext cx="8596668" cy="4855463"/>
          </a:xfrm>
        </p:spPr>
        <p:txBody>
          <a:bodyPr>
            <a:normAutofit fontScale="32500" lnSpcReduction="20000"/>
          </a:bodyPr>
          <a:lstStyle/>
          <a:p>
            <a:pPr marL="0" indent="0">
              <a:buNone/>
            </a:pPr>
            <a:r>
              <a:rPr lang="cs-CZ" b="1" dirty="0"/>
              <a:t> </a:t>
            </a:r>
            <a:endParaRPr lang="cs-CZ" dirty="0"/>
          </a:p>
          <a:p>
            <a:pPr marL="0" indent="0">
              <a:buNone/>
            </a:pPr>
            <a:r>
              <a:rPr lang="cs-CZ" sz="5500" dirty="0"/>
              <a:t>Na příspěvek na péči má nárok osoba, která z důvodu dlouhodobě nepříznivého zdravotního stavu potřebuje pomoc jiné druhé osoby, přičemž jeho výše je určena tzv. stupněm závislosti. </a:t>
            </a:r>
          </a:p>
          <a:p>
            <a:pPr marL="0" indent="0">
              <a:buNone/>
            </a:pPr>
            <a:r>
              <a:rPr lang="cs-CZ" sz="4900" dirty="0"/>
              <a:t>Při posuzování stupně závislosti osoby se kromě zdravotního posudku v přirozeném prostředí hodnotí sociálním šetřením: </a:t>
            </a:r>
          </a:p>
          <a:p>
            <a:r>
              <a:rPr lang="cs-CZ" sz="4900" dirty="0"/>
              <a:t>mobilita, </a:t>
            </a:r>
          </a:p>
          <a:p>
            <a:r>
              <a:rPr lang="cs-CZ" sz="4900" dirty="0"/>
              <a:t>orientace, </a:t>
            </a:r>
          </a:p>
          <a:p>
            <a:r>
              <a:rPr lang="cs-CZ" sz="4900" dirty="0"/>
              <a:t>komunikace, </a:t>
            </a:r>
          </a:p>
          <a:p>
            <a:r>
              <a:rPr lang="cs-CZ" sz="4900" dirty="0"/>
              <a:t>stravování, </a:t>
            </a:r>
          </a:p>
          <a:p>
            <a:r>
              <a:rPr lang="cs-CZ" sz="4900" dirty="0"/>
              <a:t>oblékání a obouvání, </a:t>
            </a:r>
          </a:p>
          <a:p>
            <a:r>
              <a:rPr lang="cs-CZ" sz="4900" dirty="0"/>
              <a:t>tělesná hygiena, </a:t>
            </a:r>
          </a:p>
          <a:p>
            <a:r>
              <a:rPr lang="cs-CZ" sz="4900" dirty="0"/>
              <a:t>výkon fyziologické potřeby, </a:t>
            </a:r>
          </a:p>
          <a:p>
            <a:r>
              <a:rPr lang="cs-CZ" sz="4900" dirty="0"/>
              <a:t>péče o zdraví, </a:t>
            </a:r>
          </a:p>
          <a:p>
            <a:r>
              <a:rPr lang="cs-CZ" sz="4900" dirty="0"/>
              <a:t>osobní aktivity </a:t>
            </a:r>
          </a:p>
          <a:p>
            <a:r>
              <a:rPr lang="cs-CZ" sz="4900" dirty="0"/>
              <a:t>péče o domácnost.  </a:t>
            </a:r>
          </a:p>
        </p:txBody>
      </p:sp>
    </p:spTree>
    <p:extLst>
      <p:ext uri="{BB962C8B-B14F-4D97-AF65-F5344CB8AC3E}">
        <p14:creationId xmlns:p14="http://schemas.microsoft.com/office/powerpoint/2010/main" val="1419402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Příspěvek na péči</a:t>
            </a:r>
          </a:p>
        </p:txBody>
      </p:sp>
      <p:sp>
        <p:nvSpPr>
          <p:cNvPr id="3" name="Zástupný symbol pro obsah 2"/>
          <p:cNvSpPr>
            <a:spLocks noGrp="1"/>
          </p:cNvSpPr>
          <p:nvPr>
            <p:ph idx="1"/>
          </p:nvPr>
        </p:nvSpPr>
        <p:spPr/>
        <p:txBody>
          <a:bodyPr/>
          <a:lstStyle/>
          <a:p>
            <a:r>
              <a:rPr lang="cs-CZ" b="1" dirty="0"/>
              <a:t>Stupně výše příspěvku na péči</a:t>
            </a:r>
          </a:p>
          <a:p>
            <a:pPr marL="0" indent="0">
              <a:buNone/>
            </a:pPr>
            <a:r>
              <a:rPr lang="cs-CZ" dirty="0"/>
              <a:t>Stupeň I. lehká závislost – 800,-Kč</a:t>
            </a:r>
          </a:p>
          <a:p>
            <a:pPr marL="0" indent="0">
              <a:buNone/>
            </a:pPr>
            <a:r>
              <a:rPr lang="cs-CZ" dirty="0"/>
              <a:t>Stupeň II, středně těžká závislost – 4400,-Kč</a:t>
            </a:r>
          </a:p>
          <a:p>
            <a:pPr marL="0" indent="0">
              <a:buNone/>
            </a:pPr>
            <a:r>
              <a:rPr lang="cs-CZ" dirty="0"/>
              <a:t>Stupeň III, těžká závislost – 8800,- Kč</a:t>
            </a:r>
          </a:p>
          <a:p>
            <a:pPr marL="0" indent="0">
              <a:buNone/>
            </a:pPr>
            <a:r>
              <a:rPr lang="cs-CZ" dirty="0"/>
              <a:t>Stupeň IV, úplná závislost – 13200,-Kč</a:t>
            </a:r>
          </a:p>
          <a:p>
            <a:r>
              <a:rPr lang="cs-CZ" dirty="0"/>
              <a:t>Dávky pro osoby se zdravotním postižením</a:t>
            </a:r>
          </a:p>
          <a:p>
            <a:pPr marL="0" indent="0">
              <a:buNone/>
            </a:pPr>
            <a:r>
              <a:rPr lang="cs-CZ" dirty="0"/>
              <a:t>Osoby se zdravotním postižením mají právo na příspěvek na </a:t>
            </a:r>
            <a:r>
              <a:rPr lang="cs-CZ" b="1" dirty="0"/>
              <a:t>mobilitu</a:t>
            </a:r>
            <a:r>
              <a:rPr lang="cs-CZ" dirty="0"/>
              <a:t>, příspěvek na </a:t>
            </a:r>
            <a:r>
              <a:rPr lang="cs-CZ" b="1" dirty="0"/>
              <a:t>zvláštní pomůcku</a:t>
            </a:r>
            <a:r>
              <a:rPr lang="cs-CZ" dirty="0"/>
              <a:t>, na průkaz osoby se zdravotním postižením. </a:t>
            </a:r>
          </a:p>
          <a:p>
            <a:endParaRPr lang="cs-CZ" dirty="0"/>
          </a:p>
        </p:txBody>
      </p:sp>
    </p:spTree>
    <p:extLst>
      <p:ext uri="{BB962C8B-B14F-4D97-AF65-F5344CB8AC3E}">
        <p14:creationId xmlns:p14="http://schemas.microsoft.com/office/powerpoint/2010/main" val="318763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b="1" dirty="0"/>
              <a:t>METODY SPECIÁLNÍ PEDAGOGIKY SE ZAMĚŘENÍM NA OSOBY S POSTIŽENÍM SENIORSKÉHO VĚKU </a:t>
            </a:r>
            <a:endParaRPr lang="cs-CZ" sz="2800"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sz="2400" dirty="0"/>
              <a:t>V rámci speciální </a:t>
            </a:r>
            <a:r>
              <a:rPr lang="cs-CZ" sz="2400" dirty="0" err="1"/>
              <a:t>gerontagogiky</a:t>
            </a:r>
            <a:r>
              <a:rPr lang="cs-CZ" sz="2400" dirty="0"/>
              <a:t> budeme rozlišovat následující skupiny metod: diagnostické, nápravné, preventivní, terapeutické a výzkumné.</a:t>
            </a:r>
          </a:p>
          <a:p>
            <a:pPr marL="0" indent="0">
              <a:buNone/>
            </a:pPr>
            <a:r>
              <a:rPr lang="cs-CZ" sz="2400" b="1" dirty="0"/>
              <a:t>Diagnostické metody </a:t>
            </a:r>
            <a:r>
              <a:rPr lang="cs-CZ" sz="2400" dirty="0"/>
              <a:t>- cílem je stanovené speciálně-pedagogické diagnózy, na jejímž základě může být vytvořen individuální plán práce s klientem. Můžeme rozlišovat vstupní diagnózu, průběžnou a závěrečnou.</a:t>
            </a:r>
          </a:p>
          <a:p>
            <a:pPr marL="0" indent="0">
              <a:buNone/>
            </a:pPr>
            <a:r>
              <a:rPr lang="cs-CZ" sz="2400" b="1" dirty="0"/>
              <a:t>Klinické a testové metody </a:t>
            </a:r>
            <a:r>
              <a:rPr lang="cs-CZ" sz="2400" dirty="0"/>
              <a:t>– osobní a rodinná anamnéza, rozhovor, pozorování, analýza produktů činnosti, dotazník, případová studie, testy osobnosti, testy schopností a výkonové testy. Významnou roli hrají také sociometrické testy.   </a:t>
            </a:r>
          </a:p>
        </p:txBody>
      </p:sp>
    </p:spTree>
    <p:extLst>
      <p:ext uri="{BB962C8B-B14F-4D97-AF65-F5344CB8AC3E}">
        <p14:creationId xmlns:p14="http://schemas.microsoft.com/office/powerpoint/2010/main" val="3755314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200" b="1" dirty="0"/>
              <a:t>Základní </a:t>
            </a:r>
            <a:r>
              <a:rPr lang="cs-CZ" sz="2200" b="1" dirty="0" err="1"/>
              <a:t>speciálněpedagogické</a:t>
            </a:r>
            <a:r>
              <a:rPr lang="cs-CZ" sz="2200" b="1" dirty="0"/>
              <a:t> metody </a:t>
            </a:r>
            <a:br>
              <a:rPr lang="cs-CZ" sz="2200" dirty="0"/>
            </a:br>
            <a:r>
              <a:rPr lang="cs-CZ" sz="2200" dirty="0"/>
              <a:t>Metoda je definována jako „</a:t>
            </a:r>
            <a:r>
              <a:rPr lang="cs-CZ" sz="2200" i="1" dirty="0"/>
              <a:t>postup směřující k vytyčenému cíli nebo také způsob vědeckého poznávání jevů a skutečností.</a:t>
            </a:r>
            <a:r>
              <a:rPr lang="cs-CZ" sz="2200" dirty="0"/>
              <a:t>“</a:t>
            </a:r>
            <a:r>
              <a:rPr lang="cs-CZ" dirty="0"/>
              <a:t> </a:t>
            </a:r>
          </a:p>
        </p:txBody>
      </p:sp>
      <p:sp>
        <p:nvSpPr>
          <p:cNvPr id="3" name="Zástupný symbol pro obsah 2"/>
          <p:cNvSpPr>
            <a:spLocks noGrp="1"/>
          </p:cNvSpPr>
          <p:nvPr>
            <p:ph idx="1"/>
          </p:nvPr>
        </p:nvSpPr>
        <p:spPr/>
        <p:txBody>
          <a:bodyPr/>
          <a:lstStyle/>
          <a:p>
            <a:r>
              <a:rPr lang="cs-CZ" b="1" dirty="0" err="1"/>
              <a:t>Speciálněpedagogické</a:t>
            </a:r>
            <a:r>
              <a:rPr lang="cs-CZ" b="1" dirty="0"/>
              <a:t> metody </a:t>
            </a:r>
            <a:r>
              <a:rPr lang="cs-CZ" dirty="0"/>
              <a:t>- směřují ke zmírnění následků postižení, znevýhodnění a snaží se předcházet rozvoji narušení jedince ve vztahu k okolí. </a:t>
            </a:r>
          </a:p>
          <a:p>
            <a:pPr marL="0" indent="0">
              <a:buNone/>
            </a:pPr>
            <a:r>
              <a:rPr lang="cs-CZ" dirty="0"/>
              <a:t>Patří mezi ně </a:t>
            </a:r>
            <a:r>
              <a:rPr lang="cs-CZ" b="1" dirty="0"/>
              <a:t>reedukace, kompenzace a rehabilitace.</a:t>
            </a:r>
          </a:p>
          <a:p>
            <a:r>
              <a:rPr lang="cs-CZ" b="1" dirty="0"/>
              <a:t>Metody prevence </a:t>
            </a:r>
            <a:r>
              <a:rPr lang="cs-CZ" dirty="0"/>
              <a:t>- soubor aktivit, opatření nebo procesů zaměřených na předcházení vzniku nebo snižování důsledků ohrožení, narušení nebo postižení.   </a:t>
            </a:r>
          </a:p>
          <a:p>
            <a:r>
              <a:rPr lang="cs-CZ" b="1" dirty="0"/>
              <a:t>Výzkumné metody </a:t>
            </a:r>
            <a:r>
              <a:rPr lang="cs-CZ" dirty="0"/>
              <a:t>- speciální </a:t>
            </a:r>
            <a:r>
              <a:rPr lang="cs-CZ" dirty="0" err="1"/>
              <a:t>gerontagogika</a:t>
            </a:r>
            <a:r>
              <a:rPr lang="cs-CZ" dirty="0"/>
              <a:t> je vědní disciplína a jako taková má své oblasti výzkumu, výzkumné problémy, na které hledá prostřednictvím metod odpovědi, které pomohou dalšímu rozvoji oboru a zkvalitnění života jedinců s postižením. </a:t>
            </a:r>
          </a:p>
        </p:txBody>
      </p:sp>
    </p:spTree>
    <p:extLst>
      <p:ext uri="{BB962C8B-B14F-4D97-AF65-F5344CB8AC3E}">
        <p14:creationId xmlns:p14="http://schemas.microsoft.com/office/powerpoint/2010/main" val="74644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Terapeutické techniky</a:t>
            </a:r>
          </a:p>
        </p:txBody>
      </p:sp>
      <p:sp>
        <p:nvSpPr>
          <p:cNvPr id="3" name="Zástupný symbol pro obsah 2"/>
          <p:cNvSpPr>
            <a:spLocks noGrp="1"/>
          </p:cNvSpPr>
          <p:nvPr>
            <p:ph idx="1"/>
          </p:nvPr>
        </p:nvSpPr>
        <p:spPr>
          <a:xfrm>
            <a:off x="677334" y="1307593"/>
            <a:ext cx="8596668" cy="4733770"/>
          </a:xfrm>
        </p:spPr>
        <p:txBody>
          <a:bodyPr/>
          <a:lstStyle/>
          <a:p>
            <a:r>
              <a:rPr lang="cs-CZ" dirty="0"/>
              <a:t>EXPRESIVNÍ TERAPIE </a:t>
            </a:r>
          </a:p>
          <a:p>
            <a:pPr marL="0" indent="0">
              <a:buNone/>
            </a:pPr>
            <a:r>
              <a:rPr lang="cs-CZ" sz="2000" dirty="0"/>
              <a:t>V rámci různých služeb a nabídek aktivit se osvědčily tzv. </a:t>
            </a:r>
            <a:r>
              <a:rPr lang="cs-CZ" sz="2000" b="1" dirty="0"/>
              <a:t>expresivně</a:t>
            </a:r>
            <a:r>
              <a:rPr lang="cs-CZ" sz="2000" dirty="0"/>
              <a:t> laděné terapie, které využívají různých uměleckých forem k sebevyjádření, uvolnění a prožitku.</a:t>
            </a:r>
          </a:p>
          <a:p>
            <a:pPr marL="0" indent="0">
              <a:buNone/>
            </a:pPr>
            <a:r>
              <a:rPr lang="cs-CZ" sz="2000" dirty="0"/>
              <a:t>Do expresivních terapií zahrnujeme základní pětici terapií dle druhů umění</a:t>
            </a:r>
          </a:p>
          <a:p>
            <a:pPr>
              <a:buFont typeface="Wingdings" panose="05000000000000000000" pitchFamily="2" charset="2"/>
              <a:buChar char="Ø"/>
            </a:pPr>
            <a:r>
              <a:rPr lang="cs-CZ" sz="2000" dirty="0"/>
              <a:t>arteterapii v užším slova smyslu, </a:t>
            </a:r>
          </a:p>
          <a:p>
            <a:r>
              <a:rPr lang="cs-CZ" sz="2000" dirty="0"/>
              <a:t>muzikoterapii, </a:t>
            </a:r>
          </a:p>
          <a:p>
            <a:r>
              <a:rPr lang="cs-CZ" sz="2000" dirty="0"/>
              <a:t>dramaterapii a teatroterapii, </a:t>
            </a:r>
          </a:p>
          <a:p>
            <a:r>
              <a:rPr lang="cs-CZ" sz="2000" dirty="0"/>
              <a:t>taneční a pohybovou terapii  </a:t>
            </a:r>
          </a:p>
          <a:p>
            <a:r>
              <a:rPr lang="cs-CZ" sz="2000" dirty="0" err="1"/>
              <a:t>biblioterapie</a:t>
            </a:r>
            <a:r>
              <a:rPr lang="cs-CZ" sz="2000" dirty="0"/>
              <a:t> a </a:t>
            </a:r>
            <a:r>
              <a:rPr lang="cs-CZ" sz="2000" dirty="0" err="1"/>
              <a:t>poetoterapie</a:t>
            </a:r>
            <a:endParaRPr lang="cs-CZ" sz="2000" dirty="0"/>
          </a:p>
        </p:txBody>
      </p:sp>
    </p:spTree>
    <p:extLst>
      <p:ext uri="{BB962C8B-B14F-4D97-AF65-F5344CB8AC3E}">
        <p14:creationId xmlns:p14="http://schemas.microsoft.com/office/powerpoint/2010/main" val="940657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Arteterapie</a:t>
            </a:r>
          </a:p>
        </p:txBody>
      </p:sp>
      <p:sp>
        <p:nvSpPr>
          <p:cNvPr id="3" name="Zástupný symbol pro obsah 2"/>
          <p:cNvSpPr>
            <a:spLocks noGrp="1"/>
          </p:cNvSpPr>
          <p:nvPr>
            <p:ph idx="1"/>
          </p:nvPr>
        </p:nvSpPr>
        <p:spPr/>
        <p:txBody>
          <a:bodyPr>
            <a:normAutofit/>
          </a:bodyPr>
          <a:lstStyle/>
          <a:p>
            <a:r>
              <a:rPr lang="cs-CZ" sz="2400" dirty="0"/>
              <a:t>Arteterapie v nejširším slova smyslu znamená léčbu uměním, v užším slova smyslu potom uměním výtvarným. Základním předpokladem arteterapie je skutečnost, že již samotný proces tvorby má léčivé účinky. Důraz není kladen na estetičnost a krásu, ale na prožitek ze spontánního tvoření. Neverbální obrazová forma komunikace a její vědomá reflexe pomáhají dosahovat hlubšího sebepoznání. Současně je naplňován sekundární cíl, a to, že na skupinových arteterapiích vzniká bezpečný prostor pro setkávání, otevřené sdílení a komunikaci.</a:t>
            </a:r>
          </a:p>
        </p:txBody>
      </p:sp>
    </p:spTree>
    <p:extLst>
      <p:ext uri="{BB962C8B-B14F-4D97-AF65-F5344CB8AC3E}">
        <p14:creationId xmlns:p14="http://schemas.microsoft.com/office/powerpoint/2010/main" val="3210801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Muzikoterapie</a:t>
            </a:r>
          </a:p>
        </p:txBody>
      </p:sp>
      <p:sp>
        <p:nvSpPr>
          <p:cNvPr id="3" name="Zástupný symbol pro obsah 2"/>
          <p:cNvSpPr>
            <a:spLocks noGrp="1"/>
          </p:cNvSpPr>
          <p:nvPr>
            <p:ph idx="1"/>
          </p:nvPr>
        </p:nvSpPr>
        <p:spPr/>
        <p:txBody>
          <a:bodyPr>
            <a:normAutofit/>
          </a:bodyPr>
          <a:lstStyle/>
          <a:p>
            <a:r>
              <a:rPr lang="cs-CZ" sz="2000" dirty="0"/>
              <a:t>Muzikoterapie využívá základní složky hudebního umění, a to melodii, harmonii, rytmus, zvukovou barvu, tempo, dynamiku, takt. Muzikoterapie může být </a:t>
            </a:r>
            <a:r>
              <a:rPr lang="cs-CZ" sz="2000" b="1" dirty="0"/>
              <a:t>receptivní</a:t>
            </a:r>
            <a:r>
              <a:rPr lang="cs-CZ" sz="2000" dirty="0"/>
              <a:t>, což je vlastní vnímání a prožívání hudby, nebo </a:t>
            </a:r>
            <a:r>
              <a:rPr lang="cs-CZ" sz="2000" b="1" dirty="0"/>
              <a:t>aktivní</a:t>
            </a:r>
            <a:r>
              <a:rPr lang="cs-CZ" sz="2000" dirty="0"/>
              <a:t>, při níž hudbu spoluvytváří všichni zúčastnění. Podobně jako v arteterapii nejde o samotný hudební výkon, ale hudební prožitek nezávislý na hudební zkušenosti či dovednosti. Mezi oblíbené formy patří např. bubnování, při kterém prožívají účastníci radost z rytmů, které společně vytvářejí, současně to přispívá k relaxaci, tělesnému a psychickému, zvláště emočnímu uvolnění.</a:t>
            </a:r>
          </a:p>
        </p:txBody>
      </p:sp>
    </p:spTree>
    <p:extLst>
      <p:ext uri="{BB962C8B-B14F-4D97-AF65-F5344CB8AC3E}">
        <p14:creationId xmlns:p14="http://schemas.microsoft.com/office/powerpoint/2010/main" val="4040663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Dramaterapie a teatroterapie</a:t>
            </a:r>
          </a:p>
        </p:txBody>
      </p:sp>
      <p:sp>
        <p:nvSpPr>
          <p:cNvPr id="3" name="Zástupný symbol pro obsah 2"/>
          <p:cNvSpPr>
            <a:spLocks noGrp="1"/>
          </p:cNvSpPr>
          <p:nvPr>
            <p:ph idx="1"/>
          </p:nvPr>
        </p:nvSpPr>
        <p:spPr/>
        <p:txBody>
          <a:bodyPr>
            <a:normAutofit/>
          </a:bodyPr>
          <a:lstStyle/>
          <a:p>
            <a:r>
              <a:rPr lang="cs-CZ" sz="2400" b="1" dirty="0"/>
              <a:t>U dramaterapie </a:t>
            </a:r>
            <a:r>
              <a:rPr lang="cs-CZ" sz="2400" dirty="0"/>
              <a:t>jsou pro terapeutické účely využívány divadelní postupy, které umožní klientovi hrát si, zkoušet různé role, měnit si role v situacích smyšlených nebo plynoucích ze životních zkušeností. Dramaterapie odbourává stres, podporuje expresi, kooperaci, spontaneitu. </a:t>
            </a:r>
          </a:p>
          <a:p>
            <a:r>
              <a:rPr lang="cs-CZ" sz="2400" b="1" dirty="0"/>
              <a:t>Teatroterapie</a:t>
            </a:r>
            <a:r>
              <a:rPr lang="cs-CZ" sz="2400" dirty="0"/>
              <a:t> je terapeutický </a:t>
            </a:r>
            <a:r>
              <a:rPr lang="cs-CZ" sz="2400" dirty="0" err="1"/>
              <a:t>paradivadelní</a:t>
            </a:r>
            <a:r>
              <a:rPr lang="cs-CZ" sz="2400" dirty="0"/>
              <a:t> systém zaměřen nejen na proces jako u dramaterapie, ale také na výsledný produkt.</a:t>
            </a:r>
          </a:p>
        </p:txBody>
      </p:sp>
    </p:spTree>
    <p:extLst>
      <p:ext uri="{BB962C8B-B14F-4D97-AF65-F5344CB8AC3E}">
        <p14:creationId xmlns:p14="http://schemas.microsoft.com/office/powerpoint/2010/main" val="1936523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Tanečně-pohybové terapie</a:t>
            </a:r>
          </a:p>
        </p:txBody>
      </p:sp>
      <p:sp>
        <p:nvSpPr>
          <p:cNvPr id="3" name="Zástupný symbol pro obsah 2"/>
          <p:cNvSpPr>
            <a:spLocks noGrp="1"/>
          </p:cNvSpPr>
          <p:nvPr>
            <p:ph idx="1"/>
          </p:nvPr>
        </p:nvSpPr>
        <p:spPr/>
        <p:txBody>
          <a:bodyPr>
            <a:normAutofit/>
          </a:bodyPr>
          <a:lstStyle/>
          <a:p>
            <a:r>
              <a:rPr lang="cs-CZ" sz="2000" dirty="0"/>
              <a:t>Podstatou tanečně-pohybové terapie je </a:t>
            </a:r>
            <a:r>
              <a:rPr lang="cs-CZ" sz="2000" i="1" dirty="0"/>
              <a:t>„použití pohybu jako procesu posilujícího emocionální, kognitivní, sociální a fyzickou integraci jedince.“ </a:t>
            </a:r>
            <a:r>
              <a:rPr lang="cs-CZ" sz="2000" dirty="0"/>
              <a:t>Základním východiskem je pochopení reciprocity tělesného a duševního.</a:t>
            </a:r>
          </a:p>
          <a:p>
            <a:r>
              <a:rPr lang="cs-CZ" sz="2000" dirty="0"/>
              <a:t>Nejde tedy o taneční výkon či estetické hledisko, ale o prožitek, uvolnění, spontaneitu. Vytváří se bezpečný prostor pro vlastní sebepoznání, při dobře vedené terapii může klient získat vědomý náhled na své emoce. Jednoznačně se tímto rozvíjí tvořivost, sebedůvěra a individualita, spolupráce s druhými, empatie a tolerance.</a:t>
            </a:r>
          </a:p>
        </p:txBody>
      </p:sp>
    </p:spTree>
    <p:extLst>
      <p:ext uri="{BB962C8B-B14F-4D97-AF65-F5344CB8AC3E}">
        <p14:creationId xmlns:p14="http://schemas.microsoft.com/office/powerpoint/2010/main" val="2288496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Biblioterapie</a:t>
            </a:r>
            <a:r>
              <a:rPr lang="cs-CZ" b="1" dirty="0"/>
              <a:t> a </a:t>
            </a:r>
            <a:r>
              <a:rPr lang="cs-CZ" b="1" dirty="0" err="1"/>
              <a:t>poetoterapie</a:t>
            </a:r>
            <a:endParaRPr lang="cs-CZ" dirty="0"/>
          </a:p>
        </p:txBody>
      </p:sp>
      <p:sp>
        <p:nvSpPr>
          <p:cNvPr id="3" name="Zástupný symbol pro obsah 2"/>
          <p:cNvSpPr>
            <a:spLocks noGrp="1"/>
          </p:cNvSpPr>
          <p:nvPr>
            <p:ph idx="1"/>
          </p:nvPr>
        </p:nvSpPr>
        <p:spPr/>
        <p:txBody>
          <a:bodyPr>
            <a:normAutofit fontScale="92500" lnSpcReduction="10000"/>
          </a:bodyPr>
          <a:lstStyle/>
          <a:p>
            <a:r>
              <a:rPr lang="cs-CZ" sz="2400" dirty="0"/>
              <a:t>Tyto terapie můžeme vymezit jako</a:t>
            </a:r>
            <a:r>
              <a:rPr lang="cs-CZ" sz="2400" i="1" dirty="0"/>
              <a:t> </a:t>
            </a:r>
            <a:r>
              <a:rPr lang="cs-CZ" sz="2400" dirty="0"/>
              <a:t>terapeutickou aktivitu využívající vybranou literaturu, tvořivé psaní, popř. film s následnou diskuzí řízenou terapeutem s cílem integrace citové a rozumové sféry osobnosti za účelem dosažení náhledu, sebereflexe, reedukace či kompenzace poruchy či psychosociálních problémů.</a:t>
            </a:r>
          </a:p>
          <a:p>
            <a:r>
              <a:rPr lang="cs-CZ" sz="2400" dirty="0"/>
              <a:t>Definovat </a:t>
            </a:r>
            <a:r>
              <a:rPr lang="cs-CZ" sz="2400" dirty="0" err="1"/>
              <a:t>poetoterapii</a:t>
            </a:r>
            <a:r>
              <a:rPr lang="cs-CZ" sz="2400"/>
              <a:t> lze „jako terapeutickou metodu, která využívá prvků poezie za účelem navození žádoucího prožívání, chování a jednání klientů. </a:t>
            </a:r>
            <a:endParaRPr lang="cs-CZ" sz="2400" dirty="0"/>
          </a:p>
          <a:p>
            <a:r>
              <a:rPr lang="cs-CZ" sz="2400" dirty="0"/>
              <a:t>Podobně jako jiné typy expresivních terapií se člení na složku </a:t>
            </a:r>
            <a:r>
              <a:rPr lang="cs-CZ" sz="2400" b="1" dirty="0"/>
              <a:t>receptivní </a:t>
            </a:r>
            <a:r>
              <a:rPr lang="cs-CZ" sz="2400" dirty="0"/>
              <a:t>(čtení uměleckých děl) a </a:t>
            </a:r>
            <a:r>
              <a:rPr lang="cs-CZ" sz="2400" b="1" dirty="0"/>
              <a:t>aktivní </a:t>
            </a:r>
            <a:r>
              <a:rPr lang="cs-CZ" sz="2400" dirty="0"/>
              <a:t>(tvořivé psaní).</a:t>
            </a:r>
          </a:p>
        </p:txBody>
      </p:sp>
    </p:spTree>
    <p:extLst>
      <p:ext uri="{BB962C8B-B14F-4D97-AF65-F5344CB8AC3E}">
        <p14:creationId xmlns:p14="http://schemas.microsoft.com/office/powerpoint/2010/main" val="245444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6D6FA4-A5C3-4BC8-9BC9-8DE3FBF7E3BC}"/>
              </a:ext>
            </a:extLst>
          </p:cNvPr>
          <p:cNvSpPr>
            <a:spLocks noGrp="1"/>
          </p:cNvSpPr>
          <p:nvPr>
            <p:ph type="title"/>
          </p:nvPr>
        </p:nvSpPr>
        <p:spPr/>
        <p:txBody>
          <a:bodyPr/>
          <a:lstStyle/>
          <a:p>
            <a:r>
              <a:rPr lang="cs-CZ" dirty="0"/>
              <a:t>Definování a předmět</a:t>
            </a:r>
          </a:p>
        </p:txBody>
      </p:sp>
      <p:sp>
        <p:nvSpPr>
          <p:cNvPr id="3" name="Zástupný obsah 2">
            <a:extLst>
              <a:ext uri="{FF2B5EF4-FFF2-40B4-BE49-F238E27FC236}">
                <a16:creationId xmlns:a16="http://schemas.microsoft.com/office/drawing/2014/main" id="{3D345205-C434-4F59-89AA-0AACDA02043A}"/>
              </a:ext>
            </a:extLst>
          </p:cNvPr>
          <p:cNvSpPr>
            <a:spLocks noGrp="1"/>
          </p:cNvSpPr>
          <p:nvPr>
            <p:ph idx="1"/>
          </p:nvPr>
        </p:nvSpPr>
        <p:spPr/>
        <p:txBody>
          <a:bodyPr>
            <a:normAutofit/>
          </a:bodyPr>
          <a:lstStyle/>
          <a:p>
            <a:r>
              <a:rPr lang="cs-CZ" sz="2400" dirty="0"/>
              <a:t>Jako první definoval speciální </a:t>
            </a:r>
            <a:r>
              <a:rPr lang="cs-CZ" sz="2400" dirty="0" err="1"/>
              <a:t>gerontagogiku</a:t>
            </a:r>
            <a:r>
              <a:rPr lang="cs-CZ" sz="2400" dirty="0"/>
              <a:t> Ján Jesenský. Vymezuje ji jako vědní disciplínu, která </a:t>
            </a:r>
            <a:r>
              <a:rPr lang="cs-CZ" sz="2400" b="1" dirty="0"/>
              <a:t>„studuje, zkoumá, systematizuje a vykládá poznatky o procesech usměrňování a rozvíjení aktivit seniorů, jejich hodnotových orientací, poznatků kompenzačních i reedukačních schopností, dovedností a návyků vztahujících se ke specifickým kvalitám a potřebám života, k rolím a statusu handicapovaných seniorů, jejich </a:t>
            </a:r>
            <a:r>
              <a:rPr lang="cs-CZ" sz="2400" b="1" dirty="0" err="1"/>
              <a:t>společenskokulturního</a:t>
            </a:r>
            <a:r>
              <a:rPr lang="cs-CZ" sz="2400" b="1" dirty="0"/>
              <a:t>, technického a přírodního prostředí“</a:t>
            </a:r>
            <a:r>
              <a:rPr lang="cs-CZ" sz="2400" dirty="0"/>
              <a:t> (Jesenský, 2000, s. 275).</a:t>
            </a:r>
          </a:p>
        </p:txBody>
      </p:sp>
    </p:spTree>
    <p:extLst>
      <p:ext uri="{BB962C8B-B14F-4D97-AF65-F5344CB8AC3E}">
        <p14:creationId xmlns:p14="http://schemas.microsoft.com/office/powerpoint/2010/main" val="520242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551688"/>
          </a:xfrm>
        </p:spPr>
        <p:txBody>
          <a:bodyPr>
            <a:normAutofit fontScale="90000"/>
          </a:bodyPr>
          <a:lstStyle/>
          <a:p>
            <a:r>
              <a:rPr lang="cs-CZ" dirty="0"/>
              <a:t>Zooterapie</a:t>
            </a:r>
          </a:p>
        </p:txBody>
      </p:sp>
      <p:sp>
        <p:nvSpPr>
          <p:cNvPr id="3" name="Zástupný symbol pro obsah 2"/>
          <p:cNvSpPr>
            <a:spLocks noGrp="1"/>
          </p:cNvSpPr>
          <p:nvPr>
            <p:ph idx="1"/>
          </p:nvPr>
        </p:nvSpPr>
        <p:spPr>
          <a:xfrm>
            <a:off x="677334" y="1161289"/>
            <a:ext cx="8596668" cy="4880074"/>
          </a:xfrm>
        </p:spPr>
        <p:txBody>
          <a:bodyPr>
            <a:normAutofit fontScale="92500" lnSpcReduction="10000"/>
          </a:bodyPr>
          <a:lstStyle/>
          <a:p>
            <a:r>
              <a:rPr lang="cs-CZ" dirty="0"/>
              <a:t>Zooterapii (též </a:t>
            </a:r>
            <a:r>
              <a:rPr lang="cs-CZ" dirty="0" err="1"/>
              <a:t>animoterapii</a:t>
            </a:r>
            <a:r>
              <a:rPr lang="cs-CZ" dirty="0"/>
              <a:t>) lze definovat jako </a:t>
            </a:r>
            <a:r>
              <a:rPr lang="cs-CZ" i="1" dirty="0"/>
              <a:t>„svébytný způsob záměrného, řízeného a odborně vedeného kontaktu člověka se zvířetem, prováděného za účelem maximálně možného zlepšení jeho nevyhovujícího (či málo vyhovujícího) psychického a fyzického stavu (např. stavu narušené komunikace, snížené hybnosti apod.).“ </a:t>
            </a:r>
            <a:r>
              <a:rPr lang="cs-CZ" dirty="0"/>
              <a:t>(Valenta a kol., 2014, s. 234)</a:t>
            </a:r>
          </a:p>
          <a:p>
            <a:r>
              <a:rPr lang="cs-CZ" dirty="0"/>
              <a:t>Mezi dílčí disciplíny zooterapie patří např.: </a:t>
            </a:r>
          </a:p>
          <a:p>
            <a:r>
              <a:rPr lang="cs-CZ" dirty="0"/>
              <a:t>Canisterapie (využití psa v rámci zooterapie) </a:t>
            </a:r>
          </a:p>
          <a:p>
            <a:r>
              <a:rPr lang="cs-CZ" dirty="0" err="1"/>
              <a:t>Felinoterapie</a:t>
            </a:r>
            <a:r>
              <a:rPr lang="cs-CZ" dirty="0"/>
              <a:t> (využití kočky v rámci zooterapie) </a:t>
            </a:r>
          </a:p>
          <a:p>
            <a:r>
              <a:rPr lang="cs-CZ" dirty="0" err="1"/>
              <a:t>Hipoterapie</a:t>
            </a:r>
            <a:r>
              <a:rPr lang="cs-CZ" dirty="0"/>
              <a:t> (využití koně v rámci zooterapie) </a:t>
            </a:r>
          </a:p>
          <a:p>
            <a:r>
              <a:rPr lang="cs-CZ" dirty="0" err="1"/>
              <a:t>Delfinoterapie</a:t>
            </a:r>
            <a:r>
              <a:rPr lang="cs-CZ" dirty="0"/>
              <a:t> (využití delfína v rámci zooterapie) </a:t>
            </a:r>
          </a:p>
          <a:p>
            <a:r>
              <a:rPr lang="cs-CZ" dirty="0" err="1"/>
              <a:t>Lamaterapie</a:t>
            </a:r>
            <a:r>
              <a:rPr lang="cs-CZ" dirty="0"/>
              <a:t> (využití lamy v rámci zooterapie) </a:t>
            </a:r>
          </a:p>
          <a:p>
            <a:r>
              <a:rPr lang="cs-CZ" dirty="0" err="1"/>
              <a:t>Insektoterapie</a:t>
            </a:r>
            <a:r>
              <a:rPr lang="cs-CZ" dirty="0"/>
              <a:t> (využití hmyzu v rámci zooterapie) </a:t>
            </a:r>
          </a:p>
          <a:p>
            <a:r>
              <a:rPr lang="cs-CZ" dirty="0" err="1"/>
              <a:t>Ornitoterapie</a:t>
            </a:r>
            <a:r>
              <a:rPr lang="cs-CZ" dirty="0"/>
              <a:t> (využití ptactva v rámci zooterapie) </a:t>
            </a:r>
          </a:p>
          <a:p>
            <a:r>
              <a:rPr lang="cs-CZ" dirty="0"/>
              <a:t>terapie s menšími zvířaty, méně známý druh terapie, který využívá menší zvířata, například křečky, morčata či fretky. </a:t>
            </a:r>
          </a:p>
          <a:p>
            <a:endParaRPr lang="cs-CZ" dirty="0"/>
          </a:p>
        </p:txBody>
      </p:sp>
    </p:spTree>
    <p:extLst>
      <p:ext uri="{BB962C8B-B14F-4D97-AF65-F5344CB8AC3E}">
        <p14:creationId xmlns:p14="http://schemas.microsoft.com/office/powerpoint/2010/main" val="21096944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Aktivity zaměřené na funkční zdatnost a soběstačnost</a:t>
            </a:r>
            <a:endParaRPr lang="cs-CZ" dirty="0"/>
          </a:p>
        </p:txBody>
      </p:sp>
      <p:sp>
        <p:nvSpPr>
          <p:cNvPr id="3" name="Zástupný symbol pro obsah 2"/>
          <p:cNvSpPr>
            <a:spLocks noGrp="1"/>
          </p:cNvSpPr>
          <p:nvPr>
            <p:ph idx="1"/>
          </p:nvPr>
        </p:nvSpPr>
        <p:spPr>
          <a:xfrm>
            <a:off x="677334" y="1682497"/>
            <a:ext cx="8596668" cy="4358866"/>
          </a:xfrm>
        </p:spPr>
        <p:txBody>
          <a:bodyPr>
            <a:normAutofit fontScale="92500" lnSpcReduction="20000"/>
          </a:bodyPr>
          <a:lstStyle/>
          <a:p>
            <a:pPr marL="0" indent="0">
              <a:buNone/>
            </a:pPr>
            <a:r>
              <a:rPr lang="cs-CZ" dirty="0"/>
              <a:t>Můžeme sem zařadit </a:t>
            </a:r>
            <a:r>
              <a:rPr lang="cs-CZ" b="1" dirty="0"/>
              <a:t>fyzioterapii a kinezioterapii</a:t>
            </a:r>
            <a:r>
              <a:rPr lang="cs-CZ" dirty="0"/>
              <a:t>, jejichž cílem je </a:t>
            </a:r>
            <a:r>
              <a:rPr lang="cs-CZ" i="1" dirty="0"/>
              <a:t>„co nejdelší zachování, případně obnova funkční zdatnosti a soběstačnosti“ </a:t>
            </a:r>
            <a:r>
              <a:rPr lang="cs-CZ" dirty="0"/>
              <a:t>(Procházková, 2014, s. 203). </a:t>
            </a:r>
          </a:p>
          <a:p>
            <a:pPr marL="0" indent="0">
              <a:buNone/>
            </a:pPr>
            <a:r>
              <a:rPr lang="cs-CZ" dirty="0"/>
              <a:t>Pohybové aktivity totiž kromě dopadu na fyzickou stránku pozitivně ovlivňují sebeúctu, kognitivní schopnosti, spánkový režim, sociální kontakty. Snižují naopak úzkost, deprese, stres.</a:t>
            </a:r>
          </a:p>
          <a:p>
            <a:pPr marL="0" indent="0">
              <a:buNone/>
            </a:pPr>
            <a:r>
              <a:rPr lang="cs-CZ" b="1" dirty="0"/>
              <a:t>Ergoterapie neboli terapie prací </a:t>
            </a:r>
            <a:r>
              <a:rPr lang="cs-CZ" dirty="0"/>
              <a:t>musí ostatně jako všechny výše uvedené aktivity ze zájmu seniora, jeho předchozí životní zkušenosti. Pokud senior v rámci reminiscenční terapie rád vzpomíná na nějaké aktivity (např. pletení), které dříve rád dělal, není nic jednoduššího než mu dát prostor si je znovu zkusit. Ergoterapie působ jako prevence sociálního vyloučení seniora, odpoutá pozornost od jeho nepříznivého zdravotního stavu. Podle </a:t>
            </a:r>
            <a:r>
              <a:rPr lang="cs-CZ" dirty="0" err="1"/>
              <a:t>Pfeiffera</a:t>
            </a:r>
            <a:r>
              <a:rPr lang="cs-CZ" dirty="0"/>
              <a:t> (2001) může ergoterapie sloužit k naplnění volného času a zlepšení celkové kondice, může být cílen na postiženou oblast nebo zaměřena na výchovu k soběstačnosti. </a:t>
            </a:r>
          </a:p>
          <a:p>
            <a:pPr marL="0" indent="0">
              <a:buNone/>
            </a:pPr>
            <a:r>
              <a:rPr lang="cs-CZ" dirty="0"/>
              <a:t>Mezi ergoterapeutické aktivity lze zařadit např. malování, kreslení, batikování, košíkářství, keramiku, ale i hraní společenských her, čtení, diskutování a řada dalších. Pokud je k dis-pozici venkovní prostor, lze sem zařadit sázení, zavlažování, ošetřování trávníku, sběr a sušení surovin (</a:t>
            </a:r>
            <a:r>
              <a:rPr lang="cs-CZ" dirty="0" err="1"/>
              <a:t>Pfeiffer</a:t>
            </a:r>
            <a:r>
              <a:rPr lang="cs-CZ" dirty="0"/>
              <a:t>, 2001).</a:t>
            </a:r>
          </a:p>
        </p:txBody>
      </p:sp>
    </p:spTree>
    <p:extLst>
      <p:ext uri="{BB962C8B-B14F-4D97-AF65-F5344CB8AC3E}">
        <p14:creationId xmlns:p14="http://schemas.microsoft.com/office/powerpoint/2010/main" val="2137701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Kognitivní trénink</a:t>
            </a:r>
          </a:p>
        </p:txBody>
      </p:sp>
      <p:sp>
        <p:nvSpPr>
          <p:cNvPr id="3" name="Zástupný symbol pro obsah 2"/>
          <p:cNvSpPr>
            <a:spLocks noGrp="1"/>
          </p:cNvSpPr>
          <p:nvPr>
            <p:ph idx="1"/>
          </p:nvPr>
        </p:nvSpPr>
        <p:spPr>
          <a:xfrm>
            <a:off x="677334" y="1280161"/>
            <a:ext cx="8596668" cy="4761202"/>
          </a:xfrm>
        </p:spPr>
        <p:txBody>
          <a:bodyPr>
            <a:noAutofit/>
          </a:bodyPr>
          <a:lstStyle/>
          <a:p>
            <a:r>
              <a:rPr lang="cs-CZ" sz="2400" dirty="0"/>
              <a:t>Cílem </a:t>
            </a:r>
            <a:r>
              <a:rPr lang="cs-CZ" sz="2400" b="1" dirty="0"/>
              <a:t>kognitivního tréninku </a:t>
            </a:r>
            <a:r>
              <a:rPr lang="cs-CZ" sz="2400" dirty="0"/>
              <a:t>je zlepšení kognitivních funkcí, které člověku umožňují interagovat (vzájemně působit, ovlivňovat a směřovat k nějakým cílům skupiny) s okolím, reagovat na různé podněty a přizpůsobovat se měnícím se podmínkám. </a:t>
            </a:r>
          </a:p>
          <a:p>
            <a:r>
              <a:rPr lang="cs-CZ" sz="2400" dirty="0"/>
              <a:t>Patří mezi ně </a:t>
            </a:r>
            <a:r>
              <a:rPr lang="cs-CZ" sz="2400" b="1" dirty="0"/>
              <a:t>učení, paměť, pozornost, řeč, zrakově-prostorové funkce, schopnost řešit problémy, plánovat či zvládat různé úkoly a správně poznávat své okolí.</a:t>
            </a:r>
            <a:r>
              <a:rPr lang="cs-CZ" sz="2400" dirty="0"/>
              <a:t> Jejich procvičováním se vytváří tzv. kognitivní rezerva, která dělá kognitivní funkce odolnějšími. </a:t>
            </a:r>
          </a:p>
          <a:p>
            <a:r>
              <a:rPr lang="cs-CZ" sz="2400" dirty="0"/>
              <a:t>Kognitivní trénink zahrnuje lektorovanou praxi v souboru standardních úkolů vytvořených tak, aby reflektovaly určité kognitivní funkce, jako je paměť, pozornost či řešení problémů.</a:t>
            </a:r>
          </a:p>
        </p:txBody>
      </p:sp>
    </p:spTree>
    <p:extLst>
      <p:ext uri="{BB962C8B-B14F-4D97-AF65-F5344CB8AC3E}">
        <p14:creationId xmlns:p14="http://schemas.microsoft.com/office/powerpoint/2010/main" val="21427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se členem se zdravotním postižením</a:t>
            </a:r>
          </a:p>
        </p:txBody>
      </p:sp>
      <p:sp>
        <p:nvSpPr>
          <p:cNvPr id="3" name="Zástupný symbol pro obsah 2"/>
          <p:cNvSpPr>
            <a:spLocks noGrp="1"/>
          </p:cNvSpPr>
          <p:nvPr>
            <p:ph idx="1"/>
          </p:nvPr>
        </p:nvSpPr>
        <p:spPr/>
        <p:txBody>
          <a:bodyPr>
            <a:normAutofit lnSpcReduction="10000"/>
          </a:bodyPr>
          <a:lstStyle/>
          <a:p>
            <a:r>
              <a:rPr lang="cs-CZ" dirty="0"/>
              <a:t>Pří práci s jedincem s postižením všeho věku se pomáhající pracovník dostane do kontaktu s jeho rodinou, protože je vždy dobré mít členy rodiny jako součást společného řešení situace. </a:t>
            </a:r>
          </a:p>
          <a:p>
            <a:r>
              <a:rPr lang="cs-CZ" dirty="0"/>
              <a:t>Michalík (2011, s. 95) chápe rodinu se členem se zdravotním postižením </a:t>
            </a:r>
            <a:r>
              <a:rPr lang="cs-CZ" i="1" dirty="0"/>
              <a:t>„neopakovatelnou sociální jednotku“</a:t>
            </a:r>
            <a:r>
              <a:rPr lang="cs-CZ" dirty="0"/>
              <a:t>. </a:t>
            </a:r>
          </a:p>
          <a:p>
            <a:r>
              <a:rPr lang="cs-CZ" dirty="0"/>
              <a:t>Každá rodina se liší kromě běžně známých charakteristik tím, jak vnímá kvalitu života každý její člen, jak se proměnily jeho role a kvalita života při vstupu člena se zdravotním postižením do rodiny (narození, získaný postižení). Pro poznání skutečné situace rodin je důležité kombinovat kvantitativní i kvalitativní výzkumné přístupy, i tak ale získáme jen obecný obraz, který je třeba dokreslit v konkrétním případě. Toto nesmíme v pomáhajících profesích přehlížet, protože toto může být vysvětlením pro řadu nezdarů, se kterými se v práci můžeme setkat, které jsme nepředvídali, které nás zaskočily. </a:t>
            </a:r>
          </a:p>
        </p:txBody>
      </p:sp>
    </p:spTree>
    <p:extLst>
      <p:ext uri="{BB962C8B-B14F-4D97-AF65-F5344CB8AC3E}">
        <p14:creationId xmlns:p14="http://schemas.microsoft.com/office/powerpoint/2010/main" val="1993965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B9437D-F6C7-4445-977D-480986E52861}"/>
              </a:ext>
            </a:extLst>
          </p:cNvPr>
          <p:cNvSpPr>
            <a:spLocks noGrp="1"/>
          </p:cNvSpPr>
          <p:nvPr>
            <p:ph type="title"/>
          </p:nvPr>
        </p:nvSpPr>
        <p:spPr/>
        <p:txBody>
          <a:bodyPr/>
          <a:lstStyle/>
          <a:p>
            <a:r>
              <a:rPr lang="cs-CZ" dirty="0"/>
              <a:t>Definování a předmět</a:t>
            </a:r>
          </a:p>
        </p:txBody>
      </p:sp>
      <p:sp>
        <p:nvSpPr>
          <p:cNvPr id="3" name="Zástupný obsah 2">
            <a:extLst>
              <a:ext uri="{FF2B5EF4-FFF2-40B4-BE49-F238E27FC236}">
                <a16:creationId xmlns:a16="http://schemas.microsoft.com/office/drawing/2014/main" id="{AB1A650D-803A-44EF-93B0-38FAE97AFD18}"/>
              </a:ext>
            </a:extLst>
          </p:cNvPr>
          <p:cNvSpPr>
            <a:spLocks noGrp="1"/>
          </p:cNvSpPr>
          <p:nvPr>
            <p:ph idx="1"/>
          </p:nvPr>
        </p:nvSpPr>
        <p:spPr>
          <a:xfrm>
            <a:off x="677334" y="1420427"/>
            <a:ext cx="8596668" cy="4620935"/>
          </a:xfrm>
        </p:spPr>
        <p:txBody>
          <a:bodyPr>
            <a:noAutofit/>
          </a:bodyPr>
          <a:lstStyle/>
          <a:p>
            <a:r>
              <a:rPr lang="cs-CZ" sz="2800" dirty="0"/>
              <a:t>Předmětem speciální </a:t>
            </a:r>
            <a:r>
              <a:rPr lang="cs-CZ" sz="2800" dirty="0" err="1"/>
              <a:t>gerontagogiky</a:t>
            </a:r>
            <a:r>
              <a:rPr lang="cs-CZ" sz="2800" dirty="0"/>
              <a:t> jsou osoby v seniorském věku vyžadující odbornou péči v oblasti svého znevýhodnění. </a:t>
            </a:r>
          </a:p>
          <a:p>
            <a:r>
              <a:rPr lang="cs-CZ" sz="2800" dirty="0"/>
              <a:t>Podpora je věnována cílené enkulturaci (</a:t>
            </a:r>
            <a:r>
              <a:rPr lang="cs-CZ" sz="2800" dirty="0" err="1">
                <a:solidFill>
                  <a:srgbClr val="000000"/>
                </a:solidFill>
              </a:rPr>
              <a:t>e</a:t>
            </a:r>
            <a:r>
              <a:rPr lang="cs-CZ" sz="2800" b="0" i="0" dirty="0" err="1">
                <a:solidFill>
                  <a:srgbClr val="000000"/>
                </a:solidFill>
                <a:effectLst/>
              </a:rPr>
              <a:t>nkulturační</a:t>
            </a:r>
            <a:r>
              <a:rPr lang="cs-CZ" sz="2800" b="0" i="0" dirty="0">
                <a:solidFill>
                  <a:srgbClr val="000000"/>
                </a:solidFill>
                <a:effectLst/>
              </a:rPr>
              <a:t> procesy se vždy vztahují ke konkrétní společnosti a prakticky se kryjí s procesem socializace)</a:t>
            </a:r>
            <a:r>
              <a:rPr lang="cs-CZ" sz="2800" b="0" i="0" dirty="0">
                <a:solidFill>
                  <a:srgbClr val="000000"/>
                </a:solidFill>
                <a:effectLst/>
                <a:latin typeface="Cambria" panose="02040503050406030204" pitchFamily="18" charset="0"/>
              </a:rPr>
              <a:t> </a:t>
            </a:r>
            <a:r>
              <a:rPr lang="cs-CZ" sz="2800" dirty="0"/>
              <a:t>tj. socializaci v nejširším slova smyslu – zde ve smyslu institucionální podpory daného jedince. </a:t>
            </a:r>
          </a:p>
        </p:txBody>
      </p:sp>
    </p:spTree>
    <p:extLst>
      <p:ext uri="{BB962C8B-B14F-4D97-AF65-F5344CB8AC3E}">
        <p14:creationId xmlns:p14="http://schemas.microsoft.com/office/powerpoint/2010/main" val="1448111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157D85-A4FC-4D4C-A8A1-AE09491DFB38}"/>
              </a:ext>
            </a:extLst>
          </p:cNvPr>
          <p:cNvSpPr>
            <a:spLocks noGrp="1"/>
          </p:cNvSpPr>
          <p:nvPr>
            <p:ph type="title"/>
          </p:nvPr>
        </p:nvSpPr>
        <p:spPr>
          <a:xfrm>
            <a:off x="677334" y="609600"/>
            <a:ext cx="8596668" cy="615518"/>
          </a:xfrm>
        </p:spPr>
        <p:txBody>
          <a:bodyPr>
            <a:normAutofit fontScale="90000"/>
          </a:bodyPr>
          <a:lstStyle/>
          <a:p>
            <a:r>
              <a:rPr lang="cs-CZ" dirty="0"/>
              <a:t>Postavení v systému věd</a:t>
            </a:r>
            <a:br>
              <a:rPr lang="cs-CZ" dirty="0"/>
            </a:br>
            <a:endParaRPr lang="cs-CZ" dirty="0"/>
          </a:p>
        </p:txBody>
      </p:sp>
      <p:sp>
        <p:nvSpPr>
          <p:cNvPr id="3" name="Zástupný obsah 2">
            <a:extLst>
              <a:ext uri="{FF2B5EF4-FFF2-40B4-BE49-F238E27FC236}">
                <a16:creationId xmlns:a16="http://schemas.microsoft.com/office/drawing/2014/main" id="{61EAFC34-6ACC-44E3-9BD0-C945F1BC004D}"/>
              </a:ext>
            </a:extLst>
          </p:cNvPr>
          <p:cNvSpPr>
            <a:spLocks noGrp="1"/>
          </p:cNvSpPr>
          <p:nvPr>
            <p:ph idx="1"/>
          </p:nvPr>
        </p:nvSpPr>
        <p:spPr>
          <a:xfrm>
            <a:off x="677334" y="1287263"/>
            <a:ext cx="8596668" cy="4754100"/>
          </a:xfrm>
        </p:spPr>
        <p:txBody>
          <a:bodyPr>
            <a:normAutofit lnSpcReduction="10000"/>
          </a:bodyPr>
          <a:lstStyle/>
          <a:p>
            <a:pPr marL="0" indent="0">
              <a:buNone/>
            </a:pPr>
            <a:r>
              <a:rPr lang="cs-CZ" b="1" dirty="0"/>
              <a:t>Společenské vědy</a:t>
            </a:r>
          </a:p>
          <a:p>
            <a:pPr marL="0" indent="0">
              <a:buNone/>
            </a:pPr>
            <a:r>
              <a:rPr lang="cs-CZ" dirty="0"/>
              <a:t>Speciální </a:t>
            </a:r>
            <a:r>
              <a:rPr lang="cs-CZ" dirty="0" err="1"/>
              <a:t>gerontagogika</a:t>
            </a:r>
            <a:r>
              <a:rPr lang="cs-CZ" dirty="0"/>
              <a:t> je dílčí disciplínou speciální pedagogiky. </a:t>
            </a:r>
          </a:p>
          <a:p>
            <a:r>
              <a:rPr lang="cs-CZ" dirty="0"/>
              <a:t>Spolupracuje s pedagogickými vědami (obecná pedagogika, metodologie, didaktika, dějiny pedagogiky, teorie výchovy, pedagogická diagnostika)</a:t>
            </a:r>
          </a:p>
          <a:p>
            <a:r>
              <a:rPr lang="cs-CZ" dirty="0"/>
              <a:t>Spolupracuje s psychologií, zvláště vývojovou psychologií, </a:t>
            </a:r>
            <a:r>
              <a:rPr lang="cs-CZ" dirty="0" err="1"/>
              <a:t>gerontopsychologií</a:t>
            </a:r>
            <a:r>
              <a:rPr lang="cs-CZ" dirty="0"/>
              <a:t>, patopsychologií, pedagogickou, poradenskou a klinickou psychologií. </a:t>
            </a:r>
          </a:p>
          <a:p>
            <a:r>
              <a:rPr lang="cs-CZ" dirty="0"/>
              <a:t>Významnou roli hraje také vazba na sociologii, etiku, estetiku, logiku, právní vědy, lingvistiku.</a:t>
            </a:r>
          </a:p>
          <a:p>
            <a:pPr marL="0" indent="0">
              <a:buNone/>
            </a:pPr>
            <a:r>
              <a:rPr lang="cs-CZ" b="1" dirty="0"/>
              <a:t>Přírodní vědy</a:t>
            </a:r>
            <a:r>
              <a:rPr lang="cs-CZ" dirty="0"/>
              <a:t> </a:t>
            </a:r>
          </a:p>
          <a:p>
            <a:r>
              <a:rPr lang="cs-CZ" dirty="0"/>
              <a:t>Spolupracuje s lékařskými obory (je třeba mít základní povědomí o podstatě a dopadech znevýhodnění z lékařského hlediska, obor </a:t>
            </a:r>
            <a:r>
              <a:rPr lang="cs-CZ" dirty="0" err="1"/>
              <a:t>gerontopsychiatrie</a:t>
            </a:r>
            <a:r>
              <a:rPr lang="cs-CZ" dirty="0"/>
              <a:t> -</a:t>
            </a:r>
            <a:r>
              <a:rPr lang="cs-CZ" b="0" i="0" dirty="0">
                <a:solidFill>
                  <a:srgbClr val="666666"/>
                </a:solidFill>
                <a:effectLst/>
                <a:latin typeface="Roboto"/>
              </a:rPr>
              <a:t> psychiatrie pro seniory, zabývá se léčbou psychických poruch, které vznikají ve stáří, po 65. roce života</a:t>
            </a:r>
            <a:r>
              <a:rPr lang="cs-CZ" dirty="0"/>
              <a:t>). </a:t>
            </a:r>
          </a:p>
          <a:p>
            <a:pPr marL="0" indent="0">
              <a:buNone/>
            </a:pPr>
            <a:r>
              <a:rPr lang="cs-CZ" b="1" dirty="0"/>
              <a:t>Technické vědy </a:t>
            </a:r>
            <a:r>
              <a:rPr lang="cs-CZ" dirty="0"/>
              <a:t>(v kontextu návrhů, vývoje, výroby a využívání kompenzačních pomůcek) </a:t>
            </a:r>
          </a:p>
        </p:txBody>
      </p:sp>
    </p:spTree>
    <p:extLst>
      <p:ext uri="{BB962C8B-B14F-4D97-AF65-F5344CB8AC3E}">
        <p14:creationId xmlns:p14="http://schemas.microsoft.com/office/powerpoint/2010/main" val="850094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01F6F0-9E53-422B-8AD5-6808CA42BFD5}"/>
              </a:ext>
            </a:extLst>
          </p:cNvPr>
          <p:cNvSpPr>
            <a:spLocks noGrp="1"/>
          </p:cNvSpPr>
          <p:nvPr>
            <p:ph type="title"/>
          </p:nvPr>
        </p:nvSpPr>
        <p:spPr/>
        <p:txBody>
          <a:bodyPr/>
          <a:lstStyle/>
          <a:p>
            <a:r>
              <a:rPr lang="cs-CZ" dirty="0"/>
              <a:t>Obsah oboru speciální </a:t>
            </a:r>
            <a:r>
              <a:rPr lang="cs-CZ" dirty="0" err="1"/>
              <a:t>gerontagogiky</a:t>
            </a:r>
            <a:endParaRPr lang="cs-CZ" dirty="0"/>
          </a:p>
        </p:txBody>
      </p:sp>
      <p:sp>
        <p:nvSpPr>
          <p:cNvPr id="3" name="Zástupný obsah 2">
            <a:extLst>
              <a:ext uri="{FF2B5EF4-FFF2-40B4-BE49-F238E27FC236}">
                <a16:creationId xmlns:a16="http://schemas.microsoft.com/office/drawing/2014/main" id="{8146F699-F52C-4FBD-AB61-F0C67B41B357}"/>
              </a:ext>
            </a:extLst>
          </p:cNvPr>
          <p:cNvSpPr>
            <a:spLocks noGrp="1"/>
          </p:cNvSpPr>
          <p:nvPr>
            <p:ph idx="1"/>
          </p:nvPr>
        </p:nvSpPr>
        <p:spPr/>
        <p:txBody>
          <a:bodyPr/>
          <a:lstStyle/>
          <a:p>
            <a:pPr marL="0" indent="0">
              <a:buNone/>
            </a:pPr>
            <a:r>
              <a:rPr lang="cs-CZ" dirty="0"/>
              <a:t>Zaměřuje se na oblasti:  </a:t>
            </a:r>
          </a:p>
          <a:p>
            <a:r>
              <a:rPr lang="cs-CZ" dirty="0"/>
              <a:t>teoretického základu oboru</a:t>
            </a:r>
          </a:p>
          <a:p>
            <a:r>
              <a:rPr lang="cs-CZ" dirty="0"/>
              <a:t>základní terminologii  oboru </a:t>
            </a:r>
          </a:p>
          <a:p>
            <a:r>
              <a:rPr lang="cs-CZ" dirty="0"/>
              <a:t>metodologii  </a:t>
            </a:r>
          </a:p>
          <a:p>
            <a:r>
              <a:rPr lang="cs-CZ" dirty="0"/>
              <a:t>diagnostiku </a:t>
            </a:r>
          </a:p>
          <a:p>
            <a:r>
              <a:rPr lang="cs-CZ" dirty="0"/>
              <a:t>teorii rozvoje (udržení) lidského potenciálu seniorů se znevýhodněním </a:t>
            </a:r>
          </a:p>
          <a:p>
            <a:r>
              <a:rPr lang="cs-CZ" dirty="0"/>
              <a:t>teorii řízení a organizace v institucích a organizacích podporujících tuto cílovou skupinu.</a:t>
            </a:r>
          </a:p>
        </p:txBody>
      </p:sp>
    </p:spTree>
    <p:extLst>
      <p:ext uri="{BB962C8B-B14F-4D97-AF65-F5344CB8AC3E}">
        <p14:creationId xmlns:p14="http://schemas.microsoft.com/office/powerpoint/2010/main" val="1743835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D4AEFC-F437-4D57-8CD3-2B4335E5E871}"/>
              </a:ext>
            </a:extLst>
          </p:cNvPr>
          <p:cNvSpPr>
            <a:spLocks noGrp="1"/>
          </p:cNvSpPr>
          <p:nvPr>
            <p:ph type="title"/>
          </p:nvPr>
        </p:nvSpPr>
        <p:spPr/>
        <p:txBody>
          <a:bodyPr/>
          <a:lstStyle/>
          <a:p>
            <a:r>
              <a:rPr lang="cs-CZ" dirty="0"/>
              <a:t>Cíl speciální </a:t>
            </a:r>
            <a:r>
              <a:rPr lang="cs-CZ" dirty="0" err="1"/>
              <a:t>gerontagogiky</a:t>
            </a:r>
            <a:endParaRPr lang="cs-CZ" dirty="0"/>
          </a:p>
        </p:txBody>
      </p:sp>
      <p:sp>
        <p:nvSpPr>
          <p:cNvPr id="3" name="Zástupný obsah 2">
            <a:extLst>
              <a:ext uri="{FF2B5EF4-FFF2-40B4-BE49-F238E27FC236}">
                <a16:creationId xmlns:a16="http://schemas.microsoft.com/office/drawing/2014/main" id="{8CEF1A21-40C3-4696-B0C1-AF7EF8EE05C0}"/>
              </a:ext>
            </a:extLst>
          </p:cNvPr>
          <p:cNvSpPr>
            <a:spLocks noGrp="1"/>
          </p:cNvSpPr>
          <p:nvPr>
            <p:ph idx="1"/>
          </p:nvPr>
        </p:nvSpPr>
        <p:spPr/>
        <p:txBody>
          <a:bodyPr>
            <a:normAutofit/>
          </a:bodyPr>
          <a:lstStyle/>
          <a:p>
            <a:r>
              <a:rPr lang="cs-CZ" sz="2000" b="1" dirty="0"/>
              <a:t>Cílem speciální </a:t>
            </a:r>
            <a:r>
              <a:rPr lang="cs-CZ" sz="2000" b="1" dirty="0" err="1"/>
              <a:t>gerontagogiky</a:t>
            </a:r>
            <a:r>
              <a:rPr lang="cs-CZ" sz="2000" b="1" dirty="0"/>
              <a:t> </a:t>
            </a:r>
            <a:r>
              <a:rPr lang="cs-CZ" sz="2000" dirty="0"/>
              <a:t>je udržet či </a:t>
            </a:r>
            <a:r>
              <a:rPr lang="cs-CZ" sz="2000" b="1" dirty="0"/>
              <a:t>zvýšit kvalitu života </a:t>
            </a:r>
            <a:r>
              <a:rPr lang="cs-CZ" sz="2000" dirty="0"/>
              <a:t>člověka. Kvalita života bývá definována z různých úhlů pohledu, nicméně lze rozeznat objektivní a subjektivní kvalitu. </a:t>
            </a:r>
          </a:p>
          <a:p>
            <a:r>
              <a:rPr lang="cs-CZ" sz="2000" b="1" dirty="0"/>
              <a:t>Objektivně</a:t>
            </a:r>
            <a:r>
              <a:rPr lang="cs-CZ" sz="2000" dirty="0"/>
              <a:t> vnímaná kvalita života je dána většinou životními podmínkami člověka a jeho zdravím, </a:t>
            </a:r>
            <a:r>
              <a:rPr lang="cs-CZ" sz="2000" b="1" dirty="0"/>
              <a:t>subjektivní </a:t>
            </a:r>
            <a:r>
              <a:rPr lang="cs-CZ" sz="2000" dirty="0"/>
              <a:t>rovina je podle většiny odborné literatury vázána na osobní zkušenost, životní spokojenost, soulad mezi realitou a očekáváním. </a:t>
            </a:r>
          </a:p>
          <a:p>
            <a:r>
              <a:rPr lang="cs-CZ" sz="2000" dirty="0"/>
              <a:t>Významnou roli jistě hraje také vnímání tzv. </a:t>
            </a:r>
            <a:r>
              <a:rPr lang="cs-CZ" sz="2000" b="1" dirty="0"/>
              <a:t>sociální opory</a:t>
            </a:r>
            <a:r>
              <a:rPr lang="cs-CZ" sz="2000" dirty="0"/>
              <a:t>. </a:t>
            </a:r>
            <a:r>
              <a:rPr lang="cs-CZ" sz="2000" dirty="0" err="1"/>
              <a:t>Mühlpachr</a:t>
            </a:r>
            <a:r>
              <a:rPr lang="cs-CZ" sz="2000" dirty="0"/>
              <a:t> (2017) uvádí, že subjektivní spokojenost seniorů se váže k pocitům a prožitkům spokojenosti, štěstí, obav, samoty, strachu nebo naděje.</a:t>
            </a:r>
          </a:p>
        </p:txBody>
      </p:sp>
    </p:spTree>
    <p:extLst>
      <p:ext uri="{BB962C8B-B14F-4D97-AF65-F5344CB8AC3E}">
        <p14:creationId xmlns:p14="http://schemas.microsoft.com/office/powerpoint/2010/main" val="3543407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09C47D-FCFB-4879-A034-54FAE1E5BE41}"/>
              </a:ext>
            </a:extLst>
          </p:cNvPr>
          <p:cNvSpPr>
            <a:spLocks noGrp="1"/>
          </p:cNvSpPr>
          <p:nvPr>
            <p:ph type="title"/>
          </p:nvPr>
        </p:nvSpPr>
        <p:spPr/>
        <p:txBody>
          <a:bodyPr/>
          <a:lstStyle/>
          <a:p>
            <a:r>
              <a:rPr lang="cs-CZ" dirty="0"/>
              <a:t>Cílová skupina speciální </a:t>
            </a:r>
            <a:r>
              <a:rPr lang="cs-CZ" dirty="0" err="1"/>
              <a:t>gerontagogiky</a:t>
            </a:r>
            <a:endParaRPr lang="cs-CZ" dirty="0"/>
          </a:p>
        </p:txBody>
      </p:sp>
      <p:sp>
        <p:nvSpPr>
          <p:cNvPr id="3" name="Zástupný obsah 2">
            <a:extLst>
              <a:ext uri="{FF2B5EF4-FFF2-40B4-BE49-F238E27FC236}">
                <a16:creationId xmlns:a16="http://schemas.microsoft.com/office/drawing/2014/main" id="{105C1FE0-EBC1-46A3-8F3C-F71F5515DD0E}"/>
              </a:ext>
            </a:extLst>
          </p:cNvPr>
          <p:cNvSpPr>
            <a:spLocks noGrp="1"/>
          </p:cNvSpPr>
          <p:nvPr>
            <p:ph idx="1"/>
          </p:nvPr>
        </p:nvSpPr>
        <p:spPr/>
        <p:txBody>
          <a:bodyPr>
            <a:normAutofit lnSpcReduction="10000"/>
          </a:bodyPr>
          <a:lstStyle/>
          <a:p>
            <a:r>
              <a:rPr lang="cs-CZ" sz="2400" b="1" dirty="0"/>
              <a:t>Cílovou skupinou </a:t>
            </a:r>
            <a:r>
              <a:rPr lang="cs-CZ" sz="2400" dirty="0"/>
              <a:t>speciální </a:t>
            </a:r>
            <a:r>
              <a:rPr lang="cs-CZ" sz="2400" dirty="0" err="1"/>
              <a:t>gerontagogiky</a:t>
            </a:r>
            <a:r>
              <a:rPr lang="cs-CZ" sz="2400" dirty="0"/>
              <a:t> jsou </a:t>
            </a:r>
            <a:r>
              <a:rPr lang="cs-CZ" sz="2400" b="1" dirty="0"/>
              <a:t>senioři s určitým typem postižení.</a:t>
            </a:r>
            <a:r>
              <a:rPr lang="cs-CZ" sz="2400" dirty="0"/>
              <a:t> </a:t>
            </a:r>
          </a:p>
          <a:p>
            <a:r>
              <a:rPr lang="cs-CZ" sz="2400" dirty="0"/>
              <a:t>Tato disciplína se formuje v posledních desetiletích, protože vzrůstá potřeba aplikovat metody speciální pedagogiky a </a:t>
            </a:r>
            <a:r>
              <a:rPr lang="cs-CZ" sz="2400" dirty="0" err="1"/>
              <a:t>gerontagogiky</a:t>
            </a:r>
            <a:r>
              <a:rPr lang="cs-CZ" sz="2400" dirty="0"/>
              <a:t> na populaci jedinců, kteří se začínají dožívat stále vyššího věku. Se zlepšováním lékařské péče se jedinci s vrozeným postižením dožívají vyššího věku, současně se však objevuje mnoho onemocnění, které postižení způsobují ve starším věku (dříve se buď tak vysoký výskyt onemocnění nebyl, nebo lidé v podobné situaci nepřežili).</a:t>
            </a:r>
          </a:p>
        </p:txBody>
      </p:sp>
    </p:spTree>
    <p:extLst>
      <p:ext uri="{BB962C8B-B14F-4D97-AF65-F5344CB8AC3E}">
        <p14:creationId xmlns:p14="http://schemas.microsoft.com/office/powerpoint/2010/main" val="773366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E6173E-B7C1-4B8C-820F-BE254850DA21}"/>
              </a:ext>
            </a:extLst>
          </p:cNvPr>
          <p:cNvSpPr>
            <a:spLocks noGrp="1"/>
          </p:cNvSpPr>
          <p:nvPr>
            <p:ph type="title"/>
          </p:nvPr>
        </p:nvSpPr>
        <p:spPr/>
        <p:txBody>
          <a:bodyPr/>
          <a:lstStyle/>
          <a:p>
            <a:r>
              <a:rPr lang="cs-CZ" dirty="0"/>
              <a:t>Cílovou skupinu lze rozčlenit do několika </a:t>
            </a:r>
            <a:r>
              <a:rPr lang="cs-CZ" dirty="0" err="1"/>
              <a:t>skupin:Podle</a:t>
            </a:r>
            <a:r>
              <a:rPr lang="cs-CZ" dirty="0"/>
              <a:t> druhu postižení</a:t>
            </a:r>
          </a:p>
        </p:txBody>
      </p:sp>
      <p:sp>
        <p:nvSpPr>
          <p:cNvPr id="3" name="Zástupný obsah 2">
            <a:extLst>
              <a:ext uri="{FF2B5EF4-FFF2-40B4-BE49-F238E27FC236}">
                <a16:creationId xmlns:a16="http://schemas.microsoft.com/office/drawing/2014/main" id="{2ED05E73-1B6F-49F2-A5F9-DFB09FDED676}"/>
              </a:ext>
            </a:extLst>
          </p:cNvPr>
          <p:cNvSpPr>
            <a:spLocks noGrp="1"/>
          </p:cNvSpPr>
          <p:nvPr>
            <p:ph idx="1"/>
          </p:nvPr>
        </p:nvSpPr>
        <p:spPr/>
        <p:txBody>
          <a:bodyPr>
            <a:normAutofit fontScale="92500" lnSpcReduction="10000"/>
          </a:bodyPr>
          <a:lstStyle/>
          <a:p>
            <a:pPr marL="0" indent="0">
              <a:buNone/>
            </a:pPr>
            <a:r>
              <a:rPr lang="cs-CZ" dirty="0"/>
              <a:t> PODLE DRUHU POSTIŽENÍ: </a:t>
            </a:r>
          </a:p>
          <a:p>
            <a:pPr marL="0" indent="0">
              <a:buNone/>
            </a:pPr>
            <a:r>
              <a:rPr lang="cs-CZ" b="1" dirty="0"/>
              <a:t>poruchy tělesné </a:t>
            </a:r>
            <a:r>
              <a:rPr lang="cs-CZ" dirty="0"/>
              <a:t>(poruchy hybnosti, dlouhodobě nemocní; mohou být vrozené nebo vzniknout v důsledku chronických nemocí, úrazů, vážných chorob) </a:t>
            </a:r>
          </a:p>
          <a:p>
            <a:pPr marL="0" indent="0">
              <a:buNone/>
            </a:pPr>
            <a:r>
              <a:rPr lang="cs-CZ" b="1" dirty="0"/>
              <a:t>poruchy komunikace </a:t>
            </a:r>
            <a:r>
              <a:rPr lang="cs-CZ" dirty="0"/>
              <a:t>(poruchy s přijímáním, zpracováním a vysíláním podnětů, které vznikly vrozeným poškozením nebo došlo ke ztrátě komunikačních dovedností v průběhu života) </a:t>
            </a:r>
          </a:p>
          <a:p>
            <a:pPr marL="0" indent="0">
              <a:buNone/>
            </a:pPr>
            <a:r>
              <a:rPr lang="cs-CZ" b="1" dirty="0"/>
              <a:t>poruchy mentální </a:t>
            </a:r>
            <a:r>
              <a:rPr lang="cs-CZ" dirty="0"/>
              <a:t>(vrozené postižení: mentální postižení a získané poškození integrity psychických funkcí, demence)  </a:t>
            </a:r>
          </a:p>
          <a:p>
            <a:pPr marL="0" indent="0">
              <a:buNone/>
            </a:pPr>
            <a:r>
              <a:rPr lang="cs-CZ" b="1" dirty="0"/>
              <a:t>poruchy smyslové </a:t>
            </a:r>
            <a:r>
              <a:rPr lang="cs-CZ" dirty="0"/>
              <a:t>(zrakové a sluchové postižení, které vzniklo jako vrozené nebo bylo způsobeno během života) </a:t>
            </a:r>
          </a:p>
          <a:p>
            <a:pPr marL="0" indent="0">
              <a:buNone/>
            </a:pPr>
            <a:r>
              <a:rPr lang="cs-CZ" b="1" dirty="0"/>
              <a:t>poruchy chování </a:t>
            </a:r>
            <a:r>
              <a:rPr lang="cs-CZ" dirty="0"/>
              <a:t>(závažné odchylky ve vzorcích chování, které jsou z hlediska sociokulturní normy, psaných či nepsaných pravidel společenského soužití pro danou společnost nežádoucí, nechtěné nebo až nepřijatelné)</a:t>
            </a:r>
          </a:p>
        </p:txBody>
      </p:sp>
    </p:spTree>
    <p:extLst>
      <p:ext uri="{BB962C8B-B14F-4D97-AF65-F5344CB8AC3E}">
        <p14:creationId xmlns:p14="http://schemas.microsoft.com/office/powerpoint/2010/main" val="873973003"/>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804</TotalTime>
  <Words>3852</Words>
  <Application>Microsoft Office PowerPoint</Application>
  <PresentationFormat>Širokoúhlá obrazovka</PresentationFormat>
  <Paragraphs>184</Paragraphs>
  <Slides>33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33</vt:i4>
      </vt:variant>
    </vt:vector>
  </HeadingPairs>
  <TitlesOfParts>
    <vt:vector size="40" baseType="lpstr">
      <vt:lpstr>Arial</vt:lpstr>
      <vt:lpstr>Cambria</vt:lpstr>
      <vt:lpstr>Roboto</vt:lpstr>
      <vt:lpstr>Trebuchet MS</vt:lpstr>
      <vt:lpstr>Wingdings</vt:lpstr>
      <vt:lpstr>Wingdings 3</vt:lpstr>
      <vt:lpstr>Fazeta</vt:lpstr>
      <vt:lpstr>Speciální gerontagogika</vt:lpstr>
      <vt:lpstr>Definování a předmět</vt:lpstr>
      <vt:lpstr>Definování a předmět</vt:lpstr>
      <vt:lpstr>Definování a předmět</vt:lpstr>
      <vt:lpstr>Postavení v systému věd </vt:lpstr>
      <vt:lpstr>Obsah oboru speciální gerontagogiky</vt:lpstr>
      <vt:lpstr>Cíl speciální gerontagogiky</vt:lpstr>
      <vt:lpstr>Cílová skupina speciální gerontagogiky</vt:lpstr>
      <vt:lpstr>Cílovou skupinu lze rozčlenit do několika skupin:Podle druhu postižení</vt:lpstr>
      <vt:lpstr>Cílovou skupinu lze rozčlenit do několika skupin: Funkční stav</vt:lpstr>
      <vt:lpstr>LEGISLATIVA TÝKAJÍCÍ SE OSOB SE ZDRAVOTNÍM POSTIŽENÍM </vt:lpstr>
      <vt:lpstr>LEGISLATIVA TÝKAJÍCÍ SE ZDRAVOTNÍHO POSTIŽENÍ </vt:lpstr>
      <vt:lpstr>Systém péče o dospělé a seniory se zdravotním postižením </vt:lpstr>
      <vt:lpstr>Sociální služby</vt:lpstr>
      <vt:lpstr>SLUŽBY SOCIÁLNÍ PÉČE</vt:lpstr>
      <vt:lpstr>SLUŽBY SOCIÁLNÍ PREVENCE tvoří 18 služeb </vt:lpstr>
      <vt:lpstr>Služby sociální prevence</vt:lpstr>
      <vt:lpstr>Služby sociální prevence</vt:lpstr>
      <vt:lpstr>Služby sociálního poradenství</vt:lpstr>
      <vt:lpstr>FINANČNÍ PODPORA STÁTU – příspěvek na péči </vt:lpstr>
      <vt:lpstr>Příspěvek na péči</vt:lpstr>
      <vt:lpstr>METODY SPECIÁLNÍ PEDAGOGIKY SE ZAMĚŘENÍM NA OSOBY S POSTIŽENÍM SENIORSKÉHO VĚKU </vt:lpstr>
      <vt:lpstr>Základní speciálněpedagogické metody  Metoda je definována jako „postup směřující k vytyčenému cíli nebo také způsob vědeckého poznávání jevů a skutečností.“ </vt:lpstr>
      <vt:lpstr>Terapeutické techniky</vt:lpstr>
      <vt:lpstr>Arteterapie</vt:lpstr>
      <vt:lpstr>Muzikoterapie</vt:lpstr>
      <vt:lpstr>Dramaterapie a teatroterapie</vt:lpstr>
      <vt:lpstr>Tanečně-pohybové terapie</vt:lpstr>
      <vt:lpstr>Biblioterapie a poetoterapie</vt:lpstr>
      <vt:lpstr>Zooterapie</vt:lpstr>
      <vt:lpstr>Aktivity zaměřené na funkční zdatnost a soběstačnost</vt:lpstr>
      <vt:lpstr>Kognitivní trénink</vt:lpstr>
      <vt:lpstr>Rodina se členem se zdravotním postižením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Speciální gerontagogika</dc:title>
  <dc:creator>Petr Pipek</dc:creator>
  <cp:lastModifiedBy>Jarmila Pipeková</cp:lastModifiedBy>
  <cp:revision>36</cp:revision>
  <dcterms:created xsi:type="dcterms:W3CDTF">2021-02-25T20:18:08Z</dcterms:created>
  <dcterms:modified xsi:type="dcterms:W3CDTF">2023-04-02T13:29:10Z</dcterms:modified>
</cp:coreProperties>
</file>