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79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55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7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6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21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76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59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6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89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16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E0B1E-B7F0-40E4-9865-D87A8E44895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92829-0FFC-479D-8666-24B379810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Normální vývoj dítěte a adolescenta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024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Období dospívání (11-20let):</a:t>
            </a:r>
          </a:p>
          <a:p>
            <a:r>
              <a:rPr lang="cs-CZ" u="sng" dirty="0"/>
              <a:t>p</a:t>
            </a:r>
            <a:r>
              <a:rPr lang="cs-CZ" u="sng" dirty="0" smtClean="0"/>
              <a:t>ubescence 11-15 let / adolescence 15-20let</a:t>
            </a:r>
          </a:p>
          <a:p>
            <a:r>
              <a:rPr lang="cs-CZ" b="1" dirty="0" smtClean="0"/>
              <a:t>změna vztahů </a:t>
            </a:r>
            <a:r>
              <a:rPr lang="cs-CZ" dirty="0" smtClean="0"/>
              <a:t>– úkolem je schopnost uvolnění se z primární rodiny</a:t>
            </a:r>
          </a:p>
          <a:p>
            <a:r>
              <a:rPr lang="cs-CZ" b="1" dirty="0" smtClean="0"/>
              <a:t>sexualita</a:t>
            </a:r>
          </a:p>
          <a:p>
            <a:r>
              <a:rPr lang="cs-CZ" b="1" dirty="0"/>
              <a:t>v</a:t>
            </a:r>
            <a:r>
              <a:rPr lang="cs-CZ" b="1" dirty="0" smtClean="0"/>
              <a:t>ývoj sociální kompetence </a:t>
            </a:r>
            <a:r>
              <a:rPr lang="cs-CZ" dirty="0" smtClean="0"/>
              <a:t>– vzdělání, pracovní uplatnění – časté frustrace</a:t>
            </a:r>
          </a:p>
          <a:p>
            <a:r>
              <a:rPr lang="cs-CZ" b="1" dirty="0" smtClean="0"/>
              <a:t>Vývoj vlastní identity </a:t>
            </a:r>
            <a:r>
              <a:rPr lang="cs-CZ" dirty="0" smtClean="0"/>
              <a:t>– možné kolísání </a:t>
            </a:r>
            <a:r>
              <a:rPr lang="cs-CZ" dirty="0" err="1" smtClean="0"/>
              <a:t>forie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8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Aspekty rodičovského chování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v souladu s vývojovým obdobím dítěte:</a:t>
            </a:r>
          </a:p>
          <a:p>
            <a:r>
              <a:rPr lang="cs-CZ" dirty="0" smtClean="0"/>
              <a:t>plánování, vlastní zralost, bezpečí, jednotnost a vzájemný vztah rodičů, vzor, podpora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Norma, normalita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Normalita</a:t>
            </a:r>
            <a:r>
              <a:rPr lang="cs-CZ" dirty="0" smtClean="0"/>
              <a:t> je hodnocena jako stav bez patologických projevů.</a:t>
            </a:r>
          </a:p>
          <a:p>
            <a:r>
              <a:rPr lang="cs-CZ" dirty="0" smtClean="0"/>
              <a:t>Předpoklad </a:t>
            </a:r>
            <a:r>
              <a:rPr lang="cs-CZ" b="1" dirty="0" smtClean="0"/>
              <a:t>zdravého vývoje</a:t>
            </a:r>
            <a:r>
              <a:rPr lang="cs-CZ" dirty="0" smtClean="0"/>
              <a:t>, směřující k normalitě.</a:t>
            </a:r>
          </a:p>
          <a:p>
            <a:r>
              <a:rPr lang="cs-CZ" b="1" dirty="0" smtClean="0"/>
              <a:t>Vývojové teorie</a:t>
            </a:r>
            <a:r>
              <a:rPr lang="cs-CZ" dirty="0" smtClean="0"/>
              <a:t>: </a:t>
            </a:r>
            <a:r>
              <a:rPr lang="cs-CZ" u="sng" dirty="0" smtClean="0"/>
              <a:t>empiristické</a:t>
            </a:r>
            <a:r>
              <a:rPr lang="cs-CZ" dirty="0" smtClean="0"/>
              <a:t> – význam zkušenosti na vývoj, </a:t>
            </a:r>
            <a:r>
              <a:rPr lang="cs-CZ" u="sng" dirty="0" smtClean="0"/>
              <a:t>nativistické</a:t>
            </a:r>
            <a:r>
              <a:rPr lang="cs-CZ" dirty="0" smtClean="0"/>
              <a:t> – vliv endogenních faktorů na vývoj (Freud, </a:t>
            </a:r>
            <a:r>
              <a:rPr lang="cs-CZ" dirty="0" err="1" smtClean="0"/>
              <a:t>Piaget</a:t>
            </a:r>
            <a:r>
              <a:rPr lang="cs-CZ" dirty="0" smtClean="0"/>
              <a:t>, Mahlerová), dnes význam interakce mezi dispozicí dítěte a jeho zkušeností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86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Vývojová období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Prenatální období:</a:t>
            </a:r>
          </a:p>
          <a:p>
            <a:r>
              <a:rPr lang="cs-CZ" dirty="0"/>
              <a:t>t</a:t>
            </a:r>
            <a:r>
              <a:rPr lang="cs-CZ" dirty="0" smtClean="0"/>
              <a:t>vorba vztahu matky a dítěte, plod nejen pasivně přijímá vjemy (zvukové podněty), ale je i samo aktivní při vyhledávání optimální polohy, je schopno rozlišit hlas matky od 6iuM, vnímat stres matky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94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Novorozenecké období (0- 1M):</a:t>
            </a:r>
          </a:p>
          <a:p>
            <a:r>
              <a:rPr lang="cs-CZ" dirty="0"/>
              <a:t>v</a:t>
            </a:r>
            <a:r>
              <a:rPr lang="cs-CZ" dirty="0" smtClean="0"/>
              <a:t>ýznam průběhu porodu, bezprostřední kontakt s matkou, vyvinutí všech nepodmíněných reflexů u zdravého novorozence (hledací, sací, </a:t>
            </a:r>
            <a:r>
              <a:rPr lang="cs-CZ" dirty="0" err="1" smtClean="0"/>
              <a:t>uchopový</a:t>
            </a:r>
            <a:r>
              <a:rPr lang="cs-CZ" dirty="0" smtClean="0"/>
              <a:t>), tvorba intenzivního kontaktu s matku, zejména zrakového – zrcadlo, význam kojení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209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Kojenecké období (1M-1R):</a:t>
            </a:r>
          </a:p>
          <a:p>
            <a:r>
              <a:rPr lang="cs-CZ" dirty="0"/>
              <a:t>v</a:t>
            </a:r>
            <a:r>
              <a:rPr lang="cs-CZ" dirty="0" smtClean="0"/>
              <a:t>ýznam zdravého psychického vývoje, na konci 1. roku již specifické lidské projevy motorické i sociální, nutná bazální jistota při adekvátním mateřském chování, </a:t>
            </a:r>
            <a:r>
              <a:rPr lang="cs-CZ" b="1" dirty="0" err="1" smtClean="0"/>
              <a:t>attachment</a:t>
            </a:r>
            <a:endParaRPr lang="cs-CZ" b="1" dirty="0" smtClean="0"/>
          </a:p>
          <a:p>
            <a:r>
              <a:rPr lang="cs-CZ" dirty="0"/>
              <a:t>r</a:t>
            </a:r>
            <a:r>
              <a:rPr lang="cs-CZ" dirty="0" smtClean="0"/>
              <a:t>ozvoj hrubé motoriky (sed, lezení, chůze), kognitivní vývoj a řeč (slova od 8.M), emoční a sociální vývoj – spojitost s potřebami, separační úzkost při odloučení matky (9.M)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86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Batolecí věk (2.-3.R):</a:t>
            </a:r>
          </a:p>
          <a:p>
            <a:r>
              <a:rPr lang="cs-CZ" dirty="0" smtClean="0"/>
              <a:t>PM pokroky, rozvoj samostatnosti a vlastní kontroly, první projevy negativismu ve vývoji nezávislosti</a:t>
            </a:r>
          </a:p>
          <a:p>
            <a:r>
              <a:rPr lang="cs-CZ" dirty="0" smtClean="0"/>
              <a:t>Hrubá a jemná motorika – vkládání, chůze, skoky</a:t>
            </a:r>
          </a:p>
          <a:p>
            <a:r>
              <a:rPr lang="cs-CZ" dirty="0" smtClean="0"/>
              <a:t>Kognice a řeč – výrazný rozvoj řeči, užití </a:t>
            </a:r>
            <a:r>
              <a:rPr lang="cs-CZ" dirty="0" err="1" smtClean="0"/>
              <a:t>sovětí</a:t>
            </a:r>
            <a:r>
              <a:rPr lang="cs-CZ" dirty="0" smtClean="0"/>
              <a:t> ke konci období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94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Emoce</a:t>
            </a:r>
            <a:r>
              <a:rPr lang="cs-CZ" dirty="0" smtClean="0"/>
              <a:t> již dobře vyjádřené, kladné i záporné</a:t>
            </a:r>
          </a:p>
          <a:p>
            <a:r>
              <a:rPr lang="cs-CZ" dirty="0" smtClean="0"/>
              <a:t>Rozvoj </a:t>
            </a:r>
            <a:r>
              <a:rPr lang="cs-CZ" b="1" dirty="0" smtClean="0"/>
              <a:t>imaginace</a:t>
            </a:r>
            <a:r>
              <a:rPr lang="cs-CZ" dirty="0" smtClean="0"/>
              <a:t>, představivosti</a:t>
            </a:r>
          </a:p>
          <a:p>
            <a:r>
              <a:rPr lang="cs-CZ" b="1" dirty="0" smtClean="0"/>
              <a:t>Identifikace se sexuální rolí </a:t>
            </a:r>
            <a:r>
              <a:rPr lang="cs-CZ" dirty="0" smtClean="0"/>
              <a:t>kolem 2,5let</a:t>
            </a:r>
          </a:p>
          <a:p>
            <a:r>
              <a:rPr lang="cs-CZ" b="1" dirty="0" smtClean="0"/>
              <a:t>Hygiena</a:t>
            </a:r>
            <a:r>
              <a:rPr lang="cs-CZ" dirty="0" smtClean="0"/>
              <a:t> – důležitý nácvik, koncem období již schopno potřeby samostatně kontrolovat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73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Předškolní věk (3-6let):</a:t>
            </a:r>
          </a:p>
          <a:p>
            <a:r>
              <a:rPr lang="cs-CZ" dirty="0"/>
              <a:t>z</a:t>
            </a:r>
            <a:r>
              <a:rPr lang="cs-CZ" dirty="0" smtClean="0"/>
              <a:t>dokonalování </a:t>
            </a:r>
            <a:r>
              <a:rPr lang="cs-CZ" b="1" dirty="0" smtClean="0"/>
              <a:t>hrubé a jemné motoriky</a:t>
            </a:r>
            <a:r>
              <a:rPr lang="cs-CZ" dirty="0" smtClean="0"/>
              <a:t>, </a:t>
            </a:r>
            <a:r>
              <a:rPr lang="cs-CZ" b="1" dirty="0" err="1" smtClean="0"/>
              <a:t>grafomotoriky</a:t>
            </a:r>
            <a:r>
              <a:rPr lang="cs-CZ" b="1" dirty="0" smtClean="0"/>
              <a:t> </a:t>
            </a:r>
            <a:r>
              <a:rPr lang="cs-CZ" dirty="0" smtClean="0"/>
              <a:t>(kresba hlavonožce), </a:t>
            </a:r>
            <a:r>
              <a:rPr lang="cs-CZ" b="1" dirty="0" smtClean="0"/>
              <a:t>výslovnosti</a:t>
            </a:r>
            <a:r>
              <a:rPr lang="cs-CZ" dirty="0" smtClean="0"/>
              <a:t>, paměti, pojmy</a:t>
            </a:r>
          </a:p>
          <a:p>
            <a:r>
              <a:rPr lang="cs-CZ" dirty="0" smtClean="0"/>
              <a:t>plně </a:t>
            </a:r>
            <a:r>
              <a:rPr lang="cs-CZ" b="1" dirty="0" smtClean="0"/>
              <a:t>vyvinuty emoce</a:t>
            </a:r>
            <a:r>
              <a:rPr lang="cs-CZ" dirty="0" smtClean="0"/>
              <a:t>, jejich vyjádření i verbální, </a:t>
            </a:r>
            <a:r>
              <a:rPr lang="cs-CZ" b="1" dirty="0" smtClean="0"/>
              <a:t>sociální role, kontrola </a:t>
            </a:r>
            <a:r>
              <a:rPr lang="cs-CZ" dirty="0" smtClean="0"/>
              <a:t>(co je povoleno x zakázáno), </a:t>
            </a:r>
            <a:r>
              <a:rPr lang="cs-CZ" b="1" dirty="0" smtClean="0"/>
              <a:t>interpersonální vztahy </a:t>
            </a:r>
            <a:r>
              <a:rPr lang="cs-CZ" dirty="0" smtClean="0"/>
              <a:t>– nově s vrstevníky, zaměření na sexualitu - hry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39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Mladší školní věk – období latence (6-11let):</a:t>
            </a:r>
          </a:p>
          <a:p>
            <a:r>
              <a:rPr lang="cs-CZ" b="1" dirty="0"/>
              <a:t>a</a:t>
            </a:r>
            <a:r>
              <a:rPr lang="cs-CZ" b="1" dirty="0" smtClean="0"/>
              <a:t>kceptace cizích autorit</a:t>
            </a:r>
            <a:r>
              <a:rPr lang="cs-CZ" dirty="0" smtClean="0"/>
              <a:t>, důležitost osvojení sociálních norem a pravidel</a:t>
            </a:r>
          </a:p>
          <a:p>
            <a:r>
              <a:rPr lang="cs-CZ" dirty="0" smtClean="0"/>
              <a:t>Hodnocení </a:t>
            </a:r>
            <a:r>
              <a:rPr lang="cs-CZ" b="1" dirty="0" smtClean="0"/>
              <a:t>školní zralosti </a:t>
            </a:r>
            <a:r>
              <a:rPr lang="cs-CZ" dirty="0" smtClean="0"/>
              <a:t>– vyspělost, motivace ke školní práci</a:t>
            </a:r>
          </a:p>
          <a:p>
            <a:r>
              <a:rPr lang="cs-CZ" b="1" dirty="0" smtClean="0"/>
              <a:t>Vývoj myšlení </a:t>
            </a:r>
            <a:r>
              <a:rPr lang="cs-CZ" dirty="0" smtClean="0"/>
              <a:t>– konkrétní operace, vlastní úsudek názorného jevu i morální,  slovní zásoba, identifikace se stejný pohlavím (rodič, vrstevník)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807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459</Words>
  <Application>Microsoft Office PowerPoint</Application>
  <PresentationFormat>Předvádění na obrazovce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Normální vývoj dítěte a adolescenta</vt:lpstr>
      <vt:lpstr>Norma, normalita</vt:lpstr>
      <vt:lpstr>Vývojová období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Aspekty rodičovského chování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Normální vývoj dítěte a adolescenta</dc:title>
  <dc:creator>Tomas Blaga</dc:creator>
  <cp:lastModifiedBy>Tomas Blaga</cp:lastModifiedBy>
  <cp:revision>5</cp:revision>
  <dcterms:created xsi:type="dcterms:W3CDTF">2018-11-19T22:04:49Z</dcterms:created>
  <dcterms:modified xsi:type="dcterms:W3CDTF">2018-11-19T22:54:41Z</dcterms:modified>
</cp:coreProperties>
</file>