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Rodina a dítě s mentálním postižením</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12808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17660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předchází narození dítěte</a:t>
            </a:r>
          </a:p>
        </p:txBody>
      </p:sp>
      <p:sp>
        <p:nvSpPr>
          <p:cNvPr id="3" name="Zástupný symbol pro obsah 2"/>
          <p:cNvSpPr>
            <a:spLocks noGrp="1"/>
          </p:cNvSpPr>
          <p:nvPr>
            <p:ph idx="1"/>
          </p:nvPr>
        </p:nvSpPr>
        <p:spPr/>
        <p:txBody>
          <a:bodyPr/>
          <a:lstStyle/>
          <a:p>
            <a:r>
              <a:rPr lang="cs-CZ" dirty="0"/>
              <a:t>Vyhodnocení všech období vývoje:</a:t>
            </a:r>
          </a:p>
          <a:p>
            <a:pPr marL="0" indent="0">
              <a:buNone/>
            </a:pPr>
            <a:r>
              <a:rPr lang="cs-CZ" dirty="0"/>
              <a:t>Období prenatálního, perinatálního a časně postnatálního.</a:t>
            </a:r>
          </a:p>
          <a:p>
            <a:r>
              <a:rPr lang="cs-CZ" dirty="0"/>
              <a:t>Problémy ve vývoji v jednotlivých obdobích.</a:t>
            </a:r>
          </a:p>
          <a:p>
            <a:r>
              <a:rPr lang="cs-CZ" dirty="0"/>
              <a:t>Následky problémů v jednotlivých obdobích, postižení dítěte – diagnostika, lékař-pediatr, speciální pedagog, psycholog.</a:t>
            </a:r>
          </a:p>
          <a:p>
            <a:r>
              <a:rPr lang="cs-CZ" dirty="0"/>
              <a:t>Intervence hned po zjištění problémů (opoždění psychosomatického vývoje dítěte).</a:t>
            </a:r>
          </a:p>
          <a:p>
            <a:r>
              <a:rPr lang="cs-CZ" dirty="0"/>
              <a:t>Podpora rodičů.</a:t>
            </a:r>
          </a:p>
          <a:p>
            <a:r>
              <a:rPr lang="cs-CZ" dirty="0"/>
              <a:t>Podpora širší rodiny.</a:t>
            </a:r>
          </a:p>
          <a:p>
            <a:pPr marL="0" indent="0">
              <a:buNone/>
            </a:pPr>
            <a:endParaRPr lang="cs-CZ" dirty="0"/>
          </a:p>
          <a:p>
            <a:endParaRPr lang="cs-CZ" dirty="0"/>
          </a:p>
        </p:txBody>
      </p:sp>
    </p:spTree>
    <p:extLst>
      <p:ext uri="{BB962C8B-B14F-4D97-AF65-F5344CB8AC3E}">
        <p14:creationId xmlns:p14="http://schemas.microsoft.com/office/powerpoint/2010/main" val="1942501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Fáze vyrovnání se s postižením dítěte</a:t>
            </a:r>
          </a:p>
        </p:txBody>
      </p:sp>
      <p:sp>
        <p:nvSpPr>
          <p:cNvPr id="3" name="Zástupný symbol pro obsah 2"/>
          <p:cNvSpPr>
            <a:spLocks noGrp="1"/>
          </p:cNvSpPr>
          <p:nvPr>
            <p:ph idx="1"/>
          </p:nvPr>
        </p:nvSpPr>
        <p:spPr>
          <a:xfrm>
            <a:off x="677334" y="1261873"/>
            <a:ext cx="8596668" cy="4779490"/>
          </a:xfrm>
        </p:spPr>
        <p:txBody>
          <a:bodyPr>
            <a:normAutofit fontScale="92500" lnSpcReduction="20000"/>
          </a:bodyPr>
          <a:lstStyle/>
          <a:p>
            <a:pPr marL="0" indent="0">
              <a:buNone/>
            </a:pPr>
            <a:r>
              <a:rPr lang="cs-CZ" dirty="0"/>
              <a:t>Vágnerová (2008) člení celý proces do pěti fází. </a:t>
            </a:r>
          </a:p>
          <a:p>
            <a:r>
              <a:rPr lang="cs-CZ" dirty="0"/>
              <a:t>Nejprve nastává </a:t>
            </a:r>
            <a:r>
              <a:rPr lang="cs-CZ" b="1" dirty="0"/>
              <a:t>fáze</a:t>
            </a:r>
            <a:r>
              <a:rPr lang="cs-CZ" dirty="0"/>
              <a:t> </a:t>
            </a:r>
            <a:r>
              <a:rPr lang="cs-CZ" b="1" dirty="0"/>
              <a:t>šoku a popření</a:t>
            </a:r>
            <a:r>
              <a:rPr lang="cs-CZ" dirty="0"/>
              <a:t>. V této fázi jsou rodiče konsternovaní informací, že jejich dítě má nějaký problém. Nepřipouštějí nebo dokážou si připustit tuto špatnou zprávu. </a:t>
            </a:r>
          </a:p>
          <a:p>
            <a:r>
              <a:rPr lang="cs-CZ" dirty="0"/>
              <a:t>Následuje </a:t>
            </a:r>
            <a:r>
              <a:rPr lang="cs-CZ" b="1" dirty="0"/>
              <a:t>fáze bezmoci</a:t>
            </a:r>
            <a:r>
              <a:rPr lang="cs-CZ" dirty="0"/>
              <a:t>, ve které rodiče a nejbližší příbuzní hledají viníka jejich neštěstí. </a:t>
            </a:r>
          </a:p>
          <a:p>
            <a:r>
              <a:rPr lang="cs-CZ" dirty="0"/>
              <a:t>Ve </a:t>
            </a:r>
            <a:r>
              <a:rPr lang="cs-CZ" b="1" dirty="0"/>
              <a:t>fázi postupné adaptace a vyrovnání se s problémem </a:t>
            </a:r>
            <a:r>
              <a:rPr lang="cs-CZ" dirty="0"/>
              <a:t>rodiče mobilizují síly a shánějí podrobné informace o jejich situaci. Navštěvují různé odborníky, kteří by jim mohli pomoci. Současně si hledají informace o daném typu postižení a kontaktují různé neziskové organizace nebo komunity, které tvoří rodiny ve stejné situaci, řeší stejný problém. </a:t>
            </a:r>
          </a:p>
          <a:p>
            <a:r>
              <a:rPr lang="cs-CZ" dirty="0"/>
              <a:t>Další fází je </a:t>
            </a:r>
            <a:r>
              <a:rPr lang="cs-CZ" b="1" dirty="0"/>
              <a:t>smlouvání</a:t>
            </a:r>
            <a:r>
              <a:rPr lang="cs-CZ" dirty="0"/>
              <a:t>, kdy rodiče částečně přijali skutečnost, že jejich dítě má postižení, které je nevratné a neléčitelné. Snaží se s dítětem rehabilitovat a zmírňovat dopad postižení na co nejnižší míru. </a:t>
            </a:r>
          </a:p>
          <a:p>
            <a:r>
              <a:rPr lang="cs-CZ" dirty="0"/>
              <a:t>Poslední fází je </a:t>
            </a:r>
            <a:r>
              <a:rPr lang="cs-CZ" b="1" dirty="0"/>
              <a:t>realistický postoj</a:t>
            </a:r>
            <a:r>
              <a:rPr lang="cs-CZ" dirty="0"/>
              <a:t>, tzn., že rodiče mají na dítě přiměřené nároky s ohledem na jeho postižení a berou svého potomka takový, jaký je. Uvedené fáze mají u jednotlivých rodin různý průběh a každá fáze může trvat odlišně dlouhou dobu. </a:t>
            </a:r>
          </a:p>
        </p:txBody>
      </p:sp>
    </p:spTree>
    <p:extLst>
      <p:ext uri="{BB962C8B-B14F-4D97-AF65-F5344CB8AC3E}">
        <p14:creationId xmlns:p14="http://schemas.microsoft.com/office/powerpoint/2010/main" val="304656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výchovy</a:t>
            </a:r>
          </a:p>
        </p:txBody>
      </p:sp>
      <p:sp>
        <p:nvSpPr>
          <p:cNvPr id="3" name="Zástupný symbol pro obsah 2"/>
          <p:cNvSpPr>
            <a:spLocks noGrp="1"/>
          </p:cNvSpPr>
          <p:nvPr>
            <p:ph idx="1"/>
          </p:nvPr>
        </p:nvSpPr>
        <p:spPr>
          <a:xfrm>
            <a:off x="677334" y="1207009"/>
            <a:ext cx="8596668" cy="4834354"/>
          </a:xfrm>
        </p:spPr>
        <p:txBody>
          <a:bodyPr>
            <a:normAutofit fontScale="40000" lnSpcReduction="20000"/>
          </a:bodyPr>
          <a:lstStyle/>
          <a:p>
            <a:pPr marL="0" indent="0">
              <a:buNone/>
            </a:pPr>
            <a:r>
              <a:rPr lang="cs-CZ" sz="3500" dirty="0"/>
              <a:t>Přinosilová (2006) uvádí různé typy výchovy, které se často vyskytují v rodině s hendikepovaným dítětem, ale na dané dítě mají negativní dopad.</a:t>
            </a:r>
          </a:p>
          <a:p>
            <a:pPr marL="0" indent="0">
              <a:buNone/>
            </a:pPr>
            <a:endParaRPr lang="cs-CZ" sz="3500" dirty="0"/>
          </a:p>
          <a:p>
            <a:r>
              <a:rPr lang="cs-CZ" sz="2900" dirty="0"/>
              <a:t>Jednak je </a:t>
            </a:r>
            <a:r>
              <a:rPr lang="cs-CZ" sz="2900" b="1" u="sng" dirty="0"/>
              <a:t>to zavrhující výchova</a:t>
            </a:r>
            <a:r>
              <a:rPr lang="cs-CZ" sz="2900" dirty="0"/>
              <a:t>. Pro tento styl výchovy je charakteristická skutečnost, že se rodiče nevyrovnali s faktem, že se jim narodilo dítě s postižením, nebo možná studem za to, že je jejich dítě „jiné“. V takových rodinách je dítě častěji trestáno nebo utlačováno, protože není schopno splnit vysoká očekávání rodičů. </a:t>
            </a:r>
          </a:p>
          <a:p>
            <a:r>
              <a:rPr lang="cs-CZ" sz="2900" dirty="0"/>
              <a:t>Dalším nevhodným typem výchovy je </a:t>
            </a:r>
            <a:r>
              <a:rPr lang="cs-CZ" sz="2900" u="sng" dirty="0"/>
              <a:t>zanedbávající výchova</a:t>
            </a:r>
            <a:r>
              <a:rPr lang="cs-CZ" sz="2900" dirty="0"/>
              <a:t>. Vychází z podobných příčin jako předchozí typ výchovy. Rodič nemá zájem starat se o své dítě, nedává mu dostatečné množství podmětů, a tak dochází ke stagnaci vývoje dítěte. V krajních případech může docházet až k celkovému zanedbávání péče.</a:t>
            </a:r>
          </a:p>
          <a:p>
            <a:r>
              <a:rPr lang="cs-CZ" sz="2900" dirty="0"/>
              <a:t>Protipólem těchto dvou stylů </a:t>
            </a:r>
            <a:r>
              <a:rPr lang="cs-CZ" sz="2900" u="sng" dirty="0"/>
              <a:t>je rozmazlující a úzkostná výchova</a:t>
            </a:r>
            <a:r>
              <a:rPr lang="cs-CZ" sz="2900" dirty="0"/>
              <a:t>, kdy děti představují pro rodiče střed jejich života až do té míry, že rodiče zcela potlačují své zájmy a potřeby. Takoví rodiče plní dětem každé jejich přání a nejsou schopni  nastavit svým potomkům jasné hranice toho, co mohou dělat nebo očekávat. Rodiče své děti nekritizují ani netrestají, jsou přehnaně ochranitelští a dítě s postižením nenechají nic samostatně zkoušet, aby si náhodou neublížilo. Tento způsob výchovy je velmi častý. Rodiče jsou přesvědčeni,  že pro své dítě dělají maximum, ale důsledky tohoto stylu výchovy mu naopak velmi škodí. Každé dítě, včetně dětí s mentálním postižením, chce zažívat pocit úspěchu a určitou míru seberealizace. Pokud k tomuto nemá příležitost, může rezignovat, být apatické nebo dokonce na své rodiče agresivní. </a:t>
            </a:r>
          </a:p>
          <a:p>
            <a:r>
              <a:rPr lang="cs-CZ" sz="2900" dirty="0"/>
              <a:t>Dalším typem výchovy </a:t>
            </a:r>
            <a:r>
              <a:rPr lang="cs-CZ" sz="2900" u="sng" dirty="0"/>
              <a:t>je </a:t>
            </a:r>
            <a:r>
              <a:rPr lang="cs-CZ" sz="2900" u="sng" dirty="0" err="1"/>
              <a:t>perfekcionalistická</a:t>
            </a:r>
            <a:r>
              <a:rPr lang="cs-CZ" sz="2900" u="sng" dirty="0"/>
              <a:t> výchova</a:t>
            </a:r>
            <a:r>
              <a:rPr lang="cs-CZ" sz="2900" dirty="0"/>
              <a:t>. O rodičích spadajících do této kategorie lze říci, že ustrnuli ve fázi smlouvání a neustále srovnávají své dítěte s postižením s intaktními vrstevníky svých potomků. Kladou před dítě vysoké cíle a usilují o to, aby bylo ve všem nejlepší, přestože je jejich očekávání nereálné. </a:t>
            </a:r>
          </a:p>
          <a:p>
            <a:r>
              <a:rPr lang="cs-CZ" sz="2900" dirty="0"/>
              <a:t>Posledním stylem výchovy je </a:t>
            </a:r>
            <a:r>
              <a:rPr lang="cs-CZ" sz="2900" u="sng" dirty="0"/>
              <a:t>protekční výchova</a:t>
            </a:r>
            <a:r>
              <a:rPr lang="cs-CZ" sz="2900" dirty="0"/>
              <a:t>. Podstatou tohoto typu je skutečnost, že se rodiče snaží odstranit dítěti z cesty všechny překážky a zajistit mu tak hladký průběh jeho aktivit a veškerého jeho konání. Na budoucnost dítěte to však má většinou velmi negativní dopad, protože v pozdějším věku takový jedinec předpokládá, že mu s veškerými činnostmi bude někdo pomáhat a všichni budou brát ohled na jeho postižení. Tyto děti bývají i v dospělosti velmi nesamostatné a očekávají velkou podporu od okolí.</a:t>
            </a:r>
          </a:p>
          <a:p>
            <a:endParaRPr lang="cs-CZ" sz="2200" dirty="0"/>
          </a:p>
        </p:txBody>
      </p:sp>
    </p:spTree>
    <p:extLst>
      <p:ext uri="{BB962C8B-B14F-4D97-AF65-F5344CB8AC3E}">
        <p14:creationId xmlns:p14="http://schemas.microsoft.com/office/powerpoint/2010/main" val="65712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Sourozenci</a:t>
            </a:r>
          </a:p>
        </p:txBody>
      </p:sp>
      <p:sp>
        <p:nvSpPr>
          <p:cNvPr id="3" name="Zástupný symbol pro obsah 2"/>
          <p:cNvSpPr>
            <a:spLocks noGrp="1"/>
          </p:cNvSpPr>
          <p:nvPr>
            <p:ph idx="1"/>
          </p:nvPr>
        </p:nvSpPr>
        <p:spPr>
          <a:xfrm>
            <a:off x="677334" y="1124713"/>
            <a:ext cx="8596668" cy="4916650"/>
          </a:xfrm>
        </p:spPr>
        <p:txBody>
          <a:bodyPr>
            <a:noAutofit/>
          </a:bodyPr>
          <a:lstStyle/>
          <a:p>
            <a:pPr marL="0" indent="0">
              <a:buNone/>
            </a:pPr>
            <a:r>
              <a:rPr lang="cs-CZ" sz="1200" dirty="0"/>
              <a:t>Styl rodinné výchovy významným způsobem ovlivňuje vztah </a:t>
            </a:r>
            <a:r>
              <a:rPr lang="cs-CZ" sz="1200" b="1" dirty="0"/>
              <a:t>zdravého</a:t>
            </a:r>
            <a:r>
              <a:rPr lang="cs-CZ" sz="1200" dirty="0"/>
              <a:t> </a:t>
            </a:r>
            <a:r>
              <a:rPr lang="cs-CZ" sz="1200" b="1" dirty="0"/>
              <a:t>sourozence </a:t>
            </a:r>
            <a:r>
              <a:rPr lang="cs-CZ" sz="1200" dirty="0"/>
              <a:t>k</a:t>
            </a:r>
            <a:r>
              <a:rPr lang="cs-CZ" sz="1200" b="1" dirty="0"/>
              <a:t> </a:t>
            </a:r>
            <a:r>
              <a:rPr lang="cs-CZ" sz="1200" dirty="0"/>
              <a:t>dítěti s postižením. Na vývoj jedince s mentálním postižením má přítomnost dalšího dítěte v rodině většinou neuvěřitelně pozitivní dopad.</a:t>
            </a:r>
          </a:p>
          <a:p>
            <a:r>
              <a:rPr lang="cs-CZ" sz="1200" dirty="0"/>
              <a:t>Dítě s mentálním postižením se většinou snaží svého sourozence ve všech oblastech napodobovat, přirozeným způsobem se naučí řešit různé sociální situace. Díky tomu se lépe přizpůsobuje kolektivu vrstevníků a v sociálních situacích je obratnější a přirozenější. </a:t>
            </a:r>
          </a:p>
          <a:p>
            <a:r>
              <a:rPr lang="cs-CZ" sz="1200" dirty="0"/>
              <a:t>Sourozenecký vztah přináší ideální příležitosti pro nácvik řešení různých sociálních interakcí. Běžně se stává, že oba aktéři jsou v jednu chvíli nejlepší kamarádi, ale za chvíli se objevují spory, které je nutno vyřešit (Vágnerová 2012). V případě dětí s postižením dochází velmi často k tomu, že děti nemají možnost si konflikty vyřešit sami, protože do sporů mezi sourozenci vstupují rodiče a zachovají se typicky podle zavedeného stylu výchovy, většinou situaci řeší ve prospěch hendikepovaného dítěte. </a:t>
            </a:r>
          </a:p>
          <a:p>
            <a:r>
              <a:rPr lang="cs-CZ" sz="1200" dirty="0"/>
              <a:t>Proto pro zdravého sourozence dítěte s postižením můžou být mnohé zdánlivě běžné rodinné situace zdrojem negativních zkušeností. </a:t>
            </a:r>
            <a:r>
              <a:rPr lang="cs-CZ" sz="1200" i="1" dirty="0"/>
              <a:t>„Zdraví sourozenci dětí s postižením čelí nejen běžným sourozeneckým problémům, ale jsou konfrontování s řadou nevšedních situací, které specifika jejich bratrů/sester přinášejí. Oproti jiným dětem mohou být částečně vystaveni jedinečným psychickým a osobním výzvám spojeným s dlouhodobým prožíváním stresu“</a:t>
            </a:r>
            <a:r>
              <a:rPr lang="cs-CZ" sz="1200" dirty="0"/>
              <a:t> (Havelka, Bartošová 2019, s. 21). </a:t>
            </a:r>
          </a:p>
          <a:p>
            <a:r>
              <a:rPr lang="cs-CZ" sz="1200" dirty="0"/>
              <a:t>Zvláště v dospívání mohou častěji zažívat pocit studu z toho, že jejich sourozenec je jiný, nezřídka se stávají terčem posměchu, někdy až šikany ze strany svých zdravých vrstevníků. K nedorozumění dochází častěji i mezi samotnými členy rodiny, protože zdravé děti nechápou, proč se rodiče chovají jinak k nim a jinak k sourozenci s postižením. Následkem pak u nich může být vznik pocitu méněcennosti a dlouhodobě mohou trpět úzkostí. Je prokázáno, že je vyšší četnost výskytu emočních problémů u sourozenců dětí s postižením než u běžné populace. Naopak v rodinách, kde rodiče aplikují optimální styl rodinné výchovy a s celou situací už v počátku zdravé dítě seznámí, dochází k tomu, že sourozenec jedince s postižení je i v dospělosti empatičtější a zodpovědnější (Havelka, Bartošová 2019).</a:t>
            </a:r>
          </a:p>
        </p:txBody>
      </p:sp>
    </p:spTree>
    <p:extLst>
      <p:ext uri="{BB962C8B-B14F-4D97-AF65-F5344CB8AC3E}">
        <p14:creationId xmlns:p14="http://schemas.microsoft.com/office/powerpoint/2010/main" val="295801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70201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35579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874926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1023575"/>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1106</Words>
  <Application>Microsoft Office PowerPoint</Application>
  <PresentationFormat>Širokoúhlá obrazovka</PresentationFormat>
  <Paragraphs>30</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Trebuchet MS</vt:lpstr>
      <vt:lpstr>Wingdings 3</vt:lpstr>
      <vt:lpstr>Faseta</vt:lpstr>
      <vt:lpstr>Rodina a dítě s mentálním postižením</vt:lpstr>
      <vt:lpstr>Co předchází narození dítěte</vt:lpstr>
      <vt:lpstr>Fáze vyrovnání se s postižením dítěte</vt:lpstr>
      <vt:lpstr>Typy výchovy</vt:lpstr>
      <vt:lpstr>Sourozenci</vt:lpstr>
      <vt:lpstr>Prezentace aplikace PowerPoint</vt:lpstr>
      <vt:lpstr>Prezentace aplikace PowerPoint</vt:lpstr>
      <vt:lpstr>Prezentace aplikace PowerPoint</vt:lpstr>
      <vt:lpstr>Prezentace aplikace PowerPoint</vt:lpstr>
      <vt:lpstr>Prezentace aplikace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Rodina a dítě s mentálním postižením</dc:title>
  <dc:creator>Jarmila Pipeková</dc:creator>
  <cp:lastModifiedBy>Jarmila Pipeková</cp:lastModifiedBy>
  <cp:revision>3</cp:revision>
  <dcterms:created xsi:type="dcterms:W3CDTF">2021-04-13T13:31:20Z</dcterms:created>
  <dcterms:modified xsi:type="dcterms:W3CDTF">2023-03-25T08:55:51Z</dcterms:modified>
</cp:coreProperties>
</file>