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53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21:48:57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24575,'12'0'0,"2"9"0,4 1 0,0 8 0,0 0 0,5 1 0,-3-5 0,8 5 0,-9-5 0,10 6 0,-10-2 0,10-3 0,-10 2 0,10-6 0,-10 6 0,10-1 0,-10-2 0,9 4 0,-8-7 0,3 7 0,0-8 0,-3 7 0,8-6 0,-9 2 0,4 0 0,1-2 0,-5 2 0,4 0 0,-5-3 0,6 4 0,-5-5 0,4 4 0,1-2 0,-5 2 0,4-4 0,0 1 0,-3 3 0,3-3 0,-5 3 0,5-3 0,10 3 0,-6-2 0,9 3 0,-12 0 0,6-3 0,0 3 0,0-4 0,-1 0 0,7 0 0,1 0 0,1 1 0,3 0 0,-3-1 0,-1 0 0,5 1 0,-5-1 0,6 1 0,0 0 0,1 0 0,-1 0 0,0-1 0,1 1 0,6 0 0,-5-5 0,4 4 0,-5-4 0,-1 5 0,0-5 0,20 9 0,-15-8 0,8 8 0,-14-4 0,-4-1 0,-1 0 0,5 1 0,-5 0 0,0-1 0,5 1 0,-11-1 0,11 0 0,-11 0 0,5 1 0,-6-1 0,5 0 0,-3 0 0,3 0 0,-5-4 0,6 3 0,-5-3 0,5 4 0,-6 0 0,0-5 0,-1 4 0,-4-4 0,-2 1 0,0 2 0,5-3 0,-7 0 0,4 4 0,-16-8 0,8 7 0,-8-7 0,4 3 0,-5-4 0,0 3 0,0-2 0,0 3 0,-3-8 0,-2 0 0,-3-4 0,0 0 0,0-5 0,0 4 0,-4-9 0,3 9 0,-7-4 0,7 1 0,-2 2 0,-1-7 0,3 8 0,-7-4 0,7 0 0,-3 4 0,1-4 0,2 5 0,-3-5 0,0 4 0,3-4 0,-2 0 0,3 4 0,-4-4 0,3 0 0,-3 4 0,4-4 0,0 1 0,0 2 0,-3-3 0,2 1 0,-3 2 0,4-2 0,0 3 0,0 1 0,0-5 0,-4-11 0,3 7 0,-3-6 0,4 14 0,0 1 0,0-5 0,-4 4 0,3-4 0,-2 5 0,3-4 0,-4 2 0,3-7 0,-3 8 0,4-9 0,-3 9 0,2-8 0,-3 8 0,0-9 0,3 9 0,-3-4 0,4 5 0,0 0 0,-4-1 0,3-3 0,-2 2 0,3-2 0,-4 4 0,3-1 0,-2 1 0,3 0 0,0 0 0,-4 4 0,4 1 0,-4 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21:49:00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719 0 24575,'-11'0'0,"-1"4"0,4 0 0,0 1 0,-5 3 0,4-4 0,-4 1 0,5 3 0,0-8 0,-1 8 0,1-7 0,0 6 0,0-6 0,-1 2 0,1 1 0,0-3 0,0 3 0,0-1 0,-1-2 0,1 3 0,0-1 0,0-2 0,0 3 0,3-1 0,-2-2 0,2 3 0,1-1 0,-4-2 0,4 3 0,-4-1 0,-1-2 0,1 6 0,0-6 0,0 3 0,-1-1 0,1-2 0,0 6 0,0-6 0,-1 3 0,1 0 0,0-3 0,-1 2 0,1-3 0,0 4 0,0-3 0,-1 2 0,1 1 0,0-3 0,-5 6 0,4-6 0,-4 3 0,0 0 0,4-3 0,-4 3 0,5 0 0,0-3 0,0 3 0,-1-4 0,1 0 0,4 3 0,-4-2 0,4 6 0,-4-6 0,-1 3 0,5-1 0,-3-2 0,2 3 0,1 0 0,-4-4 0,4 8 0,-4-7 0,-1 6 0,1-6 0,0 6 0,0-2 0,-1-1 0,1 3 0,0-6 0,-1 7 0,1-4 0,0 1 0,0-2 0,-1 1 0,1-3 0,4 6 0,-4-6 0,4 3 0,-1-1 0,-1-2 0,5 2 0,-3-3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2/13/23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2/13/23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447F4-1C02-AA49-B0B8-B9E7944E52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Logopedická prevence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2BC0E3-4DE1-5D4D-88C7-AB60C654FD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                </a:t>
            </a:r>
          </a:p>
          <a:p>
            <a:pPr algn="ctr"/>
            <a:r>
              <a:rPr lang="cs-CZ" dirty="0"/>
              <a:t>Léto 2023</a:t>
            </a:r>
          </a:p>
        </p:txBody>
      </p:sp>
    </p:spTree>
    <p:extLst>
      <p:ext uri="{BB962C8B-B14F-4D97-AF65-F5344CB8AC3E}">
        <p14:creationId xmlns:p14="http://schemas.microsoft.com/office/powerpoint/2010/main" val="3221765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2487D-C37A-114C-A2D6-6D1823D6E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Kompetence logopedického asistenta</a:t>
            </a:r>
            <a:br>
              <a:rPr lang="cs-CZ" dirty="0"/>
            </a:br>
            <a:r>
              <a:rPr lang="cs-CZ" sz="1800" dirty="0">
                <a:effectLst/>
                <a:latin typeface="TimesNewRomanPSMT"/>
              </a:rPr>
              <a:t>(</a:t>
            </a:r>
            <a:r>
              <a:rPr lang="cs-CZ" sz="1800" dirty="0" err="1">
                <a:effectLst/>
                <a:latin typeface="TimesNewRomanPSMT"/>
              </a:rPr>
              <a:t>Metodicke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doporučeni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č.j</a:t>
            </a:r>
            <a:r>
              <a:rPr lang="cs-CZ" sz="1800" dirty="0">
                <a:effectLst/>
                <a:latin typeface="TimesNewRomanPSMT"/>
              </a:rPr>
              <a:t>. 14 712/2009-61 k </a:t>
            </a:r>
            <a:r>
              <a:rPr lang="cs-CZ" sz="1800" dirty="0" err="1">
                <a:effectLst/>
                <a:latin typeface="TimesNewRomanPSMT"/>
              </a:rPr>
              <a:t>zabezpečeni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logopedicke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péče</a:t>
            </a:r>
            <a:r>
              <a:rPr lang="cs-CZ" sz="1800" dirty="0">
                <a:effectLst/>
                <a:latin typeface="TimesNewRomanPSMT"/>
              </a:rPr>
              <a:t> ve </a:t>
            </a:r>
            <a:r>
              <a:rPr lang="cs-CZ" sz="1800" dirty="0" err="1">
                <a:effectLst/>
                <a:latin typeface="TimesNewRomanPSMT"/>
              </a:rPr>
              <a:t>školstvi</a:t>
            </a:r>
            <a:r>
              <a:rPr lang="cs-CZ" sz="1800" dirty="0">
                <a:effectLst/>
                <a:latin typeface="TimesNewRomanPSMT"/>
              </a:rPr>
              <a:t>́)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ED56E5-299E-8A4B-8B3F-C91796101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10" y="1645920"/>
            <a:ext cx="9978391" cy="4663440"/>
          </a:xfrm>
        </p:spPr>
        <p:txBody>
          <a:bodyPr>
            <a:normAutofit fontScale="32500" lnSpcReduction="20000"/>
          </a:bodyPr>
          <a:lstStyle/>
          <a:p>
            <a:endParaRPr lang="cs-CZ" sz="7000" b="1" dirty="0">
              <a:effectLst/>
              <a:latin typeface="TimesNewRomanPSMT"/>
            </a:endParaRPr>
          </a:p>
          <a:p>
            <a:r>
              <a:rPr lang="cs-CZ" sz="7000" b="1" dirty="0">
                <a:effectLst/>
                <a:latin typeface="TimesNewRomanPSMT"/>
              </a:rPr>
              <a:t>Logopedický asistent, </a:t>
            </a:r>
            <a:r>
              <a:rPr lang="cs-CZ" sz="7000" b="1" dirty="0" err="1">
                <a:effectLst/>
                <a:latin typeface="TimesNewRomanPSMT"/>
              </a:rPr>
              <a:t>ktery</a:t>
            </a:r>
            <a:r>
              <a:rPr lang="cs-CZ" sz="7000" b="1" dirty="0">
                <a:effectLst/>
                <a:latin typeface="TimesNewRomanPSMT"/>
              </a:rPr>
              <a:t>́ </a:t>
            </a:r>
            <a:r>
              <a:rPr lang="cs-CZ" sz="7000" b="1" dirty="0" err="1">
                <a:effectLst/>
                <a:latin typeface="TimesNewRomanPSMT"/>
              </a:rPr>
              <a:t>získal</a:t>
            </a:r>
            <a:r>
              <a:rPr lang="cs-CZ" sz="7000" b="1" dirty="0">
                <a:effectLst/>
                <a:latin typeface="TimesNewRomanPSMT"/>
              </a:rPr>
              <a:t> odbornou </a:t>
            </a:r>
            <a:r>
              <a:rPr lang="cs-CZ" sz="7000" b="1" dirty="0" err="1">
                <a:effectLst/>
                <a:latin typeface="TimesNewRomanPSMT"/>
              </a:rPr>
              <a:t>způsobilost</a:t>
            </a:r>
            <a:r>
              <a:rPr lang="cs-CZ" sz="7000" b="1" dirty="0">
                <a:effectLst/>
                <a:latin typeface="TimesNewRomanPSMT"/>
              </a:rPr>
              <a:t> podle ČI IV </a:t>
            </a:r>
            <a:r>
              <a:rPr lang="cs-CZ" sz="7000" b="1" dirty="0" err="1">
                <a:effectLst/>
                <a:latin typeface="TimesNewRomanPSMT"/>
              </a:rPr>
              <a:t>písm</a:t>
            </a:r>
            <a:r>
              <a:rPr lang="cs-CZ" sz="7000" b="1" dirty="0">
                <a:effectLst/>
                <a:latin typeface="TimesNewRomanPSMT"/>
              </a:rPr>
              <a:t>. a) a b) </a:t>
            </a:r>
            <a:r>
              <a:rPr lang="cs-CZ" sz="7000" dirty="0" err="1">
                <a:effectLst/>
                <a:latin typeface="TimesNewRomanPSMT"/>
              </a:rPr>
              <a:t>provádi</a:t>
            </a:r>
            <a:r>
              <a:rPr lang="cs-CZ" sz="7000" dirty="0">
                <a:effectLst/>
                <a:latin typeface="TimesNewRomanPSMT"/>
              </a:rPr>
              <a:t>́: </a:t>
            </a:r>
            <a:endParaRPr lang="cs-CZ" sz="700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7000" dirty="0" err="1">
                <a:effectLst/>
                <a:latin typeface="TimesNewRomanPSMT"/>
              </a:rPr>
              <a:t>přímou</a:t>
            </a:r>
            <a:r>
              <a:rPr lang="cs-CZ" sz="7000" dirty="0">
                <a:effectLst/>
                <a:latin typeface="TimesNewRomanPSMT"/>
              </a:rPr>
              <a:t> logopedickou intervenci u </a:t>
            </a:r>
            <a:r>
              <a:rPr lang="cs-CZ" sz="7000" dirty="0" err="1">
                <a:effectLst/>
                <a:latin typeface="TimesNewRomanPSMT"/>
              </a:rPr>
              <a:t>žáku</a:t>
            </a:r>
            <a:r>
              <a:rPr lang="cs-CZ" sz="7000" dirty="0">
                <a:effectLst/>
                <a:latin typeface="TimesNewRomanPSMT"/>
              </a:rPr>
              <a:t>̊ se </a:t>
            </a:r>
            <a:r>
              <a:rPr lang="cs-CZ" sz="7000" dirty="0" err="1">
                <a:effectLst/>
                <a:latin typeface="TimesNewRomanPSMT"/>
              </a:rPr>
              <a:t>zjištěnou</a:t>
            </a:r>
            <a:r>
              <a:rPr lang="cs-CZ" sz="7000" dirty="0">
                <a:effectLst/>
                <a:latin typeface="TimesNewRomanPSMT"/>
              </a:rPr>
              <a:t> prostou vadou </a:t>
            </a:r>
            <a:r>
              <a:rPr lang="cs-CZ" sz="7000" dirty="0" err="1">
                <a:effectLst/>
                <a:latin typeface="TimesNewRomanPSMT"/>
              </a:rPr>
              <a:t>výslovnosti</a:t>
            </a:r>
            <a:r>
              <a:rPr lang="cs-CZ" sz="7000" dirty="0">
                <a:effectLst/>
                <a:latin typeface="TimesNewRomanPSMT"/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7000" dirty="0">
                <a:effectLst/>
                <a:latin typeface="TimesNewRomanPSMT"/>
              </a:rPr>
              <a:t>logopedem </a:t>
            </a:r>
            <a:r>
              <a:rPr lang="cs-CZ" sz="7000" dirty="0" err="1">
                <a:effectLst/>
                <a:latin typeface="TimesNewRomanPSMT"/>
              </a:rPr>
              <a:t>stanovene</a:t>
            </a:r>
            <a:r>
              <a:rPr lang="cs-CZ" sz="7000" dirty="0">
                <a:effectLst/>
                <a:latin typeface="TimesNewRomanPSMT"/>
              </a:rPr>
              <a:t>́ </a:t>
            </a:r>
            <a:r>
              <a:rPr lang="cs-CZ" sz="7000" dirty="0" err="1">
                <a:effectLst/>
                <a:latin typeface="TimesNewRomanPSMT"/>
              </a:rPr>
              <a:t>edukačni</a:t>
            </a:r>
            <a:r>
              <a:rPr lang="cs-CZ" sz="7000" dirty="0">
                <a:effectLst/>
                <a:latin typeface="TimesNewRomanPSMT"/>
              </a:rPr>
              <a:t>́, resp. </a:t>
            </a:r>
            <a:r>
              <a:rPr lang="cs-CZ" sz="7000" dirty="0" err="1">
                <a:effectLst/>
                <a:latin typeface="TimesNewRomanPSMT"/>
              </a:rPr>
              <a:t>reedukačni</a:t>
            </a:r>
            <a:r>
              <a:rPr lang="cs-CZ" sz="7000" dirty="0">
                <a:effectLst/>
                <a:latin typeface="TimesNewRomanPSMT"/>
              </a:rPr>
              <a:t>́ postupy a </a:t>
            </a:r>
            <a:r>
              <a:rPr lang="cs-CZ" sz="7000" dirty="0" err="1">
                <a:effectLst/>
                <a:latin typeface="TimesNewRomanPSMT"/>
              </a:rPr>
              <a:t>cvičeni</a:t>
            </a:r>
            <a:r>
              <a:rPr lang="cs-CZ" sz="7000" dirty="0">
                <a:effectLst/>
                <a:latin typeface="TimesNewRomanPSMT"/>
              </a:rPr>
              <a:t>́ u </a:t>
            </a:r>
            <a:r>
              <a:rPr lang="cs-CZ" sz="7000" dirty="0" err="1">
                <a:effectLst/>
                <a:latin typeface="TimesNewRomanPSMT"/>
              </a:rPr>
              <a:t>svěřených</a:t>
            </a:r>
            <a:r>
              <a:rPr lang="cs-CZ" sz="7000" dirty="0">
                <a:effectLst/>
                <a:latin typeface="TimesNewRomanPSMT"/>
              </a:rPr>
              <a:t> </a:t>
            </a:r>
            <a:r>
              <a:rPr lang="cs-CZ" sz="7000" dirty="0" err="1">
                <a:effectLst/>
                <a:latin typeface="TimesNewRomanPSMT"/>
              </a:rPr>
              <a:t>ž</a:t>
            </a:r>
            <a:r>
              <a:rPr lang="cs-CZ" sz="7000" dirty="0" err="1">
                <a:latin typeface="TimesNewRomanPSMT"/>
              </a:rPr>
              <a:t>á</a:t>
            </a:r>
            <a:r>
              <a:rPr lang="cs-CZ" sz="7000" dirty="0" err="1">
                <a:effectLst/>
                <a:latin typeface="TimesNewRomanPSMT"/>
              </a:rPr>
              <a:t>ku</a:t>
            </a:r>
            <a:r>
              <a:rPr lang="cs-CZ" sz="7000" dirty="0">
                <a:effectLst/>
                <a:latin typeface="TimesNewRomanPSMT"/>
              </a:rPr>
              <a:t>̊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7000" dirty="0" err="1">
                <a:effectLst/>
                <a:latin typeface="TimesNewRomanPSMT"/>
              </a:rPr>
              <a:t>vyhledáva</a:t>
            </a:r>
            <a:r>
              <a:rPr lang="cs-CZ" sz="7000" dirty="0">
                <a:effectLst/>
                <a:latin typeface="TimesNewRomanPSMT"/>
              </a:rPr>
              <a:t>́ </a:t>
            </a:r>
            <a:r>
              <a:rPr lang="cs-CZ" sz="7000" dirty="0" err="1">
                <a:effectLst/>
                <a:latin typeface="TimesNewRomanPSMT"/>
              </a:rPr>
              <a:t>žáky</a:t>
            </a:r>
            <a:r>
              <a:rPr lang="cs-CZ" sz="7000" dirty="0">
                <a:effectLst/>
                <a:latin typeface="TimesNewRomanPSMT"/>
              </a:rPr>
              <a:t> s </a:t>
            </a:r>
            <a:r>
              <a:rPr lang="cs-CZ" sz="7000" dirty="0" err="1">
                <a:effectLst/>
                <a:latin typeface="TimesNewRomanPSMT"/>
              </a:rPr>
              <a:t>narušenou</a:t>
            </a:r>
            <a:r>
              <a:rPr lang="cs-CZ" sz="7000" dirty="0">
                <a:effectLst/>
                <a:latin typeface="TimesNewRomanPSMT"/>
              </a:rPr>
              <a:t> </a:t>
            </a:r>
            <a:r>
              <a:rPr lang="cs-CZ" sz="7000" dirty="0" err="1">
                <a:effectLst/>
                <a:latin typeface="TimesNewRomanPSMT"/>
              </a:rPr>
              <a:t>komunikačni</a:t>
            </a:r>
            <a:r>
              <a:rPr lang="cs-CZ" sz="7000" dirty="0">
                <a:effectLst/>
                <a:latin typeface="TimesNewRomanPSMT"/>
              </a:rPr>
              <a:t>́ schopností,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7000" dirty="0">
                <a:effectLst/>
                <a:latin typeface="TimesNewRomanPSMT"/>
              </a:rPr>
              <a:t>u </a:t>
            </a:r>
            <a:r>
              <a:rPr lang="cs-CZ" sz="7000" dirty="0" err="1">
                <a:effectLst/>
                <a:latin typeface="TimesNewRomanPSMT"/>
              </a:rPr>
              <a:t>svěřených</a:t>
            </a:r>
            <a:r>
              <a:rPr lang="cs-CZ" sz="7000" dirty="0">
                <a:effectLst/>
                <a:latin typeface="TimesNewRomanPSMT"/>
              </a:rPr>
              <a:t> </a:t>
            </a:r>
            <a:r>
              <a:rPr lang="cs-CZ" sz="7000" dirty="0" err="1">
                <a:effectLst/>
                <a:latin typeface="TimesNewRomanPSMT"/>
              </a:rPr>
              <a:t>žáku</a:t>
            </a:r>
            <a:r>
              <a:rPr lang="cs-CZ" sz="7000" dirty="0">
                <a:effectLst/>
                <a:latin typeface="TimesNewRomanPSMT"/>
              </a:rPr>
              <a:t>̊ </a:t>
            </a:r>
            <a:r>
              <a:rPr lang="cs-CZ" sz="7000" dirty="0" err="1">
                <a:effectLst/>
                <a:latin typeface="TimesNewRomanPSMT"/>
              </a:rPr>
              <a:t>činnosti</a:t>
            </a:r>
            <a:r>
              <a:rPr lang="cs-CZ" sz="7000" dirty="0">
                <a:effectLst/>
                <a:latin typeface="TimesNewRomanPSMT"/>
              </a:rPr>
              <a:t> </a:t>
            </a:r>
            <a:r>
              <a:rPr lang="cs-CZ" sz="7000" dirty="0" err="1">
                <a:effectLst/>
                <a:latin typeface="TimesNewRomanPSMT"/>
              </a:rPr>
              <a:t>zaměřené</a:t>
            </a:r>
            <a:r>
              <a:rPr lang="cs-CZ" sz="7000" dirty="0">
                <a:effectLst/>
                <a:latin typeface="TimesNewRomanPSMT"/>
              </a:rPr>
              <a:t>́ na podporu </a:t>
            </a:r>
            <a:r>
              <a:rPr lang="cs-CZ" sz="7000" dirty="0" err="1">
                <a:effectLst/>
                <a:latin typeface="TimesNewRomanPSMT"/>
              </a:rPr>
              <a:t>přirozeného</a:t>
            </a:r>
            <a:r>
              <a:rPr lang="cs-CZ" sz="7000" dirty="0">
                <a:effectLst/>
                <a:latin typeface="TimesNewRomanPSMT"/>
              </a:rPr>
              <a:t> rozvoje </a:t>
            </a:r>
            <a:r>
              <a:rPr lang="cs-CZ" sz="7000" dirty="0" err="1">
                <a:effectLst/>
                <a:latin typeface="TimesNewRomanPSMT"/>
              </a:rPr>
              <a:t>řeči</a:t>
            </a:r>
            <a:r>
              <a:rPr lang="cs-CZ" sz="7000" dirty="0">
                <a:effectLst/>
                <a:latin typeface="TimesNewRomanPSMT"/>
              </a:rPr>
              <a:t> a prevenci vzniku poruch </a:t>
            </a:r>
            <a:r>
              <a:rPr lang="cs-CZ" sz="7000" dirty="0" err="1">
                <a:effectLst/>
                <a:latin typeface="TimesNewRomanPSMT"/>
              </a:rPr>
              <a:t>řeči</a:t>
            </a:r>
            <a:r>
              <a:rPr lang="cs-CZ" sz="7000" dirty="0">
                <a:effectLst/>
                <a:latin typeface="TimesNewRomanPSMT"/>
              </a:rPr>
              <a:t> a prevenci vzniku </a:t>
            </a:r>
            <a:r>
              <a:rPr lang="cs-CZ" sz="7000" dirty="0" err="1">
                <a:effectLst/>
                <a:latin typeface="TimesNewRomanPSMT"/>
              </a:rPr>
              <a:t>čtenářských</a:t>
            </a:r>
            <a:r>
              <a:rPr lang="cs-CZ" sz="7000" dirty="0">
                <a:effectLst/>
                <a:latin typeface="TimesNewRomanPSMT"/>
              </a:rPr>
              <a:t> </a:t>
            </a:r>
            <a:r>
              <a:rPr lang="cs-CZ" sz="7000" dirty="0" err="1">
                <a:effectLst/>
                <a:latin typeface="TimesNewRomanPSMT"/>
              </a:rPr>
              <a:t>obtíži</a:t>
            </a:r>
            <a:r>
              <a:rPr lang="cs-CZ" sz="7000" dirty="0">
                <a:effectLst/>
                <a:latin typeface="TimesNewRomanPSMT"/>
              </a:rPr>
              <a:t>́,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7000" dirty="0">
                <a:effectLst/>
                <a:latin typeface="TimesNewRomanPSMT"/>
              </a:rPr>
              <a:t>v rozsahu </a:t>
            </a:r>
            <a:r>
              <a:rPr lang="cs-CZ" sz="7000" dirty="0" err="1">
                <a:effectLst/>
                <a:latin typeface="TimesNewRomanPSMT"/>
              </a:rPr>
              <a:t>sve</a:t>
            </a:r>
            <a:r>
              <a:rPr lang="cs-CZ" sz="7000" dirty="0">
                <a:effectLst/>
                <a:latin typeface="TimesNewRomanPSMT"/>
              </a:rPr>
              <a:t>́ </a:t>
            </a:r>
            <a:r>
              <a:rPr lang="cs-CZ" sz="7000" dirty="0" err="1">
                <a:effectLst/>
                <a:latin typeface="TimesNewRomanPSMT"/>
              </a:rPr>
              <a:t>působnosti</a:t>
            </a:r>
            <a:r>
              <a:rPr lang="cs-CZ" sz="7000" dirty="0">
                <a:effectLst/>
                <a:latin typeface="TimesNewRomanPSMT"/>
              </a:rPr>
              <a:t> poskytuje </a:t>
            </a:r>
            <a:r>
              <a:rPr lang="cs-CZ" sz="7000" dirty="0" err="1">
                <a:effectLst/>
                <a:latin typeface="TimesNewRomanPSMT"/>
              </a:rPr>
              <a:t>zákonným</a:t>
            </a:r>
            <a:r>
              <a:rPr lang="cs-CZ" sz="7000" dirty="0">
                <a:effectLst/>
                <a:latin typeface="TimesNewRomanPSMT"/>
              </a:rPr>
              <a:t> </a:t>
            </a:r>
            <a:r>
              <a:rPr lang="cs-CZ" sz="7000" dirty="0" err="1">
                <a:effectLst/>
                <a:latin typeface="TimesNewRomanPSMT"/>
              </a:rPr>
              <a:t>zástupcům</a:t>
            </a:r>
            <a:r>
              <a:rPr lang="cs-CZ" sz="7000" dirty="0">
                <a:effectLst/>
                <a:latin typeface="TimesNewRomanPSMT"/>
              </a:rPr>
              <a:t> </a:t>
            </a:r>
            <a:r>
              <a:rPr lang="cs-CZ" sz="7000" dirty="0" err="1">
                <a:effectLst/>
                <a:latin typeface="TimesNewRomanPSMT"/>
              </a:rPr>
              <a:t>žáku</a:t>
            </a:r>
            <a:r>
              <a:rPr lang="cs-CZ" sz="7000" dirty="0">
                <a:effectLst/>
                <a:latin typeface="TimesNewRomanPSMT"/>
              </a:rPr>
              <a:t>̊ s </a:t>
            </a:r>
            <a:r>
              <a:rPr lang="cs-CZ" sz="7000" dirty="0" err="1">
                <a:effectLst/>
                <a:latin typeface="TimesNewRomanPSMT"/>
              </a:rPr>
              <a:t>příznaky</a:t>
            </a:r>
            <a:r>
              <a:rPr lang="cs-CZ" sz="7000" dirty="0">
                <a:effectLst/>
                <a:latin typeface="TimesNewRomanPSMT"/>
              </a:rPr>
              <a:t> </a:t>
            </a:r>
            <a:r>
              <a:rPr lang="cs-CZ" sz="7000" dirty="0" err="1">
                <a:effectLst/>
                <a:latin typeface="TimesNewRomanPSMT"/>
              </a:rPr>
              <a:t>rizikového</a:t>
            </a:r>
            <a:r>
              <a:rPr lang="cs-CZ" sz="7000" dirty="0">
                <a:effectLst/>
                <a:latin typeface="TimesNewRomanPSMT"/>
              </a:rPr>
              <a:t> </a:t>
            </a:r>
            <a:r>
              <a:rPr lang="cs-CZ" sz="7000" dirty="0" err="1">
                <a:effectLst/>
                <a:latin typeface="TimesNewRomanPSMT"/>
              </a:rPr>
              <a:t>vývoje</a:t>
            </a:r>
            <a:r>
              <a:rPr lang="cs-CZ" sz="7000" dirty="0">
                <a:effectLst/>
                <a:latin typeface="TimesNewRomanPSMT"/>
              </a:rPr>
              <a:t> </a:t>
            </a:r>
            <a:r>
              <a:rPr lang="cs-CZ" sz="7000" dirty="0" err="1">
                <a:effectLst/>
                <a:latin typeface="TimesNewRomanPSMT"/>
              </a:rPr>
              <a:t>řeči</a:t>
            </a:r>
            <a:r>
              <a:rPr lang="cs-CZ" sz="7000" dirty="0">
                <a:effectLst/>
                <a:latin typeface="TimesNewRomanPSMT"/>
              </a:rPr>
              <a:t> informace o dostupnosti </a:t>
            </a:r>
            <a:r>
              <a:rPr lang="cs-CZ" sz="7000" dirty="0" err="1">
                <a:effectLst/>
                <a:latin typeface="TimesNewRomanPSMT"/>
              </a:rPr>
              <a:t>logopedicke</a:t>
            </a:r>
            <a:r>
              <a:rPr lang="cs-CZ" sz="7000" dirty="0">
                <a:effectLst/>
                <a:latin typeface="TimesNewRomanPSMT"/>
              </a:rPr>
              <a:t>́ </a:t>
            </a:r>
            <a:r>
              <a:rPr lang="cs-CZ" sz="7000" dirty="0" err="1">
                <a:effectLst/>
                <a:latin typeface="TimesNewRomanPSMT"/>
              </a:rPr>
              <a:t>péče</a:t>
            </a:r>
            <a:r>
              <a:rPr lang="cs-CZ" sz="7000" dirty="0">
                <a:effectLst/>
                <a:latin typeface="TimesNewRomanPSMT"/>
              </a:rPr>
              <a:t>. </a:t>
            </a:r>
            <a:endParaRPr lang="cs-CZ" sz="70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243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80302-C7D5-9C42-8ACE-4108FB2FD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>
                <a:latin typeface="Times" pitchFamily="2" charset="0"/>
              </a:rPr>
              <a:t>Kompetence logopedického asistenta</a:t>
            </a:r>
            <a:br>
              <a:rPr lang="cs-CZ" sz="4400" dirty="0">
                <a:latin typeface="Times" pitchFamily="2" charset="0"/>
              </a:rPr>
            </a:br>
            <a:r>
              <a:rPr lang="cs-CZ" sz="1800" dirty="0">
                <a:effectLst/>
                <a:latin typeface="Times" pitchFamily="2" charset="0"/>
              </a:rPr>
              <a:t>(</a:t>
            </a:r>
            <a:r>
              <a:rPr lang="cs-CZ" sz="1800" dirty="0" err="1">
                <a:effectLst/>
                <a:latin typeface="Times" pitchFamily="2" charset="0"/>
              </a:rPr>
              <a:t>Metodicke</a:t>
            </a:r>
            <a:r>
              <a:rPr lang="cs-CZ" sz="1800" dirty="0">
                <a:effectLst/>
                <a:latin typeface="Times" pitchFamily="2" charset="0"/>
              </a:rPr>
              <a:t>́ </a:t>
            </a:r>
            <a:r>
              <a:rPr lang="cs-CZ" sz="1800" dirty="0" err="1">
                <a:effectLst/>
                <a:latin typeface="Times" pitchFamily="2" charset="0"/>
              </a:rPr>
              <a:t>doporučeni</a:t>
            </a:r>
            <a:r>
              <a:rPr lang="cs-CZ" sz="1800" dirty="0">
                <a:effectLst/>
                <a:latin typeface="Times" pitchFamily="2" charset="0"/>
              </a:rPr>
              <a:t>́ </a:t>
            </a:r>
            <a:r>
              <a:rPr lang="cs-CZ" sz="1800" dirty="0" err="1">
                <a:effectLst/>
                <a:latin typeface="Times" pitchFamily="2" charset="0"/>
              </a:rPr>
              <a:t>č.j</a:t>
            </a:r>
            <a:r>
              <a:rPr lang="cs-CZ" sz="1800" dirty="0">
                <a:effectLst/>
                <a:latin typeface="Times" pitchFamily="2" charset="0"/>
              </a:rPr>
              <a:t>. 14 712/2009-61 k </a:t>
            </a:r>
            <a:r>
              <a:rPr lang="cs-CZ" sz="1800" dirty="0" err="1">
                <a:effectLst/>
                <a:latin typeface="Times" pitchFamily="2" charset="0"/>
              </a:rPr>
              <a:t>zabezpečeni</a:t>
            </a:r>
            <a:r>
              <a:rPr lang="cs-CZ" sz="1800" dirty="0">
                <a:effectLst/>
                <a:latin typeface="Times" pitchFamily="2" charset="0"/>
              </a:rPr>
              <a:t>́ </a:t>
            </a:r>
            <a:r>
              <a:rPr lang="cs-CZ" sz="1800" dirty="0" err="1">
                <a:effectLst/>
                <a:latin typeface="Times" pitchFamily="2" charset="0"/>
              </a:rPr>
              <a:t>logopedicke</a:t>
            </a:r>
            <a:r>
              <a:rPr lang="cs-CZ" sz="1800" dirty="0">
                <a:effectLst/>
                <a:latin typeface="Times" pitchFamily="2" charset="0"/>
              </a:rPr>
              <a:t>́ </a:t>
            </a:r>
            <a:r>
              <a:rPr lang="cs-CZ" sz="1800" dirty="0" err="1">
                <a:effectLst/>
                <a:latin typeface="Times" pitchFamily="2" charset="0"/>
              </a:rPr>
              <a:t>péče</a:t>
            </a:r>
            <a:r>
              <a:rPr lang="cs-CZ" sz="1800" dirty="0">
                <a:effectLst/>
                <a:latin typeface="Times" pitchFamily="2" charset="0"/>
              </a:rPr>
              <a:t> ve </a:t>
            </a:r>
            <a:r>
              <a:rPr lang="cs-CZ" sz="1800" dirty="0" err="1">
                <a:effectLst/>
                <a:latin typeface="Times" pitchFamily="2" charset="0"/>
              </a:rPr>
              <a:t>školstvi</a:t>
            </a:r>
            <a:r>
              <a:rPr lang="cs-CZ" sz="1800" dirty="0">
                <a:effectLst/>
                <a:latin typeface="Times" pitchFamily="2" charset="0"/>
              </a:rPr>
              <a:t>́) 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27E8A4-DD15-8445-AF71-AFE2C9FA7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effectLst/>
                <a:latin typeface="TimesNewRomanPSMT"/>
              </a:rPr>
              <a:t>Logopedický asistent, </a:t>
            </a:r>
            <a:r>
              <a:rPr lang="cs-CZ" sz="2000" b="1" dirty="0" err="1">
                <a:effectLst/>
                <a:latin typeface="TimesNewRomanPSMT"/>
              </a:rPr>
              <a:t>ktery</a:t>
            </a:r>
            <a:r>
              <a:rPr lang="cs-CZ" sz="2000" b="1" dirty="0">
                <a:effectLst/>
                <a:latin typeface="TimesNewRomanPSMT"/>
              </a:rPr>
              <a:t>́ </a:t>
            </a:r>
            <a:r>
              <a:rPr lang="cs-CZ" sz="2000" b="1" dirty="0" err="1">
                <a:effectLst/>
                <a:latin typeface="TimesNewRomanPSMT"/>
              </a:rPr>
              <a:t>získal</a:t>
            </a:r>
            <a:r>
              <a:rPr lang="cs-CZ" sz="2000" b="1" dirty="0">
                <a:effectLst/>
                <a:latin typeface="TimesNewRomanPSMT"/>
              </a:rPr>
              <a:t> odbornou </a:t>
            </a:r>
            <a:r>
              <a:rPr lang="cs-CZ" sz="2000" b="1" dirty="0" err="1">
                <a:effectLst/>
                <a:latin typeface="TimesNewRomanPSMT"/>
              </a:rPr>
              <a:t>způsobilost</a:t>
            </a:r>
            <a:r>
              <a:rPr lang="cs-CZ" sz="2000" b="1" dirty="0">
                <a:effectLst/>
                <a:latin typeface="TimesNewRomanPSMT"/>
              </a:rPr>
              <a:t> podle </a:t>
            </a:r>
            <a:r>
              <a:rPr lang="cs-CZ" sz="2000" b="1" dirty="0" err="1">
                <a:effectLst/>
                <a:latin typeface="TimesNewRomanPSMT"/>
              </a:rPr>
              <a:t>čl</a:t>
            </a:r>
            <a:r>
              <a:rPr lang="cs-CZ" sz="2000" b="1" dirty="0">
                <a:effectLst/>
                <a:latin typeface="TimesNewRomanPSMT"/>
              </a:rPr>
              <a:t>. IV </a:t>
            </a:r>
            <a:r>
              <a:rPr lang="cs-CZ" sz="2000" b="1" dirty="0" err="1">
                <a:effectLst/>
                <a:latin typeface="TimesNewRomanPSMT"/>
              </a:rPr>
              <a:t>písm</a:t>
            </a:r>
            <a:r>
              <a:rPr lang="cs-CZ" sz="2000" b="1" dirty="0">
                <a:effectLst/>
                <a:latin typeface="TimesNewRomanPSMT"/>
              </a:rPr>
              <a:t>. c) </a:t>
            </a:r>
            <a:r>
              <a:rPr lang="cs-CZ" sz="2000" dirty="0">
                <a:effectLst/>
                <a:latin typeface="TimesNewRomanPSMT"/>
              </a:rPr>
              <a:t>se </a:t>
            </a:r>
            <a:r>
              <a:rPr lang="cs-CZ" sz="2000" dirty="0" err="1">
                <a:effectLst/>
                <a:latin typeface="TimesNewRomanPSMT"/>
              </a:rPr>
              <a:t>zaměřuje</a:t>
            </a:r>
            <a:r>
              <a:rPr lang="cs-CZ" sz="2000" dirty="0">
                <a:effectLst/>
                <a:latin typeface="TimesNewRomanPSMT"/>
              </a:rPr>
              <a:t> </a:t>
            </a:r>
            <a:r>
              <a:rPr lang="cs-CZ" sz="2000" dirty="0" err="1">
                <a:effectLst/>
                <a:latin typeface="TimesNewRomanPSMT"/>
              </a:rPr>
              <a:t>zejména</a:t>
            </a:r>
            <a:r>
              <a:rPr lang="cs-CZ" sz="2000" dirty="0">
                <a:effectLst/>
                <a:latin typeface="TimesNewRomanPSMT"/>
              </a:rPr>
              <a:t>: </a:t>
            </a:r>
            <a:endParaRPr lang="cs-CZ" sz="200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TimesNewRomanPSMT"/>
              </a:rPr>
              <a:t>na podporu </a:t>
            </a:r>
            <a:r>
              <a:rPr lang="cs-CZ" sz="2000" dirty="0" err="1">
                <a:effectLst/>
                <a:latin typeface="TimesNewRomanPSMT"/>
              </a:rPr>
              <a:t>přirozeného</a:t>
            </a:r>
            <a:r>
              <a:rPr lang="cs-CZ" sz="2000" dirty="0">
                <a:effectLst/>
                <a:latin typeface="TimesNewRomanPSMT"/>
              </a:rPr>
              <a:t> rozvoje </a:t>
            </a:r>
            <a:r>
              <a:rPr lang="cs-CZ" sz="2000" dirty="0" err="1">
                <a:effectLst/>
                <a:latin typeface="TimesNewRomanPSMT"/>
              </a:rPr>
              <a:t>komunikačních</a:t>
            </a:r>
            <a:r>
              <a:rPr lang="cs-CZ" sz="2000" dirty="0">
                <a:effectLst/>
                <a:latin typeface="TimesNewRomanPSMT"/>
              </a:rPr>
              <a:t> schopností a dovedností u </a:t>
            </a:r>
            <a:r>
              <a:rPr lang="cs-CZ" sz="2000" dirty="0" err="1">
                <a:effectLst/>
                <a:latin typeface="TimesNewRomanPSMT"/>
              </a:rPr>
              <a:t>děti</a:t>
            </a:r>
            <a:r>
              <a:rPr lang="cs-CZ" sz="2000" dirty="0">
                <a:effectLst/>
                <a:latin typeface="TimesNewRomanPSMT"/>
              </a:rPr>
              <a:t>́ v </a:t>
            </a:r>
            <a:r>
              <a:rPr lang="cs-CZ" sz="2000" dirty="0" err="1">
                <a:effectLst/>
                <a:latin typeface="TimesNewRomanPSMT"/>
              </a:rPr>
              <a:t>předškolním</a:t>
            </a:r>
            <a:r>
              <a:rPr lang="cs-CZ" sz="2000" dirty="0">
                <a:effectLst/>
                <a:latin typeface="TimesNewRomanPSMT"/>
              </a:rPr>
              <a:t> </a:t>
            </a:r>
            <a:r>
              <a:rPr lang="cs-CZ" sz="2000" dirty="0" err="1">
                <a:effectLst/>
                <a:latin typeface="TimesNewRomanPSMT"/>
              </a:rPr>
              <a:t>věku</a:t>
            </a:r>
            <a:r>
              <a:rPr lang="cs-CZ" sz="2000" dirty="0">
                <a:effectLst/>
                <a:latin typeface="TimesNewRomanPSMT"/>
              </a:rPr>
              <a:t> a </a:t>
            </a:r>
            <a:r>
              <a:rPr lang="cs-CZ" sz="2000" dirty="0" err="1">
                <a:effectLst/>
                <a:latin typeface="TimesNewRomanPSMT"/>
              </a:rPr>
              <a:t>mladším</a:t>
            </a:r>
            <a:r>
              <a:rPr lang="cs-CZ" sz="2000" dirty="0">
                <a:effectLst/>
                <a:latin typeface="TimesNewRomanPSMT"/>
              </a:rPr>
              <a:t> </a:t>
            </a:r>
            <a:r>
              <a:rPr lang="cs-CZ" sz="2000" dirty="0" err="1">
                <a:effectLst/>
                <a:latin typeface="TimesNewRomanPSMT"/>
              </a:rPr>
              <a:t>školním</a:t>
            </a:r>
            <a:r>
              <a:rPr lang="cs-CZ" sz="2000" dirty="0">
                <a:effectLst/>
                <a:latin typeface="TimesNewRomanPSMT"/>
              </a:rPr>
              <a:t> </a:t>
            </a:r>
            <a:r>
              <a:rPr lang="cs-CZ" sz="2000" dirty="0" err="1">
                <a:effectLst/>
                <a:latin typeface="TimesNewRomanPSMT"/>
              </a:rPr>
              <a:t>věku</a:t>
            </a:r>
            <a:r>
              <a:rPr lang="cs-CZ" sz="2000" dirty="0">
                <a:effectLst/>
                <a:latin typeface="TimesNewRomanPSMT"/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TimesNewRomanPSMT"/>
              </a:rPr>
              <a:t>na prevenci vzniku poruch </a:t>
            </a:r>
            <a:r>
              <a:rPr lang="cs-CZ" sz="2000" dirty="0" err="1">
                <a:effectLst/>
                <a:latin typeface="TimesNewRomanPSMT"/>
              </a:rPr>
              <a:t>řeči</a:t>
            </a:r>
            <a:r>
              <a:rPr lang="cs-CZ" sz="2000" dirty="0">
                <a:effectLst/>
                <a:latin typeface="TimesNewRomanPSMT"/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TimesNewRomanPSMT"/>
              </a:rPr>
              <a:t>na prevenci vzniku </a:t>
            </a:r>
            <a:r>
              <a:rPr lang="cs-CZ" sz="2000" dirty="0" err="1">
                <a:effectLst/>
                <a:latin typeface="TimesNewRomanPSMT"/>
              </a:rPr>
              <a:t>čtenářských</a:t>
            </a:r>
            <a:r>
              <a:rPr lang="cs-CZ" sz="2000" dirty="0">
                <a:effectLst/>
                <a:latin typeface="TimesNewRomanPSMT"/>
              </a:rPr>
              <a:t> </a:t>
            </a:r>
            <a:r>
              <a:rPr lang="cs-CZ" sz="2000" dirty="0" err="1">
                <a:effectLst/>
                <a:latin typeface="TimesNewRomanPSMT"/>
              </a:rPr>
              <a:t>obtíži</a:t>
            </a:r>
            <a:r>
              <a:rPr lang="cs-CZ" sz="2000" dirty="0">
                <a:effectLst/>
                <a:latin typeface="TimesNewRomanPSMT"/>
              </a:rPr>
              <a:t>́,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TimesNewRomanPSMT"/>
              </a:rPr>
              <a:t>v rozsahu </a:t>
            </a:r>
            <a:r>
              <a:rPr lang="cs-CZ" sz="2000" dirty="0" err="1">
                <a:effectLst/>
                <a:latin typeface="TimesNewRomanPSMT"/>
              </a:rPr>
              <a:t>sve</a:t>
            </a:r>
            <a:r>
              <a:rPr lang="cs-CZ" sz="2000" dirty="0">
                <a:effectLst/>
                <a:latin typeface="TimesNewRomanPSMT"/>
              </a:rPr>
              <a:t>́ </a:t>
            </a:r>
            <a:r>
              <a:rPr lang="cs-CZ" sz="2000" dirty="0" err="1">
                <a:effectLst/>
                <a:latin typeface="TimesNewRomanPSMT"/>
              </a:rPr>
              <a:t>působnosti</a:t>
            </a:r>
            <a:r>
              <a:rPr lang="cs-CZ" sz="2000" dirty="0">
                <a:effectLst/>
                <a:latin typeface="TimesNewRomanPSMT"/>
              </a:rPr>
              <a:t> poskytuje </a:t>
            </a:r>
            <a:r>
              <a:rPr lang="cs-CZ" sz="2000" dirty="0" err="1">
                <a:effectLst/>
                <a:latin typeface="TimesNewRomanPSMT"/>
              </a:rPr>
              <a:t>zákonným</a:t>
            </a:r>
            <a:r>
              <a:rPr lang="cs-CZ" sz="2000" dirty="0">
                <a:effectLst/>
                <a:latin typeface="TimesNewRomanPSMT"/>
              </a:rPr>
              <a:t> </a:t>
            </a:r>
            <a:r>
              <a:rPr lang="cs-CZ" sz="2000" dirty="0" err="1">
                <a:effectLst/>
                <a:latin typeface="TimesNewRomanPSMT"/>
              </a:rPr>
              <a:t>zástupcům</a:t>
            </a:r>
            <a:r>
              <a:rPr lang="cs-CZ" sz="2000" dirty="0">
                <a:effectLst/>
                <a:latin typeface="TimesNewRomanPSMT"/>
              </a:rPr>
              <a:t> </a:t>
            </a:r>
            <a:r>
              <a:rPr lang="cs-CZ" sz="2000" dirty="0" err="1">
                <a:effectLst/>
                <a:latin typeface="TimesNewRomanPSMT"/>
              </a:rPr>
              <a:t>žáku</a:t>
            </a:r>
            <a:r>
              <a:rPr lang="cs-CZ" sz="2000" dirty="0">
                <a:effectLst/>
                <a:latin typeface="TimesNewRomanPSMT"/>
              </a:rPr>
              <a:t>̊ s </a:t>
            </a:r>
            <a:r>
              <a:rPr lang="cs-CZ" sz="2000" dirty="0" err="1">
                <a:effectLst/>
                <a:latin typeface="TimesNewRomanPSMT"/>
              </a:rPr>
              <a:t>příznaky</a:t>
            </a:r>
            <a:r>
              <a:rPr lang="cs-CZ" sz="2000" dirty="0">
                <a:effectLst/>
                <a:latin typeface="TimesNewRomanPSMT"/>
              </a:rPr>
              <a:t> </a:t>
            </a:r>
            <a:r>
              <a:rPr lang="cs-CZ" sz="2000" dirty="0" err="1">
                <a:effectLst/>
                <a:latin typeface="TimesNewRomanPSMT"/>
              </a:rPr>
              <a:t>rizikového</a:t>
            </a:r>
            <a:r>
              <a:rPr lang="cs-CZ" sz="2000" dirty="0">
                <a:effectLst/>
                <a:latin typeface="TimesNewRomanPSMT"/>
              </a:rPr>
              <a:t> </a:t>
            </a:r>
            <a:r>
              <a:rPr lang="cs-CZ" sz="2000" dirty="0" err="1">
                <a:effectLst/>
                <a:latin typeface="TimesNewRomanPSMT"/>
              </a:rPr>
              <a:t>vývoje</a:t>
            </a:r>
            <a:r>
              <a:rPr lang="cs-CZ" sz="2000" dirty="0">
                <a:effectLst/>
                <a:latin typeface="TimesNewRomanPSMT"/>
              </a:rPr>
              <a:t> </a:t>
            </a:r>
            <a:r>
              <a:rPr lang="cs-CZ" sz="2000" dirty="0" err="1">
                <a:effectLst/>
                <a:latin typeface="TimesNewRomanPSMT"/>
              </a:rPr>
              <a:t>řeči</a:t>
            </a:r>
            <a:r>
              <a:rPr lang="cs-CZ" sz="2000" dirty="0">
                <a:effectLst/>
                <a:latin typeface="TimesNewRomanPSMT"/>
              </a:rPr>
              <a:t> informace o dostupnosti </a:t>
            </a:r>
            <a:r>
              <a:rPr lang="cs-CZ" sz="2000" dirty="0" err="1">
                <a:effectLst/>
                <a:latin typeface="TimesNewRomanPSMT"/>
              </a:rPr>
              <a:t>logopedicke</a:t>
            </a:r>
            <a:r>
              <a:rPr lang="cs-CZ" sz="2000" dirty="0">
                <a:effectLst/>
                <a:latin typeface="TimesNewRomanPSMT"/>
              </a:rPr>
              <a:t>́ </a:t>
            </a:r>
            <a:r>
              <a:rPr lang="cs-CZ" sz="2000" dirty="0" err="1">
                <a:effectLst/>
                <a:latin typeface="TimesNewRomanPSMT"/>
              </a:rPr>
              <a:t>péče</a:t>
            </a:r>
            <a:r>
              <a:rPr lang="cs-CZ" sz="2000" dirty="0">
                <a:effectLst/>
                <a:latin typeface="TimesNewRomanPSMT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461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90FE0-A9FC-6642-AED3-F58C571E2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logopedické intervence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C78F87-AEAB-5647-BEB9-AD9F05113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908810"/>
            <a:ext cx="9921241" cy="4400550"/>
          </a:xfrm>
        </p:spPr>
        <p:txBody>
          <a:bodyPr>
            <a:normAutofit/>
          </a:bodyPr>
          <a:lstStyle/>
          <a:p>
            <a:r>
              <a:rPr lang="cs-CZ" sz="1800" u="sng" dirty="0" err="1">
                <a:effectLst/>
                <a:latin typeface="TimesNewRomanPSMT"/>
              </a:rPr>
              <a:t>Logopedicka</a:t>
            </a:r>
            <a:r>
              <a:rPr lang="cs-CZ" sz="1800" u="sng" dirty="0">
                <a:effectLst/>
                <a:latin typeface="TimesNewRomanPSMT"/>
              </a:rPr>
              <a:t>́ intervence je </a:t>
            </a:r>
            <a:r>
              <a:rPr lang="cs-CZ" sz="1800" u="sng" dirty="0" err="1">
                <a:effectLst/>
                <a:latin typeface="TimesNewRomanPSMT"/>
              </a:rPr>
              <a:t>specificka</a:t>
            </a:r>
            <a:r>
              <a:rPr lang="cs-CZ" sz="1800" u="sng" dirty="0">
                <a:effectLst/>
                <a:latin typeface="TimesNewRomanPSMT"/>
              </a:rPr>
              <a:t>́ aktivita, kterou </a:t>
            </a:r>
            <a:r>
              <a:rPr lang="cs-CZ" sz="1800" u="sng" dirty="0" err="1">
                <a:effectLst/>
                <a:latin typeface="TimesNewRomanPSMT"/>
              </a:rPr>
              <a:t>uskutečňuje</a:t>
            </a:r>
            <a:r>
              <a:rPr lang="cs-CZ" sz="1800" u="sng" dirty="0">
                <a:effectLst/>
                <a:latin typeface="TimesNewRomanPSMT"/>
              </a:rPr>
              <a:t> logoped s </a:t>
            </a:r>
            <a:r>
              <a:rPr lang="cs-CZ" sz="1800" u="sng" dirty="0" err="1">
                <a:effectLst/>
                <a:latin typeface="TimesNewRomanPSMT"/>
              </a:rPr>
              <a:t>cílem</a:t>
            </a:r>
            <a:r>
              <a:rPr lang="cs-CZ" sz="1800" u="sng" dirty="0">
                <a:effectLst/>
                <a:latin typeface="TimesNewRomanPSMT"/>
              </a:rPr>
              <a:t>: </a:t>
            </a:r>
            <a:endParaRPr lang="cs-CZ" sz="18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 err="1">
                <a:effectLst/>
                <a:latin typeface="TimesNewRomanPSMT"/>
              </a:rPr>
              <a:t>předejít</a:t>
            </a:r>
            <a:r>
              <a:rPr lang="cs-CZ" sz="1800" b="1" dirty="0">
                <a:effectLst/>
                <a:latin typeface="TimesNewRomanPSMT"/>
              </a:rPr>
              <a:t> </a:t>
            </a:r>
            <a:r>
              <a:rPr lang="cs-CZ" sz="1800" dirty="0">
                <a:effectLst/>
                <a:latin typeface="TimesNewRomanPSMT"/>
              </a:rPr>
              <a:t>vzniku </a:t>
            </a:r>
            <a:r>
              <a:rPr lang="cs-CZ" sz="1800" dirty="0" err="1">
                <a:effectLst/>
                <a:latin typeface="TimesNewRomanPSMT"/>
              </a:rPr>
              <a:t>narušene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komunikačni</a:t>
            </a:r>
            <a:r>
              <a:rPr lang="cs-CZ" sz="1800" dirty="0">
                <a:effectLst/>
                <a:latin typeface="TimesNewRomanPSMT"/>
              </a:rPr>
              <a:t>́ schopnosti (</a:t>
            </a:r>
            <a:r>
              <a:rPr lang="cs-CZ" sz="1800" dirty="0" err="1">
                <a:effectLst/>
                <a:latin typeface="TimesNewRomanPSMT"/>
              </a:rPr>
              <a:t>dále</a:t>
            </a:r>
            <a:r>
              <a:rPr lang="cs-CZ" sz="1800" dirty="0">
                <a:effectLst/>
                <a:latin typeface="TimesNewRomanPSMT"/>
              </a:rPr>
              <a:t> NKS),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>
                <a:effectLst/>
                <a:latin typeface="TimesNewRomanPSMT"/>
              </a:rPr>
              <a:t>identifikovat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narušenou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komunikačni</a:t>
            </a:r>
            <a:r>
              <a:rPr lang="cs-CZ" sz="1800" dirty="0">
                <a:effectLst/>
                <a:latin typeface="TimesNewRomanPSMT"/>
              </a:rPr>
              <a:t>́ schopnost,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>
                <a:effectLst/>
                <a:latin typeface="TimesNewRomanPSMT"/>
              </a:rPr>
              <a:t>eliminovat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b="1" dirty="0" err="1">
                <a:effectLst/>
                <a:latin typeface="TimesNewRomanPSMT"/>
              </a:rPr>
              <a:t>zmírnit</a:t>
            </a:r>
            <a:r>
              <a:rPr lang="cs-CZ" sz="1800" dirty="0">
                <a:effectLst/>
                <a:latin typeface="TimesNewRomanPSMT"/>
              </a:rPr>
              <a:t> nebo </a:t>
            </a:r>
            <a:r>
              <a:rPr lang="cs-CZ" sz="1800" dirty="0" err="1">
                <a:effectLst/>
                <a:latin typeface="TimesNewRomanPSMT"/>
              </a:rPr>
              <a:t>alespon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b="1" dirty="0" err="1">
                <a:effectLst/>
                <a:latin typeface="TimesNewRomanPSMT"/>
              </a:rPr>
              <a:t>překonat</a:t>
            </a:r>
            <a:r>
              <a:rPr lang="cs-CZ" sz="1800" b="1" dirty="0">
                <a:effectLst/>
                <a:latin typeface="TimesNewRomanPSMT"/>
              </a:rPr>
              <a:t> </a:t>
            </a:r>
            <a:r>
              <a:rPr lang="cs-CZ" sz="1800" dirty="0">
                <a:effectLst/>
                <a:latin typeface="TimesNewRomanPSMT"/>
              </a:rPr>
              <a:t>NKS (tj. v </a:t>
            </a:r>
            <a:r>
              <a:rPr lang="cs-CZ" sz="1800" dirty="0" err="1">
                <a:effectLst/>
                <a:latin typeface="TimesNewRomanPSMT"/>
              </a:rPr>
              <a:t>případech</a:t>
            </a:r>
            <a:r>
              <a:rPr lang="cs-CZ" sz="1800" dirty="0">
                <a:effectLst/>
                <a:latin typeface="TimesNewRomanPSMT"/>
              </a:rPr>
              <a:t>, kdy se NKS </a:t>
            </a:r>
            <a:r>
              <a:rPr lang="cs-CZ" sz="1800" dirty="0" err="1">
                <a:effectLst/>
                <a:latin typeface="TimesNewRomanPSMT"/>
              </a:rPr>
              <a:t>neda</a:t>
            </a:r>
            <a:r>
              <a:rPr lang="cs-CZ" sz="1800" dirty="0">
                <a:effectLst/>
                <a:latin typeface="TimesNewRomanPSMT"/>
              </a:rPr>
              <a:t>́ odstranit, je </a:t>
            </a:r>
            <a:r>
              <a:rPr lang="cs-CZ" sz="1800" dirty="0" err="1">
                <a:effectLst/>
                <a:latin typeface="TimesNewRomanPSMT"/>
              </a:rPr>
              <a:t>našim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cílem</a:t>
            </a:r>
            <a:r>
              <a:rPr lang="cs-CZ" sz="1800" dirty="0">
                <a:effectLst/>
                <a:latin typeface="TimesNewRomanPSMT"/>
              </a:rPr>
              <a:t> minimalizovat </a:t>
            </a:r>
            <a:r>
              <a:rPr lang="cs-CZ" sz="1800" dirty="0" err="1">
                <a:effectLst/>
                <a:latin typeface="TimesNewRomanPSMT"/>
              </a:rPr>
              <a:t>sekundárni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důsledky</a:t>
            </a:r>
            <a:r>
              <a:rPr lang="cs-CZ" sz="1800" dirty="0">
                <a:effectLst/>
                <a:latin typeface="TimesNewRomanPSMT"/>
              </a:rPr>
              <a:t> NKS v </a:t>
            </a:r>
            <a:r>
              <a:rPr lang="cs-CZ" sz="1800" dirty="0" err="1">
                <a:effectLst/>
                <a:latin typeface="TimesNewRomanPSMT"/>
              </a:rPr>
              <a:t>podobe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možného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nárůstu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komunikačni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bariéry</a:t>
            </a:r>
            <a:r>
              <a:rPr lang="cs-CZ" sz="1800" dirty="0">
                <a:effectLst/>
                <a:latin typeface="TimesNewRomanPSMT"/>
              </a:rPr>
              <a:t>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NewRomanPSMT"/>
              </a:rPr>
              <a:t>Logopedickou intervenci </a:t>
            </a:r>
            <a:r>
              <a:rPr lang="cs-CZ" sz="1800" dirty="0" err="1">
                <a:effectLst/>
                <a:latin typeface="TimesNewRomanPSMT"/>
              </a:rPr>
              <a:t>chápeme</a:t>
            </a:r>
            <a:r>
              <a:rPr lang="cs-CZ" sz="1800" dirty="0">
                <a:effectLst/>
                <a:latin typeface="TimesNewRomanPSMT"/>
              </a:rPr>
              <a:t> jako </a:t>
            </a:r>
            <a:r>
              <a:rPr lang="cs-CZ" sz="1800" dirty="0" err="1">
                <a:effectLst/>
                <a:latin typeface="TimesNewRomanPSMT"/>
              </a:rPr>
              <a:t>složity</a:t>
            </a:r>
            <a:r>
              <a:rPr lang="cs-CZ" sz="1800" dirty="0">
                <a:effectLst/>
                <a:latin typeface="TimesNewRomanPSMT"/>
              </a:rPr>
              <a:t>́ proces, </a:t>
            </a:r>
            <a:r>
              <a:rPr lang="cs-CZ" sz="1800" dirty="0" err="1">
                <a:effectLst/>
                <a:latin typeface="TimesNewRomanPSMT"/>
              </a:rPr>
              <a:t>ktery</a:t>
            </a:r>
            <a:r>
              <a:rPr lang="cs-CZ" sz="1800" dirty="0">
                <a:effectLst/>
                <a:latin typeface="TimesNewRomanPSMT"/>
              </a:rPr>
              <a:t>́ se realizuje na </a:t>
            </a:r>
            <a:r>
              <a:rPr lang="cs-CZ" sz="1800" dirty="0" err="1">
                <a:effectLst/>
                <a:latin typeface="TimesNewRomanPSMT"/>
              </a:rPr>
              <a:t>třech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vzájemne</a:t>
            </a:r>
            <a:r>
              <a:rPr lang="cs-CZ" sz="1800" dirty="0">
                <a:effectLst/>
                <a:latin typeface="TimesNewRomanPSMT"/>
              </a:rPr>
              <a:t>̌ se </a:t>
            </a:r>
            <a:r>
              <a:rPr lang="cs-CZ" sz="1800" dirty="0" err="1">
                <a:effectLst/>
                <a:latin typeface="TimesNewRomanPSMT"/>
              </a:rPr>
              <a:t>prolínajících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úrovních</a:t>
            </a:r>
            <a:r>
              <a:rPr lang="cs-CZ" sz="1800" dirty="0">
                <a:effectLst/>
                <a:latin typeface="TimesNewRomanPSMT"/>
              </a:rPr>
              <a:t>: </a:t>
            </a:r>
          </a:p>
          <a:p>
            <a:pPr marL="742950" lvl="1" indent="-285750" algn="ctr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C00000"/>
                </a:solidFill>
                <a:effectLst/>
                <a:latin typeface="TimesNewRomanPSMT"/>
              </a:rPr>
              <a:t>logopedicka</a:t>
            </a:r>
            <a:r>
              <a:rPr lang="cs-CZ" dirty="0">
                <a:solidFill>
                  <a:srgbClr val="C00000"/>
                </a:solidFill>
                <a:effectLst/>
                <a:latin typeface="TimesNewRomanPSMT"/>
              </a:rPr>
              <a:t>́ prevence, </a:t>
            </a:r>
          </a:p>
          <a:p>
            <a:pPr marL="742950" lvl="1" indent="-285750" algn="ctr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C00000"/>
                </a:solidFill>
                <a:effectLst/>
                <a:latin typeface="TimesNewRomanPSMT"/>
              </a:rPr>
              <a:t>logopedicka</a:t>
            </a:r>
            <a:r>
              <a:rPr lang="cs-CZ" dirty="0">
                <a:solidFill>
                  <a:srgbClr val="C00000"/>
                </a:solidFill>
                <a:effectLst/>
                <a:latin typeface="TimesNewRomanPSMT"/>
              </a:rPr>
              <a:t>́ diagnostika, </a:t>
            </a:r>
          </a:p>
          <a:p>
            <a:pPr marL="742950" lvl="1" indent="-285750" algn="ctr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C00000"/>
                </a:solidFill>
                <a:effectLst/>
                <a:latin typeface="TimesNewRomanPSMT"/>
              </a:rPr>
              <a:t>logopedicka</a:t>
            </a:r>
            <a:r>
              <a:rPr lang="cs-CZ" dirty="0">
                <a:solidFill>
                  <a:srgbClr val="C00000"/>
                </a:solidFill>
                <a:effectLst/>
                <a:latin typeface="TimesNewRomanPSMT"/>
              </a:rPr>
              <a:t>́ terapie.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577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17A12-D084-9A40-A908-5FA236123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Logopedická 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10D66-7355-FE4D-A02B-A6ADD05E0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390" y="1725930"/>
            <a:ext cx="9909811" cy="458343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effectLst/>
                <a:latin typeface="Times" pitchFamily="2" charset="0"/>
              </a:rPr>
              <a:t>V logopedické diagnostice lze </a:t>
            </a:r>
            <a:r>
              <a:rPr lang="cs-CZ" sz="1800" dirty="0" err="1">
                <a:effectLst/>
                <a:latin typeface="Times" pitchFamily="2" charset="0"/>
              </a:rPr>
              <a:t>uz</a:t>
            </a:r>
            <a:r>
              <a:rPr lang="cs-CZ" sz="1800" dirty="0">
                <a:effectLst/>
                <a:latin typeface="Times" pitchFamily="2" charset="0"/>
              </a:rPr>
              <a:t>̌ </a:t>
            </a:r>
            <a:r>
              <a:rPr lang="cs-CZ" sz="1800" dirty="0" err="1">
                <a:effectLst/>
                <a:latin typeface="Times" pitchFamily="2" charset="0"/>
              </a:rPr>
              <a:t>několik</a:t>
            </a:r>
            <a:r>
              <a:rPr lang="cs-CZ" sz="1800" dirty="0">
                <a:effectLst/>
                <a:latin typeface="Times" pitchFamily="2" charset="0"/>
              </a:rPr>
              <a:t> desetilet</a:t>
            </a:r>
            <a:r>
              <a:rPr lang="cs-CZ" sz="1800" dirty="0">
                <a:latin typeface="Times" pitchFamily="2" charset="0"/>
              </a:rPr>
              <a:t>í</a:t>
            </a:r>
            <a:r>
              <a:rPr lang="cs-CZ" sz="1800" dirty="0">
                <a:effectLst/>
                <a:latin typeface="Times" pitchFamily="2" charset="0"/>
              </a:rPr>
              <a:t> pozorovat </a:t>
            </a:r>
            <a:r>
              <a:rPr lang="cs-CZ" sz="1800" dirty="0" err="1">
                <a:effectLst/>
                <a:latin typeface="Times" pitchFamily="2" charset="0"/>
              </a:rPr>
              <a:t>pozitivni</a:t>
            </a:r>
            <a:r>
              <a:rPr lang="cs-CZ" sz="1800" dirty="0">
                <a:effectLst/>
                <a:latin typeface="Times" pitchFamily="2" charset="0"/>
              </a:rPr>
              <a:t>́ </a:t>
            </a:r>
            <a:r>
              <a:rPr lang="cs-CZ" sz="1800" dirty="0" err="1">
                <a:effectLst/>
                <a:latin typeface="Times" pitchFamily="2" charset="0"/>
              </a:rPr>
              <a:t>změnu</a:t>
            </a:r>
            <a:r>
              <a:rPr lang="cs-CZ" sz="1800" dirty="0">
                <a:effectLst/>
                <a:latin typeface="Times" pitchFamily="2" charset="0"/>
              </a:rPr>
              <a:t> od </a:t>
            </a:r>
            <a:r>
              <a:rPr lang="cs-CZ" sz="1800" dirty="0" err="1">
                <a:effectLst/>
                <a:latin typeface="Times" pitchFamily="2" charset="0"/>
              </a:rPr>
              <a:t>převážne</a:t>
            </a:r>
            <a:r>
              <a:rPr lang="cs-CZ" sz="1800" dirty="0">
                <a:effectLst/>
                <a:latin typeface="Times" pitchFamily="2" charset="0"/>
              </a:rPr>
              <a:t>́ orientace na tzv. </a:t>
            </a:r>
            <a:r>
              <a:rPr lang="cs-CZ" sz="1800" dirty="0" err="1">
                <a:effectLst/>
                <a:latin typeface="Times" pitchFamily="2" charset="0"/>
              </a:rPr>
              <a:t>primární</a:t>
            </a:r>
            <a:r>
              <a:rPr lang="cs-CZ" sz="1800" dirty="0">
                <a:effectLst/>
                <a:latin typeface="Times" pitchFamily="2" charset="0"/>
              </a:rPr>
              <a:t> poruchy </a:t>
            </a:r>
            <a:r>
              <a:rPr lang="cs-CZ" sz="1800" dirty="0" err="1">
                <a:effectLst/>
                <a:latin typeface="Times" pitchFamily="2" charset="0"/>
              </a:rPr>
              <a:t>řeči</a:t>
            </a:r>
            <a:r>
              <a:rPr lang="cs-CZ" sz="1800" dirty="0">
                <a:effectLst/>
                <a:latin typeface="Times" pitchFamily="2" charset="0"/>
              </a:rPr>
              <a:t> </a:t>
            </a:r>
            <a:r>
              <a:rPr lang="cs-CZ" sz="1800" dirty="0" err="1">
                <a:effectLst/>
                <a:latin typeface="Times" pitchFamily="2" charset="0"/>
              </a:rPr>
              <a:t>směrem</a:t>
            </a:r>
            <a:r>
              <a:rPr lang="cs-CZ" sz="1800" dirty="0">
                <a:effectLst/>
                <a:latin typeface="Times" pitchFamily="2" charset="0"/>
              </a:rPr>
              <a:t> ke </a:t>
            </a:r>
            <a:r>
              <a:rPr lang="cs-CZ" sz="1800" b="1" dirty="0" err="1">
                <a:effectLst/>
                <a:latin typeface="Times" pitchFamily="2" charset="0"/>
              </a:rPr>
              <a:t>komplexnímu</a:t>
            </a:r>
            <a:r>
              <a:rPr lang="cs-CZ" sz="1800" b="1" dirty="0">
                <a:effectLst/>
                <a:latin typeface="Times" pitchFamily="2" charset="0"/>
              </a:rPr>
              <a:t> </a:t>
            </a:r>
            <a:r>
              <a:rPr lang="cs-CZ" sz="1800" b="1" dirty="0" err="1">
                <a:effectLst/>
                <a:latin typeface="Times" pitchFamily="2" charset="0"/>
              </a:rPr>
              <a:t>chápáni</a:t>
            </a:r>
            <a:r>
              <a:rPr lang="cs-CZ" sz="1800" b="1" dirty="0">
                <a:effectLst/>
                <a:latin typeface="Times" pitchFamily="2" charset="0"/>
              </a:rPr>
              <a:t>́ </a:t>
            </a:r>
            <a:r>
              <a:rPr lang="cs-CZ" sz="1800" b="1" dirty="0" err="1">
                <a:effectLst/>
                <a:latin typeface="Times" pitchFamily="2" charset="0"/>
              </a:rPr>
              <a:t>narušene</a:t>
            </a:r>
            <a:r>
              <a:rPr lang="cs-CZ" sz="1800" b="1" dirty="0">
                <a:effectLst/>
                <a:latin typeface="Times" pitchFamily="2" charset="0"/>
              </a:rPr>
              <a:t>́ </a:t>
            </a:r>
            <a:r>
              <a:rPr lang="cs-CZ" sz="1800" b="1" dirty="0" err="1">
                <a:effectLst/>
                <a:latin typeface="Times" pitchFamily="2" charset="0"/>
              </a:rPr>
              <a:t>komunikační</a:t>
            </a:r>
            <a:r>
              <a:rPr lang="cs-CZ" sz="1800" b="1" dirty="0">
                <a:effectLst/>
                <a:latin typeface="Times" pitchFamily="2" charset="0"/>
              </a:rPr>
              <a:t> schopnosti.</a:t>
            </a:r>
            <a:r>
              <a:rPr lang="cs-CZ" sz="1800" dirty="0">
                <a:effectLst/>
                <a:latin typeface="Times" pitchFamily="2" charset="0"/>
              </a:rPr>
              <a:t> </a:t>
            </a:r>
            <a:r>
              <a:rPr lang="cs-CZ" sz="1800" dirty="0" err="1">
                <a:effectLst/>
                <a:latin typeface="Times" pitchFamily="2" charset="0"/>
              </a:rPr>
              <a:t>Komplexni</a:t>
            </a:r>
            <a:r>
              <a:rPr lang="cs-CZ" sz="1800" dirty="0">
                <a:effectLst/>
                <a:latin typeface="Times" pitchFamily="2" charset="0"/>
              </a:rPr>
              <a:t>́ </a:t>
            </a:r>
            <a:r>
              <a:rPr lang="cs-CZ" sz="1800" dirty="0" err="1">
                <a:effectLst/>
                <a:latin typeface="Times" pitchFamily="2" charset="0"/>
              </a:rPr>
              <a:t>diagnóza</a:t>
            </a:r>
            <a:r>
              <a:rPr lang="cs-CZ" sz="1800" dirty="0">
                <a:effectLst/>
                <a:latin typeface="Times" pitchFamily="2" charset="0"/>
              </a:rPr>
              <a:t> NKS dnes </a:t>
            </a:r>
            <a:r>
              <a:rPr lang="cs-CZ" sz="1800" dirty="0" err="1">
                <a:effectLst/>
                <a:latin typeface="Times" pitchFamily="2" charset="0"/>
              </a:rPr>
              <a:t>uz</a:t>
            </a:r>
            <a:r>
              <a:rPr lang="cs-CZ" sz="1800" dirty="0">
                <a:effectLst/>
                <a:latin typeface="Times" pitchFamily="2" charset="0"/>
              </a:rPr>
              <a:t>̌ </a:t>
            </a:r>
            <a:r>
              <a:rPr lang="cs-CZ" sz="1800" dirty="0" err="1">
                <a:effectLst/>
                <a:latin typeface="Times" pitchFamily="2" charset="0"/>
              </a:rPr>
              <a:t>obyčejne</a:t>
            </a:r>
            <a:r>
              <a:rPr lang="cs-CZ" sz="1800" dirty="0">
                <a:effectLst/>
                <a:latin typeface="Times" pitchFamily="2" charset="0"/>
              </a:rPr>
              <a:t>̌ </a:t>
            </a:r>
            <a:r>
              <a:rPr lang="cs-CZ" sz="1800" dirty="0" err="1">
                <a:effectLst/>
                <a:latin typeface="Times" pitchFamily="2" charset="0"/>
              </a:rPr>
              <a:t>nemůže</a:t>
            </a:r>
            <a:r>
              <a:rPr lang="cs-CZ" sz="1800" dirty="0">
                <a:effectLst/>
                <a:latin typeface="Times" pitchFamily="2" charset="0"/>
              </a:rPr>
              <a:t> </a:t>
            </a:r>
            <a:r>
              <a:rPr lang="cs-CZ" sz="1800" dirty="0" err="1">
                <a:effectLst/>
                <a:latin typeface="Times" pitchFamily="2" charset="0"/>
              </a:rPr>
              <a:t>být</a:t>
            </a:r>
            <a:r>
              <a:rPr lang="cs-CZ" sz="1800" dirty="0">
                <a:effectLst/>
                <a:latin typeface="Times" pitchFamily="2" charset="0"/>
              </a:rPr>
              <a:t> stanovena za 15-20 minut, jak tomu bylo </a:t>
            </a:r>
            <a:r>
              <a:rPr lang="cs-CZ" sz="1800" dirty="0" err="1">
                <a:effectLst/>
                <a:latin typeface="Times" pitchFamily="2" charset="0"/>
              </a:rPr>
              <a:t>dříve</a:t>
            </a:r>
            <a:r>
              <a:rPr lang="cs-CZ" sz="1800" dirty="0">
                <a:effectLst/>
                <a:latin typeface="Times" pitchFamily="2" charset="0"/>
              </a:rPr>
              <a:t>, </a:t>
            </a:r>
            <a:r>
              <a:rPr lang="cs-CZ" sz="1800" dirty="0" err="1">
                <a:effectLst/>
                <a:latin typeface="Times" pitchFamily="2" charset="0"/>
              </a:rPr>
              <a:t>kdyz</a:t>
            </a:r>
            <a:r>
              <a:rPr lang="cs-CZ" sz="1800" dirty="0">
                <a:effectLst/>
                <a:latin typeface="Times" pitchFamily="2" charset="0"/>
              </a:rPr>
              <a:t>̌ logopedy </a:t>
            </a:r>
            <a:r>
              <a:rPr lang="cs-CZ" sz="1800" dirty="0" err="1">
                <a:effectLst/>
                <a:latin typeface="Times" pitchFamily="2" charset="0"/>
              </a:rPr>
              <a:t>zajímala</a:t>
            </a:r>
            <a:r>
              <a:rPr lang="cs-CZ" sz="1800" dirty="0">
                <a:effectLst/>
                <a:latin typeface="Times" pitchFamily="2" charset="0"/>
              </a:rPr>
              <a:t> jen </a:t>
            </a:r>
            <a:r>
              <a:rPr lang="cs-CZ" sz="1800" dirty="0" err="1">
                <a:effectLst/>
                <a:latin typeface="Times" pitchFamily="2" charset="0"/>
              </a:rPr>
              <a:t>výslovnost</a:t>
            </a:r>
            <a:r>
              <a:rPr lang="cs-CZ" sz="1800" dirty="0">
                <a:effectLst/>
                <a:latin typeface="Times" pitchFamily="2" charset="0"/>
              </a:rPr>
              <a:t> nic </a:t>
            </a:r>
            <a:r>
              <a:rPr lang="cs-CZ" sz="1800" dirty="0" err="1">
                <a:effectLst/>
                <a:latin typeface="Times" pitchFamily="2" charset="0"/>
              </a:rPr>
              <a:t>víc</a:t>
            </a:r>
            <a:r>
              <a:rPr lang="cs-CZ" sz="1800" dirty="0">
                <a:effectLst/>
                <a:latin typeface="Times" pitchFamily="2" charset="0"/>
              </a:rPr>
              <a:t>. </a:t>
            </a:r>
            <a:r>
              <a:rPr lang="cs-CZ" sz="1800" dirty="0" err="1">
                <a:effectLst/>
                <a:latin typeface="Times" pitchFamily="2" charset="0"/>
              </a:rPr>
              <a:t>Logopedicka</a:t>
            </a:r>
            <a:r>
              <a:rPr lang="cs-CZ" sz="1800" dirty="0">
                <a:effectLst/>
                <a:latin typeface="Times" pitchFamily="2" charset="0"/>
              </a:rPr>
              <a:t>́ diagnostika </a:t>
            </a:r>
            <a:r>
              <a:rPr lang="cs-CZ" sz="1800" dirty="0" err="1">
                <a:effectLst/>
                <a:latin typeface="Times" pitchFamily="2" charset="0"/>
              </a:rPr>
              <a:t>ma</a:t>
            </a:r>
            <a:r>
              <a:rPr lang="cs-CZ" sz="1800" dirty="0">
                <a:effectLst/>
                <a:latin typeface="Times" pitchFamily="2" charset="0"/>
              </a:rPr>
              <a:t>́ </a:t>
            </a:r>
            <a:r>
              <a:rPr lang="cs-CZ" sz="1800" dirty="0" err="1">
                <a:effectLst/>
                <a:latin typeface="Times" pitchFamily="2" charset="0"/>
              </a:rPr>
              <a:t>získat</a:t>
            </a:r>
            <a:r>
              <a:rPr lang="cs-CZ" sz="1800" dirty="0">
                <a:effectLst/>
                <a:latin typeface="Times" pitchFamily="2" charset="0"/>
              </a:rPr>
              <a:t> a popsat informace, jež jsou </a:t>
            </a:r>
            <a:r>
              <a:rPr lang="cs-CZ" sz="1800" dirty="0" err="1">
                <a:effectLst/>
                <a:latin typeface="Times" pitchFamily="2" charset="0"/>
              </a:rPr>
              <a:t>důležite</a:t>
            </a:r>
            <a:r>
              <a:rPr lang="cs-CZ" sz="1800" dirty="0">
                <a:effectLst/>
                <a:latin typeface="Times" pitchFamily="2" charset="0"/>
              </a:rPr>
              <a:t>́ z hlediska terapie, a poskytnout je pro </a:t>
            </a:r>
            <a:r>
              <a:rPr lang="cs-CZ" sz="1800" dirty="0" err="1">
                <a:effectLst/>
                <a:latin typeface="Times" pitchFamily="2" charset="0"/>
              </a:rPr>
              <a:t>plánován</a:t>
            </a:r>
            <a:r>
              <a:rPr lang="cs-CZ" sz="1800" dirty="0" err="1">
                <a:latin typeface="Times" pitchFamily="2" charset="0"/>
              </a:rPr>
              <a:t>í</a:t>
            </a:r>
            <a:r>
              <a:rPr lang="cs-CZ" sz="1800" dirty="0">
                <a:effectLst/>
                <a:latin typeface="Times" pitchFamily="2" charset="0"/>
              </a:rPr>
              <a:t> a realizaci </a:t>
            </a:r>
            <a:r>
              <a:rPr lang="cs-CZ" sz="1800" dirty="0" err="1">
                <a:effectLst/>
                <a:latin typeface="Times" pitchFamily="2" charset="0"/>
              </a:rPr>
              <a:t>logopedických</a:t>
            </a:r>
            <a:r>
              <a:rPr lang="cs-CZ" sz="1800" dirty="0">
                <a:effectLst/>
                <a:latin typeface="Times" pitchFamily="2" charset="0"/>
              </a:rPr>
              <a:t> </a:t>
            </a:r>
            <a:r>
              <a:rPr lang="cs-CZ" sz="1800" dirty="0" err="1">
                <a:effectLst/>
                <a:latin typeface="Times" pitchFamily="2" charset="0"/>
              </a:rPr>
              <a:t>opatřeni</a:t>
            </a:r>
            <a:r>
              <a:rPr lang="cs-CZ" sz="1800" dirty="0">
                <a:effectLst/>
                <a:latin typeface="Times" pitchFamily="2" charset="0"/>
              </a:rPr>
              <a:t>́. </a:t>
            </a:r>
          </a:p>
          <a:p>
            <a:pPr>
              <a:buFont typeface="+mj-lt"/>
              <a:buAutoNum type="arabicPeriod"/>
            </a:pPr>
            <a:r>
              <a:rPr lang="cs-CZ" sz="1800" dirty="0">
                <a:effectLst/>
                <a:latin typeface="Times" pitchFamily="2" charset="0"/>
              </a:rPr>
              <a:t> </a:t>
            </a:r>
            <a:r>
              <a:rPr lang="cs-CZ" sz="1800" dirty="0" err="1">
                <a:effectLst/>
                <a:latin typeface="Times" pitchFamily="2" charset="0"/>
              </a:rPr>
              <a:t>Cíle</a:t>
            </a:r>
            <a:r>
              <a:rPr lang="cs-CZ" sz="1800" dirty="0">
                <a:effectLst/>
                <a:latin typeface="Times" pitchFamily="2" charset="0"/>
              </a:rPr>
              <a:t> logopedické diagnostiky: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" pitchFamily="2" charset="0"/>
              </a:rPr>
              <a:t>zjistit, jestli jde o NKS, nebo o fyziologický jev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" pitchFamily="2" charset="0"/>
              </a:rPr>
              <a:t>pokud </a:t>
            </a:r>
            <a:r>
              <a:rPr lang="cs-CZ" dirty="0" err="1">
                <a:effectLst/>
                <a:latin typeface="Times" pitchFamily="2" charset="0"/>
              </a:rPr>
              <a:t>možno</a:t>
            </a:r>
            <a:r>
              <a:rPr lang="cs-CZ" dirty="0">
                <a:effectLst/>
                <a:latin typeface="Times" pitchFamily="2" charset="0"/>
              </a:rPr>
              <a:t> – odhalit </a:t>
            </a:r>
            <a:r>
              <a:rPr lang="cs-CZ" dirty="0" err="1">
                <a:effectLst/>
                <a:latin typeface="Times" pitchFamily="2" charset="0"/>
              </a:rPr>
              <a:t>příčinu</a:t>
            </a:r>
            <a:r>
              <a:rPr lang="cs-CZ" dirty="0">
                <a:effectLst/>
                <a:latin typeface="Times" pitchFamily="2" charset="0"/>
              </a:rPr>
              <a:t> a etiopatogenezi NKS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>
                <a:effectLst/>
                <a:latin typeface="Times" pitchFamily="2" charset="0"/>
              </a:rPr>
              <a:t>určit</a:t>
            </a:r>
            <a:r>
              <a:rPr lang="cs-CZ" dirty="0">
                <a:effectLst/>
                <a:latin typeface="Times" pitchFamily="2" charset="0"/>
              </a:rPr>
              <a:t>, zda je NKS trvalé, nebo </a:t>
            </a:r>
            <a:r>
              <a:rPr lang="cs-CZ" dirty="0" err="1">
                <a:effectLst/>
                <a:latin typeface="Times" pitchFamily="2" charset="0"/>
              </a:rPr>
              <a:t>přechodne</a:t>
            </a:r>
            <a:r>
              <a:rPr lang="cs-CZ" dirty="0">
                <a:effectLst/>
                <a:latin typeface="Times" pitchFamily="2" charset="0"/>
              </a:rPr>
              <a:t>́ (</a:t>
            </a:r>
            <a:r>
              <a:rPr lang="cs-CZ" dirty="0" err="1">
                <a:effectLst/>
                <a:latin typeface="Times" pitchFamily="2" charset="0"/>
              </a:rPr>
              <a:t>prognóza</a:t>
            </a:r>
            <a:r>
              <a:rPr lang="cs-CZ" dirty="0">
                <a:effectLst/>
                <a:latin typeface="Times" pitchFamily="2" charset="0"/>
              </a:rPr>
              <a:t>), </a:t>
            </a:r>
            <a:r>
              <a:rPr lang="cs-CZ" dirty="0" err="1">
                <a:effectLst/>
                <a:latin typeface="Times" pitchFamily="2" charset="0"/>
              </a:rPr>
              <a:t>vrozene</a:t>
            </a:r>
            <a:r>
              <a:rPr lang="cs-CZ" dirty="0">
                <a:effectLst/>
                <a:latin typeface="Times" pitchFamily="2" charset="0"/>
              </a:rPr>
              <a:t>́ </a:t>
            </a:r>
            <a:r>
              <a:rPr lang="cs-CZ" dirty="0" err="1">
                <a:effectLst/>
                <a:latin typeface="Times" pitchFamily="2" charset="0"/>
              </a:rPr>
              <a:t>či</a:t>
            </a:r>
            <a:r>
              <a:rPr lang="cs-CZ" dirty="0">
                <a:effectLst/>
                <a:latin typeface="Times" pitchFamily="2" charset="0"/>
              </a:rPr>
              <a:t> </a:t>
            </a:r>
            <a:r>
              <a:rPr lang="cs-CZ" dirty="0" err="1">
                <a:effectLst/>
                <a:latin typeface="Times" pitchFamily="2" charset="0"/>
              </a:rPr>
              <a:t>získane</a:t>
            </a:r>
            <a:r>
              <a:rPr lang="cs-CZ" dirty="0">
                <a:effectLst/>
                <a:latin typeface="Times" pitchFamily="2" charset="0"/>
              </a:rPr>
              <a:t>́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" pitchFamily="2" charset="0"/>
              </a:rPr>
              <a:t>zjistit, zdali NKS v </a:t>
            </a:r>
            <a:r>
              <a:rPr lang="cs-CZ" dirty="0" err="1">
                <a:effectLst/>
                <a:latin typeface="Times" pitchFamily="2" charset="0"/>
              </a:rPr>
              <a:t>klinickém</a:t>
            </a:r>
            <a:r>
              <a:rPr lang="cs-CZ" dirty="0">
                <a:effectLst/>
                <a:latin typeface="Times" pitchFamily="2" charset="0"/>
              </a:rPr>
              <a:t> obraze dominuje, anebo jde o symptom </a:t>
            </a:r>
            <a:r>
              <a:rPr lang="cs-CZ" dirty="0" err="1">
                <a:effectLst/>
                <a:latin typeface="Times" pitchFamily="2" charset="0"/>
              </a:rPr>
              <a:t>jiného</a:t>
            </a:r>
            <a:r>
              <a:rPr lang="cs-CZ" dirty="0">
                <a:effectLst/>
                <a:latin typeface="Times" pitchFamily="2" charset="0"/>
              </a:rPr>
              <a:t> po-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>
                <a:effectLst/>
                <a:latin typeface="Times" pitchFamily="2" charset="0"/>
              </a:rPr>
              <a:t>stiženi</a:t>
            </a:r>
            <a:r>
              <a:rPr lang="cs-CZ" dirty="0">
                <a:effectLst/>
                <a:latin typeface="Times" pitchFamily="2" charset="0"/>
              </a:rPr>
              <a:t>́ </a:t>
            </a:r>
            <a:r>
              <a:rPr lang="cs-CZ" dirty="0" err="1">
                <a:effectLst/>
                <a:latin typeface="Times" pitchFamily="2" charset="0"/>
              </a:rPr>
              <a:t>či</a:t>
            </a:r>
            <a:r>
              <a:rPr lang="cs-CZ" dirty="0">
                <a:effectLst/>
                <a:latin typeface="Times" pitchFamily="2" charset="0"/>
              </a:rPr>
              <a:t> </a:t>
            </a:r>
            <a:r>
              <a:rPr lang="cs-CZ" dirty="0" err="1">
                <a:effectLst/>
                <a:latin typeface="Times" pitchFamily="2" charset="0"/>
              </a:rPr>
              <a:t>onemocněni</a:t>
            </a:r>
            <a:r>
              <a:rPr lang="cs-CZ" dirty="0">
                <a:effectLst/>
                <a:latin typeface="Times" pitchFamily="2" charset="0"/>
              </a:rPr>
              <a:t>́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" pitchFamily="2" charset="0"/>
              </a:rPr>
              <a:t>zjistit, zda si osoba s NKS </a:t>
            </a:r>
            <a:r>
              <a:rPr lang="cs-CZ" dirty="0" err="1">
                <a:effectLst/>
                <a:latin typeface="Times" pitchFamily="2" charset="0"/>
              </a:rPr>
              <a:t>sve</a:t>
            </a:r>
            <a:r>
              <a:rPr lang="cs-CZ" dirty="0">
                <a:effectLst/>
                <a:latin typeface="Times" pitchFamily="2" charset="0"/>
              </a:rPr>
              <a:t>́ </a:t>
            </a:r>
            <a:r>
              <a:rPr lang="cs-CZ" dirty="0" err="1">
                <a:effectLst/>
                <a:latin typeface="Times" pitchFamily="2" charset="0"/>
              </a:rPr>
              <a:t>narušeni</a:t>
            </a:r>
            <a:r>
              <a:rPr lang="cs-CZ" dirty="0">
                <a:effectLst/>
                <a:latin typeface="Times" pitchFamily="2" charset="0"/>
              </a:rPr>
              <a:t>́ </a:t>
            </a:r>
            <a:r>
              <a:rPr lang="cs-CZ" dirty="0" err="1">
                <a:effectLst/>
                <a:latin typeface="Times" pitchFamily="2" charset="0"/>
              </a:rPr>
              <a:t>uvědomuje</a:t>
            </a:r>
            <a:r>
              <a:rPr lang="cs-CZ" dirty="0">
                <a:effectLst/>
                <a:latin typeface="Times" pitchFamily="2" charset="0"/>
              </a:rPr>
              <a:t> nebo ne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>
                <a:effectLst/>
                <a:latin typeface="Times" pitchFamily="2" charset="0"/>
              </a:rPr>
              <a:t>určit</a:t>
            </a:r>
            <a:r>
              <a:rPr lang="cs-CZ" dirty="0">
                <a:effectLst/>
                <a:latin typeface="Times" pitchFamily="2" charset="0"/>
              </a:rPr>
              <a:t> stupeň a formu NKS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" pitchFamily="2" charset="0"/>
              </a:rPr>
              <a:t>navrhnout </a:t>
            </a:r>
            <a:r>
              <a:rPr lang="cs-CZ" dirty="0" err="1">
                <a:effectLst/>
                <a:latin typeface="Times" pitchFamily="2" charset="0"/>
              </a:rPr>
              <a:t>případna</a:t>
            </a:r>
            <a:r>
              <a:rPr lang="cs-CZ" dirty="0">
                <a:effectLst/>
                <a:latin typeface="Times" pitchFamily="2" charset="0"/>
              </a:rPr>
              <a:t>́ </a:t>
            </a:r>
            <a:r>
              <a:rPr lang="cs-CZ" dirty="0" err="1">
                <a:effectLst/>
                <a:latin typeface="Times" pitchFamily="2" charset="0"/>
              </a:rPr>
              <a:t>terapeuticka</a:t>
            </a:r>
            <a:r>
              <a:rPr lang="cs-CZ" dirty="0">
                <a:effectLst/>
                <a:latin typeface="Times" pitchFamily="2" charset="0"/>
              </a:rPr>
              <a:t>́ </a:t>
            </a:r>
            <a:r>
              <a:rPr lang="cs-CZ" dirty="0" err="1">
                <a:effectLst/>
                <a:latin typeface="Times" pitchFamily="2" charset="0"/>
              </a:rPr>
              <a:t>opatřeni</a:t>
            </a:r>
            <a:r>
              <a:rPr lang="cs-CZ" dirty="0">
                <a:effectLst/>
                <a:latin typeface="Times" pitchFamily="2" charset="0"/>
              </a:rPr>
              <a:t>́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761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C3005-9901-D445-B1EA-1A9D77A74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logopedické diagnostiky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4C8E98-9F71-1245-A297-74556055D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TimesNewRomanPSMT"/>
              </a:rPr>
              <a:t>1. </a:t>
            </a:r>
            <a:r>
              <a:rPr lang="cs-CZ" sz="1800" b="1" dirty="0" err="1">
                <a:effectLst/>
                <a:latin typeface="TimesNewRomanPSMT"/>
              </a:rPr>
              <a:t>Orientačni</a:t>
            </a:r>
            <a:r>
              <a:rPr lang="cs-CZ" sz="1800" b="1" dirty="0">
                <a:effectLst/>
                <a:latin typeface="TimesNewRomanPSMT"/>
              </a:rPr>
              <a:t>́ </a:t>
            </a:r>
            <a:r>
              <a:rPr lang="cs-CZ" sz="1800" b="1" dirty="0" err="1">
                <a:effectLst/>
                <a:latin typeface="TimesNewRomanPSMT"/>
              </a:rPr>
              <a:t>vyšetřeni</a:t>
            </a:r>
            <a:r>
              <a:rPr lang="cs-CZ" sz="1800" b="1" dirty="0">
                <a:effectLst/>
                <a:latin typeface="TimesNewRomanPSMT"/>
              </a:rPr>
              <a:t>́ </a:t>
            </a:r>
            <a:r>
              <a:rPr lang="cs-CZ" sz="1800" dirty="0">
                <a:effectLst/>
                <a:latin typeface="TimesNewRomanPSMT"/>
              </a:rPr>
              <a:t>(realizuje se </a:t>
            </a:r>
            <a:r>
              <a:rPr lang="cs-CZ" sz="1800" dirty="0" err="1">
                <a:effectLst/>
                <a:latin typeface="TimesNewRomanPSMT"/>
              </a:rPr>
              <a:t>napr</a:t>
            </a:r>
            <a:r>
              <a:rPr lang="cs-CZ" sz="1800" dirty="0">
                <a:effectLst/>
                <a:latin typeface="TimesNewRomanPSMT"/>
              </a:rPr>
              <a:t>̌. v </a:t>
            </a:r>
            <a:r>
              <a:rPr lang="cs-CZ" sz="1800" dirty="0" err="1">
                <a:effectLst/>
                <a:latin typeface="TimesNewRomanPSMT"/>
              </a:rPr>
              <a:t>rámci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screeningu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depistáže</a:t>
            </a:r>
            <a:r>
              <a:rPr lang="cs-CZ" sz="1800" dirty="0">
                <a:effectLst/>
                <a:latin typeface="TimesNewRomanPSMT"/>
              </a:rPr>
              <a:t>) </a:t>
            </a:r>
          </a:p>
          <a:p>
            <a:r>
              <a:rPr lang="cs-CZ" sz="1800" dirty="0">
                <a:latin typeface="TimesNewRomanPSMT"/>
              </a:rPr>
              <a:t>                      </a:t>
            </a:r>
            <a:r>
              <a:rPr lang="cs-CZ" sz="1800" dirty="0" err="1">
                <a:effectLst/>
                <a:latin typeface="TimesNewRomanPSMT"/>
              </a:rPr>
              <a:t>odpovída</a:t>
            </a:r>
            <a:r>
              <a:rPr lang="cs-CZ" sz="1800" dirty="0">
                <a:effectLst/>
                <a:latin typeface="TimesNewRomanPSMT"/>
              </a:rPr>
              <a:t>́ na </a:t>
            </a:r>
            <a:r>
              <a:rPr lang="cs-CZ" sz="1800" dirty="0" err="1">
                <a:effectLst/>
                <a:latin typeface="TimesNewRomanPSMT"/>
              </a:rPr>
              <a:t>otázku</a:t>
            </a:r>
            <a:r>
              <a:rPr lang="cs-CZ" sz="1800" dirty="0">
                <a:effectLst/>
                <a:latin typeface="TimesNewRomanPSMT"/>
              </a:rPr>
              <a:t>: </a:t>
            </a:r>
            <a:r>
              <a:rPr lang="cs-CZ" sz="1800" i="1" dirty="0" err="1">
                <a:solidFill>
                  <a:srgbClr val="C00000"/>
                </a:solidFill>
                <a:effectLst/>
                <a:latin typeface="TimesNewRomanPS"/>
              </a:rPr>
              <a:t>Ma</a:t>
            </a:r>
            <a:r>
              <a:rPr lang="cs-CZ" sz="1800" i="1" dirty="0">
                <a:solidFill>
                  <a:srgbClr val="C00000"/>
                </a:solidFill>
                <a:effectLst/>
                <a:latin typeface="TimesNewRomanPS"/>
              </a:rPr>
              <a:t>́ </a:t>
            </a:r>
            <a:r>
              <a:rPr lang="cs-CZ" sz="1800" i="1" dirty="0" err="1">
                <a:solidFill>
                  <a:srgbClr val="C00000"/>
                </a:solidFill>
                <a:effectLst/>
                <a:latin typeface="TimesNewRomanPS"/>
              </a:rPr>
              <a:t>vyšetřovana</a:t>
            </a:r>
            <a:r>
              <a:rPr lang="cs-CZ" sz="1800" i="1" dirty="0">
                <a:solidFill>
                  <a:srgbClr val="C00000"/>
                </a:solidFill>
                <a:effectLst/>
                <a:latin typeface="TimesNewRomanPS"/>
              </a:rPr>
              <a:t>́ osoba NKS nebo ne? 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sz="1800" dirty="0">
                <a:effectLst/>
                <a:latin typeface="TimesNewRomanPSMT"/>
              </a:rPr>
              <a:t>2. </a:t>
            </a:r>
            <a:r>
              <a:rPr lang="cs-CZ" sz="1800" b="1" dirty="0" err="1">
                <a:effectLst/>
                <a:latin typeface="TimesNewRomanPSMT"/>
              </a:rPr>
              <a:t>Základni</a:t>
            </a:r>
            <a:r>
              <a:rPr lang="cs-CZ" sz="1800" b="1" dirty="0">
                <a:effectLst/>
                <a:latin typeface="TimesNewRomanPSMT"/>
              </a:rPr>
              <a:t>́ </a:t>
            </a:r>
            <a:r>
              <a:rPr lang="cs-CZ" sz="1800" b="1" dirty="0" err="1">
                <a:effectLst/>
                <a:latin typeface="TimesNewRomanPSMT"/>
              </a:rPr>
              <a:t>vyšetřeni</a:t>
            </a:r>
            <a:r>
              <a:rPr lang="cs-CZ" sz="1800" b="1" dirty="0">
                <a:effectLst/>
                <a:latin typeface="TimesNewRomanPSMT"/>
              </a:rPr>
              <a:t>́ </a:t>
            </a:r>
            <a:r>
              <a:rPr lang="cs-CZ" sz="1800" dirty="0">
                <a:effectLst/>
                <a:latin typeface="TimesNewRomanPSMT"/>
              </a:rPr>
              <a:t>(jde o </a:t>
            </a:r>
            <a:r>
              <a:rPr lang="cs-CZ" sz="1800" dirty="0" err="1">
                <a:effectLst/>
                <a:latin typeface="TimesNewRomanPSMT"/>
              </a:rPr>
              <a:t>zjištěni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konkrétního</a:t>
            </a:r>
            <a:r>
              <a:rPr lang="cs-CZ" sz="1800" dirty="0">
                <a:effectLst/>
                <a:latin typeface="TimesNewRomanPSMT"/>
              </a:rPr>
              <a:t> druhu NKS, </a:t>
            </a:r>
            <a:r>
              <a:rPr lang="cs-CZ" sz="1800" dirty="0" err="1">
                <a:effectLst/>
                <a:latin typeface="TimesNewRomanPSMT"/>
              </a:rPr>
              <a:t>určeni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základni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diagnózy</a:t>
            </a:r>
            <a:r>
              <a:rPr lang="cs-CZ" sz="1800" dirty="0">
                <a:effectLst/>
                <a:latin typeface="TimesNewRomanPSMT"/>
              </a:rPr>
              <a:t>) </a:t>
            </a:r>
          </a:p>
          <a:p>
            <a:r>
              <a:rPr lang="cs-CZ" sz="1800" dirty="0">
                <a:latin typeface="TimesNewRomanPSMT"/>
              </a:rPr>
              <a:t>                       </a:t>
            </a:r>
            <a:r>
              <a:rPr lang="cs-CZ" sz="1800" dirty="0" err="1">
                <a:effectLst/>
                <a:latin typeface="TimesNewRomanPSMT"/>
              </a:rPr>
              <a:t>odpovída</a:t>
            </a:r>
            <a:r>
              <a:rPr lang="cs-CZ" sz="1800" dirty="0">
                <a:effectLst/>
                <a:latin typeface="TimesNewRomanPSMT"/>
              </a:rPr>
              <a:t>́ na </a:t>
            </a:r>
            <a:r>
              <a:rPr lang="cs-CZ" sz="1800" dirty="0" err="1">
                <a:effectLst/>
                <a:latin typeface="TimesNewRomanPSMT"/>
              </a:rPr>
              <a:t>otázku</a:t>
            </a:r>
            <a:r>
              <a:rPr lang="cs-CZ" sz="1800" dirty="0">
                <a:effectLst/>
                <a:latin typeface="TimesNewRomanPSMT"/>
              </a:rPr>
              <a:t>: </a:t>
            </a:r>
            <a:r>
              <a:rPr lang="cs-CZ" sz="1800" i="1" dirty="0">
                <a:solidFill>
                  <a:srgbClr val="C00000"/>
                </a:solidFill>
                <a:effectLst/>
                <a:latin typeface="TimesNewRomanPS"/>
              </a:rPr>
              <a:t>O </a:t>
            </a:r>
            <a:r>
              <a:rPr lang="cs-CZ" sz="1800" i="1" dirty="0" err="1">
                <a:solidFill>
                  <a:srgbClr val="C00000"/>
                </a:solidFill>
                <a:effectLst/>
                <a:latin typeface="TimesNewRomanPS"/>
              </a:rPr>
              <a:t>jaky</a:t>
            </a:r>
            <a:r>
              <a:rPr lang="cs-CZ" sz="1800" i="1" dirty="0">
                <a:solidFill>
                  <a:srgbClr val="C00000"/>
                </a:solidFill>
                <a:effectLst/>
                <a:latin typeface="TimesNewRomanPS"/>
              </a:rPr>
              <a:t>́ druh NKS jde? 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sz="1800" dirty="0">
                <a:effectLst/>
                <a:latin typeface="TimesNewRomanPSMT"/>
              </a:rPr>
              <a:t>3. </a:t>
            </a:r>
            <a:r>
              <a:rPr lang="cs-CZ" sz="1800" b="1" dirty="0" err="1">
                <a:effectLst/>
                <a:latin typeface="TimesNewRomanPSMT"/>
              </a:rPr>
              <a:t>Speciálni</a:t>
            </a:r>
            <a:r>
              <a:rPr lang="cs-CZ" sz="1800" b="1" dirty="0">
                <a:effectLst/>
                <a:latin typeface="TimesNewRomanPSMT"/>
              </a:rPr>
              <a:t>́ </a:t>
            </a:r>
            <a:r>
              <a:rPr lang="cs-CZ" sz="1800" b="1" dirty="0" err="1">
                <a:effectLst/>
                <a:latin typeface="TimesNewRomanPSMT"/>
              </a:rPr>
              <a:t>vyšetřeni</a:t>
            </a:r>
            <a:r>
              <a:rPr lang="cs-CZ" sz="1800" b="1" dirty="0">
                <a:effectLst/>
                <a:latin typeface="TimesNewRomanPSMT"/>
              </a:rPr>
              <a:t>́ </a:t>
            </a:r>
            <a:r>
              <a:rPr lang="cs-CZ" sz="1800" dirty="0">
                <a:effectLst/>
                <a:latin typeface="TimesNewRomanPSMT"/>
              </a:rPr>
              <a:t>(snaha o co </a:t>
            </a:r>
            <a:r>
              <a:rPr lang="cs-CZ" sz="1800" dirty="0" err="1">
                <a:effectLst/>
                <a:latin typeface="TimesNewRomanPSMT"/>
              </a:rPr>
              <a:t>nejpřesnějši</a:t>
            </a:r>
            <a:r>
              <a:rPr lang="cs-CZ" sz="1800" dirty="0">
                <a:effectLst/>
                <a:latin typeface="TimesNewRomanPSMT"/>
              </a:rPr>
              <a:t>́ identifikaci </a:t>
            </a:r>
            <a:r>
              <a:rPr lang="cs-CZ" sz="1800" dirty="0" err="1">
                <a:effectLst/>
                <a:latin typeface="TimesNewRomanPSMT"/>
              </a:rPr>
              <a:t>zjištěné</a:t>
            </a:r>
            <a:r>
              <a:rPr lang="cs-CZ" sz="1800" dirty="0">
                <a:effectLst/>
                <a:latin typeface="TimesNewRomanPSMT"/>
              </a:rPr>
              <a:t>́ NKS) </a:t>
            </a:r>
          </a:p>
          <a:p>
            <a:r>
              <a:rPr lang="cs-CZ" sz="1800" dirty="0">
                <a:latin typeface="TimesNewRomanPSMT"/>
              </a:rPr>
              <a:t>                        </a:t>
            </a:r>
            <a:r>
              <a:rPr lang="cs-CZ" sz="1800" dirty="0" err="1">
                <a:effectLst/>
                <a:latin typeface="TimesNewRomanPSMT"/>
              </a:rPr>
              <a:t>odpovíd</a:t>
            </a:r>
            <a:r>
              <a:rPr lang="cs-CZ" sz="1800" dirty="0" err="1">
                <a:latin typeface="TimesNewRomanPSMT"/>
              </a:rPr>
              <a:t>á</a:t>
            </a:r>
            <a:r>
              <a:rPr lang="cs-CZ" sz="1800" dirty="0">
                <a:effectLst/>
                <a:latin typeface="TimesNewRomanPSMT"/>
              </a:rPr>
              <a:t> na </a:t>
            </a:r>
            <a:r>
              <a:rPr lang="cs-CZ" sz="1800" dirty="0" err="1">
                <a:effectLst/>
                <a:latin typeface="TimesNewRomanPSMT"/>
              </a:rPr>
              <a:t>otázku</a:t>
            </a:r>
            <a:r>
              <a:rPr lang="cs-CZ" sz="1800" dirty="0">
                <a:effectLst/>
                <a:latin typeface="TimesNewRomanPSMT"/>
              </a:rPr>
              <a:t>: </a:t>
            </a:r>
            <a:r>
              <a:rPr lang="cs-CZ" sz="1800" i="1" dirty="0">
                <a:solidFill>
                  <a:srgbClr val="C00000"/>
                </a:solidFill>
                <a:effectLst/>
                <a:latin typeface="TimesNewRomanPS"/>
              </a:rPr>
              <a:t>Jaký́ je typ, forma, stupeň NKS? </a:t>
            </a:r>
          </a:p>
          <a:p>
            <a:r>
              <a:rPr lang="cs-CZ" sz="1800" i="1" dirty="0">
                <a:latin typeface="TimesNewRomanPS"/>
              </a:rPr>
              <a:t>                                                         </a:t>
            </a:r>
            <a:r>
              <a:rPr lang="cs-CZ" sz="1800" i="1" dirty="0" err="1">
                <a:solidFill>
                  <a:srgbClr val="C00000"/>
                </a:solidFill>
                <a:effectLst/>
                <a:latin typeface="TimesNewRomanPS"/>
              </a:rPr>
              <a:t>Jake</a:t>
            </a:r>
            <a:r>
              <a:rPr lang="cs-CZ" sz="1800" i="1" dirty="0">
                <a:solidFill>
                  <a:srgbClr val="C00000"/>
                </a:solidFill>
                <a:effectLst/>
                <a:latin typeface="TimesNewRomanPS"/>
              </a:rPr>
              <a:t>́ jsou </a:t>
            </a:r>
            <a:r>
              <a:rPr lang="cs-CZ" sz="1800" i="1" dirty="0" err="1">
                <a:solidFill>
                  <a:srgbClr val="C00000"/>
                </a:solidFill>
                <a:effectLst/>
                <a:latin typeface="TimesNewRomanPS"/>
              </a:rPr>
              <a:t>dalši</a:t>
            </a:r>
            <a:r>
              <a:rPr lang="cs-CZ" sz="1800" i="1" dirty="0">
                <a:solidFill>
                  <a:srgbClr val="C00000"/>
                </a:solidFill>
                <a:effectLst/>
                <a:latin typeface="TimesNewRomanPS"/>
              </a:rPr>
              <a:t>́ </a:t>
            </a:r>
            <a:r>
              <a:rPr lang="cs-CZ" sz="1800" i="1" dirty="0" err="1">
                <a:solidFill>
                  <a:srgbClr val="C00000"/>
                </a:solidFill>
                <a:effectLst/>
                <a:latin typeface="TimesNewRomanPS"/>
              </a:rPr>
              <a:t>zvláštnosti</a:t>
            </a:r>
            <a:r>
              <a:rPr lang="cs-CZ" sz="1800" i="1" dirty="0">
                <a:solidFill>
                  <a:srgbClr val="C00000"/>
                </a:solidFill>
                <a:effectLst/>
                <a:latin typeface="TimesNewRomanPS"/>
              </a:rPr>
              <a:t> a </a:t>
            </a:r>
            <a:r>
              <a:rPr lang="cs-CZ" sz="1800" i="1" dirty="0" err="1">
                <a:solidFill>
                  <a:srgbClr val="C00000"/>
                </a:solidFill>
                <a:effectLst/>
                <a:latin typeface="TimesNewRomanPS"/>
              </a:rPr>
              <a:t>důsledky</a:t>
            </a:r>
            <a:r>
              <a:rPr lang="cs-CZ" sz="1800" i="1" dirty="0">
                <a:solidFill>
                  <a:srgbClr val="C00000"/>
                </a:solidFill>
                <a:effectLst/>
                <a:latin typeface="TimesNewRomanPS"/>
              </a:rPr>
              <a:t> NKS? </a:t>
            </a:r>
          </a:p>
          <a:p>
            <a:pPr algn="r"/>
            <a:r>
              <a:rPr lang="cs-CZ" sz="1800" dirty="0" err="1">
                <a:effectLst/>
                <a:latin typeface="TimesNewRomanPSMT"/>
              </a:rPr>
              <a:t>Často</a:t>
            </a:r>
            <a:r>
              <a:rPr lang="cs-CZ" sz="1800" dirty="0">
                <a:effectLst/>
                <a:latin typeface="TimesNewRomanPSMT"/>
              </a:rPr>
              <a:t> je </a:t>
            </a:r>
            <a:r>
              <a:rPr lang="cs-CZ" sz="1800" dirty="0" err="1">
                <a:effectLst/>
                <a:latin typeface="TimesNewRomanPSMT"/>
              </a:rPr>
              <a:t>vázané</a:t>
            </a:r>
            <a:r>
              <a:rPr lang="cs-CZ" sz="1800" dirty="0">
                <a:effectLst/>
                <a:latin typeface="TimesNewRomanPSMT"/>
              </a:rPr>
              <a:t>́ na </a:t>
            </a:r>
            <a:r>
              <a:rPr lang="cs-CZ" sz="1800" dirty="0" err="1">
                <a:effectLst/>
                <a:latin typeface="TimesNewRomanPSMT"/>
              </a:rPr>
              <a:t>konziliárni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vyšetřeni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více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odborníku</a:t>
            </a:r>
            <a:r>
              <a:rPr lang="cs-CZ" sz="1800" dirty="0">
                <a:effectLst/>
                <a:latin typeface="TimesNewRomanPSMT"/>
              </a:rPr>
              <a:t>̊ </a:t>
            </a:r>
          </a:p>
          <a:p>
            <a:pPr algn="r"/>
            <a:r>
              <a:rPr lang="cs-CZ" sz="1800" dirty="0">
                <a:effectLst/>
                <a:latin typeface="TimesNewRomanPSMT"/>
              </a:rPr>
              <a:t>(logoped, foniatr, neurolog, </a:t>
            </a:r>
            <a:r>
              <a:rPr lang="cs-CZ" sz="1800" dirty="0" err="1">
                <a:effectLst/>
                <a:latin typeface="TimesNewRomanPSMT"/>
              </a:rPr>
              <a:t>oto</a:t>
            </a:r>
            <a:r>
              <a:rPr lang="cs-CZ" sz="1800" dirty="0">
                <a:effectLst/>
                <a:latin typeface="TimesNewRomanPSMT"/>
              </a:rPr>
              <a:t>- </a:t>
            </a:r>
            <a:r>
              <a:rPr lang="cs-CZ" sz="1800" dirty="0" err="1">
                <a:effectLst/>
                <a:latin typeface="TimesNewRomanPSMT"/>
              </a:rPr>
              <a:t>rinolaryngolog</a:t>
            </a:r>
            <a:r>
              <a:rPr lang="cs-CZ" sz="1800" dirty="0">
                <a:effectLst/>
                <a:latin typeface="TimesNewRomanPSMT"/>
              </a:rPr>
              <a:t>, psycholog, psychiatr apod.). </a:t>
            </a:r>
            <a:endParaRPr lang="cs-CZ" dirty="0"/>
          </a:p>
          <a:p>
            <a:endParaRPr lang="cs-CZ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825B9824-FCAD-AB47-8FA2-3BF61C30716F}"/>
              </a:ext>
            </a:extLst>
          </p:cNvPr>
          <p:cNvGrpSpPr/>
          <p:nvPr/>
        </p:nvGrpSpPr>
        <p:grpSpPr>
          <a:xfrm>
            <a:off x="2976120" y="4995990"/>
            <a:ext cx="1125720" cy="514440"/>
            <a:chOff x="2976120" y="4995990"/>
            <a:chExt cx="1125720" cy="51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Rukopis 3">
                  <a:extLst>
                    <a:ext uri="{FF2B5EF4-FFF2-40B4-BE49-F238E27FC236}">
                      <a16:creationId xmlns:a16="http://schemas.microsoft.com/office/drawing/2014/main" id="{3744B059-5171-B845-BA99-4E09B35A0896}"/>
                    </a:ext>
                  </a:extLst>
                </p14:cNvPr>
                <p14:cNvContentPartPr/>
                <p14:nvPr/>
              </p14:nvContentPartPr>
              <p14:xfrm>
                <a:off x="2976120" y="4995990"/>
                <a:ext cx="1122480" cy="408240"/>
              </p14:xfrm>
            </p:contentPart>
          </mc:Choice>
          <mc:Fallback xmlns="">
            <p:pic>
              <p:nvPicPr>
                <p:cNvPr id="4" name="Rukopis 3">
                  <a:extLst>
                    <a:ext uri="{FF2B5EF4-FFF2-40B4-BE49-F238E27FC236}">
                      <a16:creationId xmlns:a16="http://schemas.microsoft.com/office/drawing/2014/main" id="{3744B059-5171-B845-BA99-4E09B35A089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967120" y="4986990"/>
                  <a:ext cx="1140120" cy="42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53E9508A-7B6D-CA4A-9836-404022A8F38D}"/>
                    </a:ext>
                  </a:extLst>
                </p14:cNvPr>
                <p14:cNvContentPartPr/>
                <p14:nvPr/>
              </p14:nvContentPartPr>
              <p14:xfrm>
                <a:off x="3842640" y="5403870"/>
                <a:ext cx="259200" cy="106560"/>
              </p14:xfrm>
            </p:contentPart>
          </mc:Choice>
          <mc:Fallback xmlns=""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53E9508A-7B6D-CA4A-9836-404022A8F38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833640" y="5394870"/>
                  <a:ext cx="276840" cy="124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617911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4D17B-39CC-7341-AE99-37EED8A5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logopedické diagnostiky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0F80896-7D7A-6C45-868D-7A03AC5866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988594"/>
              </p:ext>
            </p:extLst>
          </p:nvPr>
        </p:nvGraphicFramePr>
        <p:xfrm>
          <a:off x="708660" y="1931670"/>
          <a:ext cx="10035350" cy="4263390"/>
        </p:xfrm>
        <a:graphic>
          <a:graphicData uri="http://schemas.openxmlformats.org/drawingml/2006/table">
            <a:tbl>
              <a:tblPr/>
              <a:tblGrid>
                <a:gridCol w="10035350">
                  <a:extLst>
                    <a:ext uri="{9D8B030D-6E8A-4147-A177-3AD203B41FA5}">
                      <a16:colId xmlns:a16="http://schemas.microsoft.com/office/drawing/2014/main" val="3021628712"/>
                    </a:ext>
                  </a:extLst>
                </a:gridCol>
              </a:tblGrid>
              <a:tr h="1454966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cs-CZ" sz="2000" b="1" dirty="0" err="1">
                          <a:effectLst/>
                          <a:latin typeface="TimesNewRomanPSMT"/>
                        </a:rPr>
                        <a:t>Pozorováni</a:t>
                      </a:r>
                      <a:r>
                        <a:rPr lang="cs-CZ" sz="2000" b="1" dirty="0">
                          <a:effectLst/>
                          <a:latin typeface="TimesNewRomanPSMT"/>
                        </a:rPr>
                        <a:t>́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–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nejběžnějši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metoda ve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školni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praxi (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pozorováni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verbálních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a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neverbálních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projevů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dítěte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probíha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během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celého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vyučovacího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procesu i mimo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něj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,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napr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̌.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při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hře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.)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cs-CZ" sz="2000" b="1" dirty="0" err="1">
                          <a:effectLst/>
                          <a:latin typeface="TimesNewRomanPSMT"/>
                        </a:rPr>
                        <a:t>Exploračni</a:t>
                      </a:r>
                      <a:r>
                        <a:rPr lang="cs-CZ" sz="2000" b="1" dirty="0">
                          <a:effectLst/>
                          <a:latin typeface="TimesNewRomanPSMT"/>
                        </a:rPr>
                        <a:t>́ metody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(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dotazník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, rozhovor,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řízeny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rozhovor),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často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je ve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školním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prostředi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vedle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pozorováni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jedina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možná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metoda pro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další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intervenci s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dítětem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.)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603415"/>
                  </a:ext>
                </a:extLst>
              </a:tr>
              <a:tr h="2808424">
                <a:tc>
                  <a:txBody>
                    <a:bodyPr/>
                    <a:lstStyle/>
                    <a:p>
                      <a:endParaRPr lang="cs-CZ" sz="2000" dirty="0">
                        <a:effectLst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cs-CZ" sz="2000" b="1" dirty="0" err="1">
                          <a:effectLst/>
                          <a:latin typeface="TimesNewRomanPSMT"/>
                        </a:rPr>
                        <a:t>Diagnosticke</a:t>
                      </a:r>
                      <a:r>
                        <a:rPr lang="cs-CZ" sz="2000" b="1" dirty="0">
                          <a:effectLst/>
                          <a:latin typeface="TimesNewRomanPSMT"/>
                        </a:rPr>
                        <a:t>́ </a:t>
                      </a:r>
                      <a:r>
                        <a:rPr lang="cs-CZ" sz="2000" b="1" dirty="0" err="1">
                          <a:effectLst/>
                          <a:latin typeface="TimesNewRomanPSMT"/>
                        </a:rPr>
                        <a:t>zkoušeni</a:t>
                      </a:r>
                      <a:r>
                        <a:rPr lang="cs-CZ" sz="2000" b="1" dirty="0">
                          <a:effectLst/>
                          <a:latin typeface="TimesNewRomanPSMT"/>
                        </a:rPr>
                        <a:t>́ (</a:t>
                      </a:r>
                      <a:r>
                        <a:rPr lang="cs-CZ" sz="2000" b="1" dirty="0" err="1">
                          <a:effectLst/>
                          <a:latin typeface="TimesNewRomanPSMT"/>
                        </a:rPr>
                        <a:t>ústni</a:t>
                      </a:r>
                      <a:r>
                        <a:rPr lang="cs-CZ" sz="2000" b="1" dirty="0">
                          <a:effectLst/>
                          <a:latin typeface="TimesNewRomanPSMT"/>
                        </a:rPr>
                        <a:t>́, </a:t>
                      </a:r>
                      <a:r>
                        <a:rPr lang="cs-CZ" sz="2000" b="1" dirty="0" err="1">
                          <a:effectLst/>
                          <a:latin typeface="TimesNewRomanPSMT"/>
                        </a:rPr>
                        <a:t>písemne</a:t>
                      </a:r>
                      <a:r>
                        <a:rPr lang="cs-CZ" sz="2000" b="1" dirty="0">
                          <a:effectLst/>
                          <a:latin typeface="TimesNewRomanPSMT"/>
                        </a:rPr>
                        <a:t>́) 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–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napr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̌.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při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vyšetřováni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výslovnosti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, zvuku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řeči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apod. sledujeme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slaba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i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silna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místa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ve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vybraných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způsobilostech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komunikačni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kompetence. 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cs-CZ" sz="2000" b="1" dirty="0" err="1">
                          <a:effectLst/>
                          <a:latin typeface="TimesNewRomanPSMT"/>
                        </a:rPr>
                        <a:t>Kazuisticke</a:t>
                      </a:r>
                      <a:r>
                        <a:rPr lang="cs-CZ" sz="2000" b="1" dirty="0">
                          <a:effectLst/>
                          <a:latin typeface="TimesNewRomanPSMT"/>
                        </a:rPr>
                        <a:t>́ metody 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-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analýza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případu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̊ (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analýza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lékařských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výsledku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̊,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psychologických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vyšetřeni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́ apod.) 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cs-CZ" sz="2000" b="1" dirty="0" err="1">
                          <a:effectLst/>
                          <a:latin typeface="TimesNewRomanPSMT"/>
                        </a:rPr>
                        <a:t>Testove</a:t>
                      </a:r>
                      <a:r>
                        <a:rPr lang="cs-CZ" sz="2000" b="1" dirty="0">
                          <a:effectLst/>
                          <a:latin typeface="TimesNewRomanPSMT"/>
                        </a:rPr>
                        <a:t>́ metody 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–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napr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̌. </a:t>
                      </a:r>
                      <a:r>
                        <a:rPr lang="cs-CZ" sz="2000" i="1" dirty="0">
                          <a:effectLst/>
                          <a:latin typeface="TimesNewRomanPSMT"/>
                        </a:rPr>
                        <a:t>test </a:t>
                      </a:r>
                      <a:r>
                        <a:rPr lang="cs-CZ" sz="2000" i="1" dirty="0" err="1">
                          <a:effectLst/>
                          <a:latin typeface="TimesNewRomanPSMT"/>
                        </a:rPr>
                        <a:t>Fonematického</a:t>
                      </a:r>
                      <a:r>
                        <a:rPr lang="cs-CZ" sz="2000" i="1" dirty="0">
                          <a:effectLst/>
                          <a:latin typeface="TimesNewRomanPSMT"/>
                        </a:rPr>
                        <a:t> sluchu, </a:t>
                      </a:r>
                      <a:r>
                        <a:rPr lang="cs-CZ" sz="2000" i="1" dirty="0" err="1">
                          <a:effectLst/>
                          <a:latin typeface="TimesNewRomanPSMT"/>
                        </a:rPr>
                        <a:t>Zkouška</a:t>
                      </a:r>
                      <a:r>
                        <a:rPr lang="cs-CZ" sz="2000" i="1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i="1" dirty="0" err="1">
                          <a:effectLst/>
                          <a:latin typeface="TimesNewRomanPSMT"/>
                        </a:rPr>
                        <a:t>jazykového</a:t>
                      </a:r>
                      <a:r>
                        <a:rPr lang="cs-CZ" sz="2000" i="1" dirty="0">
                          <a:effectLst/>
                          <a:latin typeface="TimesNewRomanPSMT"/>
                        </a:rPr>
                        <a:t> citu, Token test, test Laterality. 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cs-CZ" sz="2000" b="1" dirty="0">
                          <a:effectLst/>
                          <a:latin typeface="TimesNewRomanPSMT"/>
                        </a:rPr>
                        <a:t>Rozbor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výsledku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̊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činností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,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napr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̌.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školních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 </a:t>
                      </a:r>
                      <a:r>
                        <a:rPr lang="cs-CZ" sz="2000" dirty="0" err="1">
                          <a:effectLst/>
                          <a:latin typeface="TimesNewRomanPSMT"/>
                        </a:rPr>
                        <a:t>výsledku</a:t>
                      </a:r>
                      <a:r>
                        <a:rPr lang="cs-CZ" sz="2000" dirty="0">
                          <a:effectLst/>
                          <a:latin typeface="TimesNewRomanPSMT"/>
                        </a:rPr>
                        <a:t>̊, kresby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29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651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6B3D2-EC43-6D4D-8FB3-3457FE8ED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logopedické diagnostiky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9D7D8-ADF5-F54F-AE72-34ADAB6A2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2084832"/>
            <a:ext cx="9966961" cy="4224528"/>
          </a:xfrm>
        </p:spPr>
        <p:txBody>
          <a:bodyPr/>
          <a:lstStyle/>
          <a:p>
            <a:pPr algn="just"/>
            <a:r>
              <a:rPr lang="cs-CZ" sz="1800" b="1" u="sng" dirty="0">
                <a:latin typeface="TimesNewRomanPS"/>
              </a:rPr>
              <a:t>P</a:t>
            </a:r>
            <a:r>
              <a:rPr lang="cs-CZ" sz="1800" b="1" u="sng" dirty="0">
                <a:effectLst/>
                <a:latin typeface="TimesNewRomanPS"/>
              </a:rPr>
              <a:t>rincip komplexnosti</a:t>
            </a:r>
            <a:r>
              <a:rPr lang="cs-CZ" sz="1800" dirty="0">
                <a:effectLst/>
                <a:latin typeface="TimesNewRomanPSMT"/>
              </a:rPr>
              <a:t>, tj. </a:t>
            </a:r>
            <a:r>
              <a:rPr lang="cs-CZ" sz="1800" dirty="0" err="1">
                <a:effectLst/>
                <a:latin typeface="TimesNewRomanPSMT"/>
              </a:rPr>
              <a:t>hodnotíme</a:t>
            </a:r>
            <a:r>
              <a:rPr lang="cs-CZ" sz="1800" dirty="0">
                <a:effectLst/>
                <a:latin typeface="TimesNewRomanPSMT"/>
              </a:rPr>
              <a:t> nejen </a:t>
            </a:r>
            <a:r>
              <a:rPr lang="cs-CZ" sz="1800" dirty="0" err="1">
                <a:effectLst/>
                <a:latin typeface="TimesNewRomanPSMT"/>
              </a:rPr>
              <a:t>mluvni</a:t>
            </a:r>
            <a:r>
              <a:rPr lang="cs-CZ" sz="1800" dirty="0">
                <a:effectLst/>
                <a:latin typeface="TimesNewRomanPSMT"/>
              </a:rPr>
              <a:t>́ projev </a:t>
            </a:r>
            <a:r>
              <a:rPr lang="cs-CZ" sz="1800" dirty="0" err="1">
                <a:effectLst/>
                <a:latin typeface="TimesNewRomanPSMT"/>
              </a:rPr>
              <a:t>žáka</a:t>
            </a:r>
            <a:r>
              <a:rPr lang="cs-CZ" sz="1800" dirty="0">
                <a:effectLst/>
                <a:latin typeface="TimesNewRomanPSMT"/>
              </a:rPr>
              <a:t> s NKS, ale i osobnost jako takovou. </a:t>
            </a:r>
          </a:p>
          <a:p>
            <a:pPr algn="just"/>
            <a:r>
              <a:rPr lang="cs-CZ" sz="1800" dirty="0">
                <a:effectLst/>
                <a:latin typeface="TimesNewRomanPSMT"/>
              </a:rPr>
              <a:t>Jde o princip, který prosazoval </a:t>
            </a:r>
            <a:r>
              <a:rPr lang="cs-CZ" sz="1800" dirty="0" err="1">
                <a:effectLst/>
                <a:latin typeface="TimesNewRomanPSMT"/>
              </a:rPr>
              <a:t>uz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Vygotskij</a:t>
            </a:r>
            <a:r>
              <a:rPr lang="cs-CZ" sz="1800" dirty="0">
                <a:effectLst/>
                <a:latin typeface="TimesNewRomanPSMT"/>
              </a:rPr>
              <a:t>. </a:t>
            </a:r>
            <a:r>
              <a:rPr lang="cs-CZ" sz="1800" dirty="0" err="1">
                <a:effectLst/>
                <a:latin typeface="TimesNewRomanPSMT"/>
              </a:rPr>
              <a:t>Nevyšetřuje</a:t>
            </a:r>
            <a:r>
              <a:rPr lang="cs-CZ" sz="1800" dirty="0">
                <a:effectLst/>
                <a:latin typeface="TimesNewRomanPSMT"/>
              </a:rPr>
              <a:t> se </a:t>
            </a:r>
            <a:r>
              <a:rPr lang="cs-CZ" sz="1800" dirty="0" err="1">
                <a:effectLst/>
                <a:latin typeface="TimesNewRomanPSMT"/>
              </a:rPr>
              <a:t>totiz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narušena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komunikačni</a:t>
            </a:r>
            <a:r>
              <a:rPr lang="cs-CZ" sz="1800" dirty="0">
                <a:effectLst/>
                <a:latin typeface="TimesNewRomanPSMT"/>
              </a:rPr>
              <a:t>́ schopnost, ale </a:t>
            </a:r>
            <a:r>
              <a:rPr lang="cs-CZ" sz="1800" dirty="0" err="1">
                <a:effectLst/>
                <a:latin typeface="TimesNewRomanPSMT"/>
              </a:rPr>
              <a:t>člověk</a:t>
            </a:r>
            <a:r>
              <a:rPr lang="cs-CZ" sz="1800" dirty="0">
                <a:effectLst/>
                <a:latin typeface="TimesNewRomanPSMT"/>
              </a:rPr>
              <a:t> s NKS. V </a:t>
            </a:r>
            <a:r>
              <a:rPr lang="cs-CZ" sz="1800" dirty="0" err="1">
                <a:effectLst/>
                <a:latin typeface="TimesNewRomanPSMT"/>
              </a:rPr>
              <a:t>odůvodněných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případech</a:t>
            </a:r>
            <a:r>
              <a:rPr lang="cs-CZ" sz="1800" dirty="0">
                <a:effectLst/>
                <a:latin typeface="TimesNewRomanPSMT"/>
              </a:rPr>
              <a:t> je </a:t>
            </a:r>
            <a:r>
              <a:rPr lang="cs-CZ" sz="1800" dirty="0" err="1">
                <a:effectLst/>
                <a:latin typeface="TimesNewRomanPSMT"/>
              </a:rPr>
              <a:t>třeba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brát</a:t>
            </a:r>
            <a:r>
              <a:rPr lang="cs-CZ" sz="1800" dirty="0">
                <a:effectLst/>
                <a:latin typeface="TimesNewRomanPSMT"/>
              </a:rPr>
              <a:t> v </a:t>
            </a:r>
            <a:r>
              <a:rPr lang="cs-CZ" sz="1800" dirty="0" err="1">
                <a:effectLst/>
                <a:latin typeface="TimesNewRomanPSMT"/>
              </a:rPr>
              <a:t>úvahu</a:t>
            </a:r>
            <a:r>
              <a:rPr lang="cs-CZ" sz="1800" dirty="0">
                <a:effectLst/>
                <a:latin typeface="TimesNewRomanPSMT"/>
              </a:rPr>
              <a:t> i jeho </a:t>
            </a:r>
            <a:r>
              <a:rPr lang="cs-CZ" sz="1800" dirty="0" err="1">
                <a:effectLst/>
                <a:latin typeface="TimesNewRomanPSMT"/>
              </a:rPr>
              <a:t>domáci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prostředi</a:t>
            </a:r>
            <a:r>
              <a:rPr lang="cs-CZ" sz="1800" dirty="0">
                <a:effectLst/>
                <a:latin typeface="TimesNewRomanPSMT"/>
              </a:rPr>
              <a:t>́. </a:t>
            </a:r>
          </a:p>
          <a:p>
            <a:pPr algn="just"/>
            <a:r>
              <a:rPr lang="cs-CZ" sz="1800" dirty="0" err="1">
                <a:effectLst/>
                <a:latin typeface="TimesNewRomanPSMT"/>
              </a:rPr>
              <a:t>Nejčastějši</a:t>
            </a:r>
            <a:r>
              <a:rPr lang="cs-CZ" sz="1800" dirty="0">
                <a:effectLst/>
                <a:latin typeface="TimesNewRomanPSMT"/>
              </a:rPr>
              <a:t>́ omyly </a:t>
            </a:r>
            <a:r>
              <a:rPr lang="cs-CZ" sz="1800" dirty="0" err="1">
                <a:effectLst/>
                <a:latin typeface="TimesNewRomanPSMT"/>
              </a:rPr>
              <a:t>při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vyšetřováni</a:t>
            </a:r>
            <a:r>
              <a:rPr lang="cs-CZ" sz="1800" dirty="0">
                <a:effectLst/>
                <a:latin typeface="TimesNewRomanPSMT"/>
              </a:rPr>
              <a:t>́: </a:t>
            </a:r>
            <a:endParaRPr lang="cs-CZ" dirty="0"/>
          </a:p>
          <a:p>
            <a:pPr algn="just">
              <a:buFont typeface="+mj-lt"/>
              <a:buAutoNum type="arabicPeriod"/>
            </a:pP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První́ dojem </a:t>
            </a:r>
            <a:r>
              <a:rPr lang="cs-CZ" sz="1800" dirty="0">
                <a:effectLst/>
                <a:latin typeface="TimesNewRomanPSMT"/>
              </a:rPr>
              <a:t>– na </a:t>
            </a:r>
            <a:r>
              <a:rPr lang="cs-CZ" sz="1800" dirty="0" err="1">
                <a:effectLst/>
                <a:latin typeface="TimesNewRomanPSMT"/>
              </a:rPr>
              <a:t>základe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prvního</a:t>
            </a:r>
            <a:r>
              <a:rPr lang="cs-CZ" sz="1800" dirty="0">
                <a:effectLst/>
                <a:latin typeface="TimesNewRomanPSMT"/>
              </a:rPr>
              <a:t> dojmu </a:t>
            </a:r>
            <a:r>
              <a:rPr lang="cs-CZ" sz="1800" dirty="0" err="1">
                <a:effectLst/>
                <a:latin typeface="TimesNewRomanPSMT"/>
              </a:rPr>
              <a:t>přetrváva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nesprávná</a:t>
            </a:r>
            <a:r>
              <a:rPr lang="cs-CZ" sz="1800" dirty="0">
                <a:effectLst/>
                <a:latin typeface="TimesNewRomanPSMT"/>
              </a:rPr>
              <a:t>́ tendence hodnotit </a:t>
            </a:r>
            <a:r>
              <a:rPr lang="cs-CZ" sz="1800" dirty="0" err="1">
                <a:effectLst/>
                <a:latin typeface="TimesNewRomanPSMT"/>
              </a:rPr>
              <a:t>člověka</a:t>
            </a:r>
            <a:r>
              <a:rPr lang="cs-CZ" sz="1800" dirty="0">
                <a:effectLst/>
                <a:latin typeface="TimesNewRomanPSMT"/>
              </a:rPr>
              <a:t> i v </a:t>
            </a:r>
            <a:r>
              <a:rPr lang="cs-CZ" sz="1800" dirty="0" err="1">
                <a:effectLst/>
                <a:latin typeface="TimesNewRomanPSMT"/>
              </a:rPr>
              <a:t>dalších</a:t>
            </a:r>
            <a:r>
              <a:rPr lang="cs-CZ" sz="1800" dirty="0">
                <a:effectLst/>
                <a:latin typeface="TimesNewRomanPSMT"/>
              </a:rPr>
              <a:t>  </a:t>
            </a:r>
            <a:r>
              <a:rPr lang="cs-CZ" sz="1800" dirty="0" err="1">
                <a:effectLst/>
                <a:latin typeface="TimesNewRomanPSMT"/>
              </a:rPr>
              <a:t>situacích</a:t>
            </a:r>
            <a:r>
              <a:rPr lang="cs-CZ" sz="1800" dirty="0">
                <a:effectLst/>
                <a:latin typeface="TimesNewRomanPSMT"/>
              </a:rPr>
              <a:t> a </a:t>
            </a:r>
            <a:r>
              <a:rPr lang="cs-CZ" sz="1800" dirty="0" err="1">
                <a:effectLst/>
                <a:latin typeface="TimesNewRomanPSMT"/>
              </a:rPr>
              <a:t>jiných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obdobích</a:t>
            </a:r>
            <a:r>
              <a:rPr lang="cs-CZ" sz="1800" dirty="0">
                <a:effectLst/>
                <a:latin typeface="TimesNewRomanPSMT"/>
              </a:rPr>
              <a:t> </a:t>
            </a:r>
          </a:p>
          <a:p>
            <a:pPr algn="just">
              <a:buFont typeface="+mj-lt"/>
              <a:buAutoNum type="arabicPeriod"/>
            </a:pP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„Haló efekt“ </a:t>
            </a:r>
            <a:r>
              <a:rPr lang="cs-CZ" sz="1800" dirty="0">
                <a:effectLst/>
                <a:latin typeface="TimesNewRomanPSMT"/>
              </a:rPr>
              <a:t>– </a:t>
            </a:r>
            <a:r>
              <a:rPr lang="cs-CZ" sz="1800" dirty="0" err="1">
                <a:effectLst/>
                <a:latin typeface="TimesNewRomanPSMT"/>
              </a:rPr>
              <a:t>nesprávná</a:t>
            </a:r>
            <a:r>
              <a:rPr lang="cs-CZ" sz="1800" dirty="0">
                <a:effectLst/>
                <a:latin typeface="TimesNewRomanPSMT"/>
              </a:rPr>
              <a:t>́ tendence hodnotit </a:t>
            </a:r>
            <a:r>
              <a:rPr lang="cs-CZ" sz="1800" dirty="0" err="1">
                <a:effectLst/>
                <a:latin typeface="TimesNewRomanPSMT"/>
              </a:rPr>
              <a:t>člověka</a:t>
            </a:r>
            <a:r>
              <a:rPr lang="cs-CZ" sz="1800" dirty="0">
                <a:effectLst/>
                <a:latin typeface="TimesNewRomanPSMT"/>
              </a:rPr>
              <a:t> na </a:t>
            </a:r>
            <a:r>
              <a:rPr lang="cs-CZ" sz="1800" dirty="0" err="1">
                <a:effectLst/>
                <a:latin typeface="TimesNewRomanPSMT"/>
              </a:rPr>
              <a:t>základe</a:t>
            </a:r>
            <a:r>
              <a:rPr lang="cs-CZ" sz="1800" dirty="0">
                <a:effectLst/>
                <a:latin typeface="TimesNewRomanPSMT"/>
              </a:rPr>
              <a:t>̌ jednoho </a:t>
            </a:r>
            <a:r>
              <a:rPr lang="cs-CZ" sz="1800" dirty="0" err="1">
                <a:effectLst/>
                <a:latin typeface="TimesNewRomanPSMT"/>
              </a:rPr>
              <a:t>nejnápadnějšího</a:t>
            </a:r>
            <a:r>
              <a:rPr lang="cs-CZ" sz="1800" dirty="0">
                <a:effectLst/>
                <a:latin typeface="TimesNewRomanPSMT"/>
              </a:rPr>
              <a:t> znaku; </a:t>
            </a:r>
          </a:p>
          <a:p>
            <a:pPr algn="just">
              <a:buFont typeface="+mj-lt"/>
              <a:buAutoNum type="arabicPeriod"/>
            </a:pP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Jednostrannost a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neúplnost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informací </a:t>
            </a:r>
            <a:r>
              <a:rPr lang="cs-CZ" sz="1800" dirty="0">
                <a:effectLst/>
                <a:latin typeface="TimesNewRomanPSMT"/>
              </a:rPr>
              <a:t>– mj. </a:t>
            </a:r>
            <a:r>
              <a:rPr lang="cs-CZ" sz="1800" dirty="0" err="1">
                <a:effectLst/>
                <a:latin typeface="TimesNewRomanPSMT"/>
              </a:rPr>
              <a:t>při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prvním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setkáni</a:t>
            </a:r>
            <a:r>
              <a:rPr lang="cs-CZ" sz="1800" dirty="0">
                <a:effectLst/>
                <a:latin typeface="TimesNewRomanPSMT"/>
              </a:rPr>
              <a:t>́ diagnostikovi </a:t>
            </a:r>
            <a:r>
              <a:rPr lang="cs-CZ" sz="1800" dirty="0" err="1">
                <a:effectLst/>
                <a:latin typeface="TimesNewRomanPSMT"/>
              </a:rPr>
              <a:t>ješte</a:t>
            </a:r>
            <a:r>
              <a:rPr lang="cs-CZ" sz="1800" dirty="0">
                <a:effectLst/>
                <a:latin typeface="TimesNewRomanPSMT"/>
              </a:rPr>
              <a:t>̌ zpravidla </a:t>
            </a:r>
            <a:r>
              <a:rPr lang="cs-CZ" sz="1800" dirty="0" err="1">
                <a:effectLst/>
                <a:latin typeface="TimesNewRomanPSMT"/>
              </a:rPr>
              <a:t>neumožňuje</a:t>
            </a:r>
            <a:r>
              <a:rPr lang="cs-CZ" sz="1800" dirty="0">
                <a:effectLst/>
                <a:latin typeface="TimesNewRomanPSMT"/>
              </a:rPr>
              <a:t> vyvodit </a:t>
            </a:r>
            <a:r>
              <a:rPr lang="cs-CZ" sz="1800" dirty="0" err="1">
                <a:effectLst/>
                <a:latin typeface="TimesNewRomanPSMT"/>
              </a:rPr>
              <a:t>patřične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závěry</a:t>
            </a:r>
            <a:r>
              <a:rPr lang="cs-CZ" sz="1800" dirty="0">
                <a:effectLst/>
                <a:latin typeface="TimesNewRomanPSMT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3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1E5F709-288D-584C-8413-0029E7DD0F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020267"/>
              </p:ext>
            </p:extLst>
          </p:nvPr>
        </p:nvGraphicFramePr>
        <p:xfrm>
          <a:off x="672465" y="3017520"/>
          <a:ext cx="10847070" cy="3635298"/>
        </p:xfrm>
        <a:graphic>
          <a:graphicData uri="http://schemas.openxmlformats.org/drawingml/2006/table">
            <a:tbl>
              <a:tblPr/>
              <a:tblGrid>
                <a:gridCol w="10847070">
                  <a:extLst>
                    <a:ext uri="{9D8B030D-6E8A-4147-A177-3AD203B41FA5}">
                      <a16:colId xmlns:a16="http://schemas.microsoft.com/office/drawing/2014/main" val="2937658518"/>
                    </a:ext>
                  </a:extLst>
                </a:gridCol>
              </a:tblGrid>
              <a:tr h="616662">
                <a:tc>
                  <a:txBody>
                    <a:bodyPr/>
                    <a:lstStyle/>
                    <a:p>
                      <a:r>
                        <a:rPr lang="cs-CZ" sz="1800" b="1" u="sng" dirty="0">
                          <a:effectLst/>
                          <a:latin typeface="Times" pitchFamily="2" charset="0"/>
                        </a:rPr>
                        <a:t>Princip </a:t>
                      </a:r>
                      <a:r>
                        <a:rPr lang="cs-CZ" sz="1800" b="1" u="sng" dirty="0" err="1">
                          <a:effectLst/>
                          <a:latin typeface="Times" pitchFamily="2" charset="0"/>
                        </a:rPr>
                        <a:t>časove</a:t>
                      </a:r>
                      <a:r>
                        <a:rPr lang="cs-CZ" sz="1800" b="1" u="sng" dirty="0">
                          <a:effectLst/>
                          <a:latin typeface="Times" pitchFamily="2" charset="0"/>
                        </a:rPr>
                        <a:t>̌ ekonomické diagnostiky</a:t>
                      </a:r>
                      <a:r>
                        <a:rPr lang="cs-CZ" sz="1800" b="1" dirty="0">
                          <a:effectLst/>
                          <a:latin typeface="Times" pitchFamily="2" charset="0"/>
                        </a:rPr>
                        <a:t>, tj.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určit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co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nejpřesnějši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diagnózu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za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optimálni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čas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. Je jen ve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zdánlivém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protikladu s uvedenou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potřebou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komplexního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(a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61576"/>
                  </a:ext>
                </a:extLst>
              </a:tr>
              <a:tr h="2995218"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časove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̌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náročného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)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vyšetřeni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(viz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výše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),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kterým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se lze dopracovat k co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nejpřesnějši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diagnóze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a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předejít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tak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omylům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unáhlene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a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povrchni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diagnostiky. Ta je pouze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zdánlive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̌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rychla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́,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protože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v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některých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případech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může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prodlužovat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čas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potřebny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ke korekci NKS.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Čím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dál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více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se proto ve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složitějších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případech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prosazuje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prolínáni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procesu diagnostiky s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terapeutickým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procesem, resp. </a:t>
                      </a:r>
                      <a:r>
                        <a:rPr lang="cs-CZ" sz="1800" b="1" dirty="0" err="1">
                          <a:effectLst/>
                          <a:latin typeface="Times" pitchFamily="2" charset="0"/>
                        </a:rPr>
                        <a:t>průběžnost</a:t>
                      </a:r>
                      <a:r>
                        <a:rPr lang="cs-CZ" sz="1800" b="1" dirty="0">
                          <a:effectLst/>
                          <a:latin typeface="Times" pitchFamily="2" charset="0"/>
                        </a:rPr>
                        <a:t> diagnostiky 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–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napr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̌.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při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rozvíjeni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řeči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u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děti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s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narušeným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řečovým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vývojem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v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raném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věku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,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kdyz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̌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ješte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̌ nelze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přesne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̌ stanovit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definitivni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diagnózu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, se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hovoři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o tzv. </a:t>
                      </a:r>
                      <a:r>
                        <a:rPr lang="cs-CZ" sz="1800" b="1" dirty="0" err="1">
                          <a:effectLst/>
                          <a:latin typeface="Times" pitchFamily="2" charset="0"/>
                        </a:rPr>
                        <a:t>diagnosticke</a:t>
                      </a:r>
                      <a:r>
                        <a:rPr lang="cs-CZ" sz="1800" b="1" dirty="0">
                          <a:effectLst/>
                          <a:latin typeface="Times" pitchFamily="2" charset="0"/>
                        </a:rPr>
                        <a:t>́ stimulaci a </a:t>
                      </a:r>
                      <a:r>
                        <a:rPr lang="cs-CZ" sz="1800" b="1" dirty="0" err="1">
                          <a:effectLst/>
                          <a:latin typeface="Times" pitchFamily="2" charset="0"/>
                        </a:rPr>
                        <a:t>stimulační</a:t>
                      </a:r>
                      <a:r>
                        <a:rPr lang="cs-CZ" sz="1800" b="1" dirty="0">
                          <a:effectLst/>
                          <a:latin typeface="Times" pitchFamily="2" charset="0"/>
                        </a:rPr>
                        <a:t> diagnostice. 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Tento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přístup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umožňuje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,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že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mezi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diagnosti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-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kováním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a terapií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nemusi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být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striktne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̌ vymezena hranice –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diagnosticke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postupy mohou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mít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někdy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terapeutický efekt a naopak.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Jestliže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se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přesne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̌ nezjistí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etiologic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-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ky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činitel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, analogicky se – jako v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jiných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oborech –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pokusne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̌ aplikuje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určity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druh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te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-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rapie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,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přičemz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̌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vyřešeni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diagnosticke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hypotézy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se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očekáva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od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dalších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pozorováni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́. Dnes se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požaduje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diagnostika,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ktera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doprovázi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celý proces stimulace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dítěte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.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61544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8973704-617E-A24D-8A20-37FF598FF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330461"/>
            <a:ext cx="34705987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1800" b="1" u="sng" cap="none" dirty="0">
                <a:solidFill>
                  <a:schemeClr val="tx1"/>
                </a:solidFill>
                <a:latin typeface="Times" pitchFamily="2" charset="0"/>
              </a:rPr>
              <a:t>P</a:t>
            </a:r>
            <a:r>
              <a:rPr kumimoji="0" lang="cs-CZ" altLang="cs-CZ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rincip </a:t>
            </a:r>
            <a:r>
              <a:rPr kumimoji="0" lang="cs-CZ" altLang="cs-CZ" sz="1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objektivního</a:t>
            </a:r>
            <a:r>
              <a:rPr kumimoji="0" lang="cs-CZ" altLang="cs-CZ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posouzení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-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vyhýbáme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se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výše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uvedeným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chybám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, eliminujeme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subjektivni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otázky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,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</a:b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nepůsobíme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nadřazeným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dojmem a v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maximálni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míře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využíváme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standardizovane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nebo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alespon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̌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</a:b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standardne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̌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užívane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diagnosticke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techniky a metody.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1800" b="1" u="sng" cap="none" dirty="0">
                <a:solidFill>
                  <a:schemeClr val="tx1"/>
                </a:solidFill>
                <a:latin typeface="Times" pitchFamily="2" charset="0"/>
              </a:rPr>
              <a:t>P</a:t>
            </a:r>
            <a:r>
              <a:rPr kumimoji="0" lang="cs-CZ" altLang="cs-CZ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rincip </a:t>
            </a:r>
            <a:r>
              <a:rPr kumimoji="0" lang="cs-CZ" altLang="cs-CZ" sz="1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zjišťováni</a:t>
            </a:r>
            <a:r>
              <a:rPr kumimoji="0" lang="cs-CZ" altLang="cs-CZ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</a:t>
            </a:r>
            <a:r>
              <a:rPr kumimoji="0" lang="cs-CZ" altLang="cs-CZ" sz="1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příčiny</a:t>
            </a:r>
            <a:r>
              <a:rPr kumimoji="0" lang="cs-CZ" altLang="cs-CZ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NKS</a:t>
            </a:r>
            <a:b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V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případech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, v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nichz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̌ se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neodhali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příčina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(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napr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̌. porucha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fonematického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sluchu,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zkrácena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podjazykova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</a:b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uzdička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), resp.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jestliže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jeji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zjištěni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neumožni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diagnostické metody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současne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vědy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(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napr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̌.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při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koktavosti),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</a:b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okamžite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̌ se to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promítne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i do efektivity korekce NKS (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znám</a:t>
            </a:r>
            <a:r>
              <a:rPr lang="cs-CZ" altLang="cs-CZ" sz="1800" cap="none" dirty="0" err="1">
                <a:solidFill>
                  <a:schemeClr val="tx1"/>
                </a:solidFill>
                <a:latin typeface="Times" pitchFamily="2" charset="0"/>
              </a:rPr>
              <a:t>é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jsou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napr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̌.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časte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́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neúspěchy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při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korigování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2" charset="0"/>
              </a:rPr>
              <a:t>koktavosti</a:t>
            </a:r>
          </a:p>
        </p:txBody>
      </p:sp>
    </p:spTree>
    <p:extLst>
      <p:ext uri="{BB962C8B-B14F-4D97-AF65-F5344CB8AC3E}">
        <p14:creationId xmlns:p14="http://schemas.microsoft.com/office/powerpoint/2010/main" val="1749391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6DEE7-190F-494E-B299-75576432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Logopedická intervence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EE3EB8-BDAE-B34D-9BD5-97ABDD449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>
                <a:effectLst/>
                <a:latin typeface="TimesNewRomanPSMT"/>
              </a:rPr>
              <a:t>Logopedick</a:t>
            </a:r>
            <a:r>
              <a:rPr lang="cs-CZ" sz="1800" dirty="0">
                <a:latin typeface="TimesNewRomanPSMT"/>
              </a:rPr>
              <a:t>á</a:t>
            </a:r>
            <a:r>
              <a:rPr lang="cs-CZ" sz="1800" dirty="0">
                <a:effectLst/>
                <a:latin typeface="TimesNewRomanPSMT"/>
              </a:rPr>
              <a:t> intervence v rezortu MŠMT </a:t>
            </a:r>
            <a:r>
              <a:rPr lang="cs-CZ" sz="1800" dirty="0" err="1">
                <a:effectLst/>
                <a:latin typeface="TimesNewRomanPSMT"/>
              </a:rPr>
              <a:t>představuje</a:t>
            </a:r>
            <a:r>
              <a:rPr lang="cs-CZ" sz="1800" dirty="0">
                <a:effectLst/>
                <a:latin typeface="TimesNewRomanPSMT"/>
              </a:rPr>
              <a:t> vysoce specializovanou </a:t>
            </a:r>
            <a:r>
              <a:rPr lang="cs-CZ" sz="1800" dirty="0" err="1">
                <a:effectLst/>
                <a:latin typeface="TimesNewRomanPSMT"/>
              </a:rPr>
              <a:t>činnost</a:t>
            </a:r>
            <a:r>
              <a:rPr lang="cs-CZ" sz="1800" dirty="0">
                <a:effectLst/>
                <a:latin typeface="TimesNewRomanPSMT"/>
              </a:rPr>
              <a:t> v oblasti </a:t>
            </a:r>
            <a:r>
              <a:rPr lang="cs-CZ" sz="1800" dirty="0" err="1">
                <a:effectLst/>
                <a:latin typeface="TimesNewRomanPSMT"/>
              </a:rPr>
              <a:t>speciálni</a:t>
            </a:r>
            <a:r>
              <a:rPr lang="cs-CZ" sz="1800" dirty="0">
                <a:effectLst/>
                <a:latin typeface="TimesNewRomanPSMT"/>
              </a:rPr>
              <a:t>́ pedagogiky.</a:t>
            </a:r>
          </a:p>
          <a:p>
            <a:pPr algn="just"/>
            <a:endParaRPr lang="cs-CZ" sz="1800" dirty="0">
              <a:effectLst/>
              <a:latin typeface="TimesNewRomanPSMT"/>
            </a:endParaRPr>
          </a:p>
          <a:p>
            <a:pPr algn="just"/>
            <a:r>
              <a:rPr lang="cs-CZ" sz="1800" dirty="0">
                <a:effectLst/>
                <a:latin typeface="TimesNewRomanPSMT"/>
              </a:rPr>
              <a:t>Je </a:t>
            </a:r>
            <a:r>
              <a:rPr lang="cs-CZ" sz="1800" dirty="0" err="1">
                <a:effectLst/>
                <a:latin typeface="TimesNewRomanPSMT"/>
              </a:rPr>
              <a:t>systematickým</a:t>
            </a:r>
            <a:r>
              <a:rPr lang="cs-CZ" sz="1800" dirty="0">
                <a:effectLst/>
                <a:latin typeface="TimesNewRomanPSMT"/>
              </a:rPr>
              <a:t> procesem </a:t>
            </a:r>
            <a:r>
              <a:rPr lang="cs-CZ" sz="1800" i="1" dirty="0">
                <a:effectLst/>
                <a:latin typeface="TimesNewRomanPSMT"/>
              </a:rPr>
              <a:t>hodnocení</a:t>
            </a:r>
            <a:r>
              <a:rPr lang="cs-CZ" sz="1800" dirty="0">
                <a:effectLst/>
                <a:latin typeface="TimesNewRomanPSMT"/>
              </a:rPr>
              <a:t> a </a:t>
            </a:r>
            <a:r>
              <a:rPr lang="cs-CZ" sz="1800" i="1" dirty="0" err="1">
                <a:effectLst/>
                <a:latin typeface="TimesNewRomanPSMT"/>
              </a:rPr>
              <a:t>plánováni</a:t>
            </a:r>
            <a:r>
              <a:rPr lang="cs-CZ" sz="1800" i="1" dirty="0">
                <a:effectLst/>
                <a:latin typeface="TimesNewRomanPSMT"/>
              </a:rPr>
              <a:t>́</a:t>
            </a:r>
            <a:r>
              <a:rPr lang="cs-CZ" sz="1800" dirty="0">
                <a:effectLst/>
                <a:latin typeface="TimesNewRomanPSMT"/>
              </a:rPr>
              <a:t> za </a:t>
            </a:r>
            <a:r>
              <a:rPr lang="cs-CZ" sz="1800" dirty="0" err="1">
                <a:effectLst/>
                <a:latin typeface="TimesNewRomanPSMT"/>
              </a:rPr>
              <a:t>účelem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b="1" dirty="0">
                <a:effectLst/>
                <a:latin typeface="TimesNewRomanPSMT"/>
              </a:rPr>
              <a:t>stimulace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b="1" dirty="0">
                <a:effectLst/>
                <a:latin typeface="TimesNewRomanPSMT"/>
              </a:rPr>
              <a:t>korekce</a:t>
            </a:r>
            <a:r>
              <a:rPr lang="cs-CZ" sz="1800" dirty="0">
                <a:effectLst/>
                <a:latin typeface="TimesNewRomanPSMT"/>
              </a:rPr>
              <a:t> a </a:t>
            </a:r>
            <a:r>
              <a:rPr lang="cs-CZ" sz="1800" b="1" dirty="0">
                <a:effectLst/>
                <a:latin typeface="TimesNewRomanPSMT"/>
              </a:rPr>
              <a:t>reedukace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řečových</a:t>
            </a:r>
            <a:r>
              <a:rPr lang="cs-CZ" sz="1800" dirty="0">
                <a:effectLst/>
                <a:latin typeface="TimesNewRomanPSMT"/>
              </a:rPr>
              <a:t> a </a:t>
            </a:r>
            <a:r>
              <a:rPr lang="cs-CZ" sz="1800" dirty="0" err="1">
                <a:effectLst/>
                <a:latin typeface="TimesNewRomanPSMT"/>
              </a:rPr>
              <a:t>jazykových</a:t>
            </a:r>
            <a:r>
              <a:rPr lang="cs-CZ" sz="1800" dirty="0">
                <a:effectLst/>
                <a:latin typeface="TimesNewRomanPSMT"/>
              </a:rPr>
              <a:t> kompetencí u </a:t>
            </a:r>
            <a:r>
              <a:rPr lang="cs-CZ" sz="1800" dirty="0" err="1">
                <a:effectLst/>
                <a:latin typeface="TimesNewRomanPSMT"/>
              </a:rPr>
              <a:t>děti</a:t>
            </a:r>
            <a:r>
              <a:rPr lang="cs-CZ" sz="1800" dirty="0">
                <a:effectLst/>
                <a:latin typeface="TimesNewRomanPSMT"/>
              </a:rPr>
              <a:t>́ a </a:t>
            </a:r>
            <a:r>
              <a:rPr lang="cs-CZ" sz="1800" dirty="0" err="1">
                <a:effectLst/>
                <a:latin typeface="TimesNewRomanPSMT"/>
              </a:rPr>
              <a:t>žáku</a:t>
            </a:r>
            <a:r>
              <a:rPr lang="cs-CZ" sz="1800" dirty="0">
                <a:effectLst/>
                <a:latin typeface="TimesNewRomanPSMT"/>
              </a:rPr>
              <a:t>̊ s </a:t>
            </a:r>
            <a:r>
              <a:rPr lang="cs-CZ" sz="1800" dirty="0" err="1">
                <a:effectLst/>
                <a:latin typeface="TimesNewRomanPSMT"/>
              </a:rPr>
              <a:t>narušeným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vývojem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a </a:t>
            </a:r>
            <a:r>
              <a:rPr lang="cs-CZ" sz="1800" dirty="0" err="1">
                <a:effectLst/>
                <a:latin typeface="TimesNewRomanPSMT"/>
              </a:rPr>
              <a:t>narušenou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komunikačni</a:t>
            </a:r>
            <a:r>
              <a:rPr lang="cs-CZ" sz="1800" dirty="0">
                <a:effectLst/>
                <a:latin typeface="TimesNewRomanPSMT"/>
              </a:rPr>
              <a:t>́ schopností. </a:t>
            </a:r>
            <a:endParaRPr lang="cs-CZ" dirty="0">
              <a:effectLst/>
            </a:endParaRPr>
          </a:p>
          <a:p>
            <a:endParaRPr lang="cs-CZ" sz="1800" u="sng" dirty="0">
              <a:effectLst/>
              <a:latin typeface="TimesNewRomanPSMT"/>
            </a:endParaRPr>
          </a:p>
          <a:p>
            <a:r>
              <a:rPr lang="cs-CZ" sz="1800" u="sng" dirty="0">
                <a:effectLst/>
                <a:latin typeface="TimesNewRomanPSMT"/>
              </a:rPr>
              <a:t>V </a:t>
            </a:r>
            <a:r>
              <a:rPr lang="cs-CZ" sz="1800" u="sng" dirty="0" err="1">
                <a:effectLst/>
                <a:latin typeface="TimesNewRomanPSMT"/>
              </a:rPr>
              <a:t>širším</a:t>
            </a:r>
            <a:r>
              <a:rPr lang="cs-CZ" sz="1800" u="sng" dirty="0">
                <a:effectLst/>
                <a:latin typeface="TimesNewRomanPSMT"/>
              </a:rPr>
              <a:t> kontextu </a:t>
            </a:r>
            <a:r>
              <a:rPr lang="cs-CZ" sz="1800" dirty="0">
                <a:effectLst/>
                <a:latin typeface="TimesNewRomanPSMT"/>
              </a:rPr>
              <a:t>zahrnuje oblast </a:t>
            </a:r>
            <a:r>
              <a:rPr lang="cs-CZ" sz="1800" b="1" dirty="0">
                <a:effectLst/>
                <a:latin typeface="TimesNewRomanPSMT"/>
              </a:rPr>
              <a:t>prevence vzniku poruch komunikace </a:t>
            </a:r>
            <a:r>
              <a:rPr lang="cs-CZ" sz="1800" dirty="0">
                <a:effectLst/>
                <a:latin typeface="TimesNewRomanPSMT"/>
              </a:rPr>
              <a:t>a </a:t>
            </a:r>
            <a:r>
              <a:rPr lang="cs-CZ" sz="1800" b="1" dirty="0" err="1">
                <a:effectLst/>
                <a:latin typeface="TimesNewRomanPSMT"/>
              </a:rPr>
              <a:t>čtenářských</a:t>
            </a:r>
            <a:r>
              <a:rPr lang="cs-CZ" sz="1800" b="1" dirty="0">
                <a:effectLst/>
                <a:latin typeface="TimesNewRomanPSMT"/>
              </a:rPr>
              <a:t> </a:t>
            </a:r>
            <a:r>
              <a:rPr lang="cs-CZ" sz="1800" b="1" dirty="0" err="1">
                <a:effectLst/>
                <a:latin typeface="TimesNewRomanPSMT"/>
              </a:rPr>
              <a:t>obtíži</a:t>
            </a:r>
            <a:r>
              <a:rPr lang="cs-CZ" sz="1800" b="1" dirty="0">
                <a:effectLst/>
                <a:latin typeface="TimesNewRomanPSMT"/>
              </a:rPr>
              <a:t>́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dále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take</a:t>
            </a:r>
            <a:r>
              <a:rPr lang="cs-CZ" sz="1800" dirty="0">
                <a:effectLst/>
                <a:latin typeface="TimesNewRomanPSMT"/>
              </a:rPr>
              <a:t>́ oblast </a:t>
            </a:r>
            <a:r>
              <a:rPr lang="cs-CZ" sz="1800" b="1" dirty="0" err="1">
                <a:effectLst/>
                <a:latin typeface="TimesNewRomanPSMT"/>
              </a:rPr>
              <a:t>péče</a:t>
            </a:r>
            <a:r>
              <a:rPr lang="cs-CZ" sz="1800" b="1" dirty="0">
                <a:effectLst/>
                <a:latin typeface="TimesNewRomanPSMT"/>
              </a:rPr>
              <a:t> o kulturu </a:t>
            </a:r>
            <a:r>
              <a:rPr lang="cs-CZ" sz="1800" b="1" dirty="0" err="1">
                <a:effectLst/>
                <a:latin typeface="TimesNewRomanPSMT"/>
              </a:rPr>
              <a:t>řečového</a:t>
            </a:r>
            <a:r>
              <a:rPr lang="cs-CZ" sz="1800" b="1" dirty="0">
                <a:effectLst/>
                <a:latin typeface="TimesNewRomanPSMT"/>
              </a:rPr>
              <a:t> projevu </a:t>
            </a:r>
            <a:r>
              <a:rPr lang="cs-CZ" sz="1800" dirty="0" err="1">
                <a:effectLst/>
                <a:latin typeface="TimesNewRomanPSMT"/>
              </a:rPr>
              <a:t>mlade</a:t>
            </a:r>
            <a:r>
              <a:rPr lang="cs-CZ" sz="1800" dirty="0">
                <a:effectLst/>
                <a:latin typeface="TimesNewRomanPSMT"/>
              </a:rPr>
              <a:t>́ generace. </a:t>
            </a:r>
            <a:endParaRPr lang="cs-CZ" sz="1400" dirty="0">
              <a:effectLst/>
            </a:endParaRPr>
          </a:p>
          <a:p>
            <a:endParaRPr lang="cs-CZ" sz="1800" dirty="0">
              <a:effectLst/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133218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2845F-6123-B94A-A49E-A375CBBF3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 je poskytována logopedická intervence?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441BFB-7021-254F-85CA-DA7D6443C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1800" dirty="0" err="1">
                <a:effectLst/>
                <a:latin typeface="TimesNewRomanPSMT"/>
              </a:rPr>
              <a:t>dětem</a:t>
            </a:r>
            <a:r>
              <a:rPr lang="cs-CZ" sz="1800" dirty="0">
                <a:effectLst/>
                <a:latin typeface="TimesNewRomanPSMT"/>
              </a:rPr>
              <a:t> s </a:t>
            </a:r>
            <a:r>
              <a:rPr lang="cs-CZ" sz="1800" dirty="0" err="1">
                <a:effectLst/>
                <a:latin typeface="TimesNewRomanPSMT"/>
              </a:rPr>
              <a:t>odlišným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vývojem</a:t>
            </a:r>
            <a:r>
              <a:rPr lang="cs-CZ" sz="1800" dirty="0">
                <a:effectLst/>
                <a:latin typeface="TimesNewRomanPSMT"/>
              </a:rPr>
              <a:t> jazyka a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</a:t>
            </a:r>
            <a:endParaRPr lang="cs-CZ" sz="1800" dirty="0">
              <a:latin typeface="TimesNewRomanPS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latin typeface="TimesNewRomanPSMT"/>
              </a:rPr>
              <a:t>d</a:t>
            </a:r>
            <a:r>
              <a:rPr lang="cs-CZ" sz="1800" dirty="0">
                <a:effectLst/>
                <a:latin typeface="TimesNewRomanPSMT"/>
              </a:rPr>
              <a:t>ětem s </a:t>
            </a:r>
            <a:r>
              <a:rPr lang="cs-CZ" sz="1800" dirty="0" err="1">
                <a:effectLst/>
                <a:latin typeface="TimesNewRomanPSMT"/>
              </a:rPr>
              <a:t>narušenou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komunikační</a:t>
            </a:r>
            <a:r>
              <a:rPr lang="cs-CZ" sz="1800" dirty="0">
                <a:effectLst/>
                <a:latin typeface="TimesNewRomanPSMT"/>
              </a:rPr>
              <a:t> schopností v </a:t>
            </a:r>
            <a:r>
              <a:rPr lang="cs-CZ" sz="1800" dirty="0" err="1">
                <a:effectLst/>
                <a:latin typeface="TimesNewRomanPSMT"/>
              </a:rPr>
              <a:t>mateřských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školách</a:t>
            </a:r>
            <a:endParaRPr lang="cs-CZ" sz="1800" dirty="0">
              <a:latin typeface="TimesNewRomanPS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err="1">
                <a:latin typeface="TimesNewRomanPSMT"/>
              </a:rPr>
              <a:t>ž</a:t>
            </a:r>
            <a:r>
              <a:rPr lang="cs-CZ" sz="1800" dirty="0" err="1">
                <a:effectLst/>
                <a:latin typeface="TimesNewRomanPSMT"/>
              </a:rPr>
              <a:t>ákům</a:t>
            </a:r>
            <a:r>
              <a:rPr lang="cs-CZ" sz="1800" dirty="0">
                <a:effectLst/>
                <a:latin typeface="TimesNewRomanPSMT"/>
              </a:rPr>
              <a:t> s </a:t>
            </a:r>
            <a:r>
              <a:rPr lang="cs-CZ" sz="1800" dirty="0" err="1">
                <a:effectLst/>
                <a:latin typeface="TimesNewRomanPSMT"/>
              </a:rPr>
              <a:t>narušenou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komunika</a:t>
            </a:r>
            <a:r>
              <a:rPr lang="cs-CZ" sz="1800" dirty="0" err="1">
                <a:latin typeface="TimesNewRomanPSMT"/>
              </a:rPr>
              <a:t>č</a:t>
            </a:r>
            <a:r>
              <a:rPr lang="cs-CZ" sz="1800" dirty="0" err="1">
                <a:effectLst/>
                <a:latin typeface="TimesNewRomanPSMT"/>
              </a:rPr>
              <a:t>ni</a:t>
            </a:r>
            <a:r>
              <a:rPr lang="cs-CZ" sz="1800" dirty="0">
                <a:effectLst/>
                <a:latin typeface="TimesNewRomanPSMT"/>
              </a:rPr>
              <a:t>́ schopností v </a:t>
            </a:r>
            <a:r>
              <a:rPr lang="cs-CZ" sz="1800" dirty="0" err="1">
                <a:effectLst/>
                <a:latin typeface="TimesNewRomanPSMT"/>
              </a:rPr>
              <a:t>základních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školách</a:t>
            </a:r>
            <a:r>
              <a:rPr lang="cs-CZ" sz="1800" dirty="0">
                <a:effectLst/>
                <a:latin typeface="TimesNewRomanPSMT"/>
              </a:rPr>
              <a:t> a </a:t>
            </a:r>
            <a:r>
              <a:rPr lang="cs-CZ" sz="1800" dirty="0" err="1">
                <a:effectLst/>
                <a:latin typeface="TimesNewRomanPSMT"/>
              </a:rPr>
              <a:t>středních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školách</a:t>
            </a:r>
            <a:r>
              <a:rPr lang="cs-CZ" sz="1800" dirty="0"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včetne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žáku</a:t>
            </a:r>
            <a:r>
              <a:rPr lang="cs-CZ" sz="1800" dirty="0">
                <a:effectLst/>
                <a:latin typeface="TimesNewRomanPSMT"/>
              </a:rPr>
              <a:t>̊ se </a:t>
            </a:r>
            <a:r>
              <a:rPr lang="cs-CZ" sz="1800" dirty="0" err="1">
                <a:effectLst/>
                <a:latin typeface="TimesNewRomanPSMT"/>
              </a:rPr>
              <a:t>specifickými</a:t>
            </a:r>
            <a:r>
              <a:rPr lang="cs-CZ" sz="1800" dirty="0">
                <a:effectLst/>
                <a:latin typeface="TimesNewRomanPSMT"/>
              </a:rPr>
              <a:t> poruchami </a:t>
            </a:r>
            <a:r>
              <a:rPr lang="cs-CZ" sz="1800" dirty="0" err="1">
                <a:effectLst/>
                <a:latin typeface="TimesNewRomanPSMT"/>
              </a:rPr>
              <a:t>učeni</a:t>
            </a:r>
            <a:r>
              <a:rPr lang="cs-CZ" sz="1800" dirty="0">
                <a:effectLst/>
                <a:latin typeface="TimesNewRomanPSMT"/>
              </a:rPr>
              <a:t>́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800" b="1" dirty="0">
              <a:latin typeface="TimesNewRomanPSMT"/>
            </a:endParaRPr>
          </a:p>
          <a:p>
            <a:pPr marL="0" indent="0">
              <a:buNone/>
            </a:pPr>
            <a:r>
              <a:rPr lang="cs-CZ" sz="1800" b="1" dirty="0">
                <a:effectLst/>
                <a:latin typeface="TimesNewRomanPSMT"/>
              </a:rPr>
              <a:t>LOGOPEDICKÁ INTERVENCE </a:t>
            </a:r>
            <a:r>
              <a:rPr lang="cs-CZ" sz="1800" b="1" dirty="0">
                <a:latin typeface="TimesNewRomanPS"/>
              </a:rPr>
              <a:t>j</a:t>
            </a:r>
            <a:r>
              <a:rPr lang="cs-CZ" sz="1800" b="1" dirty="0">
                <a:effectLst/>
                <a:latin typeface="TimesNewRomanPS"/>
              </a:rPr>
              <a:t>e </a:t>
            </a:r>
            <a:r>
              <a:rPr lang="cs-CZ" sz="1800" b="1" dirty="0" err="1">
                <a:effectLst/>
                <a:latin typeface="TimesNewRomanPS"/>
              </a:rPr>
              <a:t>zahájena</a:t>
            </a:r>
            <a:r>
              <a:rPr lang="cs-CZ" sz="1800" b="1" dirty="0">
                <a:effectLst/>
                <a:latin typeface="TimesNewRomanPS"/>
              </a:rPr>
              <a:t> co </a:t>
            </a:r>
            <a:r>
              <a:rPr lang="cs-CZ" sz="1800" b="1" dirty="0" err="1">
                <a:effectLst/>
                <a:latin typeface="TimesNewRomanPS"/>
              </a:rPr>
              <a:t>nejdříve</a:t>
            </a:r>
            <a:r>
              <a:rPr lang="cs-CZ" sz="1800" b="1" dirty="0">
                <a:effectLst/>
                <a:latin typeface="TimesNewRomanPS"/>
              </a:rPr>
              <a:t> od </a:t>
            </a:r>
            <a:r>
              <a:rPr lang="cs-CZ" sz="1800" b="1" dirty="0" err="1">
                <a:effectLst/>
                <a:latin typeface="TimesNewRomanPS"/>
              </a:rPr>
              <a:t>okamžiku</a:t>
            </a:r>
            <a:r>
              <a:rPr lang="cs-CZ" sz="1800" b="1" dirty="0">
                <a:effectLst/>
                <a:latin typeface="TimesNewRomanPS"/>
              </a:rPr>
              <a:t> </a:t>
            </a:r>
            <a:r>
              <a:rPr lang="cs-CZ" sz="1800" b="1" dirty="0" err="1">
                <a:effectLst/>
                <a:latin typeface="TimesNewRomanPS"/>
              </a:rPr>
              <a:t>zjištěni</a:t>
            </a:r>
            <a:r>
              <a:rPr lang="cs-CZ" sz="1800" b="1" dirty="0">
                <a:effectLst/>
                <a:latin typeface="TimesNewRomanPS"/>
              </a:rPr>
              <a:t>́ </a:t>
            </a:r>
            <a:r>
              <a:rPr lang="cs-CZ" sz="1800" b="1" dirty="0" err="1">
                <a:effectLst/>
                <a:latin typeface="TimesNewRomanPS"/>
              </a:rPr>
              <a:t>speciálních</a:t>
            </a:r>
            <a:r>
              <a:rPr lang="cs-CZ" sz="1800" b="1" dirty="0">
                <a:effectLst/>
                <a:latin typeface="TimesNewRomanPS"/>
              </a:rPr>
              <a:t> </a:t>
            </a:r>
            <a:r>
              <a:rPr lang="cs-CZ" sz="1800" b="1" dirty="0" err="1">
                <a:effectLst/>
                <a:latin typeface="TimesNewRomanPS"/>
              </a:rPr>
              <a:t>vzdělávacích</a:t>
            </a:r>
            <a:r>
              <a:rPr lang="cs-CZ" sz="1800" b="1" dirty="0">
                <a:effectLst/>
                <a:latin typeface="TimesNewRomanPS"/>
              </a:rPr>
              <a:t> </a:t>
            </a:r>
            <a:r>
              <a:rPr lang="cs-CZ" sz="1800" b="1" dirty="0" err="1">
                <a:effectLst/>
                <a:latin typeface="TimesNewRomanPS"/>
              </a:rPr>
              <a:t>potřeb</a:t>
            </a:r>
            <a:r>
              <a:rPr lang="cs-CZ" sz="1800" b="1" dirty="0">
                <a:effectLst/>
                <a:latin typeface="TimesNewRomanPS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děti</a:t>
            </a:r>
            <a:r>
              <a:rPr lang="cs-CZ" sz="1800" dirty="0">
                <a:effectLst/>
                <a:latin typeface="TimesNewRomanPSMT"/>
              </a:rPr>
              <a:t>́ a </a:t>
            </a:r>
            <a:r>
              <a:rPr lang="cs-CZ" sz="1800" dirty="0" err="1">
                <a:effectLst/>
                <a:latin typeface="TimesNewRomanPSMT"/>
              </a:rPr>
              <a:t>žáku</a:t>
            </a:r>
            <a:r>
              <a:rPr lang="cs-CZ" sz="1800" dirty="0">
                <a:effectLst/>
                <a:latin typeface="TimesNewRomanPSMT"/>
              </a:rPr>
              <a:t>̊ s </a:t>
            </a:r>
            <a:r>
              <a:rPr lang="cs-CZ" sz="1800" dirty="0" err="1">
                <a:effectLst/>
                <a:latin typeface="TimesNewRomanPSMT"/>
              </a:rPr>
              <a:t>důrazem</a:t>
            </a:r>
            <a:r>
              <a:rPr lang="cs-CZ" sz="1800" dirty="0">
                <a:effectLst/>
                <a:latin typeface="TimesNewRomanPSMT"/>
              </a:rPr>
              <a:t> na </a:t>
            </a:r>
            <a:r>
              <a:rPr lang="cs-CZ" sz="1800" dirty="0" err="1">
                <a:effectLst/>
                <a:latin typeface="TimesNewRomanPSMT"/>
              </a:rPr>
              <a:t>uplatněni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komplexního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přístupu</a:t>
            </a:r>
            <a:r>
              <a:rPr lang="cs-CZ" sz="1800" dirty="0">
                <a:effectLst/>
                <a:latin typeface="TimesNewRomanPSMT"/>
              </a:rPr>
              <a:t>. 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9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16C3E-C014-5846-8BFD-C19A106B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Speciálně-vzdělávací potřeby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91C6045-1DF3-3847-A76E-52E1B2D03D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317232"/>
              </p:ext>
            </p:extLst>
          </p:nvPr>
        </p:nvGraphicFramePr>
        <p:xfrm>
          <a:off x="869244" y="1907822"/>
          <a:ext cx="9874956" cy="3684973"/>
        </p:xfrm>
        <a:graphic>
          <a:graphicData uri="http://schemas.openxmlformats.org/drawingml/2006/table">
            <a:tbl>
              <a:tblPr/>
              <a:tblGrid>
                <a:gridCol w="9874956">
                  <a:extLst>
                    <a:ext uri="{9D8B030D-6E8A-4147-A177-3AD203B41FA5}">
                      <a16:colId xmlns:a16="http://schemas.microsoft.com/office/drawing/2014/main" val="1897908538"/>
                    </a:ext>
                  </a:extLst>
                </a:gridCol>
              </a:tblGrid>
              <a:tr h="1082007">
                <a:tc>
                  <a:txBody>
                    <a:bodyPr/>
                    <a:lstStyle/>
                    <a:p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Žákem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se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speciálními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vzdělávacími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potřebami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je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žák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,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ktery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k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naplněni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svých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vzdělávacích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možnosti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nebo k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uplatněni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a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užíváni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svých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práv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na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rovnoprávném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základe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̌ s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ostatními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potřebuje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poskytnutí </a:t>
                      </a:r>
                      <a:r>
                        <a:rPr lang="cs-CZ" sz="1800" b="1" dirty="0" err="1">
                          <a:effectLst/>
                          <a:latin typeface="Times" pitchFamily="2" charset="0"/>
                        </a:rPr>
                        <a:t>podpůrných</a:t>
                      </a:r>
                      <a:r>
                        <a:rPr lang="cs-CZ" sz="1800" b="1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b="1" dirty="0" err="1">
                          <a:effectLst/>
                          <a:latin typeface="Times" pitchFamily="2" charset="0"/>
                        </a:rPr>
                        <a:t>opatřeni</a:t>
                      </a:r>
                      <a:r>
                        <a:rPr lang="cs-CZ" sz="1800" b="1" dirty="0">
                          <a:effectLst/>
                          <a:latin typeface="Times" pitchFamily="2" charset="0"/>
                        </a:rPr>
                        <a:t>́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. </a:t>
                      </a:r>
                    </a:p>
                    <a:p>
                      <a:endParaRPr lang="cs-CZ" sz="1800" dirty="0">
                        <a:effectLst/>
                        <a:latin typeface="Times" pitchFamily="2" charset="0"/>
                      </a:endParaRPr>
                    </a:p>
                    <a:p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Tito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žáci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maji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právo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na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bezplatne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poskytování podpůrných opatření z výčtu uvedeného v § 16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školského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zákona</a:t>
                      </a:r>
                      <a:endParaRPr lang="cs-CZ" sz="1800" dirty="0">
                        <a:effectLst/>
                        <a:latin typeface="Time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698030"/>
                  </a:ext>
                </a:extLst>
              </a:tr>
              <a:tr h="1082007">
                <a:tc>
                  <a:txBody>
                    <a:bodyPr/>
                    <a:lstStyle/>
                    <a:p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Podpůrná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opatření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realizuje </a:t>
                      </a:r>
                      <a:r>
                        <a:rPr lang="cs-CZ" sz="1800" b="1" dirty="0">
                          <a:effectLst/>
                          <a:latin typeface="Times" pitchFamily="2" charset="0"/>
                        </a:rPr>
                        <a:t>škola 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a </a:t>
                      </a:r>
                      <a:r>
                        <a:rPr lang="cs-CZ" sz="1800" b="1" dirty="0" err="1">
                          <a:effectLst/>
                          <a:latin typeface="Times" pitchFamily="2" charset="0"/>
                        </a:rPr>
                        <a:t>školske</a:t>
                      </a:r>
                      <a:r>
                        <a:rPr lang="cs-CZ" sz="1800" b="1" dirty="0">
                          <a:effectLst/>
                          <a:latin typeface="Times" pitchFamily="2" charset="0"/>
                        </a:rPr>
                        <a:t>́ poradenské </a:t>
                      </a:r>
                      <a:r>
                        <a:rPr lang="cs-CZ" sz="1800" b="1" dirty="0" err="1">
                          <a:effectLst/>
                          <a:latin typeface="Times" pitchFamily="2" charset="0"/>
                        </a:rPr>
                        <a:t>zařízeni</a:t>
                      </a:r>
                      <a:r>
                        <a:rPr lang="cs-CZ" sz="1800" b="1" dirty="0">
                          <a:effectLst/>
                          <a:latin typeface="Times" pitchFamily="2" charset="0"/>
                        </a:rPr>
                        <a:t>́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.</a:t>
                      </a:r>
                      <a:br>
                        <a:rPr lang="cs-CZ" sz="1800" dirty="0">
                          <a:effectLst/>
                          <a:latin typeface="Times" pitchFamily="2" charset="0"/>
                        </a:rPr>
                      </a:b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Podpůrna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opatření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se podle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organizačni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́, pedagogické a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finančni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́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náročnosti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člení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do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pěti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 </a:t>
                      </a:r>
                      <a:r>
                        <a:rPr lang="cs-CZ" sz="1800" dirty="0" err="1">
                          <a:effectLst/>
                          <a:latin typeface="Times" pitchFamily="2" charset="0"/>
                        </a:rPr>
                        <a:t>stupňu</a:t>
                      </a:r>
                      <a:r>
                        <a:rPr lang="cs-CZ" sz="1800" dirty="0">
                          <a:effectLst/>
                          <a:latin typeface="Times" pitchFamily="2" charset="0"/>
                        </a:rPr>
                        <a:t>̊.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663624"/>
                  </a:ext>
                </a:extLst>
              </a:tr>
              <a:tr h="865606">
                <a:tc>
                  <a:txBody>
                    <a:bodyPr/>
                    <a:lstStyle/>
                    <a:p>
                      <a:endParaRPr lang="cs-CZ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604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90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BC333-362C-9843-8A1E-44CB310A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Podpůrná opatření 1.–5. stupně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0EE08B-CB4D-3545-B6F2-0A14C96F7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17511"/>
            <a:ext cx="9720073" cy="4491849"/>
          </a:xfrm>
        </p:spPr>
        <p:txBody>
          <a:bodyPr>
            <a:normAutofit/>
          </a:bodyPr>
          <a:lstStyle/>
          <a:p>
            <a:pPr algn="just"/>
            <a:r>
              <a:rPr lang="cs-CZ" sz="1800" b="1" dirty="0" err="1">
                <a:effectLst/>
                <a:latin typeface="TimesNewRomanPSMT"/>
              </a:rPr>
              <a:t>Podpůrna</a:t>
            </a:r>
            <a:r>
              <a:rPr lang="cs-CZ" sz="1800" b="1" dirty="0">
                <a:effectLst/>
                <a:latin typeface="TimesNewRomanPSMT"/>
              </a:rPr>
              <a:t>́ </a:t>
            </a:r>
            <a:r>
              <a:rPr lang="cs-CZ" sz="1800" b="1" dirty="0" err="1">
                <a:effectLst/>
                <a:latin typeface="TimesNewRomanPSMT"/>
              </a:rPr>
              <a:t>opatřeni</a:t>
            </a:r>
            <a:r>
              <a:rPr lang="cs-CZ" sz="1800" b="1" dirty="0">
                <a:effectLst/>
                <a:latin typeface="TimesNewRomanPSMT"/>
              </a:rPr>
              <a:t>́ </a:t>
            </a:r>
            <a:r>
              <a:rPr lang="cs-CZ" sz="1800" b="1" dirty="0" err="1">
                <a:effectLst/>
                <a:latin typeface="TimesNewRomanPSMT"/>
              </a:rPr>
              <a:t>prvního</a:t>
            </a:r>
            <a:r>
              <a:rPr lang="cs-CZ" sz="1800" b="1" dirty="0">
                <a:effectLst/>
                <a:latin typeface="TimesNewRomanPSMT"/>
              </a:rPr>
              <a:t> </a:t>
            </a:r>
            <a:r>
              <a:rPr lang="cs-CZ" sz="1800" b="1" dirty="0" err="1">
                <a:effectLst/>
                <a:latin typeface="TimesNewRomanPSMT"/>
              </a:rPr>
              <a:t>stupne</a:t>
            </a:r>
            <a:r>
              <a:rPr lang="cs-CZ" sz="1800" b="1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uplatňuje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škola</a:t>
            </a:r>
            <a:r>
              <a:rPr lang="cs-CZ" sz="1800" dirty="0">
                <a:effectLst/>
                <a:latin typeface="TimesNewRomanPSMT"/>
              </a:rPr>
              <a:t> nebo </a:t>
            </a:r>
            <a:r>
              <a:rPr lang="cs-CZ" sz="1800" dirty="0" err="1">
                <a:effectLst/>
                <a:latin typeface="TimesNewRomanPSMT"/>
              </a:rPr>
              <a:t>školske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zařízeni</a:t>
            </a:r>
            <a:r>
              <a:rPr lang="cs-CZ" sz="1800" dirty="0">
                <a:effectLst/>
                <a:latin typeface="TimesNewRomanPSMT"/>
              </a:rPr>
              <a:t>́ i bez </a:t>
            </a:r>
            <a:r>
              <a:rPr lang="cs-CZ" sz="1800" dirty="0" err="1">
                <a:effectLst/>
                <a:latin typeface="TimesNewRomanPSMT"/>
              </a:rPr>
              <a:t>doporučeni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školského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poradenského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zařízeni</a:t>
            </a:r>
            <a:r>
              <a:rPr lang="cs-CZ" sz="1800" dirty="0">
                <a:effectLst/>
                <a:latin typeface="TimesNewRomanPSMT"/>
              </a:rPr>
              <a:t>́ (ŠPZ) na </a:t>
            </a:r>
            <a:r>
              <a:rPr lang="cs-CZ" sz="1800" dirty="0" err="1">
                <a:effectLst/>
                <a:latin typeface="TimesNewRomanPSMT"/>
              </a:rPr>
              <a:t>základe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plánu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pedagogicke</a:t>
            </a:r>
            <a:r>
              <a:rPr lang="cs-CZ" sz="1800" dirty="0">
                <a:effectLst/>
                <a:latin typeface="TimesNewRomanPSMT"/>
              </a:rPr>
              <a:t>́ podpory (PLPP)</a:t>
            </a:r>
          </a:p>
          <a:p>
            <a:pPr algn="just"/>
            <a:r>
              <a:rPr lang="cs-CZ" sz="1800" dirty="0" err="1">
                <a:effectLst/>
                <a:latin typeface="TimesNewRomanPSMT"/>
              </a:rPr>
              <a:t>Podpůrna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opatřeni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b="1" dirty="0" err="1">
                <a:solidFill>
                  <a:srgbClr val="C00000"/>
                </a:solidFill>
                <a:effectLst/>
                <a:latin typeface="TimesNewRomanPSMT"/>
              </a:rPr>
              <a:t>druhého</a:t>
            </a:r>
            <a:r>
              <a:rPr lang="cs-CZ" sz="1800" b="1" dirty="0">
                <a:solidFill>
                  <a:srgbClr val="C00000"/>
                </a:solidFill>
                <a:effectLst/>
                <a:latin typeface="TimesNewRomanPSMT"/>
              </a:rPr>
              <a:t> </a:t>
            </a:r>
            <a:r>
              <a:rPr lang="cs-CZ" sz="1800" b="1" dirty="0" err="1">
                <a:solidFill>
                  <a:srgbClr val="C00000"/>
                </a:solidFill>
                <a:effectLst/>
                <a:latin typeface="TimesNewRomanPSMT"/>
              </a:rPr>
              <a:t>az</a:t>
            </a:r>
            <a:r>
              <a:rPr lang="cs-CZ" sz="1800" b="1" dirty="0">
                <a:solidFill>
                  <a:srgbClr val="C00000"/>
                </a:solidFill>
                <a:effectLst/>
                <a:latin typeface="TimesNewRomanPSMT"/>
              </a:rPr>
              <a:t>̌ </a:t>
            </a:r>
            <a:r>
              <a:rPr lang="cs-CZ" sz="1800" b="1" dirty="0" err="1">
                <a:solidFill>
                  <a:srgbClr val="C00000"/>
                </a:solidFill>
                <a:effectLst/>
                <a:latin typeface="TimesNewRomanPSMT"/>
              </a:rPr>
              <a:t>pátého</a:t>
            </a:r>
            <a:r>
              <a:rPr lang="cs-CZ" sz="1800" b="1" dirty="0">
                <a:solidFill>
                  <a:srgbClr val="C00000"/>
                </a:solidFill>
                <a:effectLst/>
                <a:latin typeface="TimesNewRomanPSMT"/>
              </a:rPr>
              <a:t> stupně </a:t>
            </a:r>
            <a:r>
              <a:rPr lang="cs-CZ" sz="1800" dirty="0">
                <a:effectLst/>
                <a:latin typeface="TimesNewRomanPSMT"/>
              </a:rPr>
              <a:t>lze uplatnit pouze s </a:t>
            </a:r>
            <a:r>
              <a:rPr lang="cs-CZ" sz="1800" dirty="0" err="1">
                <a:effectLst/>
                <a:latin typeface="TimesNewRomanPSMT"/>
              </a:rPr>
              <a:t>doporučením</a:t>
            </a:r>
            <a:r>
              <a:rPr lang="cs-CZ" sz="1800" dirty="0">
                <a:effectLst/>
                <a:latin typeface="TimesNewRomanPSMT"/>
              </a:rPr>
              <a:t> ŠPZ. </a:t>
            </a:r>
            <a:r>
              <a:rPr lang="cs-CZ" sz="1800" dirty="0" err="1">
                <a:effectLst/>
                <a:latin typeface="TimesNewRomanPSMT"/>
              </a:rPr>
              <a:t>Začleněni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podpůrných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opatřeni</a:t>
            </a:r>
            <a:r>
              <a:rPr lang="cs-CZ" sz="1800" dirty="0">
                <a:effectLst/>
                <a:latin typeface="TimesNewRomanPSMT"/>
              </a:rPr>
              <a:t>́ do </a:t>
            </a:r>
            <a:r>
              <a:rPr lang="cs-CZ" sz="1800" dirty="0" err="1">
                <a:effectLst/>
                <a:latin typeface="TimesNewRomanPSMT"/>
              </a:rPr>
              <a:t>jednotlivých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stupňu</a:t>
            </a:r>
            <a:r>
              <a:rPr lang="cs-CZ" sz="1800" dirty="0">
                <a:effectLst/>
                <a:latin typeface="TimesNewRomanPSMT"/>
              </a:rPr>
              <a:t>̊ </a:t>
            </a:r>
            <a:r>
              <a:rPr lang="cs-CZ" sz="1800" dirty="0" err="1">
                <a:effectLst/>
                <a:latin typeface="TimesNewRomanPSMT"/>
              </a:rPr>
              <a:t>stanovi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Příloha</a:t>
            </a:r>
            <a:r>
              <a:rPr lang="cs-CZ" sz="1800" dirty="0">
                <a:effectLst/>
                <a:latin typeface="TimesNewRomanPSMT"/>
              </a:rPr>
              <a:t> č. 1 </a:t>
            </a:r>
            <a:r>
              <a:rPr lang="cs-CZ" sz="1800" dirty="0" err="1">
                <a:effectLst/>
                <a:latin typeface="TimesNewRomanPSMT"/>
              </a:rPr>
              <a:t>vyhlášky</a:t>
            </a:r>
            <a:r>
              <a:rPr lang="cs-CZ" sz="1800" dirty="0">
                <a:effectLst/>
                <a:latin typeface="TimesNewRomanPSMT"/>
              </a:rPr>
              <a:t> č. 27/2016 Sb. </a:t>
            </a:r>
            <a:endParaRPr lang="cs-CZ" dirty="0">
              <a:effectLst/>
            </a:endParaRPr>
          </a:p>
          <a:p>
            <a:pPr algn="just"/>
            <a:r>
              <a:rPr lang="cs-CZ" sz="1800" dirty="0" err="1">
                <a:effectLst/>
                <a:latin typeface="TimesNewRomanPSMT"/>
              </a:rPr>
              <a:t>Závazny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rámec</a:t>
            </a:r>
            <a:r>
              <a:rPr lang="cs-CZ" sz="1800" dirty="0">
                <a:effectLst/>
                <a:latin typeface="TimesNewRomanPSMT"/>
              </a:rPr>
              <a:t> pro </a:t>
            </a:r>
            <a:r>
              <a:rPr lang="cs-CZ" sz="1800" dirty="0" err="1">
                <a:effectLst/>
                <a:latin typeface="TimesNewRomanPSMT"/>
              </a:rPr>
              <a:t>obsahove</a:t>
            </a:r>
            <a:r>
              <a:rPr lang="cs-CZ" sz="1800" dirty="0">
                <a:effectLst/>
                <a:latin typeface="TimesNewRomanPSMT"/>
              </a:rPr>
              <a:t>́ a </a:t>
            </a:r>
            <a:r>
              <a:rPr lang="cs-CZ" sz="1800" dirty="0" err="1">
                <a:effectLst/>
                <a:latin typeface="TimesNewRomanPSMT"/>
              </a:rPr>
              <a:t>organizačni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zabezpečeni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základního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vzděláváni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všech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žáku</a:t>
            </a:r>
            <a:r>
              <a:rPr lang="cs-CZ" sz="1800" dirty="0">
                <a:effectLst/>
                <a:latin typeface="TimesNewRomanPSMT"/>
              </a:rPr>
              <a:t>̊ vymezuje </a:t>
            </a:r>
            <a:r>
              <a:rPr lang="cs-CZ" sz="1800" b="1" dirty="0">
                <a:effectLst/>
                <a:latin typeface="TimesNewRomanPSMT"/>
              </a:rPr>
              <a:t>RVP ZV, </a:t>
            </a:r>
            <a:r>
              <a:rPr lang="cs-CZ" sz="1800" dirty="0" err="1">
                <a:effectLst/>
                <a:latin typeface="TimesNewRomanPSMT"/>
              </a:rPr>
              <a:t>ktery</a:t>
            </a:r>
            <a:r>
              <a:rPr lang="cs-CZ" sz="1800" dirty="0">
                <a:effectLst/>
                <a:latin typeface="TimesNewRomanPSMT"/>
              </a:rPr>
              <a:t>́ je </a:t>
            </a:r>
            <a:r>
              <a:rPr lang="cs-CZ" sz="1800" dirty="0" err="1">
                <a:effectLst/>
                <a:latin typeface="TimesNewRomanPSMT"/>
              </a:rPr>
              <a:t>východiskem</a:t>
            </a:r>
            <a:r>
              <a:rPr lang="cs-CZ" sz="1800" dirty="0">
                <a:effectLst/>
                <a:latin typeface="TimesNewRomanPSMT"/>
              </a:rPr>
              <a:t> pro tvorbu ŠVP. Podle ŠVP se </a:t>
            </a:r>
            <a:r>
              <a:rPr lang="cs-CZ" sz="1800" dirty="0" err="1">
                <a:effectLst/>
                <a:latin typeface="TimesNewRomanPSMT"/>
              </a:rPr>
              <a:t>uskutečňuje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vzděláváni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všech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žáků</a:t>
            </a:r>
            <a:r>
              <a:rPr lang="cs-CZ" sz="1800" dirty="0">
                <a:effectLst/>
                <a:latin typeface="TimesNewRomanPSMT"/>
              </a:rPr>
              <a:t> dané </a:t>
            </a:r>
            <a:r>
              <a:rPr lang="cs-CZ" sz="1800" dirty="0" err="1">
                <a:effectLst/>
                <a:latin typeface="TimesNewRomanPSMT"/>
              </a:rPr>
              <a:t>školy</a:t>
            </a:r>
            <a:r>
              <a:rPr lang="cs-CZ" sz="1800" dirty="0">
                <a:effectLst/>
                <a:latin typeface="TimesNewRomanPSMT"/>
              </a:rPr>
              <a:t>. Pro </a:t>
            </a:r>
            <a:r>
              <a:rPr lang="cs-CZ" sz="1800" dirty="0" err="1">
                <a:effectLst/>
                <a:latin typeface="TimesNewRomanPSMT"/>
              </a:rPr>
              <a:t>žáky</a:t>
            </a:r>
            <a:r>
              <a:rPr lang="cs-CZ" sz="1800" dirty="0">
                <a:effectLst/>
                <a:latin typeface="TimesNewRomanPSMT"/>
              </a:rPr>
              <a:t> s </a:t>
            </a:r>
            <a:r>
              <a:rPr lang="cs-CZ" sz="1800" dirty="0" err="1">
                <a:effectLst/>
                <a:latin typeface="TimesNewRomanPSMT"/>
              </a:rPr>
              <a:t>přiznanými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podpůrnými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opatřeními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prvního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stupne</a:t>
            </a:r>
            <a:r>
              <a:rPr lang="cs-CZ" sz="1800" dirty="0">
                <a:effectLst/>
                <a:latin typeface="TimesNewRomanPSMT"/>
              </a:rPr>
              <a:t>̌ je ŠVP podkladem pro </a:t>
            </a:r>
            <a:r>
              <a:rPr lang="cs-CZ" sz="1800" dirty="0" err="1">
                <a:effectLst/>
                <a:latin typeface="TimesNewRomanPSMT"/>
              </a:rPr>
              <a:t>zpracováni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b="1" dirty="0">
                <a:effectLst/>
                <a:latin typeface="TimesNewRomanPSMT"/>
              </a:rPr>
              <a:t>PLPP1</a:t>
            </a:r>
            <a:r>
              <a:rPr lang="cs-CZ" sz="1800" dirty="0">
                <a:effectLst/>
                <a:latin typeface="TimesNewRomanPSMT"/>
              </a:rPr>
              <a:t> a pro </a:t>
            </a:r>
            <a:r>
              <a:rPr lang="cs-CZ" sz="1800" dirty="0" err="1">
                <a:effectLst/>
                <a:latin typeface="TimesNewRomanPSMT"/>
              </a:rPr>
              <a:t>žáky</a:t>
            </a:r>
            <a:r>
              <a:rPr lang="cs-CZ" sz="1800" dirty="0">
                <a:effectLst/>
                <a:latin typeface="TimesNewRomanPSMT"/>
              </a:rPr>
              <a:t> s </a:t>
            </a:r>
            <a:r>
              <a:rPr lang="cs-CZ" sz="1800" dirty="0" err="1">
                <a:effectLst/>
                <a:latin typeface="TimesNewRomanPSMT"/>
              </a:rPr>
              <a:t>přiznanými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podpůrnými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opatřeními</a:t>
            </a:r>
            <a:r>
              <a:rPr lang="cs-CZ" sz="1800" dirty="0">
                <a:effectLst/>
                <a:latin typeface="TimesNewRomanPSMT"/>
              </a:rPr>
              <a:t> od </a:t>
            </a:r>
            <a:r>
              <a:rPr lang="cs-CZ" sz="1800" dirty="0" err="1">
                <a:effectLst/>
                <a:latin typeface="TimesNewRomanPSMT"/>
              </a:rPr>
              <a:t>druhého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stupne</a:t>
            </a:r>
            <a:r>
              <a:rPr lang="cs-CZ" sz="1800" dirty="0">
                <a:effectLst/>
                <a:latin typeface="TimesNewRomanPSMT"/>
              </a:rPr>
              <a:t>̌ podkladem pro </a:t>
            </a:r>
            <a:r>
              <a:rPr lang="cs-CZ" sz="1800" b="1" dirty="0">
                <a:effectLst/>
                <a:latin typeface="TimesNewRomanPSMT"/>
              </a:rPr>
              <a:t>tvorbu IVP </a:t>
            </a:r>
            <a:r>
              <a:rPr lang="cs-CZ" sz="1800" dirty="0">
                <a:effectLst/>
                <a:latin typeface="TimesNewRomanPSMT"/>
              </a:rPr>
              <a:t>. </a:t>
            </a:r>
            <a:endParaRPr lang="cs-CZ" dirty="0">
              <a:effectLst/>
            </a:endParaRPr>
          </a:p>
          <a:p>
            <a:pPr algn="just"/>
            <a:r>
              <a:rPr lang="cs-CZ" sz="1800" dirty="0">
                <a:effectLst/>
                <a:latin typeface="TimesNewRomanPSMT"/>
              </a:rPr>
              <a:t>Na </a:t>
            </a:r>
            <a:r>
              <a:rPr lang="cs-CZ" sz="1800" dirty="0" err="1">
                <a:effectLst/>
                <a:latin typeface="TimesNewRomanPSMT"/>
              </a:rPr>
              <a:t>úrovni</a:t>
            </a:r>
            <a:r>
              <a:rPr lang="cs-CZ" sz="1800" dirty="0">
                <a:effectLst/>
                <a:latin typeface="TimesNewRomanPSMT"/>
              </a:rPr>
              <a:t> IVP je </a:t>
            </a:r>
            <a:r>
              <a:rPr lang="cs-CZ" sz="1800" dirty="0" err="1">
                <a:effectLst/>
                <a:latin typeface="TimesNewRomanPSMT"/>
              </a:rPr>
              <a:t>možne</a:t>
            </a:r>
            <a:r>
              <a:rPr lang="cs-CZ" sz="1800" dirty="0">
                <a:effectLst/>
                <a:latin typeface="TimesNewRomanPSMT"/>
              </a:rPr>
              <a:t>́ na </a:t>
            </a:r>
            <a:r>
              <a:rPr lang="cs-CZ" sz="1800" dirty="0" err="1">
                <a:effectLst/>
                <a:latin typeface="TimesNewRomanPSMT"/>
              </a:rPr>
              <a:t>doporučeni</a:t>
            </a:r>
            <a:r>
              <a:rPr lang="cs-CZ" sz="1800" dirty="0">
                <a:effectLst/>
                <a:latin typeface="TimesNewRomanPSMT"/>
              </a:rPr>
              <a:t>́ ŠPZ (v </a:t>
            </a:r>
            <a:r>
              <a:rPr lang="cs-CZ" sz="1800" dirty="0" err="1">
                <a:effectLst/>
                <a:latin typeface="TimesNewRomanPSMT"/>
              </a:rPr>
              <a:t>případech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stanovených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Přílohou</a:t>
            </a:r>
            <a:r>
              <a:rPr lang="cs-CZ" sz="1800" dirty="0">
                <a:effectLst/>
                <a:latin typeface="TimesNewRomanPSMT"/>
              </a:rPr>
              <a:t> č. 1 </a:t>
            </a:r>
            <a:r>
              <a:rPr lang="cs-CZ" sz="1800" dirty="0" err="1">
                <a:effectLst/>
                <a:latin typeface="TimesNewRomanPSMT"/>
              </a:rPr>
              <a:t>vyhlášky</a:t>
            </a:r>
            <a:r>
              <a:rPr lang="cs-CZ" sz="1800" dirty="0">
                <a:effectLst/>
                <a:latin typeface="TimesNewRomanPSMT"/>
              </a:rPr>
              <a:t> č. 27/2016 Sb. ve </a:t>
            </a:r>
            <a:r>
              <a:rPr lang="cs-CZ" sz="1800" dirty="0" err="1">
                <a:effectLst/>
                <a:latin typeface="TimesNewRomanPSMT"/>
              </a:rPr>
              <a:t>zněni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pozdějších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předpisu</a:t>
            </a:r>
            <a:r>
              <a:rPr lang="cs-CZ" sz="1800" dirty="0">
                <a:effectLst/>
                <a:latin typeface="TimesNewRomanPSMT"/>
              </a:rPr>
              <a:t>̊) v </a:t>
            </a:r>
            <a:r>
              <a:rPr lang="cs-CZ" sz="1800" dirty="0" err="1">
                <a:effectLst/>
                <a:latin typeface="TimesNewRomanPSMT"/>
              </a:rPr>
              <a:t>rámci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podpůrných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opatřeni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b="1" dirty="0">
                <a:effectLst/>
                <a:latin typeface="TimesNewRomanPSMT"/>
              </a:rPr>
              <a:t>upravit </a:t>
            </a:r>
            <a:r>
              <a:rPr lang="cs-CZ" sz="1800" b="1" dirty="0" err="1">
                <a:effectLst/>
                <a:latin typeface="TimesNewRomanPSMT"/>
              </a:rPr>
              <a:t>očekávane</a:t>
            </a:r>
            <a:r>
              <a:rPr lang="cs-CZ" sz="1800" b="1" dirty="0">
                <a:effectLst/>
                <a:latin typeface="TimesNewRomanPSMT"/>
              </a:rPr>
              <a:t>́ </a:t>
            </a:r>
            <a:r>
              <a:rPr lang="cs-CZ" sz="1800" b="1" dirty="0" err="1">
                <a:effectLst/>
                <a:latin typeface="TimesNewRomanPSMT"/>
              </a:rPr>
              <a:t>výstupy</a:t>
            </a:r>
            <a:r>
              <a:rPr lang="cs-CZ" sz="1800" b="1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stanovene</a:t>
            </a:r>
            <a:r>
              <a:rPr lang="cs-CZ" sz="1800" dirty="0">
                <a:effectLst/>
                <a:latin typeface="TimesNewRomanPSMT"/>
              </a:rPr>
              <a:t>́ ŠVP, </a:t>
            </a:r>
            <a:r>
              <a:rPr lang="cs-CZ" sz="1800" dirty="0" err="1">
                <a:effectLst/>
                <a:latin typeface="TimesNewRomanPSMT"/>
              </a:rPr>
              <a:t>případne</a:t>
            </a:r>
            <a:r>
              <a:rPr lang="cs-CZ" sz="1800" dirty="0">
                <a:effectLst/>
                <a:latin typeface="TimesNewRomanPSMT"/>
              </a:rPr>
              <a:t>̌ upravit </a:t>
            </a:r>
            <a:r>
              <a:rPr lang="cs-CZ" sz="1800" dirty="0" err="1">
                <a:effectLst/>
                <a:latin typeface="TimesNewRomanPSMT"/>
              </a:rPr>
              <a:t>vzdělávaci</a:t>
            </a:r>
            <a:r>
              <a:rPr lang="cs-CZ" sz="1800" dirty="0">
                <a:effectLst/>
                <a:latin typeface="TimesNewRomanPSMT"/>
              </a:rPr>
              <a:t>́ obsah tak, aby byl </a:t>
            </a:r>
            <a:r>
              <a:rPr lang="cs-CZ" sz="1800" dirty="0" err="1">
                <a:effectLst/>
                <a:latin typeface="TimesNewRomanPSMT"/>
              </a:rPr>
              <a:t>zajištěn</a:t>
            </a:r>
            <a:r>
              <a:rPr lang="cs-CZ" sz="1800" dirty="0">
                <a:effectLst/>
                <a:latin typeface="TimesNewRomanPSMT"/>
              </a:rPr>
              <a:t> soulad mezi </a:t>
            </a:r>
            <a:r>
              <a:rPr lang="cs-CZ" sz="1800" dirty="0" err="1">
                <a:effectLst/>
                <a:latin typeface="TimesNewRomanPSMT"/>
              </a:rPr>
              <a:t>vzdělávacími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požadavky</a:t>
            </a:r>
            <a:r>
              <a:rPr lang="cs-CZ" sz="1800" dirty="0">
                <a:effectLst/>
                <a:latin typeface="TimesNewRomanPSMT"/>
              </a:rPr>
              <a:t> a </a:t>
            </a:r>
            <a:r>
              <a:rPr lang="cs-CZ" sz="1800" dirty="0" err="1">
                <a:effectLst/>
                <a:latin typeface="TimesNewRomanPSMT"/>
              </a:rPr>
              <a:t>skutečnými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možnostmi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žáku</a:t>
            </a:r>
            <a:r>
              <a:rPr lang="cs-CZ" sz="1800" dirty="0">
                <a:effectLst/>
                <a:latin typeface="TimesNewRomanPSMT"/>
              </a:rPr>
              <a:t>̊ a aby </a:t>
            </a:r>
            <a:r>
              <a:rPr lang="cs-CZ" sz="1800" dirty="0" err="1">
                <a:effectLst/>
                <a:latin typeface="TimesNewRomanPSMT"/>
              </a:rPr>
              <a:t>vzděláváni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směřovalo</a:t>
            </a:r>
            <a:r>
              <a:rPr lang="cs-CZ" sz="1800" dirty="0">
                <a:effectLst/>
                <a:latin typeface="TimesNewRomanPSMT"/>
              </a:rPr>
              <a:t> k </a:t>
            </a:r>
            <a:r>
              <a:rPr lang="cs-CZ" sz="1800" dirty="0" err="1">
                <a:effectLst/>
                <a:latin typeface="TimesNewRomanPSMT"/>
              </a:rPr>
              <a:t>dosaženi</a:t>
            </a:r>
            <a:r>
              <a:rPr lang="cs-CZ" sz="1800" dirty="0">
                <a:effectLst/>
                <a:latin typeface="TimesNewRomanPSMT"/>
              </a:rPr>
              <a:t>́ jejich </a:t>
            </a:r>
            <a:r>
              <a:rPr lang="cs-CZ" sz="1800" dirty="0" err="1">
                <a:effectLst/>
                <a:latin typeface="TimesNewRomanPSMT"/>
              </a:rPr>
              <a:t>osobního</a:t>
            </a:r>
            <a:r>
              <a:rPr lang="cs-CZ" sz="1800" dirty="0">
                <a:effectLst/>
                <a:latin typeface="TimesNewRomanPSMT"/>
              </a:rPr>
              <a:t> maxima. 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687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8C2F7E-330E-8C4A-8CF2-8334BB967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Pedagogická / </a:t>
            </a:r>
            <a:r>
              <a:rPr lang="cs-CZ" dirty="0" err="1"/>
              <a:t>speciálněpedagogická</a:t>
            </a:r>
            <a:br>
              <a:rPr lang="cs-CZ" dirty="0"/>
            </a:br>
            <a:r>
              <a:rPr lang="cs-CZ" dirty="0"/>
              <a:t>                       intervence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675615-9BC0-D145-9B70-C485C47C4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>
                <a:effectLst/>
                <a:latin typeface="TimesNewRomanPSMT"/>
              </a:rPr>
              <a:t>Pod pojmem „</a:t>
            </a:r>
            <a:r>
              <a:rPr lang="cs-CZ" sz="1800" b="1" dirty="0">
                <a:effectLst/>
                <a:latin typeface="TimesNewRomanPS"/>
              </a:rPr>
              <a:t>pedagogická intervence</a:t>
            </a:r>
            <a:r>
              <a:rPr lang="cs-CZ" sz="1800" dirty="0">
                <a:effectLst/>
                <a:latin typeface="TimesNewRomanPSMT"/>
              </a:rPr>
              <a:t>“ se </a:t>
            </a:r>
            <a:r>
              <a:rPr lang="cs-CZ" sz="1800" dirty="0" err="1">
                <a:effectLst/>
                <a:latin typeface="TimesNewRomanPSMT"/>
              </a:rPr>
              <a:t>rozumi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vzděláváni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žáka</a:t>
            </a:r>
            <a:r>
              <a:rPr lang="cs-CZ" sz="1800" dirty="0">
                <a:effectLst/>
                <a:latin typeface="TimesNewRomanPSMT"/>
              </a:rPr>
              <a:t> s </a:t>
            </a:r>
            <a:r>
              <a:rPr lang="cs-CZ" sz="1800" dirty="0" err="1">
                <a:effectLst/>
                <a:latin typeface="TimesNewRomanPSMT"/>
              </a:rPr>
              <a:t>přiznanými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podpůrnými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opatřeními</a:t>
            </a:r>
            <a:r>
              <a:rPr lang="cs-CZ" sz="1800" dirty="0">
                <a:effectLst/>
                <a:latin typeface="TimesNewRomanPSMT"/>
              </a:rPr>
              <a:t> ve </a:t>
            </a:r>
            <a:r>
              <a:rPr lang="cs-CZ" sz="1800" dirty="0" err="1">
                <a:effectLst/>
                <a:latin typeface="TimesNewRomanPSMT"/>
              </a:rPr>
              <a:t>vyučovacích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předmětech</a:t>
            </a:r>
            <a:r>
              <a:rPr lang="cs-CZ" sz="1800" dirty="0">
                <a:effectLst/>
                <a:latin typeface="TimesNewRomanPSMT"/>
              </a:rPr>
              <a:t>, v </a:t>
            </a:r>
            <a:r>
              <a:rPr lang="cs-CZ" sz="1800" dirty="0" err="1">
                <a:effectLst/>
                <a:latin typeface="TimesNewRomanPSMT"/>
              </a:rPr>
              <a:t>nichz</a:t>
            </a:r>
            <a:r>
              <a:rPr lang="cs-CZ" sz="1800" dirty="0">
                <a:effectLst/>
                <a:latin typeface="TimesNewRomanPSMT"/>
              </a:rPr>
              <a:t>̌ je </a:t>
            </a:r>
            <a:r>
              <a:rPr lang="cs-CZ" sz="1800" dirty="0" err="1">
                <a:effectLst/>
                <a:latin typeface="TimesNewRomanPSMT"/>
              </a:rPr>
              <a:t>třeba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zlepšit</a:t>
            </a:r>
            <a:r>
              <a:rPr lang="cs-CZ" sz="1800" dirty="0">
                <a:effectLst/>
                <a:latin typeface="TimesNewRomanPSMT"/>
              </a:rPr>
              <a:t> jeho </a:t>
            </a:r>
            <a:r>
              <a:rPr lang="cs-CZ" sz="1800" dirty="0" err="1">
                <a:effectLst/>
                <a:latin typeface="TimesNewRomanPSMT"/>
              </a:rPr>
              <a:t>výsledky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učeni</a:t>
            </a:r>
            <a:r>
              <a:rPr lang="cs-CZ" sz="1800" dirty="0">
                <a:effectLst/>
                <a:latin typeface="TimesNewRomanPSMT"/>
              </a:rPr>
              <a:t>́, </a:t>
            </a:r>
            <a:r>
              <a:rPr lang="cs-CZ" sz="1800" dirty="0" err="1">
                <a:effectLst/>
                <a:latin typeface="TimesNewRomanPSMT"/>
              </a:rPr>
              <a:t>případne</a:t>
            </a:r>
            <a:r>
              <a:rPr lang="cs-CZ" sz="1800" dirty="0">
                <a:effectLst/>
                <a:latin typeface="TimesNewRomanPSMT"/>
              </a:rPr>
              <a:t>̌ kompenzovat </a:t>
            </a:r>
            <a:r>
              <a:rPr lang="cs-CZ" sz="1800" dirty="0" err="1">
                <a:effectLst/>
                <a:latin typeface="TimesNewRomanPSMT"/>
              </a:rPr>
              <a:t>nedostatečnou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domáci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přípravu</a:t>
            </a:r>
            <a:r>
              <a:rPr lang="cs-CZ" sz="1800" dirty="0">
                <a:effectLst/>
                <a:latin typeface="TimesNewRomanPSMT"/>
              </a:rPr>
              <a:t> na </a:t>
            </a:r>
            <a:r>
              <a:rPr lang="cs-CZ" sz="1800" dirty="0" err="1">
                <a:effectLst/>
                <a:latin typeface="TimesNewRomanPSMT"/>
              </a:rPr>
              <a:t>výuku</a:t>
            </a:r>
            <a:r>
              <a:rPr lang="cs-CZ" sz="1800" dirty="0">
                <a:effectLst/>
                <a:latin typeface="TimesNewRomanPSMT"/>
              </a:rPr>
              <a:t>. </a:t>
            </a:r>
            <a:endParaRPr lang="cs-CZ" dirty="0">
              <a:effectLst/>
            </a:endParaRPr>
          </a:p>
          <a:p>
            <a:pPr algn="just"/>
            <a:r>
              <a:rPr lang="cs-CZ" sz="1800" dirty="0">
                <a:effectLst/>
                <a:latin typeface="TimesNewRomanPSMT"/>
              </a:rPr>
              <a:t>Pod pojmem „</a:t>
            </a:r>
            <a:r>
              <a:rPr lang="cs-CZ" sz="1800" b="1" dirty="0" err="1">
                <a:effectLst/>
                <a:latin typeface="TimesNewRomanPS"/>
              </a:rPr>
              <a:t>speciálne</a:t>
            </a:r>
            <a:r>
              <a:rPr lang="cs-CZ" sz="1800" b="1">
                <a:effectLst/>
                <a:latin typeface="TimesNewRomanPS"/>
              </a:rPr>
              <a:t>̌ pedagogická intervence</a:t>
            </a:r>
            <a:r>
              <a:rPr lang="cs-CZ" sz="1800" dirty="0">
                <a:effectLst/>
                <a:latin typeface="TimesNewRomanPSMT"/>
              </a:rPr>
              <a:t>“ se </a:t>
            </a:r>
            <a:r>
              <a:rPr lang="cs-CZ" sz="1800" dirty="0" err="1">
                <a:effectLst/>
                <a:latin typeface="TimesNewRomanPSMT"/>
              </a:rPr>
              <a:t>rozumi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zajištěni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předmětu</a:t>
            </a:r>
            <a:r>
              <a:rPr lang="cs-CZ" sz="1800" dirty="0">
                <a:effectLst/>
                <a:latin typeface="TimesNewRomanPSMT"/>
              </a:rPr>
              <a:t>̊ </a:t>
            </a:r>
            <a:r>
              <a:rPr lang="cs-CZ" sz="1800" dirty="0" err="1">
                <a:effectLst/>
                <a:latin typeface="TimesNewRomanPSMT"/>
              </a:rPr>
              <a:t>speciálne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pedagogicke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péče</a:t>
            </a:r>
            <a:r>
              <a:rPr lang="cs-CZ" sz="1800" dirty="0">
                <a:effectLst/>
                <a:latin typeface="TimesNewRomanPSMT"/>
              </a:rPr>
              <a:t> pro </a:t>
            </a:r>
            <a:r>
              <a:rPr lang="cs-CZ" sz="1800" dirty="0" err="1">
                <a:effectLst/>
                <a:latin typeface="TimesNewRomanPSMT"/>
              </a:rPr>
              <a:t>žáky</a:t>
            </a:r>
            <a:r>
              <a:rPr lang="cs-CZ" sz="1800" dirty="0">
                <a:effectLst/>
                <a:latin typeface="TimesNewRomanPSMT"/>
              </a:rPr>
              <a:t> s </a:t>
            </a:r>
            <a:r>
              <a:rPr lang="cs-CZ" sz="1800" dirty="0" err="1">
                <a:effectLst/>
                <a:latin typeface="TimesNewRomanPSMT"/>
              </a:rPr>
              <a:t>přiznanými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podpůrnými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opatřeními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ktere</a:t>
            </a:r>
            <a:r>
              <a:rPr lang="cs-CZ" sz="1800" dirty="0">
                <a:effectLst/>
                <a:latin typeface="TimesNewRomanPSMT"/>
              </a:rPr>
              <a:t>́ jsou </a:t>
            </a:r>
            <a:r>
              <a:rPr lang="cs-CZ" sz="1800" dirty="0" err="1">
                <a:effectLst/>
                <a:latin typeface="TimesNewRomanPSMT"/>
              </a:rPr>
              <a:t>zaměřeny</a:t>
            </a:r>
            <a:r>
              <a:rPr lang="cs-CZ" sz="1800" dirty="0">
                <a:effectLst/>
                <a:latin typeface="TimesNewRomanPSMT"/>
              </a:rPr>
              <a:t> na oblast </a:t>
            </a:r>
            <a:r>
              <a:rPr lang="cs-CZ" sz="1800" dirty="0" err="1">
                <a:effectLst/>
                <a:latin typeface="TimesNewRomanPSMT"/>
              </a:rPr>
              <a:t>logopedických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obtíži</a:t>
            </a:r>
            <a:r>
              <a:rPr lang="cs-CZ" sz="1800" dirty="0">
                <a:effectLst/>
                <a:latin typeface="TimesNewRomanPSMT"/>
              </a:rPr>
              <a:t>́, </a:t>
            </a:r>
            <a:r>
              <a:rPr lang="cs-CZ" sz="1800" dirty="0" err="1">
                <a:effectLst/>
                <a:latin typeface="TimesNewRomanPSMT"/>
              </a:rPr>
              <a:t>řečove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výchovy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nácviku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sociálni</a:t>
            </a:r>
            <a:r>
              <a:rPr lang="cs-CZ" sz="1800" dirty="0">
                <a:effectLst/>
                <a:latin typeface="TimesNewRomanPSMT"/>
              </a:rPr>
              <a:t>́ komunikace, </a:t>
            </a:r>
            <a:r>
              <a:rPr lang="cs-CZ" sz="1800" dirty="0" err="1">
                <a:effectLst/>
                <a:latin typeface="TimesNewRomanPSMT"/>
              </a:rPr>
              <a:t>zrakove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>
                <a:effectLst/>
                <a:latin typeface="Calibri" panose="020F0502020204030204" pitchFamily="34" charset="0"/>
              </a:rPr>
              <a:t>stimulace apod. 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928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B0CC6-EFF4-3B44-974E-E3CBE361F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zabezpečení logopedické intervence ve školství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A72CD-5010-6D43-A7AB-607B2B061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effectLst/>
                <a:latin typeface="Arial" panose="020B0604020202020204" pitchFamily="34" charset="0"/>
              </a:rPr>
              <a:t>LOGOPED </a:t>
            </a:r>
            <a:endParaRPr lang="cs-CZ" dirty="0"/>
          </a:p>
          <a:p>
            <a:r>
              <a:rPr lang="cs-CZ" sz="1800" dirty="0" err="1">
                <a:effectLst/>
                <a:latin typeface="TimesNewRomanPSMT"/>
              </a:rPr>
              <a:t>Speciálne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pedagogicke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činnosti</a:t>
            </a:r>
            <a:r>
              <a:rPr lang="cs-CZ" sz="1800" dirty="0">
                <a:effectLst/>
                <a:latin typeface="TimesNewRomanPSMT"/>
              </a:rPr>
              <a:t> logopedů </a:t>
            </a:r>
            <a:r>
              <a:rPr lang="cs-CZ" sz="1800" dirty="0" err="1">
                <a:effectLst/>
                <a:latin typeface="TimesNewRomanPSMT"/>
              </a:rPr>
              <a:t>při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práci</a:t>
            </a:r>
            <a:r>
              <a:rPr lang="cs-CZ" sz="1800" dirty="0">
                <a:effectLst/>
                <a:latin typeface="TimesNewRomanPSMT"/>
              </a:rPr>
              <a:t> se </a:t>
            </a:r>
            <a:r>
              <a:rPr lang="cs-CZ" sz="1800" dirty="0" err="1">
                <a:effectLst/>
                <a:latin typeface="TimesNewRomanPSMT"/>
              </a:rPr>
              <a:t>žáky</a:t>
            </a:r>
            <a:r>
              <a:rPr lang="cs-CZ" sz="1800" dirty="0">
                <a:effectLst/>
                <a:latin typeface="TimesNewRomanPSMT"/>
              </a:rPr>
              <a:t> s </a:t>
            </a:r>
            <a:r>
              <a:rPr lang="cs-CZ" sz="1800" dirty="0" err="1">
                <a:effectLst/>
                <a:latin typeface="TimesNewRomanPSMT"/>
              </a:rPr>
              <a:t>narušenou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komunikačni</a:t>
            </a:r>
            <a:r>
              <a:rPr lang="cs-CZ" sz="1800" dirty="0">
                <a:effectLst/>
                <a:latin typeface="TimesNewRomanPSMT"/>
              </a:rPr>
              <a:t>́ schopností </a:t>
            </a:r>
            <a:r>
              <a:rPr lang="cs-CZ" sz="1800" dirty="0" err="1">
                <a:effectLst/>
                <a:latin typeface="TimesNewRomanPSMT"/>
              </a:rPr>
              <a:t>ovlivňuji</a:t>
            </a:r>
            <a:r>
              <a:rPr lang="cs-CZ" sz="1800" dirty="0">
                <a:effectLst/>
                <a:latin typeface="TimesNewRomanPSMT"/>
              </a:rPr>
              <a:t>́ procesy </a:t>
            </a:r>
            <a:r>
              <a:rPr lang="cs-CZ" sz="1800" dirty="0" err="1">
                <a:effectLst/>
                <a:latin typeface="TimesNewRomanPSMT"/>
              </a:rPr>
              <a:t>centrálni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nervove</a:t>
            </a:r>
            <a:r>
              <a:rPr lang="cs-CZ" sz="1800" dirty="0">
                <a:effectLst/>
                <a:latin typeface="TimesNewRomanPSMT"/>
              </a:rPr>
              <a:t>́ soustavy </a:t>
            </a:r>
            <a:r>
              <a:rPr lang="cs-CZ" sz="1800" dirty="0" err="1">
                <a:effectLst/>
                <a:latin typeface="TimesNewRomanPSMT"/>
              </a:rPr>
              <a:t>žáku</a:t>
            </a:r>
            <a:r>
              <a:rPr lang="cs-CZ" sz="1800" dirty="0">
                <a:effectLst/>
                <a:latin typeface="TimesNewRomanPSMT"/>
              </a:rPr>
              <a:t>̊. Je proto </a:t>
            </a:r>
            <a:r>
              <a:rPr lang="cs-CZ" sz="1800" dirty="0" err="1">
                <a:effectLst/>
                <a:latin typeface="TimesNewRomanPSMT"/>
              </a:rPr>
              <a:t>nezbytne</a:t>
            </a:r>
            <a:r>
              <a:rPr lang="cs-CZ" sz="1800" dirty="0">
                <a:effectLst/>
                <a:latin typeface="TimesNewRomanPSMT"/>
              </a:rPr>
              <a:t>́, aby tyto </a:t>
            </a:r>
            <a:r>
              <a:rPr lang="cs-CZ" sz="1800" dirty="0" err="1">
                <a:effectLst/>
                <a:latin typeface="TimesNewRomanPSMT"/>
              </a:rPr>
              <a:t>činnosti</a:t>
            </a:r>
            <a:r>
              <a:rPr lang="cs-CZ" sz="1800" dirty="0">
                <a:effectLst/>
                <a:latin typeface="TimesNewRomanPSMT"/>
              </a:rPr>
              <a:t> byly </a:t>
            </a:r>
            <a:r>
              <a:rPr lang="cs-CZ" sz="1800" dirty="0" err="1">
                <a:effectLst/>
                <a:latin typeface="TimesNewRomanPSMT"/>
              </a:rPr>
              <a:t>svěřeny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speciálním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pedagogům</a:t>
            </a:r>
            <a:r>
              <a:rPr lang="cs-CZ" sz="1800" dirty="0">
                <a:effectLst/>
                <a:latin typeface="TimesNewRomanPSMT"/>
              </a:rPr>
              <a:t> (</a:t>
            </a:r>
            <a:r>
              <a:rPr lang="cs-CZ" sz="1800" dirty="0" err="1">
                <a:effectLst/>
                <a:latin typeface="TimesNewRomanPSMT"/>
              </a:rPr>
              <a:t>logopedům</a:t>
            </a:r>
            <a:r>
              <a:rPr lang="cs-CZ" sz="1800" dirty="0">
                <a:effectLst/>
                <a:latin typeface="TimesNewRomanPSMT"/>
              </a:rPr>
              <a:t>), </a:t>
            </a:r>
            <a:r>
              <a:rPr lang="cs-CZ" sz="1800" dirty="0" err="1">
                <a:effectLst/>
                <a:latin typeface="TimesNewRomanPSMT"/>
              </a:rPr>
              <a:t>odborníkům</a:t>
            </a:r>
            <a:r>
              <a:rPr lang="cs-CZ" sz="1800" dirty="0">
                <a:effectLst/>
                <a:latin typeface="TimesNewRomanPSMT"/>
              </a:rPr>
              <a:t> s </a:t>
            </a:r>
            <a:r>
              <a:rPr lang="cs-CZ" sz="1800" dirty="0" err="1">
                <a:effectLst/>
                <a:latin typeface="TimesNewRomanPSMT"/>
              </a:rPr>
              <a:t>odpovídajíci</a:t>
            </a:r>
            <a:r>
              <a:rPr lang="cs-CZ" sz="1800" dirty="0">
                <a:effectLst/>
                <a:latin typeface="TimesNewRomanPSMT"/>
              </a:rPr>
              <a:t>́ odbornou kvalifikací vymezenou § 18 </a:t>
            </a:r>
            <a:r>
              <a:rPr lang="cs-CZ" sz="1800" dirty="0" err="1">
                <a:effectLst/>
                <a:latin typeface="TimesNewRomanPSMT"/>
              </a:rPr>
              <a:t>zákona</a:t>
            </a:r>
            <a:r>
              <a:rPr lang="cs-CZ" sz="1800" dirty="0">
                <a:effectLst/>
                <a:latin typeface="TimesNewRomanPSMT"/>
              </a:rPr>
              <a:t> 563/2004 Sb., o </a:t>
            </a:r>
            <a:r>
              <a:rPr lang="cs-CZ" sz="1800" dirty="0" err="1">
                <a:effectLst/>
                <a:latin typeface="TimesNewRomanPSMT"/>
              </a:rPr>
              <a:t>pedagogických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pracovnících</a:t>
            </a:r>
            <a:r>
              <a:rPr lang="cs-CZ" sz="1800" dirty="0">
                <a:effectLst/>
                <a:latin typeface="TimesNewRomanPSMT"/>
              </a:rPr>
              <a:t> a o </a:t>
            </a:r>
            <a:r>
              <a:rPr lang="cs-CZ" sz="1800" dirty="0" err="1">
                <a:effectLst/>
                <a:latin typeface="TimesNewRomanPSMT"/>
              </a:rPr>
              <a:t>změne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některých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zákonu</a:t>
            </a:r>
            <a:r>
              <a:rPr lang="cs-CZ" sz="1800" dirty="0">
                <a:effectLst/>
                <a:latin typeface="TimesNewRomanPSMT"/>
              </a:rPr>
              <a:t>̊ v </a:t>
            </a:r>
            <a:r>
              <a:rPr lang="cs-CZ" sz="1800" dirty="0" err="1">
                <a:effectLst/>
                <a:latin typeface="TimesNewRomanPSMT"/>
              </a:rPr>
              <a:t>platném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zněni</a:t>
            </a:r>
            <a:r>
              <a:rPr lang="cs-CZ" sz="1800" dirty="0">
                <a:effectLst/>
                <a:latin typeface="TimesNewRomanPSMT"/>
              </a:rPr>
              <a:t>́. </a:t>
            </a:r>
            <a:endParaRPr lang="cs-CZ" dirty="0"/>
          </a:p>
          <a:p>
            <a:r>
              <a:rPr lang="cs-CZ" sz="1800" dirty="0">
                <a:effectLst/>
                <a:latin typeface="TimesNewRomanPSMT"/>
              </a:rPr>
              <a:t>Logoped je absolvent </a:t>
            </a:r>
            <a:r>
              <a:rPr lang="cs-CZ" sz="1800" dirty="0" err="1">
                <a:effectLst/>
                <a:latin typeface="TimesNewRomanPSMT"/>
              </a:rPr>
              <a:t>magisterského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vysokoškolského</a:t>
            </a:r>
            <a:r>
              <a:rPr lang="cs-CZ" sz="1800" dirty="0">
                <a:effectLst/>
                <a:latin typeface="TimesNewRomanPSMT"/>
              </a:rPr>
              <a:t> studia v oblasti </a:t>
            </a:r>
            <a:r>
              <a:rPr lang="cs-CZ" sz="1800" dirty="0" err="1">
                <a:effectLst/>
                <a:latin typeface="TimesNewRomanPSMT"/>
              </a:rPr>
              <a:t>pedagogických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věd</a:t>
            </a:r>
            <a:r>
              <a:rPr lang="cs-CZ" sz="1800" dirty="0">
                <a:effectLst/>
                <a:latin typeface="TimesNewRomanPSMT"/>
              </a:rPr>
              <a:t> se </a:t>
            </a:r>
            <a:r>
              <a:rPr lang="cs-CZ" sz="1800" dirty="0" err="1">
                <a:effectLst/>
                <a:latin typeface="TimesNewRomanPSMT"/>
              </a:rPr>
              <a:t>zaměřením</a:t>
            </a:r>
            <a:r>
              <a:rPr lang="cs-CZ" sz="1800" dirty="0">
                <a:effectLst/>
                <a:latin typeface="TimesNewRomanPSMT"/>
              </a:rPr>
              <a:t> na </a:t>
            </a:r>
            <a:r>
              <a:rPr lang="cs-CZ" sz="1800" dirty="0" err="1">
                <a:effectLst/>
                <a:latin typeface="TimesNewRomanPSMT"/>
              </a:rPr>
              <a:t>speciálni</a:t>
            </a:r>
            <a:r>
              <a:rPr lang="cs-CZ" sz="1800" dirty="0">
                <a:effectLst/>
                <a:latin typeface="TimesNewRomanPSMT"/>
              </a:rPr>
              <a:t>́ pedagogiku – logopedii </a:t>
            </a:r>
            <a:r>
              <a:rPr lang="cs-CZ" sz="1800" dirty="0" err="1">
                <a:effectLst/>
                <a:latin typeface="TimesNewRomanPSMT"/>
              </a:rPr>
              <a:t>ukončenou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státni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závěrečnou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zkouškou</a:t>
            </a:r>
            <a:r>
              <a:rPr lang="cs-CZ" sz="1800" dirty="0">
                <a:effectLst/>
                <a:latin typeface="TimesNewRomanPSMT"/>
              </a:rPr>
              <a:t> z logopedie. </a:t>
            </a:r>
            <a:r>
              <a:rPr lang="cs-CZ" sz="1800" dirty="0" err="1">
                <a:effectLst/>
                <a:latin typeface="TimesNewRomanPSMT"/>
              </a:rPr>
              <a:t>Státni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závěrečna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zkouška</a:t>
            </a:r>
            <a:r>
              <a:rPr lang="cs-CZ" sz="1800" dirty="0">
                <a:effectLst/>
                <a:latin typeface="TimesNewRomanPSMT"/>
              </a:rPr>
              <a:t> ze </a:t>
            </a:r>
            <a:r>
              <a:rPr lang="cs-CZ" sz="1800" dirty="0" err="1">
                <a:effectLst/>
                <a:latin typeface="TimesNewRomanPSMT"/>
              </a:rPr>
              <a:t>surdopedie</a:t>
            </a:r>
            <a:r>
              <a:rPr lang="cs-CZ" sz="1800" dirty="0">
                <a:effectLst/>
                <a:latin typeface="TimesNewRomanPSMT"/>
              </a:rPr>
              <a:t> a znalost komunikace ve </a:t>
            </a:r>
            <a:r>
              <a:rPr lang="cs-CZ" sz="1800" dirty="0" err="1">
                <a:effectLst/>
                <a:latin typeface="TimesNewRomanPSMT"/>
              </a:rPr>
              <a:t>znakovém</a:t>
            </a:r>
            <a:r>
              <a:rPr lang="cs-CZ" sz="1800" dirty="0">
                <a:effectLst/>
                <a:latin typeface="TimesNewRomanPSMT"/>
              </a:rPr>
              <a:t> jazyce, resp. </a:t>
            </a:r>
            <a:r>
              <a:rPr lang="cs-CZ" sz="1800" dirty="0" err="1">
                <a:effectLst/>
                <a:latin typeface="TimesNewRomanPSMT"/>
              </a:rPr>
              <a:t>znakove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, se </a:t>
            </a:r>
            <a:r>
              <a:rPr lang="cs-CZ" sz="1800" dirty="0" err="1">
                <a:effectLst/>
                <a:latin typeface="TimesNewRomanPSMT"/>
              </a:rPr>
              <a:t>vyžaduje</a:t>
            </a:r>
            <a:r>
              <a:rPr lang="cs-CZ" sz="1800" dirty="0">
                <a:effectLst/>
                <a:latin typeface="TimesNewRomanPSMT"/>
              </a:rPr>
              <a:t>, pokud logoped pracuje i s </a:t>
            </a:r>
            <a:r>
              <a:rPr lang="cs-CZ" sz="1800" dirty="0" err="1">
                <a:effectLst/>
                <a:latin typeface="TimesNewRomanPSMT"/>
              </a:rPr>
              <a:t>dětmi</a:t>
            </a:r>
            <a:r>
              <a:rPr lang="cs-CZ" sz="1800" dirty="0">
                <a:effectLst/>
                <a:latin typeface="TimesNewRomanPSMT"/>
              </a:rPr>
              <a:t> a </a:t>
            </a:r>
            <a:r>
              <a:rPr lang="cs-CZ" sz="1800" dirty="0" err="1">
                <a:effectLst/>
                <a:latin typeface="TimesNewRomanPSMT"/>
              </a:rPr>
              <a:t>žáky</a:t>
            </a:r>
            <a:r>
              <a:rPr lang="cs-CZ" sz="1800" dirty="0">
                <a:effectLst/>
                <a:latin typeface="TimesNewRomanPSMT"/>
              </a:rPr>
              <a:t> se </a:t>
            </a:r>
            <a:r>
              <a:rPr lang="cs-CZ" sz="1800" dirty="0" err="1">
                <a:effectLst/>
                <a:latin typeface="TimesNewRomanPSMT"/>
              </a:rPr>
              <a:t>sluchovým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postižením</a:t>
            </a:r>
            <a:r>
              <a:rPr lang="cs-CZ" sz="1800" dirty="0">
                <a:effectLst/>
                <a:latin typeface="TimesNewRomanPSMT"/>
              </a:rPr>
              <a:t>. </a:t>
            </a:r>
            <a:endParaRPr lang="cs-CZ" dirty="0"/>
          </a:p>
          <a:p>
            <a:endParaRPr lang="cs-CZ" dirty="0"/>
          </a:p>
        </p:txBody>
      </p:sp>
      <p:pic>
        <p:nvPicPr>
          <p:cNvPr id="1025" name="Picture 1" descr="page9image15944512">
            <a:extLst>
              <a:ext uri="{FF2B5EF4-FFF2-40B4-BE49-F238E27FC236}">
                <a16:creationId xmlns:a16="http://schemas.microsoft.com/office/drawing/2014/main" id="{DB0E9363-CF89-4841-B61F-BDA246BB9E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32100" cy="17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page9image15944512">
            <a:extLst>
              <a:ext uri="{FF2B5EF4-FFF2-40B4-BE49-F238E27FC236}">
                <a16:creationId xmlns:a16="http://schemas.microsoft.com/office/drawing/2014/main" id="{737B6A07-EC8F-8B4D-86A1-80FE1EE16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32100" cy="17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890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70912-3B2A-324E-A1F3-B5B4C5250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logopeda ve školství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08A764-F057-5746-B961-7B1B680F0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110" y="1703070"/>
            <a:ext cx="9864091" cy="460629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 err="1">
                <a:effectLst/>
                <a:latin typeface="TimesNewRomanPSMT"/>
              </a:rPr>
              <a:t>komplexni</a:t>
            </a:r>
            <a:r>
              <a:rPr lang="cs-CZ" sz="1800" b="1" dirty="0">
                <a:effectLst/>
                <a:latin typeface="TimesNewRomanPSMT"/>
              </a:rPr>
              <a:t>́ logopedická diagnostika </a:t>
            </a:r>
            <a:r>
              <a:rPr lang="cs-CZ" sz="1800" dirty="0">
                <a:effectLst/>
                <a:latin typeface="TimesNewRomanPSMT"/>
              </a:rPr>
              <a:t>a </a:t>
            </a:r>
            <a:r>
              <a:rPr lang="cs-CZ" sz="1800" b="1" dirty="0">
                <a:effectLst/>
                <a:latin typeface="TimesNewRomanPSMT"/>
              </a:rPr>
              <a:t>logopedická intervence </a:t>
            </a:r>
            <a:r>
              <a:rPr lang="cs-CZ" sz="1800" dirty="0" err="1">
                <a:effectLst/>
                <a:latin typeface="TimesNewRomanPSMT"/>
              </a:rPr>
              <a:t>žákům</a:t>
            </a:r>
            <a:r>
              <a:rPr lang="cs-CZ" sz="1800" dirty="0">
                <a:effectLst/>
                <a:latin typeface="TimesNewRomanPSMT"/>
              </a:rPr>
              <a:t> s </a:t>
            </a:r>
            <a:r>
              <a:rPr lang="cs-CZ" sz="1800" dirty="0" err="1">
                <a:effectLst/>
                <a:latin typeface="TimesNewRomanPSMT"/>
              </a:rPr>
              <a:t>narušenou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komunikačni</a:t>
            </a:r>
            <a:r>
              <a:rPr lang="cs-CZ" sz="1800" dirty="0">
                <a:effectLst/>
                <a:latin typeface="TimesNewRomanPSMT"/>
              </a:rPr>
              <a:t>́ schopností, </a:t>
            </a:r>
            <a:r>
              <a:rPr lang="cs-CZ" sz="1800" dirty="0" err="1">
                <a:effectLst/>
                <a:latin typeface="TimesNewRomanPSMT"/>
              </a:rPr>
              <a:t>ktera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souvisi</a:t>
            </a:r>
            <a:r>
              <a:rPr lang="cs-CZ" sz="1800" dirty="0">
                <a:effectLst/>
                <a:latin typeface="TimesNewRomanPSMT"/>
              </a:rPr>
              <a:t>́ s </a:t>
            </a:r>
            <a:r>
              <a:rPr lang="cs-CZ" sz="1800" dirty="0" err="1">
                <a:effectLst/>
                <a:latin typeface="TimesNewRomanPSMT"/>
              </a:rPr>
              <a:t>konkrétním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různým</a:t>
            </a:r>
            <a:r>
              <a:rPr lang="cs-CZ" sz="1800" dirty="0">
                <a:effectLst/>
                <a:latin typeface="TimesNewRomanPSMT"/>
              </a:rPr>
              <a:t> druhem </a:t>
            </a:r>
            <a:r>
              <a:rPr lang="cs-CZ" sz="1800" dirty="0" err="1">
                <a:effectLst/>
                <a:latin typeface="TimesNewRomanPSMT"/>
              </a:rPr>
              <a:t>zdravotního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postiženi</a:t>
            </a:r>
            <a:r>
              <a:rPr lang="cs-CZ" sz="1800" dirty="0">
                <a:effectLst/>
                <a:latin typeface="TimesNewRomanPSMT"/>
              </a:rPr>
              <a:t>́,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 err="1">
                <a:effectLst/>
                <a:latin typeface="TimesNewRomanPSMT"/>
              </a:rPr>
              <a:t>konzultačni</a:t>
            </a:r>
            <a:r>
              <a:rPr lang="cs-CZ" sz="1800" b="1" dirty="0">
                <a:effectLst/>
                <a:latin typeface="TimesNewRomanPSMT"/>
              </a:rPr>
              <a:t>́ a poradenskou </a:t>
            </a:r>
            <a:r>
              <a:rPr lang="cs-CZ" sz="1800" b="1" dirty="0" err="1">
                <a:effectLst/>
                <a:latin typeface="TimesNewRomanPSMT"/>
              </a:rPr>
              <a:t>činnost</a:t>
            </a:r>
            <a:r>
              <a:rPr lang="cs-CZ" sz="1800" b="1" dirty="0">
                <a:effectLst/>
                <a:latin typeface="TimesNewRomanPSMT"/>
              </a:rPr>
              <a:t> </a:t>
            </a:r>
            <a:r>
              <a:rPr lang="cs-CZ" sz="1800" dirty="0">
                <a:effectLst/>
                <a:latin typeface="TimesNewRomanPSMT"/>
              </a:rPr>
              <a:t>pro </a:t>
            </a:r>
            <a:r>
              <a:rPr lang="cs-CZ" sz="1800" dirty="0" err="1">
                <a:effectLst/>
                <a:latin typeface="TimesNewRomanPSMT"/>
              </a:rPr>
              <a:t>rodičovskou</a:t>
            </a:r>
            <a:r>
              <a:rPr lang="cs-CZ" sz="1800" dirty="0">
                <a:effectLst/>
                <a:latin typeface="TimesNewRomanPSMT"/>
              </a:rPr>
              <a:t> a odbornou </a:t>
            </a:r>
            <a:r>
              <a:rPr lang="cs-CZ" sz="1800" dirty="0" err="1">
                <a:effectLst/>
                <a:latin typeface="TimesNewRomanPSMT"/>
              </a:rPr>
              <a:t>veřejnost</a:t>
            </a:r>
            <a:r>
              <a:rPr lang="cs-CZ" sz="1800" dirty="0">
                <a:effectLst/>
                <a:latin typeface="TimesNewRomanPSMT"/>
              </a:rPr>
              <a:t> ve </a:t>
            </a:r>
            <a:r>
              <a:rPr lang="cs-CZ" sz="1800" dirty="0" err="1">
                <a:effectLst/>
                <a:latin typeface="TimesNewRomanPSMT"/>
              </a:rPr>
              <a:t>věcech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výchovy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vzděláváni</a:t>
            </a:r>
            <a:r>
              <a:rPr lang="cs-CZ" sz="1800" dirty="0">
                <a:effectLst/>
                <a:latin typeface="TimesNewRomanPSMT"/>
              </a:rPr>
              <a:t>́, integrace a </a:t>
            </a:r>
            <a:r>
              <a:rPr lang="cs-CZ" sz="1800" dirty="0" err="1">
                <a:effectLst/>
                <a:latin typeface="TimesNewRomanPSMT"/>
              </a:rPr>
              <a:t>budováni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komunikačni</a:t>
            </a:r>
            <a:r>
              <a:rPr lang="cs-CZ" sz="1800" dirty="0">
                <a:effectLst/>
                <a:latin typeface="TimesNewRomanPSMT"/>
              </a:rPr>
              <a:t>́ kompetence </a:t>
            </a:r>
            <a:r>
              <a:rPr lang="cs-CZ" sz="1800" dirty="0" err="1">
                <a:effectLst/>
                <a:latin typeface="TimesNewRomanPSMT"/>
              </a:rPr>
              <a:t>žáku</a:t>
            </a:r>
            <a:r>
              <a:rPr lang="cs-CZ" sz="1800" dirty="0">
                <a:effectLst/>
                <a:latin typeface="TimesNewRomanPSMT"/>
              </a:rPr>
              <a:t>̊ s </a:t>
            </a:r>
            <a:r>
              <a:rPr lang="cs-CZ" sz="1800" dirty="0" err="1">
                <a:effectLst/>
                <a:latin typeface="TimesNewRomanPSMT"/>
              </a:rPr>
              <a:t>narušenou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komunikačni</a:t>
            </a:r>
            <a:r>
              <a:rPr lang="cs-CZ" sz="1800" dirty="0">
                <a:effectLst/>
                <a:latin typeface="TimesNewRomanPSMT"/>
              </a:rPr>
              <a:t>́ schopností,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 err="1">
                <a:effectLst/>
                <a:latin typeface="TimesNewRomanPSMT"/>
              </a:rPr>
              <a:t>zpracováni</a:t>
            </a:r>
            <a:r>
              <a:rPr lang="cs-CZ" sz="1800" b="1" dirty="0">
                <a:effectLst/>
                <a:latin typeface="TimesNewRomanPSMT"/>
              </a:rPr>
              <a:t>́ </a:t>
            </a:r>
            <a:r>
              <a:rPr lang="cs-CZ" sz="1800" b="1" dirty="0" err="1">
                <a:effectLst/>
                <a:latin typeface="TimesNewRomanPSMT"/>
              </a:rPr>
              <a:t>zpráv</a:t>
            </a:r>
            <a:r>
              <a:rPr lang="cs-CZ" sz="1800" b="1" dirty="0">
                <a:effectLst/>
                <a:latin typeface="TimesNewRomanPSMT"/>
              </a:rPr>
              <a:t> </a:t>
            </a:r>
            <a:r>
              <a:rPr lang="cs-CZ" sz="1800" dirty="0">
                <a:effectLst/>
                <a:latin typeface="TimesNewRomanPSMT"/>
              </a:rPr>
              <a:t>z </a:t>
            </a:r>
            <a:r>
              <a:rPr lang="cs-CZ" sz="1800" dirty="0" err="1">
                <a:effectLst/>
                <a:latin typeface="TimesNewRomanPSMT"/>
              </a:rPr>
              <a:t>logopedických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vyšetřeni</a:t>
            </a:r>
            <a:r>
              <a:rPr lang="cs-CZ" sz="1800" dirty="0">
                <a:effectLst/>
                <a:latin typeface="TimesNewRomanPSMT"/>
              </a:rPr>
              <a:t>́ pro </a:t>
            </a:r>
            <a:r>
              <a:rPr lang="cs-CZ" sz="1800" dirty="0" err="1">
                <a:effectLst/>
                <a:latin typeface="TimesNewRomanPSMT"/>
              </a:rPr>
              <a:t>potřeby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vzděláváni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žáku</a:t>
            </a:r>
            <a:r>
              <a:rPr lang="cs-CZ" sz="1800" dirty="0">
                <a:effectLst/>
                <a:latin typeface="TimesNewRomanPSMT"/>
              </a:rPr>
              <a:t>̊ s </a:t>
            </a:r>
            <a:r>
              <a:rPr lang="cs-CZ" sz="1800" dirty="0" err="1">
                <a:effectLst/>
                <a:latin typeface="TimesNewRomanPSMT"/>
              </a:rPr>
              <a:t>narušenou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komunikačni</a:t>
            </a:r>
            <a:r>
              <a:rPr lang="cs-CZ" sz="1800" dirty="0">
                <a:effectLst/>
                <a:latin typeface="TimesNewRomanPSMT"/>
              </a:rPr>
              <a:t>́ schopností a </a:t>
            </a:r>
            <a:r>
              <a:rPr lang="cs-CZ" sz="1800" dirty="0" err="1">
                <a:effectLst/>
                <a:latin typeface="TimesNewRomanPSMT"/>
              </a:rPr>
              <a:t>zpracováni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návrhu</a:t>
            </a:r>
            <a:r>
              <a:rPr lang="cs-CZ" sz="1800" dirty="0">
                <a:effectLst/>
                <a:latin typeface="TimesNewRomanPSMT"/>
              </a:rPr>
              <a:t>̊ na </a:t>
            </a:r>
            <a:r>
              <a:rPr lang="cs-CZ" sz="1800" dirty="0" err="1">
                <a:effectLst/>
                <a:latin typeface="TimesNewRomanPSMT"/>
              </a:rPr>
              <a:t>zajištěni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podmínek</a:t>
            </a:r>
            <a:r>
              <a:rPr lang="cs-CZ" sz="1800" dirty="0">
                <a:effectLst/>
                <a:latin typeface="TimesNewRomanPSMT"/>
              </a:rPr>
              <a:t> jejich </a:t>
            </a:r>
            <a:r>
              <a:rPr lang="cs-CZ" sz="1800" dirty="0" err="1">
                <a:effectLst/>
                <a:latin typeface="TimesNewRomanPSMT"/>
              </a:rPr>
              <a:t>vzděláváni</a:t>
            </a:r>
            <a:r>
              <a:rPr lang="cs-CZ" sz="1800" dirty="0">
                <a:effectLst/>
                <a:latin typeface="TimesNewRomanPSMT"/>
              </a:rPr>
              <a:t>́,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 err="1">
                <a:effectLst/>
                <a:latin typeface="TimesNewRomanPSMT"/>
              </a:rPr>
              <a:t>metodicḱé</a:t>
            </a:r>
            <a:r>
              <a:rPr lang="cs-CZ" sz="1800" b="1" dirty="0">
                <a:effectLst/>
                <a:latin typeface="TimesNewRomanPSMT"/>
              </a:rPr>
              <a:t> vedení </a:t>
            </a:r>
            <a:r>
              <a:rPr lang="cs-CZ" sz="1800" b="1" dirty="0" err="1">
                <a:effectLst/>
                <a:latin typeface="TimesNewRomanPSMT"/>
              </a:rPr>
              <a:t>pedagogických</a:t>
            </a:r>
            <a:r>
              <a:rPr lang="cs-CZ" sz="1800" b="1" dirty="0">
                <a:effectLst/>
                <a:latin typeface="TimesNewRomanPSMT"/>
              </a:rPr>
              <a:t> </a:t>
            </a:r>
            <a:r>
              <a:rPr lang="cs-CZ" sz="1800" b="1" dirty="0" err="1">
                <a:effectLst/>
                <a:latin typeface="TimesNewRomanPSMT"/>
              </a:rPr>
              <a:t>pracovníku</a:t>
            </a:r>
            <a:r>
              <a:rPr lang="cs-CZ" sz="1800" dirty="0">
                <a:effectLst/>
                <a:latin typeface="TimesNewRomanPSMT"/>
              </a:rPr>
              <a:t>̊ s </a:t>
            </a:r>
            <a:r>
              <a:rPr lang="cs-CZ" sz="1800" dirty="0" err="1">
                <a:effectLst/>
                <a:latin typeface="TimesNewRomanPSMT"/>
              </a:rPr>
              <a:t>pracovním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označením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i="1" dirty="0">
                <a:effectLst/>
                <a:latin typeface="TimesNewRomanPSMT"/>
              </a:rPr>
              <a:t>logopedický asistent </a:t>
            </a:r>
            <a:r>
              <a:rPr lang="cs-CZ" sz="1800" dirty="0">
                <a:effectLst/>
                <a:latin typeface="TimesNewRomanPSMT"/>
              </a:rPr>
              <a:t>v oblasti </a:t>
            </a:r>
            <a:r>
              <a:rPr lang="cs-CZ" sz="1800" dirty="0" err="1">
                <a:effectLst/>
                <a:latin typeface="TimesNewRomanPSMT"/>
              </a:rPr>
              <a:t>logopedicke</a:t>
            </a:r>
            <a:r>
              <a:rPr lang="cs-CZ" sz="1800" dirty="0">
                <a:effectLst/>
                <a:latin typeface="TimesNewRomanPSMT"/>
              </a:rPr>
              <a:t>́ prevence a </a:t>
            </a:r>
            <a:r>
              <a:rPr lang="cs-CZ" sz="1800" dirty="0" err="1">
                <a:effectLst/>
                <a:latin typeface="TimesNewRomanPSMT"/>
              </a:rPr>
              <a:t>odstraňováni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prostých</a:t>
            </a:r>
            <a:r>
              <a:rPr lang="cs-CZ" sz="1800" dirty="0">
                <a:effectLst/>
                <a:latin typeface="TimesNewRomanPSMT"/>
              </a:rPr>
              <a:t> vad </a:t>
            </a:r>
            <a:r>
              <a:rPr lang="cs-CZ" sz="1800" dirty="0" err="1">
                <a:effectLst/>
                <a:latin typeface="TimesNewRomanPSMT"/>
              </a:rPr>
              <a:t>výslovnosti</a:t>
            </a:r>
            <a:r>
              <a:rPr lang="cs-CZ" sz="1800" dirty="0">
                <a:effectLst/>
                <a:latin typeface="TimesNewRomanPSMT"/>
              </a:rPr>
              <a:t> u </a:t>
            </a:r>
            <a:r>
              <a:rPr lang="cs-CZ" sz="1800" dirty="0" err="1">
                <a:effectLst/>
                <a:latin typeface="TimesNewRomanPSMT"/>
              </a:rPr>
              <a:t>svěřených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žáku</a:t>
            </a:r>
            <a:r>
              <a:rPr lang="cs-CZ" sz="1800" dirty="0">
                <a:effectLst/>
                <a:latin typeface="TimesNewRomanPSMT"/>
              </a:rPr>
              <a:t>̊,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NewRomanPSMT"/>
              </a:rPr>
              <a:t>v souladu se </a:t>
            </a:r>
            <a:r>
              <a:rPr lang="cs-CZ" sz="1800" dirty="0" err="1">
                <a:effectLst/>
                <a:latin typeface="TimesNewRomanPSMT"/>
              </a:rPr>
              <a:t>svým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pracovním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zařazením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zabezpečuje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rovněz</a:t>
            </a:r>
            <a:r>
              <a:rPr lang="cs-CZ" sz="1800" dirty="0">
                <a:effectLst/>
                <a:latin typeface="TimesNewRomanPSMT"/>
              </a:rPr>
              <a:t>̌ logopedickou podporu </a:t>
            </a:r>
            <a:r>
              <a:rPr lang="cs-CZ" sz="1800" dirty="0" err="1">
                <a:effectLst/>
                <a:latin typeface="TimesNewRomanPSMT"/>
              </a:rPr>
              <a:t>při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výuce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případne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přímo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výuku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žáku</a:t>
            </a:r>
            <a:r>
              <a:rPr lang="cs-CZ" sz="1800" dirty="0">
                <a:effectLst/>
                <a:latin typeface="TimesNewRomanPSMT"/>
              </a:rPr>
              <a:t>̊ se </a:t>
            </a:r>
            <a:r>
              <a:rPr lang="cs-CZ" sz="1800" dirty="0" err="1">
                <a:effectLst/>
                <a:latin typeface="TimesNewRomanPSMT"/>
              </a:rPr>
              <a:t>zdravotním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postižením</a:t>
            </a:r>
            <a:r>
              <a:rPr lang="cs-CZ" sz="1800" dirty="0">
                <a:effectLst/>
                <a:latin typeface="TimesNewRomanPSMT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908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8C02C-7C05-1C41-93D4-57874BD0C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Logopedický asistent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1C5F0E-39AF-174F-B9B8-7D7AFE913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10" y="1794510"/>
            <a:ext cx="9978391" cy="451485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1800" dirty="0">
                <a:effectLst/>
                <a:latin typeface="TimesNewRomanPSMT"/>
              </a:rPr>
              <a:t>Logopedický asistent </a:t>
            </a:r>
            <a:r>
              <a:rPr lang="cs-CZ" sz="1800" b="1" dirty="0">
                <a:effectLst/>
                <a:latin typeface="TimesNewRomanPSMT"/>
              </a:rPr>
              <a:t>pracuje pod </a:t>
            </a:r>
            <a:r>
              <a:rPr lang="cs-CZ" sz="1800" b="1" dirty="0" err="1">
                <a:effectLst/>
                <a:latin typeface="TimesNewRomanPSMT"/>
              </a:rPr>
              <a:t>metodickým</a:t>
            </a:r>
            <a:r>
              <a:rPr lang="cs-CZ" sz="1800" b="1" dirty="0">
                <a:effectLst/>
                <a:latin typeface="TimesNewRomanPSMT"/>
              </a:rPr>
              <a:t> </a:t>
            </a:r>
            <a:r>
              <a:rPr lang="cs-CZ" sz="1800" b="1" dirty="0" err="1">
                <a:effectLst/>
                <a:latin typeface="TimesNewRomanPSMT"/>
              </a:rPr>
              <a:t>vedením</a:t>
            </a:r>
            <a:r>
              <a:rPr lang="cs-CZ" sz="1800" b="1" dirty="0">
                <a:effectLst/>
                <a:latin typeface="TimesNewRomanPSMT"/>
              </a:rPr>
              <a:t> logopeda</a:t>
            </a:r>
            <a:r>
              <a:rPr lang="cs-CZ" sz="1800" dirty="0">
                <a:effectLst/>
                <a:latin typeface="TimesNewRomanPSMT"/>
              </a:rPr>
              <a:t>, zpravidla ze </a:t>
            </a:r>
            <a:r>
              <a:rPr lang="cs-CZ" sz="1800" dirty="0" err="1">
                <a:effectLst/>
                <a:latin typeface="TimesNewRomanPSMT"/>
              </a:rPr>
              <a:t>speciálne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pedagogického</a:t>
            </a:r>
            <a:r>
              <a:rPr lang="cs-CZ" sz="1800" dirty="0">
                <a:effectLst/>
                <a:latin typeface="TimesNewRomanPSMT"/>
              </a:rPr>
              <a:t> centra. Logopedický asistent </a:t>
            </a:r>
            <a:r>
              <a:rPr lang="cs-CZ" sz="1800" dirty="0" err="1">
                <a:effectLst/>
                <a:latin typeface="TimesNewRomanPSMT"/>
              </a:rPr>
              <a:t>ma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vždy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pedagogicke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vzděláni</a:t>
            </a:r>
            <a:r>
              <a:rPr lang="cs-CZ" sz="1800" dirty="0">
                <a:effectLst/>
                <a:latin typeface="TimesNewRomanPSMT"/>
              </a:rPr>
              <a:t>́ a pro svou </a:t>
            </a:r>
            <a:r>
              <a:rPr lang="cs-CZ" sz="1800" dirty="0" err="1">
                <a:effectLst/>
                <a:latin typeface="TimesNewRomanPSMT"/>
              </a:rPr>
              <a:t>činnost</a:t>
            </a:r>
            <a:r>
              <a:rPr lang="cs-CZ" sz="1800" dirty="0">
                <a:effectLst/>
                <a:latin typeface="TimesNewRomanPSMT"/>
              </a:rPr>
              <a:t> v oblasti logopedie </a:t>
            </a:r>
            <a:r>
              <a:rPr lang="cs-CZ" sz="1800" dirty="0" err="1">
                <a:effectLst/>
                <a:latin typeface="TimesNewRomanPSMT"/>
              </a:rPr>
              <a:t>ma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odborne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předpoklady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získane</a:t>
            </a:r>
            <a:r>
              <a:rPr lang="cs-CZ" sz="1800" dirty="0">
                <a:effectLst/>
                <a:latin typeface="TimesNewRomanPSMT"/>
              </a:rPr>
              <a:t>́: </a:t>
            </a:r>
            <a:endParaRPr lang="cs-CZ" dirty="0">
              <a:effectLst/>
            </a:endParaRPr>
          </a:p>
          <a:p>
            <a:pPr algn="just"/>
            <a:r>
              <a:rPr lang="cs-CZ" sz="1800" dirty="0">
                <a:effectLst/>
                <a:latin typeface="TimesNewRomanPSMT"/>
              </a:rPr>
              <a:t>a) </a:t>
            </a:r>
            <a:r>
              <a:rPr lang="cs-CZ" sz="1800" dirty="0" err="1">
                <a:effectLst/>
                <a:latin typeface="TimesNewRomanPSMT"/>
              </a:rPr>
              <a:t>absolvováním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vysokoškolského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bakalářského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studijního</a:t>
            </a:r>
            <a:r>
              <a:rPr lang="cs-CZ" sz="1800" dirty="0">
                <a:effectLst/>
                <a:latin typeface="TimesNewRomanPSMT"/>
              </a:rPr>
              <a:t> programu v oblasti </a:t>
            </a:r>
            <a:r>
              <a:rPr lang="cs-CZ" sz="1800" dirty="0" err="1">
                <a:effectLst/>
                <a:latin typeface="TimesNewRomanPSMT"/>
              </a:rPr>
              <a:t>pedagogických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věd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zaměřeného</a:t>
            </a:r>
            <a:r>
              <a:rPr lang="cs-CZ" sz="1800" dirty="0">
                <a:effectLst/>
                <a:latin typeface="TimesNewRomanPSMT"/>
              </a:rPr>
              <a:t> na </a:t>
            </a:r>
            <a:r>
              <a:rPr lang="cs-CZ" sz="1800" dirty="0" err="1">
                <a:effectLst/>
                <a:latin typeface="TimesNewRomanPSMT"/>
              </a:rPr>
              <a:t>speciálni</a:t>
            </a:r>
            <a:r>
              <a:rPr lang="cs-CZ" sz="1800" dirty="0">
                <a:effectLst/>
                <a:latin typeface="TimesNewRomanPSMT"/>
              </a:rPr>
              <a:t>́ pedagogiku, </a:t>
            </a:r>
            <a:r>
              <a:rPr lang="cs-CZ" sz="1800" dirty="0" err="1">
                <a:effectLst/>
                <a:latin typeface="TimesNewRomanPSMT"/>
              </a:rPr>
              <a:t>ukončeného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závěrečnou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zkouškou</a:t>
            </a:r>
            <a:r>
              <a:rPr lang="cs-CZ" sz="1800" dirty="0">
                <a:effectLst/>
                <a:latin typeface="TimesNewRomanPSMT"/>
              </a:rPr>
              <a:t>/</a:t>
            </a:r>
            <a:r>
              <a:rPr lang="cs-CZ" sz="1800" dirty="0" err="1">
                <a:effectLst/>
                <a:latin typeface="TimesNewRomanPSMT"/>
              </a:rPr>
              <a:t>státni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zkouškou</a:t>
            </a:r>
            <a:r>
              <a:rPr lang="cs-CZ" sz="1800" dirty="0">
                <a:effectLst/>
                <a:latin typeface="TimesNewRomanPSMT"/>
              </a:rPr>
              <a:t> z logopedie, resp. </a:t>
            </a:r>
            <a:r>
              <a:rPr lang="cs-CZ" sz="1800" dirty="0" err="1">
                <a:effectLst/>
                <a:latin typeface="TimesNewRomanPSMT"/>
              </a:rPr>
              <a:t>surdopedie</a:t>
            </a:r>
            <a:r>
              <a:rPr lang="cs-CZ" sz="1800" dirty="0">
                <a:effectLst/>
                <a:latin typeface="TimesNewRomanPSMT"/>
              </a:rPr>
              <a:t>, </a:t>
            </a:r>
            <a:endParaRPr lang="cs-CZ" dirty="0">
              <a:effectLst/>
            </a:endParaRPr>
          </a:p>
          <a:p>
            <a:pPr algn="just"/>
            <a:r>
              <a:rPr lang="cs-CZ" sz="1800" dirty="0">
                <a:effectLst/>
                <a:latin typeface="TimesNewRomanPSMT"/>
              </a:rPr>
              <a:t>b) </a:t>
            </a:r>
            <a:r>
              <a:rPr lang="cs-CZ" sz="1800" dirty="0" err="1">
                <a:effectLst/>
                <a:latin typeface="TimesNewRomanPSMT"/>
              </a:rPr>
              <a:t>vzděláním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stanoveným</a:t>
            </a:r>
            <a:r>
              <a:rPr lang="cs-CZ" sz="1800" dirty="0">
                <a:effectLst/>
                <a:latin typeface="TimesNewRomanPSMT"/>
              </a:rPr>
              <a:t> pro </a:t>
            </a:r>
            <a:r>
              <a:rPr lang="cs-CZ" sz="1800" dirty="0" err="1">
                <a:effectLst/>
                <a:latin typeface="TimesNewRomanPSMT"/>
              </a:rPr>
              <a:t>učitele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mateřske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školy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základni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školy</a:t>
            </a:r>
            <a:r>
              <a:rPr lang="cs-CZ" sz="1800" dirty="0">
                <a:effectLst/>
                <a:latin typeface="TimesNewRomanPSMT"/>
              </a:rPr>
              <a:t>, nebo </a:t>
            </a:r>
            <a:r>
              <a:rPr lang="cs-CZ" sz="1800" dirty="0" err="1">
                <a:effectLst/>
                <a:latin typeface="TimesNewRomanPSMT"/>
              </a:rPr>
              <a:t>středni</a:t>
            </a:r>
            <a:r>
              <a:rPr lang="cs-CZ" sz="1800" dirty="0">
                <a:effectLst/>
                <a:latin typeface="TimesNewRomanPSMT"/>
              </a:rPr>
              <a:t>́ </a:t>
            </a:r>
            <a:endParaRPr lang="cs-CZ" dirty="0">
              <a:effectLst/>
            </a:endParaRPr>
          </a:p>
          <a:p>
            <a:pPr algn="just"/>
            <a:r>
              <a:rPr lang="cs-CZ" sz="1800" dirty="0" err="1">
                <a:effectLst/>
                <a:latin typeface="TimesNewRomanPSMT"/>
              </a:rPr>
              <a:t>školy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případne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vzděláním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předepsaným</a:t>
            </a:r>
            <a:r>
              <a:rPr lang="cs-CZ" sz="1800" dirty="0">
                <a:effectLst/>
                <a:latin typeface="TimesNewRomanPSMT"/>
              </a:rPr>
              <a:t> pro vychovatele, (</a:t>
            </a:r>
            <a:r>
              <a:rPr lang="cs-CZ" sz="1800" dirty="0" err="1">
                <a:effectLst/>
                <a:latin typeface="TimesNewRomanPSMT"/>
              </a:rPr>
              <a:t>zákon</a:t>
            </a:r>
            <a:r>
              <a:rPr lang="cs-CZ" sz="1800" dirty="0">
                <a:effectLst/>
                <a:latin typeface="TimesNewRomanPSMT"/>
              </a:rPr>
              <a:t> 563/2004 Sb., o </a:t>
            </a:r>
            <a:r>
              <a:rPr lang="cs-CZ" sz="1800" dirty="0" err="1">
                <a:effectLst/>
                <a:latin typeface="TimesNewRomanPSMT"/>
              </a:rPr>
              <a:t>peda</a:t>
            </a:r>
            <a:r>
              <a:rPr lang="cs-CZ" sz="1800" dirty="0">
                <a:effectLst/>
                <a:latin typeface="TimesNewRomanPSMT"/>
              </a:rPr>
              <a:t>- </a:t>
            </a:r>
            <a:r>
              <a:rPr lang="cs-CZ" sz="1800" dirty="0" err="1">
                <a:effectLst/>
                <a:latin typeface="TimesNewRomanPSMT"/>
              </a:rPr>
              <a:t>gogických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pracovnících</a:t>
            </a:r>
            <a:r>
              <a:rPr lang="cs-CZ" sz="1800" dirty="0">
                <a:effectLst/>
                <a:latin typeface="TimesNewRomanPSMT"/>
              </a:rPr>
              <a:t> a o </a:t>
            </a:r>
            <a:r>
              <a:rPr lang="cs-CZ" sz="1800" dirty="0" err="1">
                <a:effectLst/>
                <a:latin typeface="TimesNewRomanPSMT"/>
              </a:rPr>
              <a:t>změne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některých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zákonu</a:t>
            </a:r>
            <a:r>
              <a:rPr lang="cs-CZ" sz="1800" dirty="0">
                <a:effectLst/>
                <a:latin typeface="TimesNewRomanPSMT"/>
              </a:rPr>
              <a:t>̊, v </a:t>
            </a:r>
            <a:r>
              <a:rPr lang="cs-CZ" sz="1800" dirty="0" err="1">
                <a:effectLst/>
                <a:latin typeface="TimesNewRomanPSMT"/>
              </a:rPr>
              <a:t>platném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zněni</a:t>
            </a:r>
            <a:r>
              <a:rPr lang="cs-CZ" sz="1800" dirty="0">
                <a:effectLst/>
                <a:latin typeface="TimesNewRomanPSMT"/>
              </a:rPr>
              <a:t>́) </a:t>
            </a:r>
            <a:r>
              <a:rPr lang="cs-CZ" sz="1800" dirty="0" err="1">
                <a:effectLst/>
                <a:latin typeface="TimesNewRomanPSMT"/>
              </a:rPr>
              <a:t>doplněného</a:t>
            </a:r>
            <a:r>
              <a:rPr lang="cs-CZ" sz="1800" dirty="0">
                <a:effectLst/>
                <a:latin typeface="TimesNewRomanPSMT"/>
              </a:rPr>
              <a:t> ab- </a:t>
            </a:r>
            <a:r>
              <a:rPr lang="cs-CZ" sz="1800" dirty="0" err="1">
                <a:effectLst/>
                <a:latin typeface="TimesNewRomanPSMT"/>
              </a:rPr>
              <a:t>solvováním</a:t>
            </a:r>
            <a:r>
              <a:rPr lang="cs-CZ" sz="1800" dirty="0">
                <a:effectLst/>
                <a:latin typeface="TimesNewRomanPSMT"/>
              </a:rPr>
              <a:t> programu </a:t>
            </a:r>
            <a:r>
              <a:rPr lang="cs-CZ" sz="1800" dirty="0" err="1">
                <a:effectLst/>
                <a:latin typeface="TimesNewRomanPSMT"/>
              </a:rPr>
              <a:t>celoživotního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vzděláváni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uskutečňovaného</a:t>
            </a:r>
            <a:r>
              <a:rPr lang="cs-CZ" sz="1800" dirty="0">
                <a:effectLst/>
                <a:latin typeface="TimesNewRomanPSMT"/>
              </a:rPr>
              <a:t> vysokou </a:t>
            </a:r>
            <a:r>
              <a:rPr lang="cs-CZ" sz="1800" dirty="0" err="1">
                <a:effectLst/>
                <a:latin typeface="TimesNewRomanPSMT"/>
              </a:rPr>
              <a:t>školou</a:t>
            </a:r>
            <a:r>
              <a:rPr lang="cs-CZ" sz="1800" dirty="0">
                <a:effectLst/>
                <a:latin typeface="TimesNewRomanPSMT"/>
              </a:rPr>
              <a:t> a za- </a:t>
            </a:r>
            <a:r>
              <a:rPr lang="cs-CZ" sz="1800" dirty="0" err="1">
                <a:effectLst/>
                <a:latin typeface="TimesNewRomanPSMT"/>
              </a:rPr>
              <a:t>měřeného</a:t>
            </a:r>
            <a:r>
              <a:rPr lang="cs-CZ" sz="1800" dirty="0">
                <a:effectLst/>
                <a:latin typeface="TimesNewRomanPSMT"/>
              </a:rPr>
              <a:t> na </a:t>
            </a:r>
            <a:r>
              <a:rPr lang="cs-CZ" sz="1800" dirty="0" err="1">
                <a:effectLst/>
                <a:latin typeface="TimesNewRomanPSMT"/>
              </a:rPr>
              <a:t>speciálni</a:t>
            </a:r>
            <a:r>
              <a:rPr lang="cs-CZ" sz="1800" dirty="0">
                <a:effectLst/>
                <a:latin typeface="TimesNewRomanPSMT"/>
              </a:rPr>
              <a:t>́ pedagogiku - logopedii, nebo </a:t>
            </a:r>
            <a:endParaRPr lang="cs-CZ" dirty="0">
              <a:effectLst/>
            </a:endParaRPr>
          </a:p>
          <a:p>
            <a:pPr algn="just"/>
            <a:r>
              <a:rPr lang="cs-CZ" sz="1800" dirty="0">
                <a:effectLst/>
                <a:latin typeface="TimesNewRomanPSMT"/>
              </a:rPr>
              <a:t>c) </a:t>
            </a:r>
            <a:r>
              <a:rPr lang="cs-CZ" sz="1800" dirty="0" err="1">
                <a:effectLst/>
                <a:latin typeface="TimesNewRomanPSMT"/>
              </a:rPr>
              <a:t>vzděláním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stanoveným</a:t>
            </a:r>
            <a:r>
              <a:rPr lang="cs-CZ" sz="1800" dirty="0">
                <a:effectLst/>
                <a:latin typeface="TimesNewRomanPSMT"/>
              </a:rPr>
              <a:t> pro </a:t>
            </a:r>
            <a:r>
              <a:rPr lang="cs-CZ" sz="1800" dirty="0" err="1">
                <a:effectLst/>
                <a:latin typeface="TimesNewRomanPSMT"/>
              </a:rPr>
              <a:t>učitele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mateřske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školy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základni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školy</a:t>
            </a:r>
            <a:r>
              <a:rPr lang="cs-CZ" sz="1800" dirty="0">
                <a:effectLst/>
                <a:latin typeface="TimesNewRomanPSMT"/>
              </a:rPr>
              <a:t>, nebo </a:t>
            </a:r>
            <a:r>
              <a:rPr lang="cs-CZ" sz="1800" dirty="0" err="1">
                <a:effectLst/>
                <a:latin typeface="TimesNewRomanPSMT"/>
              </a:rPr>
              <a:t>středni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školy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případne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vzděláním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předepsaným</a:t>
            </a:r>
            <a:r>
              <a:rPr lang="cs-CZ" sz="1800" dirty="0">
                <a:effectLst/>
                <a:latin typeface="TimesNewRomanPSMT"/>
              </a:rPr>
              <a:t> pro vychovatele, (</a:t>
            </a:r>
            <a:r>
              <a:rPr lang="cs-CZ" sz="1800" dirty="0" err="1">
                <a:effectLst/>
                <a:latin typeface="TimesNewRomanPSMT"/>
              </a:rPr>
              <a:t>zákon</a:t>
            </a:r>
            <a:r>
              <a:rPr lang="cs-CZ" sz="1800" dirty="0">
                <a:effectLst/>
                <a:latin typeface="TimesNewRomanPSMT"/>
              </a:rPr>
              <a:t> 563/2004 Sb., o </a:t>
            </a:r>
            <a:r>
              <a:rPr lang="cs-CZ" sz="1800" dirty="0" err="1">
                <a:effectLst/>
                <a:latin typeface="TimesNewRomanPSMT"/>
              </a:rPr>
              <a:t>peda</a:t>
            </a:r>
            <a:r>
              <a:rPr lang="cs-CZ" sz="1800" dirty="0">
                <a:effectLst/>
                <a:latin typeface="TimesNewRomanPSMT"/>
              </a:rPr>
              <a:t>- </a:t>
            </a:r>
            <a:r>
              <a:rPr lang="cs-CZ" sz="1800" dirty="0" err="1">
                <a:effectLst/>
                <a:latin typeface="TimesNewRomanPSMT"/>
              </a:rPr>
              <a:t>gogických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pracovnících</a:t>
            </a:r>
            <a:r>
              <a:rPr lang="cs-CZ" sz="1800" dirty="0">
                <a:effectLst/>
                <a:latin typeface="TimesNewRomanPSMT"/>
              </a:rPr>
              <a:t> a o </a:t>
            </a:r>
            <a:r>
              <a:rPr lang="cs-CZ" sz="1800" dirty="0" err="1">
                <a:effectLst/>
                <a:latin typeface="TimesNewRomanPSMT"/>
              </a:rPr>
              <a:t>změne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některých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zákonu</a:t>
            </a:r>
            <a:r>
              <a:rPr lang="cs-CZ" sz="1800" dirty="0">
                <a:effectLst/>
                <a:latin typeface="TimesNewRomanPSMT"/>
              </a:rPr>
              <a:t>̊, v </a:t>
            </a:r>
            <a:r>
              <a:rPr lang="cs-CZ" sz="1800" dirty="0" err="1">
                <a:effectLst/>
                <a:latin typeface="TimesNewRomanPSMT"/>
              </a:rPr>
              <a:t>platném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zněni</a:t>
            </a:r>
            <a:r>
              <a:rPr lang="cs-CZ" sz="1800" dirty="0">
                <a:effectLst/>
                <a:latin typeface="TimesNewRomanPSMT"/>
              </a:rPr>
              <a:t>́ ) a </a:t>
            </a:r>
            <a:r>
              <a:rPr lang="cs-CZ" sz="1800" dirty="0" err="1">
                <a:effectLst/>
                <a:latin typeface="TimesNewRomanPSMT"/>
              </a:rPr>
              <a:t>vzděláním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získaným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absolvováním</a:t>
            </a:r>
            <a:r>
              <a:rPr lang="cs-CZ" sz="1800" dirty="0">
                <a:effectLst/>
                <a:latin typeface="TimesNewRomanPSMT"/>
              </a:rPr>
              <a:t> kursu </a:t>
            </a:r>
            <a:r>
              <a:rPr lang="cs-CZ" sz="1800" dirty="0" err="1">
                <a:effectLst/>
                <a:latin typeface="TimesNewRomanPSMT"/>
              </a:rPr>
              <a:t>zaměřeného</a:t>
            </a:r>
            <a:r>
              <a:rPr lang="cs-CZ" sz="1800" dirty="0">
                <a:effectLst/>
                <a:latin typeface="TimesNewRomanPSMT"/>
              </a:rPr>
              <a:t> na logopedickou prevenci </a:t>
            </a:r>
            <a:r>
              <a:rPr lang="cs-CZ" sz="1800" dirty="0" err="1">
                <a:effectLst/>
                <a:latin typeface="TimesNewRomanPSMT"/>
              </a:rPr>
              <a:t>akreditovaného</a:t>
            </a:r>
            <a:r>
              <a:rPr lang="cs-CZ" sz="1800" dirty="0">
                <a:effectLst/>
                <a:latin typeface="TimesNewRomanPSMT"/>
              </a:rPr>
              <a:t> MŠMT v </a:t>
            </a:r>
            <a:r>
              <a:rPr lang="cs-CZ" sz="1800" dirty="0" err="1">
                <a:effectLst/>
                <a:latin typeface="TimesNewRomanPSMT"/>
              </a:rPr>
              <a:t>rámci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dalšího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vzděláváni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pedagogických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pracovníku</a:t>
            </a:r>
            <a:r>
              <a:rPr lang="cs-CZ" sz="1800" dirty="0">
                <a:effectLst/>
                <a:latin typeface="TimesNewRomanPSMT"/>
              </a:rPr>
              <a:t>̊. 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334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Integrál</Template>
  <TotalTime>7290</TotalTime>
  <Words>3271</Words>
  <Application>Microsoft Macintosh PowerPoint</Application>
  <PresentationFormat>Širokoúhlá obrazovka</PresentationFormat>
  <Paragraphs>108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6" baseType="lpstr">
      <vt:lpstr>Arial</vt:lpstr>
      <vt:lpstr>Calibri</vt:lpstr>
      <vt:lpstr>Times</vt:lpstr>
      <vt:lpstr>TimesNewRomanPS</vt:lpstr>
      <vt:lpstr>TimesNewRomanPSMT</vt:lpstr>
      <vt:lpstr>Tw Cen MT</vt:lpstr>
      <vt:lpstr>Tw Cen MT Condensed</vt:lpstr>
      <vt:lpstr>Wingdings 3</vt:lpstr>
      <vt:lpstr>Integrál</vt:lpstr>
      <vt:lpstr>Logopedická prevence</vt:lpstr>
      <vt:lpstr>Logopedická intervence</vt:lpstr>
      <vt:lpstr>Komu je poskytována logopedická intervence?</vt:lpstr>
      <vt:lpstr>Speciálně-vzdělávací potřeby</vt:lpstr>
      <vt:lpstr>Podpůrná opatření 1.–5. stupně</vt:lpstr>
      <vt:lpstr>     Pedagogická / speciálněpedagogická                        intervence</vt:lpstr>
      <vt:lpstr>Personální zabezpečení logopedické intervence ve školství</vt:lpstr>
      <vt:lpstr>Kompetence logopeda ve školství</vt:lpstr>
      <vt:lpstr>Logopedický asistent</vt:lpstr>
      <vt:lpstr>Kompetence logopedického asistenta (Metodické doporučení č.j. 14 712/2009-61 k zabezpečení logopedické péče ve školství)  </vt:lpstr>
      <vt:lpstr>Kompetence logopedického asistenta (Metodické doporučení č.j. 14 712/2009-61 k zabezpečení logopedické péče ve školství)  </vt:lpstr>
      <vt:lpstr>Metody logopedické intervence</vt:lpstr>
      <vt:lpstr>Logopedická diagnostika</vt:lpstr>
      <vt:lpstr>Úrovně logopedické diagnostiky</vt:lpstr>
      <vt:lpstr>Metody logopedické diagnostiky</vt:lpstr>
      <vt:lpstr>Principy logopedické diagnostiky</vt:lpstr>
      <vt:lpstr>Princip objektivního posouzení - vyhýbáme se výše uvedeným chybám, eliminujeme subjektivní otázky,  nepůsobíme nadřazeným dojmem a v maximální míře využíváme standardizované nebo alespoň  standardně užívané diagnostické techniky a metody.   Princip zjišťování příčiny NKS V případech, v nichž se neodhalí příčina (např. porucha fonematického sluchu, zkrácená podjazyková  uzdička), resp. jestliže její zjištění neumožní diagnostické metody současné vědy (např. při koktavosti),  okamžitě se to promítne i do efektivity korekce NKS (známé jsou např. časté neúspěchy při korigování  koktavosti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Logopedická prevence</dc:title>
  <dc:creator>Petr Janšta</dc:creator>
  <cp:lastModifiedBy>Petr Janšta</cp:lastModifiedBy>
  <cp:revision>3</cp:revision>
  <dcterms:created xsi:type="dcterms:W3CDTF">2023-02-05T19:25:03Z</dcterms:created>
  <dcterms:modified xsi:type="dcterms:W3CDTF">2023-02-18T21:40:12Z</dcterms:modified>
</cp:coreProperties>
</file>