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Kliknutím lze upravit styl.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8A6C31A-28DF-4632-88D2-CDE5F379BFBC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13.05.2024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8FA6BF-F37C-446E-A60C-9A651CB9C719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Kliknutím lze upravit styl.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Kliknutím lze upravit styly předlohy textu.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D22218B-695D-4BF7-B1ED-7B9B2535D387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13.05.2024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3B1328-0BB2-4E56-A521-1F8A25DCB213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Onemocnění ledvin II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8B8B8B"/>
                </a:solidFill>
                <a:latin typeface="Calibri"/>
              </a:rPr>
              <a:t>Slezská univerzita Opava</a:t>
            </a:r>
            <a:endParaRPr lang="cs-CZ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8B8B8B"/>
                </a:solidFill>
                <a:latin typeface="Calibri"/>
              </a:rPr>
              <a:t>Letní semestr 2024</a:t>
            </a:r>
            <a:endParaRPr lang="cs-CZ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Etiologie a patogeneze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63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 70% pacientů s akutním renálním selháním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(akutní tubulární nekróza)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Dělení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Prerenální  selhání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Renální selhání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Postrenální selhání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Společné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náhlý  pokles GF v důsledku snížení průtoku glomeruly, zvýšení tlaku v Bowman. pouzdře a ledvinných tubulech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Prerenální selhání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Pokles TK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snížení perfúze ledvin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pokles GF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Příčiny 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Selhání srdce jako pumpy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Hypovolemie (dehydratace)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Vazodilatace (sepse, antihypertenzní terapie)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Postrenální selhání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Způsobena obstrukcí močových cest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Močové kameny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BHP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Tumory prostaty, močového měchýře, střeva, ovaria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Retroperitoneální fibroza……..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Renální selhání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Primární onemocnění ledvin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Extrarenální nemoci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Postižení určité strukturní součásti ledviny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Nemoci cév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Glomerulární nemoci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Tubulární nemoci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Postižení intersticia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Diagnostika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Nález v krvi: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zvýšená plazmat. koncentrace urey + kreatininu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Zvýšená plazmatická koncentrace K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Snížená plazmatická koncentrace K(polyurická fáze)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Metabolická acidóza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Sérová koncentrace Na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Rizika akutního stádia</a:t>
            </a: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Hyperkálemie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Hypoosmolární hyperhydratace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Isoosmolární hyperhydratace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5004000" y="1412640"/>
            <a:ext cx="3735360" cy="280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Terapie akutního selhání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Terapie základního onemocnění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Úprava hypotenze, hypovolemie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Léčba hyperkálemie (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ca glukonicum, NaHCO3, 20%Glukoza+ inzulín, iontoměniče)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Léčba metabolické acidózy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Terapie srdečního selhání, hypertenze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Léčba infekčních komplikací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Dialyzační terapie-hemodialýza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                            peritoneální dialýza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                            hemoperfúze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CHRONICKÉ SELHÁNÍ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Konečné stádium chronických renálních onemocnění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Asymptomatické stádium (postupné zhoršování renálních funkcí)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Konečné stádium s uremickou symptomatologií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Etiologie</a:t>
            </a: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Rozmanitá , všechny nemoci ledvin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50% glomerulonefritidy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20% diabetická nefropatie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30% ostatní (intersticiální nefritis, nefroskleróza, ireverzibilní ASL…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Konečným stavem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konečné stádiu ledvinné choroby (ESRD)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Patogeneze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Je snížen počet fungujících nefronů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Příznaky až po zániku &gt; 50% nefronů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Snížené renální  vylučování s nahromaděním odpadních látek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Akutní selhání ledvin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Chronické selhání ledvin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RRT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Stádia CHSL</a:t>
            </a: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240" cy="54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2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1.Stádium  mírné CHSL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Kreatinin do 220umol/l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exkreční a regulační mechanismy zachovány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2.Stádium středního stupně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Kreatinin 230-530 umol/l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Neschopnost koncentrovat moč, mírná anemie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3. Stádium vážné CHSL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Kreatinin  540-880umol/l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Anemie, HypoCa, hyperF, metabol.acidóza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4.stádium urémie &gt;90% nefronů zničeno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Kreatinin  &gt;880 umol/l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Porucha mnoha systémů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Chronické onemocnění ledvin</a:t>
            </a: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240" cy="54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Chronické selhávání ledvin se v dnešní době nahrazuje pojmem „chronické onemocnění ledvin“ (CKD) a chronické selhání ledvin je jeho poslední fází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CKD 1. st. – GF nad 1,5 ml/s, ale jsou přítomny známky postiž. ledvin (např. proteinurie)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CKD 2. st.– GF 1,0-1,5 ml/s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CKD 3. st.– GF 0,5-1 ml/s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CKD 4. st.– GF 0,25-0,5 ml/s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CKD 5. st.– GF pod 0,25 ml/s   - chronické selhání ledvin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Ledvina a hormonální funkce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tvorba : 1,25 dihydrocholekalciferol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           erytropetin, prostagladniny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sekrece: angiotensinogenu ,parathormonu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odbourávání: inzulínu, somatotropinu</a:t>
            </a:r>
          </a:p>
        </p:txBody>
      </p:sp>
      <p:sp>
        <p:nvSpPr>
          <p:cNvPr id="127" name="Šipka dolů 3"/>
          <p:cNvSpPr/>
          <p:nvPr/>
        </p:nvSpPr>
        <p:spPr>
          <a:xfrm>
            <a:off x="445320" y="1700640"/>
            <a:ext cx="484200" cy="107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Calibri"/>
              </a:rPr>
              <a:t>  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128" name="Šipka nahoru 4"/>
          <p:cNvSpPr/>
          <p:nvPr/>
        </p:nvSpPr>
        <p:spPr>
          <a:xfrm>
            <a:off x="445320" y="3285000"/>
            <a:ext cx="484200" cy="978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Šipka dolů 5"/>
          <p:cNvSpPr/>
          <p:nvPr/>
        </p:nvSpPr>
        <p:spPr>
          <a:xfrm>
            <a:off x="445320" y="4797000"/>
            <a:ext cx="484200" cy="107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Calibri"/>
              </a:rPr>
              <a:t>  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URÉMIE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9000"/>
          </a:bodyPr>
          <a:lstStyle/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cs-CZ" sz="4000" b="1" strike="noStrike" spc="-1">
                <a:solidFill>
                  <a:srgbClr val="000000"/>
                </a:solidFill>
                <a:latin typeface="Calibri"/>
              </a:rPr>
              <a:t>Terminální fáze renálního selhání</a:t>
            </a: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cs-CZ" sz="3600" b="1" strike="noStrike" spc="-1">
                <a:solidFill>
                  <a:srgbClr val="000000"/>
                </a:solidFill>
                <a:latin typeface="Calibri"/>
              </a:rPr>
              <a:t>Extrarenální projevy:</a:t>
            </a:r>
            <a:endParaRPr lang="cs-CZ" sz="3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endParaRPr lang="cs-CZ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</a:rPr>
              <a:t>gastrointestinální  (nauzea, zvracení, průjmy,Treitzova kolitida, pseudoperitonitida)</a:t>
            </a: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</a:rPr>
              <a:t>respirační (acidotické dýchání)</a:t>
            </a: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</a:rPr>
              <a:t>nervové (poruchy vědomí, křeče, encefalopatie, parestezie)</a:t>
            </a: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</a:rPr>
              <a:t>kardiální (uremická perikarditida)</a:t>
            </a: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</a:rPr>
              <a:t>kožní (pruritus, krvácivé projevy)</a:t>
            </a: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br/>
            <a:endParaRPr lang="cs-CZ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FF0000"/>
                </a:solidFill>
                <a:latin typeface="Calibri"/>
              </a:rPr>
              <a:t>Terapie chronického selhání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Konzervativní léčba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Úprava příjmu tekutin, Na, K,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Příjem bílkovin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Léčba komplikací- kostní, infekce, hypertenze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Úprava dávkování léků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Dialyzační léčba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Transplantace ledviny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Možnosti terapie terminální fáze renálního selhání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Transplantace ledviny od živého dárce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Zařazení do čekací listiny na transplantaci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Hemodialýza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Peritoneální dialýza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Transplantace ledviny od mrtvého dárce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Hemodialýza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Odstranit zplodiny metabolismu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Upravit vodní a elektrolytovou rovnováhu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Úprava metabolické acidózy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Nelze nahradit endokrinní funkci ledvin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Akutní X chronická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Kontinuální X intermitentní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Princip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Umělá ledvina je tvořena třemi základními částmi: 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mimotělní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 (extrakorporální) 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oběh krve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nemocného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dialyzátor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okruh zajišťující průtok dialyzačního roztoku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Hemodialýza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hlavní funkční jednotka umělé ledviny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Dialyzátor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(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kapilára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)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Vlastní dialýza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fyzikálně je to děj, kdy jsou od sebe oddělovány látky s různou velikostí a rozpustností a ultrafiltrace látek a vody z krve do dialyzačního roztoku probíhá přes 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semipermeabilní membránu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 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475920" y="-31320"/>
            <a:ext cx="8056080" cy="688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Selhání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Ledviny nejsou schopny 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Vylučovat zplodiny dusíkatého metabolismu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Udržet rovnováhu vody, minerálů, ABR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Ani za bazálních podmínek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-příjmu bílkovin 0.5g/kg/den a dostatečného příjmu energie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55640" y="153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Hemodialýza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611640" y="2307960"/>
            <a:ext cx="2952000" cy="408024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4" descr="Filtry pro CRRT a plazmaferézu | Fresenius Medical Care"/>
          <p:cNvPicPr/>
          <p:nvPr/>
        </p:nvPicPr>
        <p:blipFill>
          <a:blip r:embed="rId3"/>
          <a:stretch/>
        </p:blipFill>
        <p:spPr>
          <a:xfrm>
            <a:off x="611640" y="548640"/>
            <a:ext cx="2669040" cy="149436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" descr="Oddělení nefrologie a dialýzy – Krajská nemocnice Liberec"/>
          <p:cNvPicPr/>
          <p:nvPr/>
        </p:nvPicPr>
        <p:blipFill>
          <a:blip r:embed="rId4"/>
          <a:stretch/>
        </p:blipFill>
        <p:spPr>
          <a:xfrm>
            <a:off x="4947480" y="4077000"/>
            <a:ext cx="3917520" cy="260676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2"/>
          <p:cNvPicPr/>
          <p:nvPr/>
        </p:nvPicPr>
        <p:blipFill>
          <a:blip r:embed="rId5"/>
          <a:stretch/>
        </p:blipFill>
        <p:spPr>
          <a:xfrm>
            <a:off x="5508000" y="1196640"/>
            <a:ext cx="2841120" cy="254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Cévní přístup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9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Zabezpečení dostatečného krevního průtoku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Pro HD 300-350 ml/min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Dočasný 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2-3 cestný HD katetr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Trvalý 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AV spojka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Permanentní  katetr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Cévní protéza</a:t>
            </a:r>
          </a:p>
        </p:txBody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4716000" y="3861000"/>
            <a:ext cx="2072160" cy="292464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3"/>
          <p:cNvPicPr/>
          <p:nvPr/>
        </p:nvPicPr>
        <p:blipFill>
          <a:blip r:embed="rId3"/>
          <a:stretch/>
        </p:blipFill>
        <p:spPr>
          <a:xfrm>
            <a:off x="6935400" y="2109240"/>
            <a:ext cx="2116080" cy="2836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FF0000"/>
                </a:solidFill>
                <a:latin typeface="Calibri"/>
              </a:rPr>
              <a:t>Peritoneální dialýza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Picture 2"/>
          <p:cNvPicPr/>
          <p:nvPr/>
        </p:nvPicPr>
        <p:blipFill>
          <a:blip r:embed="rId2"/>
          <a:stretch/>
        </p:blipFill>
        <p:spPr>
          <a:xfrm>
            <a:off x="827640" y="404640"/>
            <a:ext cx="7128360" cy="62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Peritoneální dialýza</a:t>
            </a:r>
          </a:p>
        </p:txBody>
      </p:sp>
      <p:pic>
        <p:nvPicPr>
          <p:cNvPr id="156" name="Picture 3"/>
          <p:cNvPicPr/>
          <p:nvPr/>
        </p:nvPicPr>
        <p:blipFill>
          <a:blip r:embed="rId2"/>
          <a:stretch/>
        </p:blipFill>
        <p:spPr>
          <a:xfrm>
            <a:off x="755640" y="1506240"/>
            <a:ext cx="7488360" cy="535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539640" y="332640"/>
            <a:ext cx="8219880" cy="616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Renální insuficience (nedostatečnost)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Stav, kdy ledviny jsou schopny udržet normální složení vnitřního prostředí při běžném životě, ale ne při mimořádných situacích: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Infekce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Operace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Nadměrný přísun bílkovin, vody, elektrolytů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Rozvoj selhání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Náhle u člověka, jehož funkce byla normální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 </a:t>
            </a: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AKUTNÍ SELHÁNÍ LEDVIN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Důsledek chronického onemocnění, kdy docházelo k postupného poklesu renálních funkcí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</a:t>
            </a: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CHRONICKÉ SELHÁNÍ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	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Akutní selhání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Významný pokles GF a EF obou ledvin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Náhlá nedostatečnost ledvin regulovat vodní, minerálovou rovnováhu a vylučovat metabolické odpady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odhad závažnosti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sérová hladina urey a kreatininu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-&gt;GF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179640" y="188640"/>
            <a:ext cx="8640720" cy="648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Fáze a rizika akutního selhání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Náhlý pokles vylučování moči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&lt;500ml/den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oligurie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&lt;100ml/den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anurie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Někdy 1-2lmoči/den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nonoligurické ASL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                                     poškození tubulů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Časový průběh změn diurézy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1.Iniciální fáze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2.Oliguricko-anurická fáze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3.Diuretická fáze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4.Zotavovací fáze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903</Words>
  <Application>Microsoft Office PowerPoint</Application>
  <PresentationFormat>Předvádění na obrazovce (4:3)</PresentationFormat>
  <Paragraphs>216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Onemocnění ledvin II</vt:lpstr>
      <vt:lpstr>Prezentace aplikace PowerPoint</vt:lpstr>
      <vt:lpstr>Selhání ledvin</vt:lpstr>
      <vt:lpstr>Renální insuficience (nedostatečnost)</vt:lpstr>
      <vt:lpstr>Rozvoj selhání ledvin</vt:lpstr>
      <vt:lpstr>Akutní selhání ledvin</vt:lpstr>
      <vt:lpstr>Prezentace aplikace PowerPoint</vt:lpstr>
      <vt:lpstr>Fáze a rizika akutního selhání ledvin</vt:lpstr>
      <vt:lpstr>Časový průběh změn diurézy</vt:lpstr>
      <vt:lpstr>Etiologie a patogeneze</vt:lpstr>
      <vt:lpstr>Prerenální selhání</vt:lpstr>
      <vt:lpstr>Postrenální selhání</vt:lpstr>
      <vt:lpstr>Renální selhání</vt:lpstr>
      <vt:lpstr>Diagnostika</vt:lpstr>
      <vt:lpstr>Rizika akutního stádia</vt:lpstr>
      <vt:lpstr>Terapie akutního selhání ledvin</vt:lpstr>
      <vt:lpstr>CHRONICKÉ SELHÁNÍ LEDVIN</vt:lpstr>
      <vt:lpstr>Etiologie </vt:lpstr>
      <vt:lpstr>Patogeneze </vt:lpstr>
      <vt:lpstr>Stádia CHSL</vt:lpstr>
      <vt:lpstr>Chronické onemocnění ledvin</vt:lpstr>
      <vt:lpstr>Ledvina a hormonální funkce</vt:lpstr>
      <vt:lpstr>URÉMIE</vt:lpstr>
      <vt:lpstr>Terapie chronického selhání ledvin</vt:lpstr>
      <vt:lpstr>Možnosti terapie terminální fáze renálního selhání</vt:lpstr>
      <vt:lpstr>Hemodialýza</vt:lpstr>
      <vt:lpstr>Princip </vt:lpstr>
      <vt:lpstr>Hemodialýza</vt:lpstr>
      <vt:lpstr>Prezentace aplikace PowerPoint</vt:lpstr>
      <vt:lpstr>Hemodialýza</vt:lpstr>
      <vt:lpstr>Cévní přístup</vt:lpstr>
      <vt:lpstr>Peritoneální dialýza</vt:lpstr>
      <vt:lpstr>Peritoneální dialýza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ledvin II</dc:title>
  <dc:creator>Ingrid Rýznarová</dc:creator>
  <cp:lastModifiedBy>Veronika Slováček Hagenová</cp:lastModifiedBy>
  <cp:revision>27</cp:revision>
  <dcterms:created xsi:type="dcterms:W3CDTF">2022-02-25T19:25:20Z</dcterms:created>
  <dcterms:modified xsi:type="dcterms:W3CDTF">2024-05-13T07:05:44Z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33</vt:i4>
  </property>
</Properties>
</file>