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62" r:id="rId4"/>
    <p:sldId id="265" r:id="rId5"/>
    <p:sldId id="264" r:id="rId6"/>
    <p:sldId id="316" r:id="rId7"/>
    <p:sldId id="257" r:id="rId8"/>
    <p:sldId id="258" r:id="rId9"/>
    <p:sldId id="259" r:id="rId10"/>
    <p:sldId id="286" r:id="rId11"/>
    <p:sldId id="270" r:id="rId12"/>
    <p:sldId id="273" r:id="rId13"/>
    <p:sldId id="282" r:id="rId14"/>
    <p:sldId id="283" r:id="rId15"/>
    <p:sldId id="284" r:id="rId16"/>
    <p:sldId id="285" r:id="rId17"/>
    <p:sldId id="289" r:id="rId18"/>
    <p:sldId id="329" r:id="rId19"/>
    <p:sldId id="269" r:id="rId20"/>
    <p:sldId id="272" r:id="rId21"/>
    <p:sldId id="323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260" r:id="rId44"/>
    <p:sldId id="290" r:id="rId45"/>
    <p:sldId id="279" r:id="rId46"/>
    <p:sldId id="320" r:id="rId47"/>
    <p:sldId id="278" r:id="rId48"/>
    <p:sldId id="325" r:id="rId49"/>
    <p:sldId id="275" r:id="rId50"/>
    <p:sldId id="266" r:id="rId51"/>
    <p:sldId id="267" r:id="rId52"/>
    <p:sldId id="326" r:id="rId53"/>
    <p:sldId id="314" r:id="rId54"/>
    <p:sldId id="327" r:id="rId55"/>
    <p:sldId id="330" r:id="rId56"/>
    <p:sldId id="331" r:id="rId57"/>
    <p:sldId id="328" r:id="rId58"/>
    <p:sldId id="332" r:id="rId59"/>
    <p:sldId id="324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A810F6-1C22-4F55-A6E8-A489B9D1B50D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E9E0EB-2B69-4A6D-9A90-D85B648D69E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10F6-1C22-4F55-A6E8-A489B9D1B50D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E0EB-2B69-4A6D-9A90-D85B648D69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BA810F6-1C22-4F55-A6E8-A489B9D1B50D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E9E0EB-2B69-4A6D-9A90-D85B648D69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SOŠS a SOU Kadaň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Obecná biologie - Mitóza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6E74E7-ADDA-41C6-8605-12AA4CB157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22700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10F6-1C22-4F55-A6E8-A489B9D1B50D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E0EB-2B69-4A6D-9A90-D85B648D69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A810F6-1C22-4F55-A6E8-A489B9D1B50D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AE9E0EB-2B69-4A6D-9A90-D85B648D69E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10F6-1C22-4F55-A6E8-A489B9D1B50D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E0EB-2B69-4A6D-9A90-D85B648D69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10F6-1C22-4F55-A6E8-A489B9D1B50D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E0EB-2B69-4A6D-9A90-D85B648D69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10F6-1C22-4F55-A6E8-A489B9D1B50D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E0EB-2B69-4A6D-9A90-D85B648D69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A810F6-1C22-4F55-A6E8-A489B9D1B50D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E0EB-2B69-4A6D-9A90-D85B648D69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10F6-1C22-4F55-A6E8-A489B9D1B50D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E0EB-2B69-4A6D-9A90-D85B648D69E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10F6-1C22-4F55-A6E8-A489B9D1B50D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E0EB-2B69-4A6D-9A90-D85B648D69E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A810F6-1C22-4F55-A6E8-A489B9D1B50D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E9E0EB-2B69-4A6D-9A90-D85B648D69E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z/url?sa=i&amp;rct=j&amp;q=&amp;esrc=s&amp;source=images&amp;cd=&amp;cad=rja&amp;uact=8&amp;ved=0ahUKEwjn2amusqTWAhXEIVAKHXueDeMQjRwIBw&amp;url=https://www.thinglink.com/scene/751561130685497345&amp;psig=AFQjCNH_h2qzlR0h8efUZ7kB0ecNqmS-Jg&amp;ust=150546875883842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sz="4400" dirty="0"/>
              <a:t>Buněčný cyklus </a:t>
            </a:r>
            <a:br>
              <a:rPr lang="cs-CZ" sz="4400" dirty="0"/>
            </a:br>
            <a:r>
              <a:rPr lang="cs-CZ" sz="4400" dirty="0"/>
              <a:t>a dělení buněk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9888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A523-53E7-4A2F-8CDD-D041BAC68C8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Fáze mitózy</a:t>
            </a:r>
            <a:endParaRPr lang="cs-CZ" altLang="cs-CZ" u="sng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702050" cy="4114800"/>
          </a:xfrm>
        </p:spPr>
        <p:txBody>
          <a:bodyPr/>
          <a:lstStyle/>
          <a:p>
            <a:pPr marL="0" indent="0">
              <a:buClr>
                <a:schemeClr val="tx1"/>
              </a:buClr>
              <a:buSzPct val="95000"/>
              <a:buNone/>
            </a:pPr>
            <a:r>
              <a:rPr lang="cs-CZ" altLang="cs-CZ" sz="2400" b="1" dirty="0"/>
              <a:t>Karyokineze</a:t>
            </a:r>
          </a:p>
          <a:p>
            <a:pPr marL="0" indent="0">
              <a:buClr>
                <a:schemeClr val="tx1"/>
              </a:buClr>
              <a:buSzPct val="95000"/>
              <a:buNone/>
            </a:pPr>
            <a:endParaRPr lang="cs-CZ" altLang="cs-CZ" sz="2400" b="1" dirty="0"/>
          </a:p>
          <a:p>
            <a:pPr marL="711200" indent="-711200">
              <a:buClr>
                <a:schemeClr val="tx1"/>
              </a:buClr>
              <a:buSzPct val="95000"/>
              <a:buFont typeface="Wingdings" pitchFamily="2" charset="2"/>
              <a:buAutoNum type="romanUcPeriod"/>
            </a:pPr>
            <a:r>
              <a:rPr lang="cs-CZ" altLang="cs-CZ" sz="2400" b="1" dirty="0"/>
              <a:t>Profáze</a:t>
            </a:r>
          </a:p>
          <a:p>
            <a:pPr marL="711200" indent="-711200">
              <a:buClr>
                <a:schemeClr val="tx1"/>
              </a:buClr>
              <a:buSzPct val="95000"/>
              <a:buFont typeface="Wingdings" pitchFamily="2" charset="2"/>
              <a:buAutoNum type="romanUcPeriod"/>
            </a:pPr>
            <a:r>
              <a:rPr lang="cs-CZ" altLang="cs-CZ" sz="2400" b="1" dirty="0"/>
              <a:t>Metafáze</a:t>
            </a:r>
          </a:p>
          <a:p>
            <a:pPr marL="711200" indent="-711200">
              <a:buClr>
                <a:schemeClr val="tx1"/>
              </a:buClr>
              <a:buSzPct val="95000"/>
              <a:buFont typeface="Wingdings" pitchFamily="2" charset="2"/>
              <a:buAutoNum type="romanUcPeriod"/>
            </a:pPr>
            <a:r>
              <a:rPr lang="cs-CZ" altLang="cs-CZ" sz="2400" b="1" dirty="0"/>
              <a:t>Anafáze</a:t>
            </a:r>
          </a:p>
          <a:p>
            <a:pPr marL="711200" indent="-711200">
              <a:buClr>
                <a:schemeClr val="tx1"/>
              </a:buClr>
              <a:buSzPct val="95000"/>
              <a:buFont typeface="Wingdings" pitchFamily="2" charset="2"/>
              <a:buAutoNum type="romanUcPeriod"/>
            </a:pPr>
            <a:r>
              <a:rPr lang="cs-CZ" altLang="cs-CZ" sz="2400" b="1" dirty="0"/>
              <a:t>Telofáze</a:t>
            </a:r>
          </a:p>
        </p:txBody>
      </p:sp>
      <p:pic>
        <p:nvPicPr>
          <p:cNvPr id="645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268760"/>
            <a:ext cx="3048426" cy="4865288"/>
          </a:xfrm>
          <a:noFill/>
          <a:ln w="25400" cap="flat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49243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 build="p"/>
      <p:bldP spid="645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1008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/>
              <a:t>Mitóza</a:t>
            </a:r>
            <a:br>
              <a:rPr lang="cs-CZ" dirty="0"/>
            </a:br>
            <a:endParaRPr 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7575376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u="sng" dirty="0"/>
              <a:t>Mitóza</a:t>
            </a:r>
            <a:r>
              <a:rPr lang="cs-CZ" sz="2800" dirty="0"/>
              <a:t> = jaderné dělení, při kterém vznikají </a:t>
            </a:r>
            <a:r>
              <a:rPr lang="cs-CZ" sz="2800" dirty="0" smtClean="0"/>
              <a:t>dceřiná </a:t>
            </a:r>
            <a:r>
              <a:rPr lang="cs-CZ" sz="2800" dirty="0"/>
              <a:t>jádra o stejném počtu chromozómů jako mateřské jádro. Obvykle trvá cca 1 hod.</a:t>
            </a:r>
          </a:p>
          <a:p>
            <a:pPr>
              <a:lnSpc>
                <a:spcPct val="80000"/>
              </a:lnSpc>
              <a:defRPr/>
            </a:pPr>
            <a:r>
              <a:rPr lang="cs-CZ" sz="2800" u="sng" dirty="0" err="1"/>
              <a:t>postmitotická</a:t>
            </a:r>
            <a:r>
              <a:rPr lang="cs-CZ" sz="2800" u="sng" dirty="0"/>
              <a:t> buňka </a:t>
            </a:r>
            <a:r>
              <a:rPr lang="cs-CZ" sz="2800" dirty="0"/>
              <a:t>=  buňka, která se již nikdy nebude dělit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400" dirty="0"/>
              <a:t>většina velmi specializovaných buněk (neurony, buňky pokrývající </a:t>
            </a:r>
            <a:r>
              <a:rPr lang="cs-CZ" sz="2400" dirty="0" err="1"/>
              <a:t>villy</a:t>
            </a:r>
            <a:r>
              <a:rPr lang="cs-CZ" sz="2400" dirty="0"/>
              <a:t> v tenkém střevu, svalové buňky) se po svém vzniku již nikdy nedělí a jsou tedy </a:t>
            </a:r>
            <a:r>
              <a:rPr lang="cs-CZ" sz="2400" dirty="0" err="1"/>
              <a:t>postmitotické</a:t>
            </a:r>
            <a:endParaRPr lang="cs-CZ" sz="2400" dirty="0"/>
          </a:p>
          <a:p>
            <a:pPr lvl="1">
              <a:lnSpc>
                <a:spcPct val="80000"/>
              </a:lnSpc>
              <a:defRPr/>
            </a:pPr>
            <a:r>
              <a:rPr lang="cs-CZ" sz="2400" dirty="0"/>
              <a:t>o </a:t>
            </a:r>
            <a:r>
              <a:rPr lang="cs-CZ" sz="2400" dirty="0" err="1"/>
              <a:t>postmitotických</a:t>
            </a:r>
            <a:r>
              <a:rPr lang="cs-CZ" sz="2400" dirty="0"/>
              <a:t> buňkách přitom nelze říci, že jsou ve fázi G nula, neboť z této fáze se buňka může opět dostat zpět do buněčného cyklu. </a:t>
            </a:r>
            <a:r>
              <a:rPr lang="cs-CZ" sz="2400" dirty="0" err="1"/>
              <a:t>Postmitotická</a:t>
            </a:r>
            <a:r>
              <a:rPr lang="cs-CZ" sz="2400" dirty="0"/>
              <a:t> buňka se zpět do buněčného cyklu již nikdy nedostane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09095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/>
              <a:t>Interfáze</a:t>
            </a:r>
            <a:br>
              <a:rPr lang="cs-CZ"/>
            </a:br>
            <a:r>
              <a:rPr lang="cs-CZ" sz="2800"/>
              <a:t>pozdní interfáze,</a:t>
            </a:r>
            <a:r>
              <a:rPr lang="cs-CZ"/>
              <a:t> </a:t>
            </a:r>
            <a:r>
              <a:rPr lang="cs-CZ" sz="2800"/>
              <a:t>před profází</a:t>
            </a:r>
            <a:endParaRPr lang="cs-CZ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sz="2800"/>
              <a:t>Jádro je dobře formované, obaleno membránami</a:t>
            </a:r>
          </a:p>
          <a:p>
            <a:pPr eaLnBrk="1" hangingPunct="1">
              <a:defRPr/>
            </a:pPr>
            <a:r>
              <a:rPr lang="cs-CZ" sz="2800"/>
              <a:t>jádro obsahuje jedno či více jadérek (nucleoli)</a:t>
            </a:r>
          </a:p>
          <a:p>
            <a:pPr eaLnBrk="1" hangingPunct="1">
              <a:defRPr/>
            </a:pPr>
            <a:r>
              <a:rPr lang="cs-CZ" sz="2800"/>
              <a:t>mimo jádro se nachází dva centrosomy, vzniklé replikací původně jednoho centrosomu</a:t>
            </a:r>
          </a:p>
          <a:p>
            <a:pPr eaLnBrk="1" hangingPunct="1">
              <a:defRPr/>
            </a:pPr>
            <a:r>
              <a:rPr lang="cs-CZ" sz="2800"/>
              <a:t>mikrotubuly rostou z těchto centrosomů všemi směry a vytvářejí tzv. aster („hvězda“)</a:t>
            </a:r>
          </a:p>
          <a:p>
            <a:pPr eaLnBrk="1" hangingPunct="1">
              <a:defRPr/>
            </a:pPr>
            <a:r>
              <a:rPr lang="cs-CZ" sz="2800"/>
              <a:t>chromosomy jsou již dlouho, od S fáze, zreplikovány, ale nejsou ještě pozorovatelné</a:t>
            </a:r>
            <a:endParaRPr lang="cs-CZ"/>
          </a:p>
          <a:p>
            <a:pPr eaLnBrk="1" hangingPunct="1">
              <a:defRPr/>
            </a:pPr>
            <a:endParaRPr lang="cs-CZ"/>
          </a:p>
        </p:txBody>
      </p:sp>
      <p:pic>
        <p:nvPicPr>
          <p:cNvPr id="3074" name="Picture 2" descr="http://web2.mendelu.cz/af_291_projekty2/vseo/files/59/93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74" y="42990"/>
            <a:ext cx="286931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03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Profáze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b="1" dirty="0" smtClean="0"/>
          </a:p>
          <a:p>
            <a:r>
              <a:rPr lang="cs-CZ" altLang="cs-CZ" sz="2400" b="1" dirty="0" smtClean="0"/>
              <a:t>Během </a:t>
            </a:r>
            <a:r>
              <a:rPr lang="cs-CZ" altLang="cs-CZ" sz="2400" b="1" dirty="0"/>
              <a:t>této fáze dochází ke </a:t>
            </a:r>
            <a:r>
              <a:rPr lang="cs-CZ" altLang="cs-CZ" sz="2400" b="1" dirty="0" err="1" smtClean="0"/>
              <a:t>spiralizaci</a:t>
            </a:r>
            <a:endParaRPr lang="cs-CZ" altLang="cs-CZ" sz="2400" b="1" dirty="0" smtClean="0"/>
          </a:p>
          <a:p>
            <a:pPr marL="0" indent="0">
              <a:buNone/>
            </a:pPr>
            <a:r>
              <a:rPr lang="cs-CZ" altLang="cs-CZ" sz="2400" b="1" dirty="0" smtClean="0"/>
              <a:t>   vláken </a:t>
            </a:r>
            <a:r>
              <a:rPr lang="cs-CZ" altLang="cs-CZ" sz="2400" b="1" dirty="0"/>
              <a:t>DNA a diferenciaci chromozómů</a:t>
            </a:r>
            <a:r>
              <a:rPr lang="cs-CZ" altLang="cs-CZ" sz="2400" b="1" dirty="0" smtClean="0"/>
              <a:t>,</a:t>
            </a:r>
          </a:p>
          <a:p>
            <a:pPr marL="0" indent="0"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</a:t>
            </a:r>
            <a:r>
              <a:rPr lang="cs-CZ" altLang="cs-CZ" sz="2400" b="1" dirty="0"/>
              <a:t>u kterých jsou patrné dvě chromatidy. </a:t>
            </a:r>
          </a:p>
          <a:p>
            <a:r>
              <a:rPr lang="cs-CZ" altLang="cs-CZ" sz="2400" b="1" dirty="0"/>
              <a:t>V závěru této fáze se rozpadá jaderná membrána a chromozómy se rozptylují.</a:t>
            </a:r>
          </a:p>
          <a:p>
            <a:r>
              <a:rPr lang="cs-CZ" altLang="cs-CZ" sz="2400" b="1" dirty="0"/>
              <a:t>Pokud je v buněčné plazmě obsažen centrozom, rozdělí se a takto rozdělené centrozomy se začnou vzdalovat a vytvářet dělící vřeténko.</a:t>
            </a:r>
          </a:p>
        </p:txBody>
      </p:sp>
      <p:pic>
        <p:nvPicPr>
          <p:cNvPr id="4100" name="Picture 4" descr="http://web2.mendelu.cz/af_291_projekty2/vseo/files/59/9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01"/>
            <a:ext cx="286931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Metafáze</a:t>
            </a:r>
            <a:endParaRPr lang="cs-CZ" altLang="cs-CZ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b="1" dirty="0" smtClean="0"/>
          </a:p>
          <a:p>
            <a:r>
              <a:rPr lang="cs-CZ" altLang="cs-CZ" sz="2400" b="1" dirty="0" smtClean="0"/>
              <a:t>Chromozómy </a:t>
            </a:r>
            <a:r>
              <a:rPr lang="cs-CZ" altLang="cs-CZ" sz="2400" b="1" dirty="0"/>
              <a:t>se seskupují v ekvatoriální </a:t>
            </a:r>
            <a:endParaRPr lang="cs-CZ" altLang="cs-CZ" sz="2400" b="1" dirty="0" smtClean="0"/>
          </a:p>
          <a:p>
            <a:pPr marL="0" indent="0"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rovině </a:t>
            </a:r>
            <a:r>
              <a:rPr lang="cs-CZ" altLang="cs-CZ" sz="2400" b="1" dirty="0"/>
              <a:t>buňky a vzniká tak </a:t>
            </a:r>
            <a:endParaRPr lang="cs-CZ" altLang="cs-CZ" sz="2400" b="1" dirty="0" smtClean="0"/>
          </a:p>
          <a:p>
            <a:pPr marL="0" indent="0">
              <a:buNone/>
            </a:pPr>
            <a:r>
              <a:rPr lang="cs-CZ" altLang="cs-CZ" sz="2400" b="1" dirty="0" smtClean="0"/>
              <a:t>   charakteristická metafázová </a:t>
            </a:r>
            <a:r>
              <a:rPr lang="cs-CZ" altLang="cs-CZ" sz="2400" b="1" dirty="0"/>
              <a:t>destička. </a:t>
            </a:r>
          </a:p>
          <a:p>
            <a:r>
              <a:rPr lang="cs-CZ" altLang="cs-CZ" sz="2400" b="1" dirty="0"/>
              <a:t>Tato fáze je nejvhodnější pro pozorování chromozómů a cytogenetická vyšetření.</a:t>
            </a:r>
          </a:p>
          <a:p>
            <a:r>
              <a:rPr lang="cs-CZ" altLang="cs-CZ" sz="2400" b="1" dirty="0"/>
              <a:t>Pokud buňka obsahuje dělící vřeténko, je již plně vyvinuto</a:t>
            </a:r>
            <a:r>
              <a:rPr lang="cs-CZ" altLang="cs-CZ" sz="2400" b="1" dirty="0" smtClean="0"/>
              <a:t>.</a:t>
            </a:r>
            <a:endParaRPr lang="cs-CZ" altLang="cs-CZ" sz="2400" b="1" dirty="0"/>
          </a:p>
        </p:txBody>
      </p:sp>
      <p:pic>
        <p:nvPicPr>
          <p:cNvPr id="5124" name="Picture 4" descr="http://web2.mendelu.cz/af_291_projekty2/vseo/files/59/93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86" y="0"/>
            <a:ext cx="286931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8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Anafáze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b="1" dirty="0" smtClean="0"/>
          </a:p>
          <a:p>
            <a:r>
              <a:rPr lang="cs-CZ" altLang="cs-CZ" sz="2400" b="1" dirty="0" smtClean="0"/>
              <a:t>Chromozómy </a:t>
            </a:r>
            <a:r>
              <a:rPr lang="cs-CZ" altLang="cs-CZ" sz="2400" b="1" dirty="0"/>
              <a:t>jsou v oblasti centromer napojeny na vlákna vycházející </a:t>
            </a:r>
            <a:endParaRPr lang="cs-CZ" altLang="cs-CZ" sz="2400" b="1" dirty="0" smtClean="0"/>
          </a:p>
          <a:p>
            <a:pPr marL="0" indent="0">
              <a:buNone/>
            </a:pPr>
            <a:r>
              <a:rPr lang="cs-CZ" altLang="cs-CZ" sz="2400" b="1" dirty="0" smtClean="0"/>
              <a:t>   z </a:t>
            </a:r>
            <a:r>
              <a:rPr lang="cs-CZ" altLang="cs-CZ" sz="2400" b="1" dirty="0"/>
              <a:t>opačných pólů dělícího vřeténka.</a:t>
            </a:r>
          </a:p>
          <a:p>
            <a:r>
              <a:rPr lang="cs-CZ" altLang="cs-CZ" sz="2400" b="1" dirty="0"/>
              <a:t>Následně se rozpadají centromery na dvě části, každá s jednou chromatidou, které jsou zkracováním vláken </a:t>
            </a:r>
            <a:r>
              <a:rPr lang="cs-CZ" altLang="cs-CZ" sz="2400" b="1" dirty="0" smtClean="0"/>
              <a:t>přitahovány </a:t>
            </a:r>
            <a:r>
              <a:rPr lang="cs-CZ" altLang="cs-CZ" sz="2400" b="1" dirty="0"/>
              <a:t>k opačným pólům </a:t>
            </a:r>
            <a:r>
              <a:rPr lang="cs-CZ" altLang="cs-CZ" sz="2400" b="1" dirty="0" smtClean="0"/>
              <a:t>vřeténka </a:t>
            </a:r>
            <a:r>
              <a:rPr lang="cs-CZ" altLang="cs-CZ" sz="2400" b="1" dirty="0"/>
              <a:t>a tudíž do odlišných částí buňky.</a:t>
            </a:r>
          </a:p>
        </p:txBody>
      </p:sp>
      <p:pic>
        <p:nvPicPr>
          <p:cNvPr id="6146" name="Picture 2" descr="http://web2.mendelu.cz/af_291_projekty2/vseo/files/59/93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00" y="-11329"/>
            <a:ext cx="2869315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0" dirty="0"/>
              <a:t/>
            </a:r>
            <a:br>
              <a:rPr lang="cs-CZ" altLang="cs-CZ" sz="4000" b="0" dirty="0"/>
            </a:br>
            <a:r>
              <a:rPr lang="cs-CZ" altLang="cs-CZ" sz="4000" b="0" dirty="0"/>
              <a:t/>
            </a:r>
            <a:br>
              <a:rPr lang="cs-CZ" altLang="cs-CZ" sz="4000" b="0" dirty="0"/>
            </a:br>
            <a:r>
              <a:rPr lang="cs-CZ" altLang="cs-CZ" sz="4000" b="0" dirty="0"/>
              <a:t/>
            </a:r>
            <a:br>
              <a:rPr lang="cs-CZ" altLang="cs-CZ" sz="4000" b="0" dirty="0"/>
            </a:br>
            <a:r>
              <a:rPr lang="cs-CZ" altLang="cs-CZ" sz="4000" b="0" dirty="0"/>
              <a:t/>
            </a:r>
            <a:br>
              <a:rPr lang="cs-CZ" altLang="cs-CZ" sz="4000" b="0" dirty="0"/>
            </a:br>
            <a:r>
              <a:rPr lang="cs-CZ" altLang="cs-CZ" sz="4000" dirty="0"/>
              <a:t/>
            </a:r>
            <a:br>
              <a:rPr lang="cs-CZ" altLang="cs-CZ" sz="4000" dirty="0"/>
            </a:br>
            <a:r>
              <a:rPr lang="cs-CZ" altLang="cs-CZ" sz="4000" dirty="0" smtClean="0"/>
              <a:t>Telofáze</a:t>
            </a:r>
            <a:endParaRPr lang="cs-CZ" altLang="cs-CZ" sz="40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b="1" dirty="0" smtClean="0"/>
          </a:p>
          <a:p>
            <a:r>
              <a:rPr lang="cs-CZ" altLang="cs-CZ" sz="2400" b="1" dirty="0" smtClean="0"/>
              <a:t>Chromozómy </a:t>
            </a:r>
            <a:r>
              <a:rPr lang="cs-CZ" altLang="cs-CZ" sz="2400" b="1" dirty="0"/>
              <a:t>jsou </a:t>
            </a:r>
            <a:r>
              <a:rPr lang="cs-CZ" altLang="cs-CZ" sz="2400" b="1" dirty="0" err="1"/>
              <a:t>nahloučeny</a:t>
            </a:r>
            <a:r>
              <a:rPr lang="cs-CZ" altLang="cs-CZ" sz="2400" b="1" dirty="0"/>
              <a:t> </a:t>
            </a:r>
            <a:endParaRPr lang="cs-CZ" altLang="cs-CZ" sz="2400" b="1" dirty="0" smtClean="0"/>
          </a:p>
          <a:p>
            <a:pPr marL="0" indent="0"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u </a:t>
            </a:r>
            <a:r>
              <a:rPr lang="cs-CZ" altLang="cs-CZ" sz="2400" b="1" dirty="0"/>
              <a:t>buněčných pólů a </a:t>
            </a:r>
            <a:r>
              <a:rPr lang="cs-CZ" altLang="cs-CZ" sz="2400" b="1" dirty="0" err="1"/>
              <a:t>despiralizují</a:t>
            </a:r>
            <a:r>
              <a:rPr lang="cs-CZ" altLang="cs-CZ" sz="2400" b="1" dirty="0"/>
              <a:t> se, </a:t>
            </a:r>
            <a:endParaRPr lang="cs-CZ" altLang="cs-CZ" sz="2400" b="1" dirty="0" smtClean="0"/>
          </a:p>
          <a:p>
            <a:pPr marL="0" indent="0"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vytváří </a:t>
            </a:r>
            <a:r>
              <a:rPr lang="cs-CZ" altLang="cs-CZ" sz="2400" b="1" dirty="0"/>
              <a:t>se kolem nich jaderná membrána. </a:t>
            </a:r>
          </a:p>
          <a:p>
            <a:r>
              <a:rPr lang="cs-CZ" altLang="cs-CZ" sz="2400" b="1" dirty="0"/>
              <a:t>Na konci telofáze dochází k zaškrcení buňky a vzniku dvou </a:t>
            </a:r>
            <a:r>
              <a:rPr lang="cs-CZ" altLang="cs-CZ" sz="2400" b="1" dirty="0" smtClean="0"/>
              <a:t>dceřiných buněk</a:t>
            </a:r>
            <a:r>
              <a:rPr lang="cs-CZ" altLang="cs-CZ" sz="2400" b="1" dirty="0"/>
              <a:t>, každé připadne jedno nové jádro. </a:t>
            </a:r>
          </a:p>
        </p:txBody>
      </p:sp>
      <p:pic>
        <p:nvPicPr>
          <p:cNvPr id="7178" name="Picture 10" descr="http://web2.mendelu.cz/af_291_projekty2/vseo/files/59/93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39" y="0"/>
            <a:ext cx="286931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/>
          <a:lstStyle/>
          <a:p>
            <a:r>
              <a:rPr lang="cs-CZ" dirty="0"/>
              <a:t>Cytokinese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28800"/>
            <a:ext cx="6779096" cy="484632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Následuje samotná cytokineze. Při </a:t>
            </a:r>
            <a:r>
              <a:rPr lang="cs-CZ" dirty="0" err="1"/>
              <a:t>cytokynezi</a:t>
            </a:r>
            <a:r>
              <a:rPr lang="cs-CZ" dirty="0"/>
              <a:t> vzniká přepážka mezi </a:t>
            </a:r>
            <a:r>
              <a:rPr lang="cs-CZ" dirty="0" smtClean="0"/>
              <a:t>dceřinými </a:t>
            </a:r>
            <a:r>
              <a:rPr lang="cs-CZ" dirty="0"/>
              <a:t>buňkami trojím způsobem: </a:t>
            </a:r>
          </a:p>
          <a:p>
            <a:r>
              <a:rPr lang="cs-CZ" b="1" dirty="0"/>
              <a:t>a) Pučením</a:t>
            </a:r>
            <a:r>
              <a:rPr lang="cs-CZ" dirty="0"/>
              <a:t> typické pro některé prvoky, kvasinky. Na mateřské buňce se vytvoří pupen (nestejné množství cytoplazmy), který se oddělí a teprve později doroste. </a:t>
            </a:r>
          </a:p>
          <a:p>
            <a:r>
              <a:rPr lang="cs-CZ" b="1" dirty="0"/>
              <a:t>b) Rýhováním</a:t>
            </a:r>
            <a:r>
              <a:rPr lang="cs-CZ" dirty="0"/>
              <a:t> (zaškrcením) živočišné buňky. Dostředivé dělení. Buňka se jakoby "zaškrtí" od krajů do středu. </a:t>
            </a:r>
          </a:p>
          <a:p>
            <a:r>
              <a:rPr lang="cs-CZ" b="1" dirty="0"/>
              <a:t>c) Přehrádečným dělením</a:t>
            </a:r>
            <a:r>
              <a:rPr lang="cs-CZ" dirty="0"/>
              <a:t> rostlinné buňky. Přehrádka mezi buňkami vzniká od středu ke kraji. Odstředivé dělení.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8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5" name="Picture 7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3" y="332656"/>
            <a:ext cx="7669294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39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Mitóza</a:t>
            </a:r>
          </a:p>
        </p:txBody>
      </p:sp>
      <p:pic>
        <p:nvPicPr>
          <p:cNvPr id="21507" name="Picture 3" descr="mitosi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41475"/>
            <a:ext cx="472440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90600" y="5410200"/>
            <a:ext cx="734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2400">
                <a:latin typeface="Times New Roman" pitchFamily="18" charset="0"/>
              </a:rPr>
              <a:t>Tato animace se  týká živočišné buňky</a:t>
            </a:r>
          </a:p>
          <a:p>
            <a:pPr algn="ctr"/>
            <a:r>
              <a:rPr lang="cs-CZ" altLang="cs-CZ" sz="2400">
                <a:latin typeface="Times New Roman" pitchFamily="18" charset="0"/>
              </a:rPr>
              <a:t>Centrozómy většiny rostlinných buněk postrádají centrioly</a:t>
            </a:r>
          </a:p>
        </p:txBody>
      </p:sp>
    </p:spTree>
    <p:extLst>
      <p:ext uri="{BB962C8B-B14F-4D97-AF65-F5344CB8AC3E}">
        <p14:creationId xmlns:p14="http://schemas.microsoft.com/office/powerpoint/2010/main" val="246839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Buněčný cyklus</a:t>
            </a:r>
            <a:endParaRPr lang="cs-CZ" altLang="cs-CZ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45735" y="1605683"/>
            <a:ext cx="7523162" cy="466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= je posloupnost vzájemně koordinovaných procesů, které vedou od jednoho buněčného dělení k následujícímu buněčnému dělení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solidFill>
                <a:schemeClr val="tx1">
                  <a:tint val="85000"/>
                </a:schemeClr>
              </a:solidFill>
              <a:latin typeface="+mn-lt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Lze rozdělit na: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Trebuchet MS"/>
                <a:ea typeface="+mj-ea"/>
                <a:cs typeface="+mj-cs"/>
              </a:rPr>
              <a:t>M fázi </a:t>
            </a:r>
            <a:r>
              <a:rPr lang="cs-CZ" altLang="cs-CZ" dirty="0"/>
              <a:t>– </a:t>
            </a:r>
            <a:r>
              <a:rPr lang="cs-CZ" altLang="cs-CZ" dirty="0">
                <a:solidFill>
                  <a:schemeClr val="tx1">
                    <a:tint val="85000"/>
                  </a:schemeClr>
                </a:solidFill>
                <a:latin typeface="+mn-lt"/>
              </a:rPr>
              <a:t>mitotická fáze -dělení (karyokineze a cytokineze)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Trebuchet MS"/>
                <a:ea typeface="+mj-ea"/>
                <a:cs typeface="+mj-cs"/>
              </a:rPr>
              <a:t>Interfáze </a:t>
            </a:r>
            <a:r>
              <a:rPr lang="cs-CZ" altLang="cs-CZ" dirty="0">
                <a:solidFill>
                  <a:schemeClr val="tx1">
                    <a:tint val="85000"/>
                  </a:schemeClr>
                </a:solidFill>
                <a:latin typeface="+mn-lt"/>
              </a:rPr>
              <a:t>- přestávka mezi dělením					     - 90% celého buněčného cyklu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dirty="0"/>
              <a:t>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dirty="0"/>
              <a:t> </a:t>
            </a: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Interfázi se dělí na: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	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	G1 fázi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	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	S fázi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	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	G2 fázi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dirty="0"/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dirty="0"/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dirty="0"/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FFFFFF"/>
              </a:solidFill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3088" y="5951538"/>
            <a:ext cx="6080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FFFFFF"/>
                </a:solidFill>
              </a:rPr>
              <a:t>*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861048"/>
            <a:ext cx="484663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54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Mitóza – zajímavosti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 každém z nás proběhne za život 10</a:t>
            </a:r>
            <a:r>
              <a:rPr lang="cs-CZ" baseline="30000" dirty="0"/>
              <a:t>16</a:t>
            </a:r>
            <a:r>
              <a:rPr lang="cs-CZ" dirty="0"/>
              <a:t> mitóz!</a:t>
            </a:r>
          </a:p>
          <a:p>
            <a:pPr>
              <a:defRPr/>
            </a:pPr>
            <a:r>
              <a:rPr lang="cs-CZ" dirty="0"/>
              <a:t>Pokud počítáme, že naše těla se skládají z cca 3x10</a:t>
            </a:r>
            <a:r>
              <a:rPr lang="cs-CZ" baseline="30000" dirty="0"/>
              <a:t>13</a:t>
            </a:r>
            <a:r>
              <a:rPr lang="cs-CZ" dirty="0"/>
              <a:t> buněk</a:t>
            </a:r>
          </a:p>
          <a:p>
            <a:pPr>
              <a:defRPr/>
            </a:pPr>
            <a:r>
              <a:rPr lang="cs-CZ" dirty="0"/>
              <a:t>… pak se v průběhu života buňky našeho těla kompletně vymění nejméně 100x!</a:t>
            </a:r>
          </a:p>
          <a:p>
            <a:pPr lvl="1">
              <a:defRPr/>
            </a:pPr>
            <a:r>
              <a:rPr lang="cs-CZ" dirty="0"/>
              <a:t>všechny buňky samozřejmě ne, jsou zde buňky, které se nedělí</a:t>
            </a:r>
          </a:p>
        </p:txBody>
      </p:sp>
    </p:spTree>
    <p:extLst>
      <p:ext uri="{BB962C8B-B14F-4D97-AF65-F5344CB8AC3E}">
        <p14:creationId xmlns:p14="http://schemas.microsoft.com/office/powerpoint/2010/main" val="1230900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>
            <a:extLst>
              <a:ext uri="{FF2B5EF4-FFF2-40B4-BE49-F238E27FC236}">
                <a16:creationId xmlns:a16="http://schemas.microsoft.com/office/drawing/2014/main" id="{6BC159AA-605A-41BE-A66A-8683E4155E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366713"/>
            <a:ext cx="8229600" cy="280987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Chromosomy v dělící se buňce</a:t>
            </a:r>
          </a:p>
        </p:txBody>
      </p:sp>
      <p:pic>
        <p:nvPicPr>
          <p:cNvPr id="34819" name="Picture 5" descr="3714612002">
            <a:extLst>
              <a:ext uri="{FF2B5EF4-FFF2-40B4-BE49-F238E27FC236}">
                <a16:creationId xmlns:a16="http://schemas.microsoft.com/office/drawing/2014/main" id="{4B85AF33-8E32-4707-97CB-7AB5AF2CC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"/>
          <a:stretch>
            <a:fillRect/>
          </a:stretch>
        </p:blipFill>
        <p:spPr bwMode="auto">
          <a:xfrm>
            <a:off x="611188" y="620713"/>
            <a:ext cx="799147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95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0115066-AFC1-4529-9E5C-79BA8BFB91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Meióza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1DB5A984-8817-4405-B248-3A25CC4D51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Podobně jako před mitózou, i před meiózou je S-fáze, ve které dojde k replikaci DNA a zdvojení chromosomů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tato replikace je ale následována dvěma po sobě jdoucími děleními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/>
              <a:t>Meióza</a:t>
            </a:r>
            <a:r>
              <a:rPr lang="cs-CZ" altLang="cs-CZ" sz="2800"/>
              <a:t> umožňuje vznik pohlavních buněk – </a:t>
            </a:r>
            <a:r>
              <a:rPr lang="cs-CZ" altLang="cs-CZ" sz="2800" b="1"/>
              <a:t>gamet</a:t>
            </a:r>
            <a:r>
              <a:rPr lang="cs-CZ" altLang="cs-CZ" sz="2800"/>
              <a:t> s redukovaným (haploidním) počtem chromozómů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výsledkem jsou 4 buňky, každá s polovičním počtem chromosomů než měla rodičovská</a:t>
            </a:r>
          </a:p>
        </p:txBody>
      </p:sp>
    </p:spTree>
    <p:extLst>
      <p:ext uri="{BB962C8B-B14F-4D97-AF65-F5344CB8AC3E}">
        <p14:creationId xmlns:p14="http://schemas.microsoft.com/office/powerpoint/2010/main" val="89999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B8929BE-569F-414F-A4A5-28008C82E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BA32774-7DB2-4B4B-942C-3016482C1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19812" name="Picture 4" descr="C:\Dokumenty\Já a moje firma. Práce\Espero Publishing\Knihy\Základy buněčné biologie\Obrázky\9_PowerPoint\9.35(jr).jpg">
            <a:extLst>
              <a:ext uri="{FF2B5EF4-FFF2-40B4-BE49-F238E27FC236}">
                <a16:creationId xmlns:a16="http://schemas.microsoft.com/office/drawing/2014/main" id="{9616FCB8-AB13-452E-A6B0-1B1773738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8913"/>
            <a:ext cx="3906838" cy="6457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D51F906A-79E8-4188-B66E-7AD2CCAD41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2913"/>
            <a:ext cx="8229600" cy="701675"/>
          </a:xfrm>
        </p:spPr>
        <p:txBody>
          <a:bodyPr anchor="b">
            <a:spAutoFit/>
          </a:bodyPr>
          <a:lstStyle/>
          <a:p>
            <a:pPr eaLnBrk="1" hangingPunct="1"/>
            <a:r>
              <a:rPr lang="cs-CZ" altLang="cs-CZ" sz="4000" b="1">
                <a:solidFill>
                  <a:schemeClr val="tx1"/>
                </a:solidFill>
              </a:rPr>
              <a:t>Fáze meiózy</a:t>
            </a:r>
          </a:p>
        </p:txBody>
      </p:sp>
      <p:sp>
        <p:nvSpPr>
          <p:cNvPr id="191492" name="Text Box 4">
            <a:extLst>
              <a:ext uri="{FF2B5EF4-FFF2-40B4-BE49-F238E27FC236}">
                <a16:creationId xmlns:a16="http://schemas.microsoft.com/office/drawing/2014/main" id="{2D721861-B1F4-4DB5-A7F5-D8B24E8E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7924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Meióza představuje dvě dělení jádra, která následují za sebou.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u="sng"/>
              <a:t>Meióza I - redukční - heterotypické dělení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/>
              <a:t> profáze I (leptotene, zygotene, pachytene, diplotene a diakineze)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/>
              <a:t> metafáze 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/>
              <a:t> anafáze 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/>
              <a:t> telofáze 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u="sng"/>
              <a:t>Meióza II - ekvační dělení - homeotypické dělení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/>
              <a:t> profáze II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/>
              <a:t> metafáze II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/>
              <a:t> anafáze II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/>
              <a:t> telofáze II</a:t>
            </a:r>
          </a:p>
        </p:txBody>
      </p:sp>
    </p:spTree>
    <p:extLst>
      <p:ext uri="{BB962C8B-B14F-4D97-AF65-F5344CB8AC3E}">
        <p14:creationId xmlns:p14="http://schemas.microsoft.com/office/powerpoint/2010/main" val="3880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1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1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1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1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1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1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1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1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1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14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1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14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utoUpdateAnimBg="0"/>
      <p:bldP spid="19149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401F3C7C-81AE-47F1-BC70-C86DD6225B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2913"/>
            <a:ext cx="8229600" cy="701675"/>
          </a:xfrm>
        </p:spPr>
        <p:txBody>
          <a:bodyPr anchor="b">
            <a:spAutoFit/>
          </a:bodyPr>
          <a:lstStyle/>
          <a:p>
            <a:pPr eaLnBrk="1" hangingPunct="1"/>
            <a:r>
              <a:rPr lang="cs-CZ" altLang="cs-CZ" sz="4000" b="1">
                <a:solidFill>
                  <a:schemeClr val="tx1"/>
                </a:solidFill>
              </a:rPr>
              <a:t>Meióza I – heterotypické dělení</a:t>
            </a:r>
          </a:p>
        </p:txBody>
      </p:sp>
      <p:sp>
        <p:nvSpPr>
          <p:cNvPr id="193540" name="Text Box 4">
            <a:extLst>
              <a:ext uri="{FF2B5EF4-FFF2-40B4-BE49-F238E27FC236}">
                <a16:creationId xmlns:a16="http://schemas.microsoft.com/office/drawing/2014/main" id="{096B8221-F7F7-4923-AD40-C6F6464B8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696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Označení „heterotypické dělení“ vychází ze skutečnosti, že princip této etapy meiózy je odlišný od mitózy.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u="sng"/>
              <a:t>Profáze I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Leptotene:</a:t>
            </a:r>
            <a:r>
              <a:rPr lang="cs-CZ" altLang="cs-CZ" sz="2000"/>
              <a:t> Chromozómy se začínají spiralizovat.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Zygotene:</a:t>
            </a:r>
            <a:r>
              <a:rPr lang="cs-CZ" altLang="cs-CZ" sz="2000"/>
              <a:t> Dvojice homologních chromozómů se začínají propojovat a vytvářejí bivalenty.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Pachytene:</a:t>
            </a:r>
            <a:r>
              <a:rPr lang="cs-CZ" altLang="cs-CZ" sz="2000"/>
              <a:t> Nesesterské chromatidy homologních chromozómů se překřižují. Vznikají chiazmata. Dochází ke crossing-overům.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Diplotene:</a:t>
            </a:r>
            <a:r>
              <a:rPr lang="cs-CZ" altLang="cs-CZ" sz="2000"/>
              <a:t> Chromozómy se zkracují. Dochází k částečnému rozpojení chromozómů.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Diakineze:</a:t>
            </a:r>
            <a:r>
              <a:rPr lang="cs-CZ" altLang="cs-CZ" sz="2000"/>
              <a:t> Pokračuje kondenzace již rekombinovaných chromozómů.</a:t>
            </a:r>
          </a:p>
        </p:txBody>
      </p:sp>
    </p:spTree>
    <p:extLst>
      <p:ext uri="{BB962C8B-B14F-4D97-AF65-F5344CB8AC3E}">
        <p14:creationId xmlns:p14="http://schemas.microsoft.com/office/powerpoint/2010/main" val="13252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3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3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3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3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3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3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  <p:bldP spid="19354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037C72B-AFF1-40FD-9078-983F3F246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Crossing-over</a:t>
            </a:r>
          </a:p>
        </p:txBody>
      </p:sp>
      <p:pic>
        <p:nvPicPr>
          <p:cNvPr id="8195" name="Picture 3" descr="john6">
            <a:extLst>
              <a:ext uri="{FF2B5EF4-FFF2-40B4-BE49-F238E27FC236}">
                <a16:creationId xmlns:a16="http://schemas.microsoft.com/office/drawing/2014/main" id="{6767A2E4-F291-4F8E-AC91-8229FF5862C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0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DFA5A46F-234A-4261-9086-DBA4574970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71475"/>
            <a:ext cx="8229600" cy="1046163"/>
          </a:xfrm>
        </p:spPr>
        <p:txBody>
          <a:bodyPr anchor="b">
            <a:spAutoFit/>
          </a:bodyPr>
          <a:lstStyle/>
          <a:p>
            <a:pPr eaLnBrk="1" hangingPunct="1"/>
            <a:r>
              <a:rPr lang="cs-CZ" altLang="cs-CZ" sz="4000" b="1">
                <a:solidFill>
                  <a:srgbClr val="FFFFCC"/>
                </a:solidFill>
              </a:rPr>
              <a:t>Crossing-over v mikroskopickém preparátu</a:t>
            </a:r>
          </a:p>
        </p:txBody>
      </p:sp>
      <p:graphicFrame>
        <p:nvGraphicFramePr>
          <p:cNvPr id="199684" name="Object 4">
            <a:extLst>
              <a:ext uri="{FF2B5EF4-FFF2-40B4-BE49-F238E27FC236}">
                <a16:creationId xmlns:a16="http://schemas.microsoft.com/office/drawing/2014/main" id="{A7D606A9-EA41-406E-8C83-66EDFFCE8D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160588"/>
          <a:ext cx="4953000" cy="420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3" imgW="3468502" imgH="2944415" progId="Photoshop.Image.5">
                  <p:embed/>
                </p:oleObj>
              </mc:Choice>
              <mc:Fallback>
                <p:oleObj name="Image" r:id="rId3" imgW="3468502" imgH="2944415" progId="Photoshop.Image.5">
                  <p:embed/>
                  <p:pic>
                    <p:nvPicPr>
                      <p:cNvPr id="199684" name="Object 4">
                        <a:extLst>
                          <a:ext uri="{FF2B5EF4-FFF2-40B4-BE49-F238E27FC236}">
                            <a16:creationId xmlns:a16="http://schemas.microsoft.com/office/drawing/2014/main" id="{A7D606A9-EA41-406E-8C83-66EDFFCE8D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60588"/>
                        <a:ext cx="4953000" cy="42052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7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AA353B8-3AE1-4738-808C-6ED20A185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Meióza I.</a:t>
            </a:r>
            <a:br>
              <a:rPr lang="cs-CZ" altLang="cs-CZ" sz="4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Profáze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2DFEDAA-9D06-4A43-A3B7-91BC6DA07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Na konci profáze vzniká dělící vřeténko</a:t>
            </a:r>
          </a:p>
          <a:p>
            <a:pPr eaLnBrk="1" hangingPunct="1"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Mikrotubuly dělícího vřeténka se zachycují do </a:t>
            </a: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kinetochorů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cs-CZ" alt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Chromozomy 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 začínají přesouvat do ekvatoriální roviny</a:t>
            </a:r>
          </a:p>
          <a:p>
            <a:pPr eaLnBrk="1" hangingPunct="1"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profáze I. trvá obecně hodiny nebo i dny a typicky zabírá 90% času celé meiózy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51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>
            <a:extLst>
              <a:ext uri="{FF2B5EF4-FFF2-40B4-BE49-F238E27FC236}">
                <a16:creationId xmlns:a16="http://schemas.microsoft.com/office/drawing/2014/main" id="{572EB544-0157-4295-9F7C-81B11C46CE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96552" y="332656"/>
            <a:ext cx="3888432" cy="1143000"/>
          </a:xfrm>
        </p:spPr>
        <p:txBody>
          <a:bodyPr anchorCtr="1">
            <a:normAutofit/>
          </a:bodyPr>
          <a:lstStyle/>
          <a:p>
            <a:pPr eaLnBrk="1" hangingPunct="1"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Meióza I </a:t>
            </a:r>
            <a:b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Metafáze</a:t>
            </a: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1" name="Rectangle 1027">
            <a:extLst>
              <a:ext uri="{FF2B5EF4-FFF2-40B4-BE49-F238E27FC236}">
                <a16:creationId xmlns:a16="http://schemas.microsoft.com/office/drawing/2014/main" id="{556D6B50-9136-4FE1-BC8A-BF68F5C141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Chromozomy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jsou nyní v ekvatoriální rovině, homologické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chromozomy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stále těsně u sebe</a:t>
            </a:r>
          </a:p>
          <a:p>
            <a:pPr eaLnBrk="1" hangingPunct="1"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mikrotubuly jednoho </a:t>
            </a:r>
            <a:r>
              <a:rPr lang="cs-CZ" alt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centrosomu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jsou připevněny ke </a:t>
            </a:r>
            <a:r>
              <a:rPr lang="cs-CZ" alt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kinetochoru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jednoho z homologických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chromozomů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mikrotubuly druhého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chromozomu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jsou připevněny ke </a:t>
            </a:r>
            <a:r>
              <a:rPr lang="cs-CZ" alt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kinetochoru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druhého z homologických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chromozomů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2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81400" y="666719"/>
            <a:ext cx="71247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4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Buněčný cyklus</a:t>
            </a:r>
            <a:endParaRPr lang="cs-CZ" altLang="cs-CZ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73089" y="1594340"/>
            <a:ext cx="7558342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Buněčný cyklus popisuje procesy, které probíhají v buňce mezi dvěma po sobě jdoucími cytokinezemi.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solidFill>
                <a:schemeClr val="tx1">
                  <a:tint val="85000"/>
                </a:schemeClr>
              </a:solidFill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Termín </a:t>
            </a:r>
            <a:r>
              <a:rPr lang="cs-CZ" altLang="cs-CZ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cytokineze</a:t>
            </a: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 označuje mechanismy dělení celé buňky.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Procesy, které související s dělením jádra jsou označovány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jako </a:t>
            </a:r>
            <a:r>
              <a:rPr lang="cs-CZ" altLang="cs-CZ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karyokineze</a:t>
            </a: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solidFill>
                <a:schemeClr val="tx1">
                  <a:tint val="85000"/>
                </a:schemeClr>
              </a:solidFill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chemeClr val="tx1">
                    <a:tint val="85000"/>
                  </a:schemeClr>
                </a:solidFill>
                <a:latin typeface="+mn-lt"/>
              </a:rPr>
              <a:t>Karyokineze předchází cytokinezi.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FFFFFF"/>
              </a:solidFill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FFFFFF"/>
              </a:solidFill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73088" y="5951538"/>
            <a:ext cx="6080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FFFFFF"/>
                </a:solidFill>
              </a:rPr>
              <a:t>*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50" y="3615085"/>
            <a:ext cx="42672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543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>
            <a:extLst>
              <a:ext uri="{FF2B5EF4-FFF2-40B4-BE49-F238E27FC236}">
                <a16:creationId xmlns:a16="http://schemas.microsoft.com/office/drawing/2014/main" id="{EE935E93-44D5-44C9-B3BF-D6906CD337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260648"/>
            <a:ext cx="348424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Meióza I.</a:t>
            </a:r>
            <a:b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Anafáze</a:t>
            </a: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715" name="Rectangle 1027">
            <a:extLst>
              <a:ext uri="{FF2B5EF4-FFF2-40B4-BE49-F238E27FC236}">
                <a16:creationId xmlns:a16="http://schemas.microsoft.com/office/drawing/2014/main" id="{AC475714-03A9-4DBB-8B7A-5EF3BF6475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7724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Chromozomy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 oddělí a směřují k opačným pólům buňky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sesterské chromatidy ale zůstávají u sebe a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 nedělí, putuje celý k jednomu pólu buňky - jeho homolog putuje ke druhému pólu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Poznámka: toto je rozdíl oproti mitóze, kde se v ekvatoriální rovině nachází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chromozomy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jako individua, nikoli v homologických párech. Při mitóze se také jeden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rozdělí v místě centromery na dva, v meióze I. nikoli.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9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>
            <a:extLst>
              <a:ext uri="{FF2B5EF4-FFF2-40B4-BE49-F238E27FC236}">
                <a16:creationId xmlns:a16="http://schemas.microsoft.com/office/drawing/2014/main" id="{B24B31C6-D234-4D15-AE41-DA2ADFBD68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900608" y="332656"/>
            <a:ext cx="7239000" cy="11430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Meióza I.</a:t>
            </a:r>
            <a:b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Telofáze a cytokinese</a:t>
            </a: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39" name="Rectangle 1027">
            <a:extLst>
              <a:ext uri="{FF2B5EF4-FFF2-40B4-BE49-F238E27FC236}">
                <a16:creationId xmlns:a16="http://schemas.microsoft.com/office/drawing/2014/main" id="{0CCE4958-F554-43FA-991F-E511945F7C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 každém pólu buňky je nyní jedna haploidní sada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chromozomů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Z homologního páru se přesunul jeden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 k</a:t>
            </a:r>
          </a:p>
          <a:p>
            <a:pPr marL="0" indent="0" eaLnBrk="1" hangingPunct="1">
              <a:buNone/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jednomu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pólu buňky, druhý ke druhému</a:t>
            </a:r>
          </a:p>
          <a:p>
            <a:pPr eaLnBrk="1" hangingPunct="1"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každý z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chromozomů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 ovšem stále tvořen dvěma sesterskými chromatidami</a:t>
            </a:r>
          </a:p>
          <a:p>
            <a:pPr eaLnBrk="1" hangingPunct="1"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během telofáze I. následuje zpravidla cytokinese</a:t>
            </a:r>
          </a:p>
          <a:p>
            <a:pPr eaLnBrk="1" hangingPunct="1"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6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4C8DFAF-A361-4417-85B2-13F3379BA1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Meióza I. - souhrn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0342302-5CB0-41B1-A16B-BC025B5B38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700808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Profáze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homologické chromozómy se párují (tvoří tzv. </a:t>
            </a:r>
            <a:r>
              <a:rPr lang="cs-CZ" alt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bivalenty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), jejich chromozómy se proplétají a může dojít k tzv. </a:t>
            </a:r>
            <a:r>
              <a:rPr lang="cs-CZ" alt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crossing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cs-CZ" alt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overu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Metafáze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řazení do ekvatoriální roviny, dělící vřeténko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Anafáze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na rozdíl od mitózy jdou k pólům buněk </a:t>
            </a: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celé chromozómy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(nikoli jen jejich poloviny, chromatidy, jako u mitózy)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 nové buňky se dostane vždy jen jeden z homologických chromozómů, nezávisle na původní příslušnosti k „otci“ či „matce“</a:t>
            </a:r>
          </a:p>
        </p:txBody>
      </p:sp>
    </p:spTree>
    <p:extLst>
      <p:ext uri="{BB962C8B-B14F-4D97-AF65-F5344CB8AC3E}">
        <p14:creationId xmlns:p14="http://schemas.microsoft.com/office/powerpoint/2010/main" val="42069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4ECB64C-1C22-4C27-9DC3-2C9C69719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954A129-D97E-4A7D-AFCE-C0F3D98DB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5364" name="Picture 4" descr="Výsledek obrázku pro meioza">
            <a:extLst>
              <a:ext uri="{FF2B5EF4-FFF2-40B4-BE49-F238E27FC236}">
                <a16:creationId xmlns:a16="http://schemas.microsoft.com/office/drawing/2014/main" id="{A5C21C44-4929-4E54-B5AC-B3F43508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8487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0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41DBCE40-16AF-4EF4-9173-4273C7DA41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Meióza II.</a:t>
            </a:r>
            <a:b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Profáze</a:t>
            </a:r>
            <a:endParaRPr lang="cs-CZ" alt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4539EEFE-610F-4F1A-8AC5-5D41786AA7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Před meiózou II. není S-fáze (=replikace genetického materiálu)</a:t>
            </a:r>
          </a:p>
          <a:p>
            <a:pPr eaLnBrk="1" hangingPunct="1"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Vytváří se dělící vřeténko a </a:t>
            </a:r>
            <a:r>
              <a:rPr lang="cs-CZ" alt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chromozomy 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migrují do ekvatoriální roviny</a:t>
            </a:r>
          </a:p>
        </p:txBody>
      </p:sp>
    </p:spTree>
    <p:extLst>
      <p:ext uri="{BB962C8B-B14F-4D97-AF65-F5344CB8AC3E}">
        <p14:creationId xmlns:p14="http://schemas.microsoft.com/office/powerpoint/2010/main" val="2592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A020B34-09B5-4D79-BD0E-A19F792220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Meióza II.</a:t>
            </a:r>
            <a:b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Metafáze</a:t>
            </a:r>
            <a:endParaRPr lang="cs-CZ" alt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F291D9F-6CDF-45CE-B51C-1A19115E871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Kinetochory sesterských chromatid jsou připevněny k mikrotubulům opačných centrosomů, podobně jako při mitóze</a:t>
            </a:r>
          </a:p>
        </p:txBody>
      </p:sp>
    </p:spTree>
    <p:extLst>
      <p:ext uri="{BB962C8B-B14F-4D97-AF65-F5344CB8AC3E}">
        <p14:creationId xmlns:p14="http://schemas.microsoft.com/office/powerpoint/2010/main" val="1168221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A0515BE7-9BB7-4172-BE54-6437760602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Meióza II.</a:t>
            </a:r>
            <a:b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Anafáze</a:t>
            </a:r>
            <a:endParaRPr lang="cs-CZ" alt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68037D5D-4661-4AA1-A784-9428C45527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Centromery sesterských chromatid se oddělují a sesterské chromatidy - nyní samostatné chromosomy - putují k opačným pólům buňky</a:t>
            </a:r>
          </a:p>
        </p:txBody>
      </p:sp>
    </p:spTree>
    <p:extLst>
      <p:ext uri="{BB962C8B-B14F-4D97-AF65-F5344CB8AC3E}">
        <p14:creationId xmlns:p14="http://schemas.microsoft.com/office/powerpoint/2010/main" val="3616694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B0096713-58B3-45B3-B9F0-A552C4DB28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Meióza II.</a:t>
            </a:r>
            <a:b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Telofáze a cytokinese</a:t>
            </a:r>
            <a:endParaRPr lang="cs-CZ" alt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0995DB84-BEB2-471B-B5CC-851E5E55A0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Na opačných pólech buňky se tvoří jádra</a:t>
            </a:r>
          </a:p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výsledkem jsou tedy čtyři buňky, každá s haploidním počtem chromosomů</a:t>
            </a:r>
          </a:p>
        </p:txBody>
      </p:sp>
    </p:spTree>
    <p:extLst>
      <p:ext uri="{BB962C8B-B14F-4D97-AF65-F5344CB8AC3E}">
        <p14:creationId xmlns:p14="http://schemas.microsoft.com/office/powerpoint/2010/main" val="1158541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8D1A2CC-DFE6-498E-984C-21BAF82FF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C53FB21-051B-4E1A-86EB-EB1CB355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0484" name="Picture 5" descr="Výsledek obrázku pro meioza">
            <a:extLst>
              <a:ext uri="{FF2B5EF4-FFF2-40B4-BE49-F238E27FC236}">
                <a16:creationId xmlns:a16="http://schemas.microsoft.com/office/drawing/2014/main" id="{9359687C-0C66-42F9-9639-45523687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8487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91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53BB5192-957C-4110-9016-3C9A15070A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9575"/>
            <a:ext cx="8229600" cy="604838"/>
          </a:xfrm>
        </p:spPr>
        <p:txBody>
          <a:bodyPr anchorCtr="1"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Mitóza a meióza - srovnání</a:t>
            </a:r>
          </a:p>
        </p:txBody>
      </p:sp>
      <p:pic>
        <p:nvPicPr>
          <p:cNvPr id="21507" name="Picture 3" descr="13-08a-MitosisMeiosis-L">
            <a:extLst>
              <a:ext uri="{FF2B5EF4-FFF2-40B4-BE49-F238E27FC236}">
                <a16:creationId xmlns:a16="http://schemas.microsoft.com/office/drawing/2014/main" id="{9E181E28-7E0C-42BB-8D2C-9119CCD3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5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Interfáze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u="sng" dirty="0"/>
              <a:t>G1</a:t>
            </a:r>
            <a:r>
              <a:rPr lang="cs-CZ" sz="2800" dirty="0"/>
              <a:t> (</a:t>
            </a:r>
            <a:r>
              <a:rPr lang="cs-CZ" sz="2800" dirty="0" err="1"/>
              <a:t>postmitotická</a:t>
            </a:r>
            <a:r>
              <a:rPr lang="cs-CZ" sz="2800" dirty="0"/>
              <a:t> fáze) („</a:t>
            </a:r>
            <a:r>
              <a:rPr lang="cs-CZ" sz="2800" dirty="0" err="1"/>
              <a:t>first</a:t>
            </a:r>
            <a:r>
              <a:rPr lang="cs-CZ" sz="2800" dirty="0"/>
              <a:t> gap“) – metabolická aktivita (transkripce, translace)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u="sng" dirty="0"/>
              <a:t>S – fáze</a:t>
            </a:r>
            <a:r>
              <a:rPr lang="cs-CZ" sz="2800" dirty="0"/>
              <a:t> – probíhá zdvojení (replikace) DNA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u="sng" dirty="0"/>
              <a:t>G2</a:t>
            </a:r>
            <a:r>
              <a:rPr lang="cs-CZ" sz="2800" dirty="0"/>
              <a:t> (</a:t>
            </a:r>
            <a:r>
              <a:rPr lang="cs-CZ" sz="2800" dirty="0" err="1"/>
              <a:t>premitotická</a:t>
            </a:r>
            <a:r>
              <a:rPr lang="cs-CZ" sz="2800" dirty="0"/>
              <a:t> fáze) („second gap“) – metabolická </a:t>
            </a:r>
            <a:r>
              <a:rPr lang="cs-CZ" sz="2800" dirty="0" err="1"/>
              <a:t>aktivitia</a:t>
            </a: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Obecně v interfázi probíhá: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/>
              <a:t>Tvorba buněčné stěny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/>
              <a:t>Růst buňky na původní velikost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/>
              <a:t>Tvorba cytoplazmy, dělí se mitochondrie a plastidy, vznikají membrány atd.</a:t>
            </a:r>
          </a:p>
        </p:txBody>
      </p:sp>
    </p:spTree>
    <p:extLst>
      <p:ext uri="{BB962C8B-B14F-4D97-AF65-F5344CB8AC3E}">
        <p14:creationId xmlns:p14="http://schemas.microsoft.com/office/powerpoint/2010/main" val="2300268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5E020C34-2577-4343-BCBD-9D47E096AE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Mitóza a meióza</a:t>
            </a:r>
            <a:b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srovnání</a:t>
            </a:r>
            <a:endParaRPr lang="cs-CZ" alt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77F8FEFA-AF1C-469F-A911-F3E8AF5A5C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9024"/>
            <a:ext cx="7499176" cy="484632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(1) Během profáze I. meiózy vyhledá každý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svého homologa v procesu zvaném </a:t>
            </a:r>
            <a:r>
              <a:rPr lang="cs-CZ" alt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synapse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Vytváří se </a:t>
            </a:r>
            <a:r>
              <a:rPr lang="cs-CZ" altLang="cs-CZ" sz="28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synaptonemální</a:t>
            </a:r>
            <a:r>
              <a:rPr lang="cs-CZ" alt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komplex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při kterém proteinový „zip“ spojí oba homologní chromosomy těsně k sobě podél celé jejich délky. V pozdní profázi </a:t>
            </a:r>
            <a:r>
              <a:rPr lang="cs-CZ" alt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synaptonemální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konplex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mizí a homologní páry jsou v mikroskopu vidět jako </a:t>
            </a:r>
            <a:r>
              <a:rPr lang="cs-CZ" altLang="cs-CZ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tetrády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6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502BFC6D-C1C9-445A-99C3-C1B72FC345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Mitóza a meióza</a:t>
            </a:r>
            <a:b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srovnání</a:t>
            </a:r>
            <a:endParaRPr lang="cs-CZ" alt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9A9A2662-C28F-4C07-B796-03D9A8434A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 světelném mikroskopu jsou rovněž patrné struktury ve tvaru písmene X zvané chiasmata</a:t>
            </a:r>
          </a:p>
          <a:p>
            <a:pPr eaLnBrk="1" hangingPunct="1"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chiasmata představují překřížení dvou </a:t>
            </a:r>
            <a:r>
              <a:rPr lang="cs-CZ" alt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nesesterských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chromatid homologních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chromozomů</a:t>
            </a: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6" name="Picture 4" descr="Chiasmata">
            <a:extLst>
              <a:ext uri="{FF2B5EF4-FFF2-40B4-BE49-F238E27FC236}">
                <a16:creationId xmlns:a16="http://schemas.microsoft.com/office/drawing/2014/main" id="{2DE0C1C4-9D0B-4993-8E2B-1CAA2E59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65400"/>
            <a:ext cx="34290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1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F7BF0731-DCAC-47D9-BB7C-FCDDD132ED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Mitóza a meióza</a:t>
            </a:r>
            <a:br>
              <a:rPr lang="cs-CZ" altLang="cs-CZ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srovnání</a:t>
            </a:r>
            <a:endParaRPr lang="cs-CZ" alt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36B49949-9218-4974-A51A-4BCC03C36B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chiasmata představují „přeskládání“ genetické informace, známou jako crossing-over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synapse, chiasmata, crossing-over se objevují pouze v profázi I. meiózy, a nikdy při mitóze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(2) v metafázi I. meiózy se v ekvatoriální rovině formují dvojice homologních chromozómů, nikoli individuální </a:t>
            </a:r>
            <a:r>
              <a:rPr lang="cs-CZ" alt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chromozomy </a:t>
            </a: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jako při mitóze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(3) při anafázi I. meiózy se sesterské chromatidy neoddělují a  k pólům buňky přesunují celé </a:t>
            </a:r>
            <a:r>
              <a:rPr lang="cs-CZ" alt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chromozomy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3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dirty="0"/>
              <a:t>Buněčný cyklus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Regulace buněčného cyklu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99521"/>
            <a:ext cx="5445062" cy="423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5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G</a:t>
            </a:r>
            <a:r>
              <a:rPr lang="cs-CZ" baseline="-25000" dirty="0"/>
              <a:t>1</a:t>
            </a:r>
            <a:r>
              <a:rPr lang="cs-CZ" dirty="0"/>
              <a:t> / S – blokáda buněčného cyklu, jsou-li buněčný růst nebo okolní podmínky nepříznivé pro další dělení;</a:t>
            </a:r>
          </a:p>
          <a:p>
            <a:r>
              <a:rPr lang="cs-CZ" dirty="0"/>
              <a:t>G</a:t>
            </a:r>
            <a:r>
              <a:rPr lang="cs-CZ" baseline="-25000" dirty="0"/>
              <a:t>2</a:t>
            </a:r>
            <a:r>
              <a:rPr lang="cs-CZ" dirty="0"/>
              <a:t> / M – zastavení buněčného cyklu, není-li dokončena replikace DNA event. je-li DNA poškozena;</a:t>
            </a:r>
          </a:p>
          <a:p>
            <a:r>
              <a:rPr lang="cs-CZ" dirty="0"/>
              <a:t>M / G</a:t>
            </a:r>
            <a:r>
              <a:rPr lang="cs-CZ" baseline="-25000" dirty="0"/>
              <a:t>1</a:t>
            </a:r>
            <a:r>
              <a:rPr lang="cs-CZ" dirty="0"/>
              <a:t> – na přechodu metafáze/anafáze, zastavení, nejsou-li chromozomy řádně připevněny k mitotickému vřeténku.</a:t>
            </a:r>
          </a:p>
          <a:p>
            <a:r>
              <a:rPr lang="cs-CZ" dirty="0"/>
              <a:t>Kontrolní systém buněčného cyklu je založen na oscilacích aktivity </a:t>
            </a:r>
            <a:r>
              <a:rPr lang="cs-CZ" b="1" dirty="0" err="1"/>
              <a:t>cyklindependentních</a:t>
            </a:r>
            <a:r>
              <a:rPr lang="cs-CZ" b="1" dirty="0"/>
              <a:t> kináz – </a:t>
            </a:r>
            <a:r>
              <a:rPr lang="cs-CZ" b="1" dirty="0" err="1"/>
              <a:t>CdK</a:t>
            </a:r>
            <a:r>
              <a:rPr lang="cs-CZ" dirty="0"/>
              <a:t>. Jedná se o </a:t>
            </a:r>
            <a:r>
              <a:rPr lang="cs-CZ" dirty="0" err="1"/>
              <a:t>proteinkinázy</a:t>
            </a:r>
            <a:r>
              <a:rPr lang="cs-CZ" dirty="0"/>
              <a:t>, které tvoří komplexy s </a:t>
            </a:r>
            <a:r>
              <a:rPr lang="cs-CZ" dirty="0" err="1"/>
              <a:t>cykliny</a:t>
            </a:r>
            <a:r>
              <a:rPr lang="cs-CZ" dirty="0"/>
              <a:t>. Katalyzují fosforylaci bílkovinných substrátů, čímž dochází ke změnám v enzymatické aktivitě substrátu a v jeho interakci s jinými proteiny.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2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Regulace buněčného cyklu je klíčová a její poruchy mohou vést až k nádorovému bujení. Uskutečňuje se na dvou základních úrovních: </a:t>
            </a:r>
          </a:p>
          <a:p>
            <a:r>
              <a:rPr lang="cs-CZ" b="1" dirty="0"/>
              <a:t>aktivace:</a:t>
            </a:r>
            <a:r>
              <a:rPr lang="cs-CZ" dirty="0"/>
              <a:t> G</a:t>
            </a:r>
            <a:r>
              <a:rPr lang="cs-CZ" baseline="-25000" dirty="0"/>
              <a:t>0</a:t>
            </a:r>
            <a:r>
              <a:rPr lang="cs-CZ" dirty="0"/>
              <a:t> → G</a:t>
            </a:r>
            <a:r>
              <a:rPr lang="cs-CZ" baseline="-25000" dirty="0"/>
              <a:t>1</a:t>
            </a:r>
            <a:r>
              <a:rPr lang="cs-CZ" dirty="0"/>
              <a:t>. Začíná expresí genů primární odpovědi a poté následuje exprese kaskády příslušných sekundárních genů.</a:t>
            </a:r>
          </a:p>
          <a:p>
            <a:r>
              <a:rPr lang="cs-CZ" b="1" dirty="0"/>
              <a:t>progrese:</a:t>
            </a:r>
            <a:r>
              <a:rPr lang="cs-CZ" dirty="0"/>
              <a:t> G</a:t>
            </a:r>
            <a:r>
              <a:rPr lang="cs-CZ" baseline="-25000" dirty="0"/>
              <a:t>1</a:t>
            </a:r>
            <a:r>
              <a:rPr lang="cs-CZ" dirty="0"/>
              <a:t> → S → G</a:t>
            </a:r>
            <a:r>
              <a:rPr lang="cs-CZ" baseline="-25000" dirty="0"/>
              <a:t>2</a:t>
            </a:r>
            <a:r>
              <a:rPr lang="cs-CZ" dirty="0"/>
              <a:t> → M.</a:t>
            </a:r>
          </a:p>
          <a:p>
            <a:r>
              <a:rPr lang="cs-CZ" dirty="0"/>
              <a:t>Kontrolní systém monitoruje kompletnost kroků v buněčném cyklu. V případě zjištění neúplnosti dochází k vyslání inhibičních signálů blokujících buněčný cyklus v tzv. kontrolních bodech.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2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AB759F2-3DD6-4BC2-AA81-42D75DF9D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0267B38-C1EF-4174-AB4A-977017D20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31748" name="Picture 5" descr="mitoza2a">
            <a:extLst>
              <a:ext uri="{FF2B5EF4-FFF2-40B4-BE49-F238E27FC236}">
                <a16:creationId xmlns:a16="http://schemas.microsoft.com/office/drawing/2014/main" id="{6E4AD501-2FC0-4627-9830-8A38C7BE7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" y="1456895"/>
            <a:ext cx="8318880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2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/>
              <a:t>Cykliny a cyklin-dependentní kinázy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7632848" cy="4800600"/>
          </a:xfrm>
        </p:spPr>
        <p:txBody>
          <a:bodyPr/>
          <a:lstStyle/>
          <a:p>
            <a:pPr eaLnBrk="1" hangingPunct="1">
              <a:defRPr/>
            </a:pPr>
            <a:r>
              <a:rPr lang="cs-CZ" u="sng" dirty="0" err="1"/>
              <a:t>Kinásy</a:t>
            </a:r>
            <a:r>
              <a:rPr lang="cs-CZ" dirty="0"/>
              <a:t> = enzymy, které aktivují či inaktivují jiné enzymy připojením fosfátové skupiny. </a:t>
            </a:r>
            <a:r>
              <a:rPr lang="cs-CZ" dirty="0" err="1"/>
              <a:t>Kinásy</a:t>
            </a:r>
            <a:r>
              <a:rPr lang="cs-CZ" dirty="0"/>
              <a:t> jsou v rostoucí buňce ve stále stejné koncentraci, ale po většinu času jsou neaktivní</a:t>
            </a:r>
          </a:p>
          <a:p>
            <a:pPr eaLnBrk="1" hangingPunct="1">
              <a:defRPr/>
            </a:pPr>
            <a:r>
              <a:rPr lang="cs-CZ" u="sng" dirty="0" err="1"/>
              <a:t>cykliny</a:t>
            </a:r>
            <a:r>
              <a:rPr lang="cs-CZ" dirty="0"/>
              <a:t> = proteiny, jejichž koncentrace v buňce se cyklicky mění</a:t>
            </a:r>
          </a:p>
          <a:p>
            <a:pPr eaLnBrk="1" hangingPunct="1">
              <a:defRPr/>
            </a:pPr>
            <a:r>
              <a:rPr lang="cs-CZ" dirty="0"/>
              <a:t>aby se </a:t>
            </a:r>
            <a:r>
              <a:rPr lang="cs-CZ" dirty="0" err="1"/>
              <a:t>kinása</a:t>
            </a:r>
            <a:r>
              <a:rPr lang="cs-CZ" dirty="0"/>
              <a:t> stala aktivní, musí se spojit </a:t>
            </a:r>
            <a:r>
              <a:rPr lang="cs-CZ" dirty="0" smtClean="0"/>
              <a:t>s </a:t>
            </a:r>
            <a:r>
              <a:rPr lang="cs-CZ" dirty="0" err="1" smtClean="0"/>
              <a:t>cyklinem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0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656DB-871B-4E6C-A97B-4D76ADEC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12_16G2Checkpoint_L">
            <a:extLst>
              <a:ext uri="{FF2B5EF4-FFF2-40B4-BE49-F238E27FC236}">
                <a16:creationId xmlns:a16="http://schemas.microsoft.com/office/drawing/2014/main" id="{E7BBDCDF-6D0C-489A-9B93-05B05B2B6B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95"/>
            <a:ext cx="4338720" cy="66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6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Regulace buněčného cyklu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2800" dirty="0"/>
              <a:t>Některé buňky, např. buňky kůže se dělí v průběhu celého života</a:t>
            </a:r>
          </a:p>
          <a:p>
            <a:pPr>
              <a:defRPr/>
            </a:pPr>
            <a:r>
              <a:rPr lang="cs-CZ" sz="2800" dirty="0"/>
              <a:t>pokud buňka nedostane signál „vpřed“ v G1 fázi, dostane se do fáze G</a:t>
            </a:r>
            <a:r>
              <a:rPr lang="cs-CZ" sz="2800" baseline="-25000" dirty="0"/>
              <a:t>0  </a:t>
            </a:r>
            <a:r>
              <a:rPr lang="cs-CZ" sz="2800" dirty="0"/>
              <a:t>V této fázi je většina buněk našeho těla</a:t>
            </a:r>
          </a:p>
          <a:p>
            <a:pPr eaLnBrk="1" hangingPunct="1">
              <a:defRPr/>
            </a:pPr>
            <a:r>
              <a:rPr lang="cs-CZ" sz="2800" dirty="0"/>
              <a:t>jiné, jako např. buňky jater, jsou připraveny se dělit, ale dělí se pouze v případě zranění</a:t>
            </a:r>
          </a:p>
          <a:p>
            <a:pPr eaLnBrk="1" hangingPunct="1">
              <a:defRPr/>
            </a:pPr>
            <a:r>
              <a:rPr lang="cs-CZ" sz="2800" dirty="0"/>
              <a:t>některé buňky dospělého člověka zřejmě ztratily schopnost se dělit (dříve se uváděly neurony a buňky svalů)</a:t>
            </a:r>
          </a:p>
          <a:p>
            <a:pPr eaLnBrk="1" hangingPunct="1">
              <a:defRPr/>
            </a:pPr>
            <a:r>
              <a:rPr lang="cs-CZ" sz="2800" dirty="0"/>
              <a:t>mechanismus regulace buněčného cyklu je klíčový pro pochopení vzniku rakoviny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2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M-fáze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mitóza → kontrolní bod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	→ cytokineze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G</a:t>
            </a:r>
            <a:r>
              <a:rPr lang="cs-CZ" altLang="cs-CZ" sz="2800" baseline="-25000" dirty="0"/>
              <a:t>1</a:t>
            </a:r>
            <a:r>
              <a:rPr lang="cs-CZ" altLang="cs-CZ" sz="2800" dirty="0"/>
              <a:t>-fáze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růst buňky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kontrolní bod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možnost vstupu do G</a:t>
            </a:r>
            <a:r>
              <a:rPr lang="cs-CZ" altLang="cs-CZ" sz="2400" baseline="-25000" dirty="0"/>
              <a:t>0</a:t>
            </a:r>
            <a:r>
              <a:rPr lang="cs-CZ" altLang="cs-CZ" sz="2400" dirty="0"/>
              <a:t>-fáze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G</a:t>
            </a:r>
            <a:r>
              <a:rPr lang="cs-CZ" altLang="cs-CZ" sz="2800" baseline="-25000" dirty="0"/>
              <a:t>0</a:t>
            </a:r>
            <a:r>
              <a:rPr lang="cs-CZ" altLang="cs-CZ" sz="2800" dirty="0"/>
              <a:t>-fáze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buňka je diferencovaná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	a dále se nedělí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S-fáze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replikace DNA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G2-fáze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kontrolní bod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růst buňky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kondenzace chromozomů</a:t>
            </a:r>
          </a:p>
        </p:txBody>
      </p:sp>
      <p:pic>
        <p:nvPicPr>
          <p:cNvPr id="20484" name="Picture 5" descr="Eukaryotic_replication_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54501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760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Ploidie a číslo 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5613" y="1598613"/>
            <a:ext cx="8226425" cy="2687637"/>
          </a:xfrm>
        </p:spPr>
        <p:txBody>
          <a:bodyPr/>
          <a:lstStyle/>
          <a:p>
            <a:pPr>
              <a:defRPr/>
            </a:pPr>
            <a:r>
              <a:rPr lang="cs-CZ" dirty="0"/>
              <a:t>ploidie = počet kopií každého </a:t>
            </a:r>
            <a:r>
              <a:rPr lang="cs-CZ" i="1" dirty="0" smtClean="0"/>
              <a:t>chromozomu</a:t>
            </a:r>
            <a:r>
              <a:rPr lang="cs-CZ" dirty="0" smtClean="0"/>
              <a:t> </a:t>
            </a:r>
            <a:r>
              <a:rPr lang="cs-CZ" dirty="0"/>
              <a:t>přítomného v buněčném jádru</a:t>
            </a:r>
          </a:p>
          <a:p>
            <a:pPr>
              <a:defRPr/>
            </a:pPr>
            <a:r>
              <a:rPr lang="cs-CZ" dirty="0"/>
              <a:t>číslo N = počet každé </a:t>
            </a:r>
            <a:r>
              <a:rPr lang="cs-CZ" dirty="0" smtClean="0"/>
              <a:t>dvou šroubovicové </a:t>
            </a:r>
            <a:r>
              <a:rPr lang="cs-CZ" i="1" dirty="0"/>
              <a:t>molekuly DNA</a:t>
            </a:r>
            <a:r>
              <a:rPr lang="cs-CZ" dirty="0"/>
              <a:t> v jádru</a:t>
            </a:r>
          </a:p>
        </p:txBody>
      </p:sp>
      <p:sp>
        <p:nvSpPr>
          <p:cNvPr id="18436" name="TextovéPole 4"/>
          <p:cNvSpPr txBox="1">
            <a:spLocks noChangeArrowheads="1"/>
          </p:cNvSpPr>
          <p:nvPr/>
        </p:nvSpPr>
        <p:spPr bwMode="auto">
          <a:xfrm>
            <a:off x="477782" y="4941168"/>
            <a:ext cx="7643813" cy="8309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400" b="1" dirty="0"/>
              <a:t>Každý chromozom obsahuje v odlišných fázích buněčného cyklu jednu nebo dvě molekuly DNA.</a:t>
            </a:r>
          </a:p>
        </p:txBody>
      </p:sp>
    </p:spTree>
    <p:extLst>
      <p:ext uri="{BB962C8B-B14F-4D97-AF65-F5344CB8AC3E}">
        <p14:creationId xmlns:p14="http://schemas.microsoft.com/office/powerpoint/2010/main" val="33387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Ploidie a číslo 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cs-CZ" dirty="0"/>
              <a:t>somatické buňky mají dvě kopie každého typu </a:t>
            </a:r>
            <a:r>
              <a:rPr lang="cs-CZ" dirty="0" smtClean="0"/>
              <a:t>chromozomu </a:t>
            </a:r>
            <a:r>
              <a:rPr lang="cs-CZ" dirty="0"/>
              <a:t>a jsou tedy zvány </a:t>
            </a:r>
            <a:r>
              <a:rPr lang="cs-CZ" u="sng" dirty="0"/>
              <a:t>diploidní</a:t>
            </a:r>
          </a:p>
          <a:p>
            <a:pPr>
              <a:defRPr/>
            </a:pPr>
            <a:r>
              <a:rPr lang="cs-CZ" dirty="0"/>
              <a:t>gamety mají jen jednu kopii každého typu </a:t>
            </a:r>
            <a:r>
              <a:rPr lang="cs-CZ" dirty="0" smtClean="0"/>
              <a:t>chromozomu </a:t>
            </a:r>
            <a:r>
              <a:rPr lang="cs-CZ" dirty="0"/>
              <a:t>a jsou zvány </a:t>
            </a:r>
            <a:r>
              <a:rPr lang="cs-CZ" u="sng" dirty="0"/>
              <a:t>haploidní</a:t>
            </a:r>
          </a:p>
          <a:p>
            <a:pPr>
              <a:defRPr/>
            </a:pPr>
            <a:r>
              <a:rPr lang="cs-CZ" dirty="0"/>
              <a:t>gamety tedy mají v každém </a:t>
            </a:r>
            <a:r>
              <a:rPr lang="cs-CZ" dirty="0" smtClean="0"/>
              <a:t>chromozomu </a:t>
            </a:r>
            <a:r>
              <a:rPr lang="cs-CZ" dirty="0"/>
              <a:t>jednu molekulu DNA a jsou tedy </a:t>
            </a:r>
            <a:r>
              <a:rPr lang="cs-CZ" u="sng" dirty="0"/>
              <a:t>1N</a:t>
            </a:r>
          </a:p>
          <a:p>
            <a:pPr>
              <a:defRPr/>
            </a:pPr>
            <a:r>
              <a:rPr lang="cs-CZ" dirty="0"/>
              <a:t>v některých fázích buněčného cyklu (G1) mají somatické buňky v každém </a:t>
            </a:r>
            <a:r>
              <a:rPr lang="cs-CZ" dirty="0" smtClean="0"/>
              <a:t>chromozomu </a:t>
            </a:r>
            <a:r>
              <a:rPr lang="cs-CZ" dirty="0"/>
              <a:t>jednu molekulu DNA jsou tedy </a:t>
            </a:r>
            <a:r>
              <a:rPr lang="cs-CZ" u="sng" dirty="0"/>
              <a:t>2N</a:t>
            </a:r>
          </a:p>
          <a:p>
            <a:pPr>
              <a:defRPr/>
            </a:pPr>
            <a:r>
              <a:rPr lang="cs-CZ" dirty="0"/>
              <a:t>ve fázi G2 a v raných fázích mitosy a </a:t>
            </a:r>
            <a:r>
              <a:rPr lang="cs-CZ" dirty="0" err="1"/>
              <a:t>meiosy</a:t>
            </a:r>
            <a:r>
              <a:rPr lang="cs-CZ" dirty="0"/>
              <a:t> však každý chromosom diploidní buňky obsahuje dvě molekuly DNA a buňka je tedy </a:t>
            </a:r>
            <a:r>
              <a:rPr lang="cs-CZ" u="sng" dirty="0"/>
              <a:t>4N</a:t>
            </a:r>
          </a:p>
        </p:txBody>
      </p:sp>
    </p:spTree>
    <p:extLst>
      <p:ext uri="{BB962C8B-B14F-4D97-AF65-F5344CB8AC3E}">
        <p14:creationId xmlns:p14="http://schemas.microsoft.com/office/powerpoint/2010/main" val="7375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4842A-5F0C-4479-9AE0-DD120F05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3B48225-6824-4605-BBA1-96DCAD782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88852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0918049-0958-43CB-B643-6675D9142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Gametogeneze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94090B1-3538-4905-AEA5-EA1E94A90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err="1"/>
              <a:t>Gametogeze</a:t>
            </a:r>
            <a:r>
              <a:rPr lang="cs-CZ" altLang="cs-CZ" sz="2800" dirty="0"/>
              <a:t> je tvorba pohlavních buněk – gamet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Pohlavní buňky vznikají redukčním dělením – meiózou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Gamety mají v důsledku redukčního dělení haploidní sadu chromozómů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Vyvíjejí se z buněk zárodečného epitelu pohlavních žláz, které jsou jako ostatní somatické buňky diploidní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Vývoj samčích a samičích pohlavních buněk je velmi rozdílný.</a:t>
            </a:r>
          </a:p>
        </p:txBody>
      </p:sp>
    </p:spTree>
    <p:extLst>
      <p:ext uri="{BB962C8B-B14F-4D97-AF65-F5344CB8AC3E}">
        <p14:creationId xmlns:p14="http://schemas.microsoft.com/office/powerpoint/2010/main" val="12275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1BC50-07D5-4C7F-BFFE-129BA0FC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Gametogeneze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E952FF-E2E5-4880-B4FF-579B55CEF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Savci pohlavní buňky (</a:t>
            </a:r>
            <a:r>
              <a:rPr lang="cs-CZ" u="sng" dirty="0"/>
              <a:t>gamety</a:t>
            </a:r>
            <a:r>
              <a:rPr lang="cs-CZ" dirty="0"/>
              <a:t>):</a:t>
            </a:r>
          </a:p>
          <a:p>
            <a:pPr marL="0" indent="0">
              <a:buNone/>
            </a:pPr>
            <a:r>
              <a:rPr lang="cs-CZ" dirty="0"/>
              <a:t>		- samčí (spermie) </a:t>
            </a:r>
          </a:p>
          <a:p>
            <a:pPr marL="0" indent="0">
              <a:buNone/>
            </a:pPr>
            <a:r>
              <a:rPr lang="cs-CZ" dirty="0"/>
              <a:t>		- samičí (vajíčka)</a:t>
            </a:r>
          </a:p>
          <a:p>
            <a:r>
              <a:rPr lang="cs-CZ" dirty="0"/>
              <a:t>U savců existuje rozdíl mezi spermatogenezí a </a:t>
            </a:r>
            <a:r>
              <a:rPr lang="cs-CZ" dirty="0" smtClean="0"/>
              <a:t>ovogenezí</a:t>
            </a:r>
            <a:endParaRPr lang="cs-CZ" dirty="0"/>
          </a:p>
          <a:p>
            <a:r>
              <a:rPr lang="cs-CZ" dirty="0"/>
              <a:t>Při spermatogenezi vznikají z 1 spermatogonie 4 haploidní spermie</a:t>
            </a:r>
          </a:p>
          <a:p>
            <a:r>
              <a:rPr lang="cs-CZ" dirty="0"/>
              <a:t>Při ovogenezi se tvoří jen 1 zralé vajíčko a 3 </a:t>
            </a:r>
            <a:r>
              <a:rPr lang="cs-CZ" dirty="0" err="1"/>
              <a:t>pólocyty</a:t>
            </a:r>
            <a:r>
              <a:rPr lang="cs-CZ" dirty="0"/>
              <a:t> neschopné plození</a:t>
            </a:r>
          </a:p>
        </p:txBody>
      </p:sp>
    </p:spTree>
    <p:extLst>
      <p:ext uri="{BB962C8B-B14F-4D97-AF65-F5344CB8AC3E}">
        <p14:creationId xmlns:p14="http://schemas.microsoft.com/office/powerpoint/2010/main" val="18713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GAMETOGENEZE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Segregace </a:t>
            </a:r>
            <a:r>
              <a:rPr lang="cs-CZ" dirty="0"/>
              <a:t>chromozomů do gamet je náhodný proces, při němž se nezávisle rozchází homologní pár chromozomů </a:t>
            </a:r>
          </a:p>
          <a:p>
            <a:r>
              <a:rPr lang="cs-CZ" dirty="0"/>
              <a:t>Důsledkem je, že v každé gametě jsou některé chromozomy původní otcovské sady a jiné z mateřské. To znamená, že každá gameta je z hlediska kombinace otcovských a mateřských chromozomů a tedy alel vybavena jinak</a:t>
            </a:r>
          </a:p>
          <a:p>
            <a:r>
              <a:rPr lang="cs-CZ" dirty="0"/>
              <a:t> Alely a jimi kódované znaky se sice dědí, ale nedědí se jejich </a:t>
            </a:r>
            <a:r>
              <a:rPr lang="cs-CZ" dirty="0" smtClean="0"/>
              <a:t>kombinace </a:t>
            </a:r>
            <a:endParaRPr lang="cs-CZ" dirty="0"/>
          </a:p>
          <a:p>
            <a:r>
              <a:rPr lang="cs-CZ" dirty="0"/>
              <a:t>Pravděpodobnost, že se do téže gamety dostanou ze všech homologních párů pouze chromozomy jednoho rodiče exponenciálně klesá s počtem chromozomů. Všeobecně obsahuje vždy 1 : 2</a:t>
            </a:r>
            <a:r>
              <a:rPr lang="cs-CZ" baseline="30000" dirty="0"/>
              <a:t>n-1</a:t>
            </a:r>
            <a:r>
              <a:rPr lang="cs-CZ" dirty="0"/>
              <a:t> gamet jednu z rodičovských kombinací chromozomů. U člověka s n = 23 činí tato pravděpodobnost pro jednu gametu 1:4 194 304.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14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236399" cy="62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6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BDFD2-3F0F-4730-9B9F-04A1DA8F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ZYGOTA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357B48-7D3A-4DC4-BCC9-00C51FD9B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26" y="1628800"/>
            <a:ext cx="7239000" cy="4846320"/>
          </a:xfrm>
        </p:spPr>
        <p:txBody>
          <a:bodyPr>
            <a:normAutofit/>
          </a:bodyPr>
          <a:lstStyle/>
          <a:p>
            <a:r>
              <a:rPr lang="cs-CZ" dirty="0"/>
              <a:t>Základem pohlavního rozmnožování je splynutí dvou gamet, čímž vzniká </a:t>
            </a:r>
            <a:r>
              <a:rPr lang="cs-CZ" u="sng" dirty="0"/>
              <a:t>zygota</a:t>
            </a:r>
            <a:r>
              <a:rPr lang="cs-CZ" dirty="0"/>
              <a:t> - diploidní </a:t>
            </a:r>
            <a:r>
              <a:rPr lang="cs-CZ" dirty="0" smtClean="0"/>
              <a:t>buňka</a:t>
            </a:r>
          </a:p>
          <a:p>
            <a:pPr>
              <a:defRPr/>
            </a:pPr>
            <a:r>
              <a:rPr lang="cs-CZ" sz="2400" dirty="0"/>
              <a:t>tato zygota se mitózou rozdělí na dvě, 4,8,16… až dojde k narození dítěte. Proces pak bude stále pokračovat</a:t>
            </a:r>
          </a:p>
          <a:p>
            <a:pPr>
              <a:defRPr/>
            </a:pPr>
            <a:r>
              <a:rPr lang="cs-CZ" sz="2400" dirty="0"/>
              <a:t>v každé tělní buňce dítěte je tedy </a:t>
            </a:r>
            <a:endParaRPr lang="cs-CZ" sz="2400" dirty="0" smtClean="0"/>
          </a:p>
          <a:p>
            <a:pPr marL="0" indent="0"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přesná </a:t>
            </a:r>
            <a:r>
              <a:rPr lang="cs-CZ" sz="2400" dirty="0"/>
              <a:t>kopie genů, které vytvořily </a:t>
            </a:r>
            <a:endParaRPr lang="cs-CZ" sz="2400" dirty="0" smtClean="0"/>
          </a:p>
          <a:p>
            <a:pPr marL="0" indent="0"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zygotu</a:t>
            </a:r>
            <a:endParaRPr lang="cs-CZ" sz="2400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98" y="3645024"/>
            <a:ext cx="3021693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Zdroje genetické variability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Meioza</a:t>
            </a:r>
            <a:r>
              <a:rPr lang="cs-CZ" dirty="0" smtClean="0"/>
              <a:t> – </a:t>
            </a:r>
            <a:r>
              <a:rPr lang="cs-CZ" dirty="0" err="1" smtClean="0"/>
              <a:t>crossing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endParaRPr lang="cs-CZ" dirty="0" smtClean="0"/>
          </a:p>
          <a:p>
            <a:r>
              <a:rPr lang="cs-CZ" dirty="0" smtClean="0"/>
              <a:t>Rozchod chromozomů při </a:t>
            </a:r>
            <a:r>
              <a:rPr lang="cs-CZ" dirty="0" err="1" smtClean="0"/>
              <a:t>meioze</a:t>
            </a:r>
            <a:r>
              <a:rPr lang="cs-CZ" dirty="0" smtClean="0"/>
              <a:t> (</a:t>
            </a:r>
            <a:r>
              <a:rPr lang="cs-CZ" dirty="0" err="1" smtClean="0"/>
              <a:t>heterotyp</a:t>
            </a:r>
            <a:r>
              <a:rPr lang="cs-CZ" dirty="0" smtClean="0"/>
              <a:t>. Dělení)</a:t>
            </a:r>
          </a:p>
          <a:p>
            <a:r>
              <a:rPr lang="cs-CZ" dirty="0" smtClean="0"/>
              <a:t>Gamety .. Kombinace do zygoty</a:t>
            </a:r>
          </a:p>
          <a:p>
            <a:r>
              <a:rPr lang="cs-CZ" dirty="0" smtClean="0"/>
              <a:t>Kombinace obou partnerů</a:t>
            </a:r>
          </a:p>
          <a:p>
            <a:r>
              <a:rPr lang="cs-CZ" dirty="0"/>
              <a:t>mutace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Nikdy nemůže vzniknout totožný člověk</a:t>
            </a:r>
          </a:p>
          <a:p>
            <a:r>
              <a:rPr lang="cs-CZ" dirty="0" smtClean="0"/>
              <a:t>Dědičnost ano, ale každý člověk je naprosto jedinečný</a:t>
            </a:r>
          </a:p>
        </p:txBody>
      </p:sp>
    </p:spTree>
    <p:extLst>
      <p:ext uri="{BB962C8B-B14F-4D97-AF65-F5344CB8AC3E}">
        <p14:creationId xmlns:p14="http://schemas.microsoft.com/office/powerpoint/2010/main" val="32497672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943C16D-0F76-48FC-8A4E-6059415E3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5E360A4-018E-4FF0-B9CA-9C5B23F03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Klíčová slova:</a:t>
            </a:r>
          </a:p>
          <a:p>
            <a:pPr eaLnBrk="1" hangingPunct="1"/>
            <a:r>
              <a:rPr lang="cs-CZ" altLang="cs-CZ" dirty="0"/>
              <a:t>Fáze buněčného cyklu; pučení; rýhování; </a:t>
            </a:r>
            <a:r>
              <a:rPr lang="cs-CZ" altLang="cs-CZ" dirty="0" err="1"/>
              <a:t>přehradečné</a:t>
            </a:r>
            <a:r>
              <a:rPr lang="cs-CZ" altLang="cs-CZ" dirty="0"/>
              <a:t> dělení; karyokineze; cytokineze; </a:t>
            </a:r>
            <a:r>
              <a:rPr lang="cs-CZ" altLang="cs-CZ"/>
              <a:t>homologické </a:t>
            </a:r>
            <a:r>
              <a:rPr lang="cs-CZ" altLang="cs-CZ" smtClean="0"/>
              <a:t>chromozomy, </a:t>
            </a:r>
            <a:r>
              <a:rPr lang="cs-CZ" altLang="cs-CZ" dirty="0"/>
              <a:t>mitóza; meióza, </a:t>
            </a:r>
            <a:r>
              <a:rPr lang="cs-CZ" altLang="cs-CZ" dirty="0" err="1"/>
              <a:t>poidie</a:t>
            </a:r>
            <a:r>
              <a:rPr lang="cs-CZ" altLang="cs-CZ" dirty="0"/>
              <a:t> buněk</a:t>
            </a:r>
          </a:p>
        </p:txBody>
      </p:sp>
    </p:spTree>
    <p:extLst>
      <p:ext uri="{BB962C8B-B14F-4D97-AF65-F5344CB8AC3E}">
        <p14:creationId xmlns:p14="http://schemas.microsoft.com/office/powerpoint/2010/main" val="35615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94858B2-7B50-45C1-8F6C-35E6EC0E3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G0 fáze cyklu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F2FE2E4-3CA9-4B54-AD88-7BDDBED73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Jestliže se buňka dostane do nevhodných</a:t>
            </a: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podmínek, může z G1 fáze přejít do fáze G0,</a:t>
            </a: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která zastaví ostatní kroky cyklu.</a:t>
            </a:r>
          </a:p>
          <a:p>
            <a:pPr eaLnBrk="1" hangingPunct="1"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Aby se z G0 fáze dostala, musí dostat specifický signál v G1 fázi</a:t>
            </a:r>
            <a:r>
              <a:rPr lang="cs-CZ" altLang="cs-CZ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 této fázi je většina buněk našeho těla</a:t>
            </a:r>
          </a:p>
          <a:p>
            <a:pPr eaLnBrk="1" hangingPunct="1">
              <a:defRPr/>
            </a:pPr>
            <a:endParaRPr lang="cs-CZ" altLang="cs-CZ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2" name="Picture 5" descr="Související obrázek">
            <a:extLst>
              <a:ext uri="{FF2B5EF4-FFF2-40B4-BE49-F238E27FC236}">
                <a16:creationId xmlns:a16="http://schemas.microsoft.com/office/drawing/2014/main" id="{5E08AB13-646E-4AEC-8B53-A7FB517E0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97425"/>
            <a:ext cx="2143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38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dirty="0"/>
              <a:t>Buněčný cyklus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 fáze, karyokineze: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Amitóza </a:t>
            </a:r>
            <a:r>
              <a:rPr lang="cs-CZ" dirty="0"/>
              <a:t>= přímé dělení</a:t>
            </a:r>
          </a:p>
          <a:p>
            <a:r>
              <a:rPr lang="cs-CZ" b="1" dirty="0"/>
              <a:t>Mitóza</a:t>
            </a:r>
            <a:r>
              <a:rPr lang="cs-CZ" dirty="0"/>
              <a:t> = nepřímé dělení</a:t>
            </a:r>
          </a:p>
          <a:p>
            <a:r>
              <a:rPr lang="cs-CZ" b="1" dirty="0"/>
              <a:t>Meióza</a:t>
            </a:r>
            <a:r>
              <a:rPr lang="cs-CZ" dirty="0"/>
              <a:t> = redukční dělení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50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dirty="0"/>
              <a:t>Buněčný cyklus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Amitóza</a:t>
            </a:r>
          </a:p>
          <a:p>
            <a:pPr marL="0" indent="0">
              <a:buNone/>
            </a:pPr>
            <a:r>
              <a:rPr lang="cs-CZ" dirty="0"/>
              <a:t>= buněčné dělení, při kterém se </a:t>
            </a:r>
            <a:r>
              <a:rPr lang="cs-CZ" b="1" dirty="0"/>
              <a:t>netvoří chromozomy</a:t>
            </a:r>
            <a:r>
              <a:rPr lang="cs-CZ" dirty="0"/>
              <a:t>, </a:t>
            </a:r>
            <a:r>
              <a:rPr lang="cs-CZ" b="1" dirty="0"/>
              <a:t>nevzniká dělící vřeténko</a:t>
            </a:r>
            <a:r>
              <a:rPr lang="cs-CZ" dirty="0"/>
              <a:t> a obvykle při něm dochází k </a:t>
            </a:r>
            <a:r>
              <a:rPr lang="cs-CZ" b="1" dirty="0"/>
              <a:t>nerovnoměrnému rozdělení genetické informace</a:t>
            </a:r>
            <a:r>
              <a:rPr lang="cs-CZ" dirty="0"/>
              <a:t>.</a:t>
            </a:r>
            <a:r>
              <a:rPr lang="cs-CZ" b="1" dirty="0"/>
              <a:t> Nezaniká jaderná membrána</a:t>
            </a:r>
            <a:r>
              <a:rPr lang="cs-CZ" dirty="0"/>
              <a:t>. Probíhá zaškrcení jádra, posléze celé buňky. Dělí se tak buňky </a:t>
            </a:r>
            <a:r>
              <a:rPr lang="cs-CZ" b="1" dirty="0"/>
              <a:t>alterované</a:t>
            </a:r>
            <a:r>
              <a:rPr lang="cs-CZ" dirty="0"/>
              <a:t> (poškozené), </a:t>
            </a:r>
            <a:r>
              <a:rPr lang="cs-CZ" b="1" dirty="0"/>
              <a:t>nádorové</a:t>
            </a:r>
            <a:r>
              <a:rPr lang="cs-CZ" dirty="0"/>
              <a:t>, </a:t>
            </a:r>
            <a:r>
              <a:rPr lang="cs-CZ" b="1" dirty="0"/>
              <a:t>bakterií a sinic</a:t>
            </a:r>
            <a:r>
              <a:rPr lang="cs-CZ" dirty="0"/>
              <a:t> (</a:t>
            </a:r>
            <a:r>
              <a:rPr lang="cs-CZ" dirty="0" err="1"/>
              <a:t>prokaryot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1928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dirty="0"/>
              <a:t>Buněčný cyklus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84632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Mitóza</a:t>
            </a:r>
          </a:p>
          <a:p>
            <a:pPr marL="0" indent="0">
              <a:buNone/>
            </a:pPr>
            <a:r>
              <a:rPr lang="cs-CZ" dirty="0"/>
              <a:t>= buněčné dělení, které zabezpečuje </a:t>
            </a:r>
            <a:r>
              <a:rPr lang="cs-CZ" b="1" dirty="0"/>
              <a:t>rovnoměrné rozdělení </a:t>
            </a:r>
            <a:r>
              <a:rPr lang="cs-CZ" dirty="0"/>
              <a:t>genetického materiálu do dvou nově vznikajících dceřiných buněk. Tento typ buněčného dělení je typický pro tělní (somatické) buňky.</a:t>
            </a:r>
          </a:p>
          <a:p>
            <a:pPr marL="0" indent="0">
              <a:buNone/>
            </a:pPr>
            <a:r>
              <a:rPr lang="cs-CZ" dirty="0"/>
              <a:t>Je to souvislý, kontinuální proces. Konvenčně se ale dělí do čtyř fází: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48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293</TotalTime>
  <Words>2216</Words>
  <Application>Microsoft Office PowerPoint</Application>
  <PresentationFormat>Předvádění na obrazovce (4:3)</PresentationFormat>
  <Paragraphs>276</Paragraphs>
  <Slides>59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6" baseType="lpstr">
      <vt:lpstr>Arial</vt:lpstr>
      <vt:lpstr>Times New Roman</vt:lpstr>
      <vt:lpstr>Trebuchet MS</vt:lpstr>
      <vt:lpstr>Wingdings</vt:lpstr>
      <vt:lpstr>Wingdings 2</vt:lpstr>
      <vt:lpstr>Bohatý</vt:lpstr>
      <vt:lpstr>Image</vt:lpstr>
      <vt:lpstr>Buněčný cyklus  a dělení buněk</vt:lpstr>
      <vt:lpstr>Prezentace aplikace PowerPoint</vt:lpstr>
      <vt:lpstr>Prezentace aplikace PowerPoint</vt:lpstr>
      <vt:lpstr>Interfáze</vt:lpstr>
      <vt:lpstr>Prezentace aplikace PowerPoint</vt:lpstr>
      <vt:lpstr>G0 fáze cyklu</vt:lpstr>
      <vt:lpstr>Buněčný cyklus </vt:lpstr>
      <vt:lpstr>Buněčný cyklus </vt:lpstr>
      <vt:lpstr>Buněčný cyklus </vt:lpstr>
      <vt:lpstr>Fáze mitózy</vt:lpstr>
      <vt:lpstr>Mitóza </vt:lpstr>
      <vt:lpstr>Interfáze pozdní interfáze, před profází</vt:lpstr>
      <vt:lpstr>Profáze</vt:lpstr>
      <vt:lpstr>Metafáze</vt:lpstr>
      <vt:lpstr>Anafáze</vt:lpstr>
      <vt:lpstr>     Telofáze</vt:lpstr>
      <vt:lpstr>Cytokinese</vt:lpstr>
      <vt:lpstr>Prezentace aplikace PowerPoint</vt:lpstr>
      <vt:lpstr>Mitóza</vt:lpstr>
      <vt:lpstr>Mitóza – zajímavosti </vt:lpstr>
      <vt:lpstr>Chromosomy v dělící se buňce</vt:lpstr>
      <vt:lpstr>Meióza</vt:lpstr>
      <vt:lpstr>Prezentace aplikace PowerPoint</vt:lpstr>
      <vt:lpstr>Fáze meiózy</vt:lpstr>
      <vt:lpstr>Meióza I – heterotypické dělení</vt:lpstr>
      <vt:lpstr>Crossing-over</vt:lpstr>
      <vt:lpstr>Crossing-over v mikroskopickém preparátu</vt:lpstr>
      <vt:lpstr>Meióza I. Profáze</vt:lpstr>
      <vt:lpstr>Meióza I  Metafáze</vt:lpstr>
      <vt:lpstr>Meióza I. Anafáze</vt:lpstr>
      <vt:lpstr>Meióza I. Telofáze a cytokinese</vt:lpstr>
      <vt:lpstr>Meióza I. - souhrn</vt:lpstr>
      <vt:lpstr>Prezentace aplikace PowerPoint</vt:lpstr>
      <vt:lpstr>Meióza II. Profáze</vt:lpstr>
      <vt:lpstr>Meióza II. Metafáze</vt:lpstr>
      <vt:lpstr>Meióza II. Anafáze</vt:lpstr>
      <vt:lpstr>Meióza II. Telofáze a cytokinese</vt:lpstr>
      <vt:lpstr>Prezentace aplikace PowerPoint</vt:lpstr>
      <vt:lpstr>Mitóza a meióza - srovnání</vt:lpstr>
      <vt:lpstr>Mitóza a meióza srovnání</vt:lpstr>
      <vt:lpstr>Mitóza a meióza srovnání</vt:lpstr>
      <vt:lpstr>Mitóza a meióza srovnání</vt:lpstr>
      <vt:lpstr>Buněčný cyklus </vt:lpstr>
      <vt:lpstr>Regulace</vt:lpstr>
      <vt:lpstr>Regulace</vt:lpstr>
      <vt:lpstr>Prezentace aplikace PowerPoint</vt:lpstr>
      <vt:lpstr>Cykliny a cyklin-dependentní kinázy</vt:lpstr>
      <vt:lpstr>Prezentace aplikace PowerPoint</vt:lpstr>
      <vt:lpstr>Regulace buněčného cyklu</vt:lpstr>
      <vt:lpstr>Ploidie a číslo N</vt:lpstr>
      <vt:lpstr>Ploidie a číslo N</vt:lpstr>
      <vt:lpstr>Prezentace aplikace PowerPoint</vt:lpstr>
      <vt:lpstr>Gametogeneze</vt:lpstr>
      <vt:lpstr>Gametogeneze</vt:lpstr>
      <vt:lpstr>GAMETOGENEZE</vt:lpstr>
      <vt:lpstr>Prezentace aplikace PowerPoint</vt:lpstr>
      <vt:lpstr>ZYGOTA</vt:lpstr>
      <vt:lpstr>Zdroje genetické variability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Klementová</dc:creator>
  <cp:lastModifiedBy>Administrator</cp:lastModifiedBy>
  <cp:revision>29</cp:revision>
  <dcterms:created xsi:type="dcterms:W3CDTF">2017-09-12T06:54:19Z</dcterms:created>
  <dcterms:modified xsi:type="dcterms:W3CDTF">2020-09-14T13:15:57Z</dcterms:modified>
</cp:coreProperties>
</file>