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3" r:id="rId6"/>
    <p:sldId id="260" r:id="rId7"/>
    <p:sldId id="261" r:id="rId8"/>
    <p:sldId id="262" r:id="rId9"/>
    <p:sldId id="265" r:id="rId10"/>
    <p:sldId id="273" r:id="rId11"/>
    <p:sldId id="279" r:id="rId12"/>
    <p:sldId id="280" r:id="rId13"/>
    <p:sldId id="267" r:id="rId14"/>
    <p:sldId id="266" r:id="rId15"/>
    <p:sldId id="268" r:id="rId16"/>
    <p:sldId id="282" r:id="rId17"/>
    <p:sldId id="269" r:id="rId18"/>
    <p:sldId id="270" r:id="rId19"/>
    <p:sldId id="286" r:id="rId20"/>
    <p:sldId id="271" r:id="rId21"/>
    <p:sldId id="287" r:id="rId22"/>
    <p:sldId id="272" r:id="rId23"/>
    <p:sldId id="293" r:id="rId24"/>
    <p:sldId id="264" r:id="rId25"/>
    <p:sldId id="275" r:id="rId26"/>
    <p:sldId id="276" r:id="rId27"/>
    <p:sldId id="277" r:id="rId28"/>
    <p:sldId id="278" r:id="rId29"/>
    <p:sldId id="281" r:id="rId30"/>
    <p:sldId id="283" r:id="rId31"/>
    <p:sldId id="285" r:id="rId32"/>
    <p:sldId id="284" r:id="rId33"/>
    <p:sldId id="288" r:id="rId34"/>
    <p:sldId id="289" r:id="rId35"/>
    <p:sldId id="290" r:id="rId36"/>
    <p:sldId id="291" r:id="rId37"/>
    <p:sldId id="292" r:id="rId38"/>
    <p:sldId id="307" r:id="rId39"/>
    <p:sldId id="306" r:id="rId40"/>
    <p:sldId id="294" r:id="rId41"/>
    <p:sldId id="296" r:id="rId42"/>
    <p:sldId id="295" r:id="rId43"/>
    <p:sldId id="297" r:id="rId44"/>
    <p:sldId id="298" r:id="rId45"/>
    <p:sldId id="299" r:id="rId46"/>
    <p:sldId id="300" r:id="rId47"/>
    <p:sldId id="301" r:id="rId48"/>
    <p:sldId id="302" r:id="rId49"/>
    <p:sldId id="303" r:id="rId50"/>
    <p:sldId id="304" r:id="rId51"/>
    <p:sldId id="305" r:id="rId52"/>
    <p:sldId id="308" r:id="rId53"/>
    <p:sldId id="310" r:id="rId54"/>
    <p:sldId id="311" r:id="rId55"/>
    <p:sldId id="312" r:id="rId56"/>
    <p:sldId id="314" r:id="rId57"/>
    <p:sldId id="313" r:id="rId58"/>
    <p:sldId id="319" r:id="rId59"/>
    <p:sldId id="315" r:id="rId60"/>
    <p:sldId id="316" r:id="rId61"/>
    <p:sldId id="317" r:id="rId62"/>
    <p:sldId id="318" r:id="rId63"/>
    <p:sldId id="320" r:id="rId64"/>
    <p:sldId id="321" r:id="rId65"/>
    <p:sldId id="309" r:id="rId6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55" d="100"/>
          <a:sy n="155" d="100"/>
        </p:scale>
        <p:origin x="216" y="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592DEE-D868-42C8-A826-66BE52ADB21B}" type="doc">
      <dgm:prSet loTypeId="urn:microsoft.com/office/officeart/2005/8/layout/radial3" loCatId="relationship" qsTypeId="urn:microsoft.com/office/officeart/2005/8/quickstyle/simple3" qsCatId="simple" csTypeId="urn:microsoft.com/office/officeart/2005/8/colors/accent1_2" csCatId="accent1" phldr="1"/>
      <dgm:spPr/>
      <dgm:t>
        <a:bodyPr/>
        <a:lstStyle/>
        <a:p>
          <a:endParaRPr lang="cs-CZ"/>
        </a:p>
      </dgm:t>
    </dgm:pt>
    <dgm:pt modelId="{FD817FA4-B517-4135-B9F8-7191E9996760}">
      <dgm:prSet phldrT="[Text]"/>
      <dgm:spPr/>
      <dgm:t>
        <a:bodyPr/>
        <a:lstStyle/>
        <a:p>
          <a:r>
            <a:rPr lang="cs-CZ" dirty="0"/>
            <a:t>RODINA</a:t>
          </a:r>
        </a:p>
      </dgm:t>
    </dgm:pt>
    <dgm:pt modelId="{6CB34344-DD8D-4F39-8D99-C2FA32C3462A}" type="parTrans" cxnId="{50501EB3-B9D1-4BD3-AAF8-3C574110CDEB}">
      <dgm:prSet/>
      <dgm:spPr/>
      <dgm:t>
        <a:bodyPr/>
        <a:lstStyle/>
        <a:p>
          <a:endParaRPr lang="cs-CZ"/>
        </a:p>
      </dgm:t>
    </dgm:pt>
    <dgm:pt modelId="{04AF804E-AC60-4F2B-8283-E15D93DE3CDE}" type="sibTrans" cxnId="{50501EB3-B9D1-4BD3-AAF8-3C574110CDEB}">
      <dgm:prSet/>
      <dgm:spPr/>
      <dgm:t>
        <a:bodyPr/>
        <a:lstStyle/>
        <a:p>
          <a:endParaRPr lang="cs-CZ"/>
        </a:p>
      </dgm:t>
    </dgm:pt>
    <dgm:pt modelId="{48FC1C83-EB88-47BF-918C-808AD4892781}">
      <dgm:prSet phldrT="[Text]"/>
      <dgm:spPr/>
      <dgm:t>
        <a:bodyPr/>
        <a:lstStyle/>
        <a:p>
          <a:r>
            <a:rPr lang="cs-CZ" dirty="0"/>
            <a:t>Syndrom CAN</a:t>
          </a:r>
        </a:p>
      </dgm:t>
    </dgm:pt>
    <dgm:pt modelId="{B359CC1E-1119-4EAD-87F5-C217E3794C5B}" type="parTrans" cxnId="{7AB614C4-A600-458A-9D19-F3E07C37894A}">
      <dgm:prSet/>
      <dgm:spPr/>
      <dgm:t>
        <a:bodyPr/>
        <a:lstStyle/>
        <a:p>
          <a:endParaRPr lang="cs-CZ"/>
        </a:p>
      </dgm:t>
    </dgm:pt>
    <dgm:pt modelId="{9D065204-E127-4E7A-B8E6-C87AB401CBA9}" type="sibTrans" cxnId="{7AB614C4-A600-458A-9D19-F3E07C37894A}">
      <dgm:prSet/>
      <dgm:spPr/>
      <dgm:t>
        <a:bodyPr/>
        <a:lstStyle/>
        <a:p>
          <a:endParaRPr lang="cs-CZ"/>
        </a:p>
      </dgm:t>
    </dgm:pt>
    <dgm:pt modelId="{AEB3C93E-168F-49AA-868C-C74EDA109F68}">
      <dgm:prSet phldrT="[Text]"/>
      <dgm:spPr/>
      <dgm:t>
        <a:bodyPr/>
        <a:lstStyle/>
        <a:p>
          <a:r>
            <a:rPr lang="cs-CZ" dirty="0"/>
            <a:t>Syndrom EAN</a:t>
          </a:r>
        </a:p>
      </dgm:t>
    </dgm:pt>
    <dgm:pt modelId="{16D6982D-FBF3-41AC-B1D4-D8F1A278E589}" type="parTrans" cxnId="{C433210B-E335-4689-AFE4-5C3A8931E54E}">
      <dgm:prSet/>
      <dgm:spPr/>
      <dgm:t>
        <a:bodyPr/>
        <a:lstStyle/>
        <a:p>
          <a:endParaRPr lang="cs-CZ"/>
        </a:p>
      </dgm:t>
    </dgm:pt>
    <dgm:pt modelId="{B5106172-3350-4A20-8E5F-B9574904E7AA}" type="sibTrans" cxnId="{C433210B-E335-4689-AFE4-5C3A8931E54E}">
      <dgm:prSet/>
      <dgm:spPr/>
      <dgm:t>
        <a:bodyPr/>
        <a:lstStyle/>
        <a:p>
          <a:endParaRPr lang="cs-CZ"/>
        </a:p>
      </dgm:t>
    </dgm:pt>
    <dgm:pt modelId="{96FA2D6E-73C7-48EC-B28A-FC39514482A4}">
      <dgm:prSet phldrT="[Text]"/>
      <dgm:spPr/>
      <dgm:t>
        <a:bodyPr/>
        <a:lstStyle/>
        <a:p>
          <a:r>
            <a:rPr lang="cs-CZ" dirty="0"/>
            <a:t>Domácí násilí</a:t>
          </a:r>
        </a:p>
      </dgm:t>
    </dgm:pt>
    <dgm:pt modelId="{5D80B669-A4CF-4FD2-AB29-E0AF3001E30D}" type="parTrans" cxnId="{85082C09-DC15-477E-BA65-7DA80CC44512}">
      <dgm:prSet/>
      <dgm:spPr/>
      <dgm:t>
        <a:bodyPr/>
        <a:lstStyle/>
        <a:p>
          <a:endParaRPr lang="cs-CZ"/>
        </a:p>
      </dgm:t>
    </dgm:pt>
    <dgm:pt modelId="{79F26762-CC18-47B7-B4AC-09977394A820}" type="sibTrans" cxnId="{85082C09-DC15-477E-BA65-7DA80CC44512}">
      <dgm:prSet/>
      <dgm:spPr/>
      <dgm:t>
        <a:bodyPr/>
        <a:lstStyle/>
        <a:p>
          <a:endParaRPr lang="cs-CZ"/>
        </a:p>
      </dgm:t>
    </dgm:pt>
    <dgm:pt modelId="{C67F2894-37EC-4A44-AF30-D0C22BB99337}" type="pres">
      <dgm:prSet presAssocID="{9F592DEE-D868-42C8-A826-66BE52ADB21B}" presName="composite" presStyleCnt="0">
        <dgm:presLayoutVars>
          <dgm:chMax val="1"/>
          <dgm:dir/>
          <dgm:resizeHandles val="exact"/>
        </dgm:presLayoutVars>
      </dgm:prSet>
      <dgm:spPr/>
    </dgm:pt>
    <dgm:pt modelId="{4C877C3B-5AD0-4DDC-8C7B-FA4E5B14B233}" type="pres">
      <dgm:prSet presAssocID="{9F592DEE-D868-42C8-A826-66BE52ADB21B}" presName="radial" presStyleCnt="0">
        <dgm:presLayoutVars>
          <dgm:animLvl val="ctr"/>
        </dgm:presLayoutVars>
      </dgm:prSet>
      <dgm:spPr/>
    </dgm:pt>
    <dgm:pt modelId="{13CD8386-BDFB-4A89-B384-E52E833D4477}" type="pres">
      <dgm:prSet presAssocID="{FD817FA4-B517-4135-B9F8-7191E9996760}" presName="centerShape" presStyleLbl="vennNode1" presStyleIdx="0" presStyleCnt="4" custScaleX="131604" custScaleY="117305" custLinFactNeighborX="2022" custLinFactNeighborY="-20358"/>
      <dgm:spPr/>
    </dgm:pt>
    <dgm:pt modelId="{B50CAFBD-CA0D-4598-AFD8-BBB462309DB6}" type="pres">
      <dgm:prSet presAssocID="{48FC1C83-EB88-47BF-918C-808AD4892781}" presName="node" presStyleLbl="vennNode1" presStyleIdx="1" presStyleCnt="4" custRadScaleRad="101137" custRadScaleInc="-14600">
        <dgm:presLayoutVars>
          <dgm:bulletEnabled val="1"/>
        </dgm:presLayoutVars>
      </dgm:prSet>
      <dgm:spPr/>
    </dgm:pt>
    <dgm:pt modelId="{734D3F01-4566-4F1A-B700-2F3FCFEAE740}" type="pres">
      <dgm:prSet presAssocID="{AEB3C93E-168F-49AA-868C-C74EDA109F68}" presName="node" presStyleLbl="vennNode1" presStyleIdx="2" presStyleCnt="4" custRadScaleRad="60476" custRadScaleInc="65562">
        <dgm:presLayoutVars>
          <dgm:bulletEnabled val="1"/>
        </dgm:presLayoutVars>
      </dgm:prSet>
      <dgm:spPr/>
    </dgm:pt>
    <dgm:pt modelId="{AD3319FD-4774-4135-B655-5BCD4DC1A7B2}" type="pres">
      <dgm:prSet presAssocID="{96FA2D6E-73C7-48EC-B28A-FC39514482A4}" presName="node" presStyleLbl="vennNode1" presStyleIdx="3" presStyleCnt="4" custAng="20868964" custScaleX="191940" custScaleY="117173" custRadScaleRad="76665" custRadScaleInc="-116364">
        <dgm:presLayoutVars>
          <dgm:bulletEnabled val="1"/>
        </dgm:presLayoutVars>
      </dgm:prSet>
      <dgm:spPr/>
    </dgm:pt>
  </dgm:ptLst>
  <dgm:cxnLst>
    <dgm:cxn modelId="{73239A00-2B63-4B0C-AEAB-2C1E0E8671B1}" type="presOf" srcId="{96FA2D6E-73C7-48EC-B28A-FC39514482A4}" destId="{AD3319FD-4774-4135-B655-5BCD4DC1A7B2}" srcOrd="0" destOrd="0" presId="urn:microsoft.com/office/officeart/2005/8/layout/radial3"/>
    <dgm:cxn modelId="{85082C09-DC15-477E-BA65-7DA80CC44512}" srcId="{FD817FA4-B517-4135-B9F8-7191E9996760}" destId="{96FA2D6E-73C7-48EC-B28A-FC39514482A4}" srcOrd="2" destOrd="0" parTransId="{5D80B669-A4CF-4FD2-AB29-E0AF3001E30D}" sibTransId="{79F26762-CC18-47B7-B4AC-09977394A820}"/>
    <dgm:cxn modelId="{1740DC0A-DEB6-46E0-B2BB-B8844DE90400}" type="presOf" srcId="{FD817FA4-B517-4135-B9F8-7191E9996760}" destId="{13CD8386-BDFB-4A89-B384-E52E833D4477}" srcOrd="0" destOrd="0" presId="urn:microsoft.com/office/officeart/2005/8/layout/radial3"/>
    <dgm:cxn modelId="{C433210B-E335-4689-AFE4-5C3A8931E54E}" srcId="{FD817FA4-B517-4135-B9F8-7191E9996760}" destId="{AEB3C93E-168F-49AA-868C-C74EDA109F68}" srcOrd="1" destOrd="0" parTransId="{16D6982D-FBF3-41AC-B1D4-D8F1A278E589}" sibTransId="{B5106172-3350-4A20-8E5F-B9574904E7AA}"/>
    <dgm:cxn modelId="{7FD0A611-6FA1-48DF-9BAF-AC8CFEA191BE}" type="presOf" srcId="{48FC1C83-EB88-47BF-918C-808AD4892781}" destId="{B50CAFBD-CA0D-4598-AFD8-BBB462309DB6}" srcOrd="0" destOrd="0" presId="urn:microsoft.com/office/officeart/2005/8/layout/radial3"/>
    <dgm:cxn modelId="{AE8D7A35-9927-4B42-AF5B-8D763A0376F1}" type="presOf" srcId="{AEB3C93E-168F-49AA-868C-C74EDA109F68}" destId="{734D3F01-4566-4F1A-B700-2F3FCFEAE740}" srcOrd="0" destOrd="0" presId="urn:microsoft.com/office/officeart/2005/8/layout/radial3"/>
    <dgm:cxn modelId="{50501EB3-B9D1-4BD3-AAF8-3C574110CDEB}" srcId="{9F592DEE-D868-42C8-A826-66BE52ADB21B}" destId="{FD817FA4-B517-4135-B9F8-7191E9996760}" srcOrd="0" destOrd="0" parTransId="{6CB34344-DD8D-4F39-8D99-C2FA32C3462A}" sibTransId="{04AF804E-AC60-4F2B-8283-E15D93DE3CDE}"/>
    <dgm:cxn modelId="{7AB614C4-A600-458A-9D19-F3E07C37894A}" srcId="{FD817FA4-B517-4135-B9F8-7191E9996760}" destId="{48FC1C83-EB88-47BF-918C-808AD4892781}" srcOrd="0" destOrd="0" parTransId="{B359CC1E-1119-4EAD-87F5-C217E3794C5B}" sibTransId="{9D065204-E127-4E7A-B8E6-C87AB401CBA9}"/>
    <dgm:cxn modelId="{9E36ACD6-F161-45AA-96FD-C257938AE724}" type="presOf" srcId="{9F592DEE-D868-42C8-A826-66BE52ADB21B}" destId="{C67F2894-37EC-4A44-AF30-D0C22BB99337}" srcOrd="0" destOrd="0" presId="urn:microsoft.com/office/officeart/2005/8/layout/radial3"/>
    <dgm:cxn modelId="{88A0440C-63D5-4FB1-A6C3-40AB622C4309}" type="presParOf" srcId="{C67F2894-37EC-4A44-AF30-D0C22BB99337}" destId="{4C877C3B-5AD0-4DDC-8C7B-FA4E5B14B233}" srcOrd="0" destOrd="0" presId="urn:microsoft.com/office/officeart/2005/8/layout/radial3"/>
    <dgm:cxn modelId="{80B9B261-2B1A-4D1D-9CC9-E3684373006E}" type="presParOf" srcId="{4C877C3B-5AD0-4DDC-8C7B-FA4E5B14B233}" destId="{13CD8386-BDFB-4A89-B384-E52E833D4477}" srcOrd="0" destOrd="0" presId="urn:microsoft.com/office/officeart/2005/8/layout/radial3"/>
    <dgm:cxn modelId="{7F42F3BC-919E-42D2-A0BE-6E4809DE3E81}" type="presParOf" srcId="{4C877C3B-5AD0-4DDC-8C7B-FA4E5B14B233}" destId="{B50CAFBD-CA0D-4598-AFD8-BBB462309DB6}" srcOrd="1" destOrd="0" presId="urn:microsoft.com/office/officeart/2005/8/layout/radial3"/>
    <dgm:cxn modelId="{344F2314-0627-43D4-9543-175EE52734CC}" type="presParOf" srcId="{4C877C3B-5AD0-4DDC-8C7B-FA4E5B14B233}" destId="{734D3F01-4566-4F1A-B700-2F3FCFEAE740}" srcOrd="2" destOrd="0" presId="urn:microsoft.com/office/officeart/2005/8/layout/radial3"/>
    <dgm:cxn modelId="{D5B272B7-3129-41CA-88E1-0AD00B05FB11}" type="presParOf" srcId="{4C877C3B-5AD0-4DDC-8C7B-FA4E5B14B233}" destId="{AD3319FD-4774-4135-B655-5BCD4DC1A7B2}" srcOrd="3"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CD8386-BDFB-4A89-B384-E52E833D4477}">
      <dsp:nvSpPr>
        <dsp:cNvPr id="0" name=""/>
        <dsp:cNvSpPr/>
      </dsp:nvSpPr>
      <dsp:spPr>
        <a:xfrm>
          <a:off x="2659885" y="348031"/>
          <a:ext cx="4414606" cy="3934951"/>
        </a:xfrm>
        <a:prstGeom prst="ellipse">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74930" tIns="74930" rIns="74930" bIns="74930" numCol="1" spcCol="1270" anchor="ctr" anchorCtr="0">
          <a:noAutofit/>
        </a:bodyPr>
        <a:lstStyle/>
        <a:p>
          <a:pPr marL="0" lvl="0" indent="0" algn="ctr" defTabSz="2622550">
            <a:lnSpc>
              <a:spcPct val="90000"/>
            </a:lnSpc>
            <a:spcBef>
              <a:spcPct val="0"/>
            </a:spcBef>
            <a:spcAft>
              <a:spcPct val="35000"/>
            </a:spcAft>
            <a:buNone/>
          </a:pPr>
          <a:r>
            <a:rPr lang="cs-CZ" sz="5900" kern="1200" dirty="0"/>
            <a:t>RODINA</a:t>
          </a:r>
        </a:p>
      </dsp:txBody>
      <dsp:txXfrm>
        <a:off x="3306389" y="924291"/>
        <a:ext cx="3121598" cy="2782431"/>
      </dsp:txXfrm>
    </dsp:sp>
    <dsp:sp modelId="{B50CAFBD-CA0D-4598-AFD8-BBB462309DB6}">
      <dsp:nvSpPr>
        <dsp:cNvPr id="0" name=""/>
        <dsp:cNvSpPr/>
      </dsp:nvSpPr>
      <dsp:spPr>
        <a:xfrm>
          <a:off x="3275863" y="260657"/>
          <a:ext cx="1677230" cy="1677230"/>
        </a:xfrm>
        <a:prstGeom prst="ellipse">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cs-CZ" sz="2100" kern="1200" dirty="0"/>
            <a:t>Syndrom CAN</a:t>
          </a:r>
        </a:p>
      </dsp:txBody>
      <dsp:txXfrm>
        <a:off x="3521488" y="506282"/>
        <a:ext cx="1185980" cy="1185980"/>
      </dsp:txXfrm>
    </dsp:sp>
    <dsp:sp modelId="{734D3F01-4566-4F1A-B700-2F3FCFEAE740}">
      <dsp:nvSpPr>
        <dsp:cNvPr id="0" name=""/>
        <dsp:cNvSpPr/>
      </dsp:nvSpPr>
      <dsp:spPr>
        <a:xfrm>
          <a:off x="3517723" y="3615813"/>
          <a:ext cx="1677230" cy="1677230"/>
        </a:xfrm>
        <a:prstGeom prst="ellipse">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cs-CZ" sz="2100" kern="1200" dirty="0"/>
            <a:t>Syndrom EAN</a:t>
          </a:r>
        </a:p>
      </dsp:txBody>
      <dsp:txXfrm>
        <a:off x="3763348" y="3861438"/>
        <a:ext cx="1185980" cy="1185980"/>
      </dsp:txXfrm>
    </dsp:sp>
    <dsp:sp modelId="{AD3319FD-4774-4135-B655-5BCD4DC1A7B2}">
      <dsp:nvSpPr>
        <dsp:cNvPr id="0" name=""/>
        <dsp:cNvSpPr/>
      </dsp:nvSpPr>
      <dsp:spPr>
        <a:xfrm rot="20868964">
          <a:off x="4815130" y="2522434"/>
          <a:ext cx="3219277" cy="1965261"/>
        </a:xfrm>
        <a:prstGeom prst="ellipse">
          <a:avLst/>
        </a:prstGeom>
        <a:gradFill rotWithShape="0">
          <a:gsLst>
            <a:gs pos="0">
              <a:schemeClr val="accent1">
                <a:alpha val="50000"/>
                <a:hueOff val="0"/>
                <a:satOff val="0"/>
                <a:lumOff val="0"/>
                <a:alphaOff val="0"/>
                <a:lumMod val="110000"/>
                <a:satMod val="105000"/>
                <a:tint val="67000"/>
              </a:schemeClr>
            </a:gs>
            <a:gs pos="50000">
              <a:schemeClr val="accent1">
                <a:alpha val="50000"/>
                <a:hueOff val="0"/>
                <a:satOff val="0"/>
                <a:lumOff val="0"/>
                <a:alphaOff val="0"/>
                <a:lumMod val="105000"/>
                <a:satMod val="103000"/>
                <a:tint val="73000"/>
              </a:schemeClr>
            </a:gs>
            <a:gs pos="100000">
              <a:schemeClr val="accent1">
                <a:alpha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cs-CZ" sz="2100" kern="1200" dirty="0"/>
            <a:t>Domácí násilí</a:t>
          </a:r>
        </a:p>
      </dsp:txBody>
      <dsp:txXfrm>
        <a:off x="5286582" y="2810240"/>
        <a:ext cx="2276373" cy="1389649"/>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4/25/2024</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90021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4/25/2024</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275614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4/25/2024</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570914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4/25/2024</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495733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4/25/2024</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845663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4/25/2024</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505868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4/25/2024</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2342628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4/25/2024</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967976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4/25/2024</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688156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4/25/2024</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76609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4/25/2024</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3365465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4/25/2024</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a:t>
            </a:fld>
            <a:endParaRPr lang="en-US"/>
          </a:p>
        </p:txBody>
      </p:sp>
    </p:spTree>
    <p:extLst>
      <p:ext uri="{BB962C8B-B14F-4D97-AF65-F5344CB8AC3E}">
        <p14:creationId xmlns:p14="http://schemas.microsoft.com/office/powerpoint/2010/main" val="1674802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4/25/2024</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a:t>
            </a:fld>
            <a:endParaRPr lang="en-US"/>
          </a:p>
        </p:txBody>
      </p:sp>
    </p:spTree>
    <p:extLst>
      <p:ext uri="{BB962C8B-B14F-4D97-AF65-F5344CB8AC3E}">
        <p14:creationId xmlns:p14="http://schemas.microsoft.com/office/powerpoint/2010/main" val="1040330913"/>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06" r:id="rId6"/>
    <p:sldLayoutId id="2147483701" r:id="rId7"/>
    <p:sldLayoutId id="2147483702" r:id="rId8"/>
    <p:sldLayoutId id="2147483703" r:id="rId9"/>
    <p:sldLayoutId id="2147483704" r:id="rId10"/>
    <p:sldLayoutId id="2147483705" r:id="rId11"/>
    <p:sldLayoutId id="2147483707"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sancedetem.cz/umluva-o-pravech-ditete-v-souvislostech"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youtube.com/watch?v=c1f_3K5SRV8" TargetMode="External"/><Relationship Id="rId2" Type="http://schemas.openxmlformats.org/officeDocument/2006/relationships/hyperlink" Target="https://www.youtube.com/channel/UCIS5pp8wElLlmwc4tX8BQng/videos" TargetMode="External"/><Relationship Id="rId1" Type="http://schemas.openxmlformats.org/officeDocument/2006/relationships/slideLayout" Target="../slideLayouts/slideLayout2.xml"/><Relationship Id="rId6" Type="http://schemas.openxmlformats.org/officeDocument/2006/relationships/hyperlink" Target="https://denikn.cz/248849/pernikove-deti-spi-jen-chvilku-jsou-v-kreci-v-kojenaku-by-lezely-bez-pomoci-rika-pestounka/?utm_source=www.seznam.cz&amp;utm_medium=sekce-z-internetu" TargetMode="External"/><Relationship Id="rId5" Type="http://schemas.openxmlformats.org/officeDocument/2006/relationships/hyperlink" Target="https://www.facebook.com/marcela.tobiasova/?locale=cs_CZ" TargetMode="External"/><Relationship Id="rId4" Type="http://schemas.openxmlformats.org/officeDocument/2006/relationships/hyperlink" Target="https://www.youtube.com/watch?v=cJ6h8BCGEE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www.policie.cz/clanek/domaci-nasili-statistiky.asp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www.youtube.com/watch?v=YP9zk_MwqY0" TargetMode="External"/><Relationship Id="rId2" Type="http://schemas.openxmlformats.org/officeDocument/2006/relationships/hyperlink" Target="https://www.youtube.com/watch?v=X-uhLFz_4W4"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5.xml.rels><?xml version="1.0" encoding="UTF-8" standalone="yes"?>
<Relationships xmlns="http://schemas.openxmlformats.org/package/2006/relationships"><Relationship Id="rId2" Type="http://schemas.openxmlformats.org/officeDocument/2006/relationships/hyperlink" Target="https://edu.ceskatelevize.cz/video/10686-domaci-nasili-na-seniorech"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8">
            <a:extLst>
              <a:ext uri="{FF2B5EF4-FFF2-40B4-BE49-F238E27FC236}">
                <a16:creationId xmlns:a16="http://schemas.microsoft.com/office/drawing/2014/main" id="{764E0904-5ABD-4DC7-8562-C38580C953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6" name="Picture 3" descr="Pastelové barvy v konstrukci přechodových povrchů">
            <a:extLst>
              <a:ext uri="{FF2B5EF4-FFF2-40B4-BE49-F238E27FC236}">
                <a16:creationId xmlns:a16="http://schemas.microsoft.com/office/drawing/2014/main" id="{1E5804DB-90EF-1B75-3D46-5E73C56BCA4A}"/>
              </a:ext>
            </a:extLst>
          </p:cNvPr>
          <p:cNvPicPr>
            <a:picLocks noChangeAspect="1"/>
          </p:cNvPicPr>
          <p:nvPr/>
        </p:nvPicPr>
        <p:blipFill rotWithShape="1">
          <a:blip r:embed="rId2"/>
          <a:srcRect t="7066" r="-2" b="8537"/>
          <a:stretch/>
        </p:blipFill>
        <p:spPr>
          <a:xfrm>
            <a:off x="20" y="10"/>
            <a:ext cx="12191980" cy="6857990"/>
          </a:xfrm>
          <a:custGeom>
            <a:avLst/>
            <a:gdLst/>
            <a:ahLst/>
            <a:cxnLst/>
            <a:rect l="l" t="t" r="r" b="b"/>
            <a:pathLst>
              <a:path w="12192000" h="6858000">
                <a:moveTo>
                  <a:pt x="0" y="0"/>
                </a:moveTo>
                <a:lnTo>
                  <a:pt x="12192000" y="0"/>
                </a:lnTo>
                <a:lnTo>
                  <a:pt x="12192000" y="6858000"/>
                </a:lnTo>
                <a:lnTo>
                  <a:pt x="11560655" y="6858000"/>
                </a:lnTo>
                <a:lnTo>
                  <a:pt x="11572884" y="6759738"/>
                </a:lnTo>
                <a:cubicBezTo>
                  <a:pt x="11663744" y="6693104"/>
                  <a:pt x="11749315" y="6619456"/>
                  <a:pt x="11812292" y="6532282"/>
                </a:cubicBezTo>
                <a:cubicBezTo>
                  <a:pt x="11851232" y="6478675"/>
                  <a:pt x="11886807" y="6425068"/>
                  <a:pt x="11956995" y="6386992"/>
                </a:cubicBezTo>
                <a:cubicBezTo>
                  <a:pt x="11918054" y="6334888"/>
                  <a:pt x="11851232" y="6322863"/>
                  <a:pt x="11801234" y="6284788"/>
                </a:cubicBezTo>
                <a:cubicBezTo>
                  <a:pt x="11797390" y="6253224"/>
                  <a:pt x="11876711" y="6262743"/>
                  <a:pt x="11856520" y="6193604"/>
                </a:cubicBezTo>
                <a:cubicBezTo>
                  <a:pt x="11829119" y="6101419"/>
                  <a:pt x="11858923" y="5996209"/>
                  <a:pt x="11722875" y="5956630"/>
                </a:cubicBezTo>
                <a:cubicBezTo>
                  <a:pt x="11686819" y="5866950"/>
                  <a:pt x="11676724" y="5723664"/>
                  <a:pt x="11763258" y="5635988"/>
                </a:cubicBezTo>
                <a:cubicBezTo>
                  <a:pt x="11892094" y="5505226"/>
                  <a:pt x="11871424" y="5422059"/>
                  <a:pt x="11706050" y="5351418"/>
                </a:cubicBezTo>
                <a:cubicBezTo>
                  <a:pt x="11684896" y="5342400"/>
                  <a:pt x="11707491" y="4786287"/>
                  <a:pt x="11697876" y="4763241"/>
                </a:cubicBezTo>
                <a:cubicBezTo>
                  <a:pt x="11713260" y="4731677"/>
                  <a:pt x="11749315" y="4739192"/>
                  <a:pt x="11776236" y="4730675"/>
                </a:cubicBezTo>
                <a:cubicBezTo>
                  <a:pt x="11894018" y="4694603"/>
                  <a:pt x="11897864" y="4694603"/>
                  <a:pt x="11868540" y="4584884"/>
                </a:cubicBezTo>
                <a:cubicBezTo>
                  <a:pt x="11859884" y="4551817"/>
                  <a:pt x="11880076" y="4538289"/>
                  <a:pt x="11898825" y="4517749"/>
                </a:cubicBezTo>
                <a:cubicBezTo>
                  <a:pt x="11969013" y="4441095"/>
                  <a:pt x="11969494" y="4440094"/>
                  <a:pt x="11897864" y="4375464"/>
                </a:cubicBezTo>
                <a:cubicBezTo>
                  <a:pt x="11877192" y="4356928"/>
                  <a:pt x="11863252" y="4336887"/>
                  <a:pt x="11854116" y="4311838"/>
                </a:cubicBezTo>
                <a:cubicBezTo>
                  <a:pt x="11837290" y="4266245"/>
                  <a:pt x="11837771" y="4228169"/>
                  <a:pt x="11901709" y="4203620"/>
                </a:cubicBezTo>
                <a:cubicBezTo>
                  <a:pt x="11946418" y="4186086"/>
                  <a:pt x="11971897" y="4166044"/>
                  <a:pt x="11974782" y="4114442"/>
                </a:cubicBezTo>
                <a:cubicBezTo>
                  <a:pt x="11976706" y="4071355"/>
                  <a:pt x="11981993" y="4043299"/>
                  <a:pt x="11932476" y="4024762"/>
                </a:cubicBezTo>
                <a:cubicBezTo>
                  <a:pt x="11892576" y="4009732"/>
                  <a:pt x="11881038" y="3977668"/>
                  <a:pt x="11885365" y="3939592"/>
                </a:cubicBezTo>
                <a:cubicBezTo>
                  <a:pt x="11895460" y="3846405"/>
                  <a:pt x="11841137" y="3791796"/>
                  <a:pt x="11751719" y="3749211"/>
                </a:cubicBezTo>
                <a:cubicBezTo>
                  <a:pt x="11666628" y="3708629"/>
                  <a:pt x="11592115" y="3654019"/>
                  <a:pt x="11513754" y="3604420"/>
                </a:cubicBezTo>
                <a:cubicBezTo>
                  <a:pt x="11426740" y="3549310"/>
                  <a:pt x="11325786" y="3516243"/>
                  <a:pt x="11220504" y="3488188"/>
                </a:cubicBezTo>
                <a:cubicBezTo>
                  <a:pt x="11239734" y="3448108"/>
                  <a:pt x="11306076" y="3470653"/>
                  <a:pt x="11312805" y="3414541"/>
                </a:cubicBezTo>
                <a:cubicBezTo>
                  <a:pt x="11148394" y="3366945"/>
                  <a:pt x="10991193" y="3295301"/>
                  <a:pt x="10805146" y="3277767"/>
                </a:cubicBezTo>
                <a:cubicBezTo>
                  <a:pt x="10955618" y="3286784"/>
                  <a:pt x="11092147" y="3222154"/>
                  <a:pt x="11234926" y="3203117"/>
                </a:cubicBezTo>
                <a:cubicBezTo>
                  <a:pt x="11248386" y="3171554"/>
                  <a:pt x="11217140" y="3179569"/>
                  <a:pt x="11204640" y="3174060"/>
                </a:cubicBezTo>
                <a:cubicBezTo>
                  <a:pt x="11192140" y="3168047"/>
                  <a:pt x="11176757" y="3166042"/>
                  <a:pt x="11174834" y="3143498"/>
                </a:cubicBezTo>
                <a:cubicBezTo>
                  <a:pt x="11243580" y="3110932"/>
                  <a:pt x="11329632" y="3132475"/>
                  <a:pt x="11400780" y="3099410"/>
                </a:cubicBezTo>
                <a:cubicBezTo>
                  <a:pt x="11384916" y="3051314"/>
                  <a:pt x="11323382" y="3080371"/>
                  <a:pt x="11297902" y="3041793"/>
                </a:cubicBezTo>
                <a:cubicBezTo>
                  <a:pt x="11364246" y="3034780"/>
                  <a:pt x="11425779" y="3031774"/>
                  <a:pt x="11485870" y="3021253"/>
                </a:cubicBezTo>
                <a:cubicBezTo>
                  <a:pt x="11532984" y="3013236"/>
                  <a:pt x="11545964" y="2972154"/>
                  <a:pt x="11513754" y="2944098"/>
                </a:cubicBezTo>
                <a:cubicBezTo>
                  <a:pt x="11484909" y="2919049"/>
                  <a:pt x="11442604" y="2917044"/>
                  <a:pt x="11405107" y="2906523"/>
                </a:cubicBezTo>
                <a:cubicBezTo>
                  <a:pt x="11137817" y="2833377"/>
                  <a:pt x="10857066" y="2809829"/>
                  <a:pt x="10572950" y="2803317"/>
                </a:cubicBezTo>
                <a:cubicBezTo>
                  <a:pt x="10117210" y="2792795"/>
                  <a:pt x="9660028" y="2793297"/>
                  <a:pt x="9205250" y="2778767"/>
                </a:cubicBezTo>
                <a:cubicBezTo>
                  <a:pt x="8996489" y="2772379"/>
                  <a:pt x="8788540" y="2761765"/>
                  <a:pt x="8579578" y="2759181"/>
                </a:cubicBezTo>
                <a:cubicBezTo>
                  <a:pt x="8509922" y="2758320"/>
                  <a:pt x="8440155" y="2758352"/>
                  <a:pt x="8370208" y="2759730"/>
                </a:cubicBezTo>
                <a:cubicBezTo>
                  <a:pt x="8070708" y="2765742"/>
                  <a:pt x="7771690" y="2764238"/>
                  <a:pt x="7470748" y="2819849"/>
                </a:cubicBezTo>
                <a:cubicBezTo>
                  <a:pt x="7316911" y="2848407"/>
                  <a:pt x="7156825" y="2838887"/>
                  <a:pt x="7001547" y="2861432"/>
                </a:cubicBezTo>
                <a:cubicBezTo>
                  <a:pt x="6765024" y="2896002"/>
                  <a:pt x="6528501" y="2936583"/>
                  <a:pt x="6295343" y="2988688"/>
                </a:cubicBezTo>
                <a:cubicBezTo>
                  <a:pt x="6222271" y="3005220"/>
                  <a:pt x="6131892" y="3015241"/>
                  <a:pt x="6075166" y="3078367"/>
                </a:cubicBezTo>
                <a:cubicBezTo>
                  <a:pt x="5985266" y="3038288"/>
                  <a:pt x="5929502" y="3113938"/>
                  <a:pt x="5859314" y="3139490"/>
                </a:cubicBezTo>
                <a:cubicBezTo>
                  <a:pt x="5831912" y="3149510"/>
                  <a:pt x="5795857" y="3163538"/>
                  <a:pt x="5800183" y="3195101"/>
                </a:cubicBezTo>
                <a:cubicBezTo>
                  <a:pt x="5804030" y="3234680"/>
                  <a:pt x="5844410" y="3260231"/>
                  <a:pt x="5882870" y="3252215"/>
                </a:cubicBezTo>
                <a:cubicBezTo>
                  <a:pt x="6002574" y="3227164"/>
                  <a:pt x="6109777" y="3283277"/>
                  <a:pt x="6232848" y="3274760"/>
                </a:cubicBezTo>
                <a:cubicBezTo>
                  <a:pt x="6125643" y="3298808"/>
                  <a:pt x="6018918" y="3323358"/>
                  <a:pt x="5911715" y="3347407"/>
                </a:cubicBezTo>
                <a:cubicBezTo>
                  <a:pt x="6070839" y="3366444"/>
                  <a:pt x="6227559" y="3332376"/>
                  <a:pt x="6384279" y="3312836"/>
                </a:cubicBezTo>
                <a:cubicBezTo>
                  <a:pt x="6434757" y="3306824"/>
                  <a:pt x="6513117" y="3260732"/>
                  <a:pt x="6526097" y="3325362"/>
                </a:cubicBezTo>
                <a:cubicBezTo>
                  <a:pt x="6534750" y="3368448"/>
                  <a:pt x="6450622" y="3371454"/>
                  <a:pt x="6403028" y="3383478"/>
                </a:cubicBezTo>
                <a:cubicBezTo>
                  <a:pt x="6192945" y="3435081"/>
                  <a:pt x="5979497" y="3465141"/>
                  <a:pt x="5767013" y="3500713"/>
                </a:cubicBezTo>
                <a:cubicBezTo>
                  <a:pt x="5746822" y="3504220"/>
                  <a:pt x="5720381" y="3501214"/>
                  <a:pt x="5706920" y="3511233"/>
                </a:cubicBezTo>
                <a:cubicBezTo>
                  <a:pt x="5598272" y="3591895"/>
                  <a:pt x="5460782" y="3618449"/>
                  <a:pt x="5310793" y="3677066"/>
                </a:cubicBezTo>
                <a:cubicBezTo>
                  <a:pt x="5405498" y="3704622"/>
                  <a:pt x="5469435" y="3648007"/>
                  <a:pt x="5548276" y="3660533"/>
                </a:cubicBezTo>
                <a:cubicBezTo>
                  <a:pt x="5467993" y="3721154"/>
                  <a:pt x="5374730" y="3732677"/>
                  <a:pt x="5293005" y="3765743"/>
                </a:cubicBezTo>
                <a:cubicBezTo>
                  <a:pt x="5234355" y="3789291"/>
                  <a:pt x="5016580" y="3862938"/>
                  <a:pt x="4983410" y="3883981"/>
                </a:cubicBezTo>
                <a:cubicBezTo>
                  <a:pt x="4883416" y="3949110"/>
                  <a:pt x="4756501" y="3979672"/>
                  <a:pt x="4674775" y="4068850"/>
                </a:cubicBezTo>
                <a:cubicBezTo>
                  <a:pt x="4617087" y="4131477"/>
                  <a:pt x="4520939" y="4119952"/>
                  <a:pt x="4453155" y="4163539"/>
                </a:cubicBezTo>
                <a:cubicBezTo>
                  <a:pt x="4429119" y="4204622"/>
                  <a:pt x="4475751" y="4215143"/>
                  <a:pt x="4492095" y="4237188"/>
                </a:cubicBezTo>
                <a:cubicBezTo>
                  <a:pt x="4513728" y="4266746"/>
                  <a:pt x="4475269" y="4283280"/>
                  <a:pt x="4464213" y="4318851"/>
                </a:cubicBezTo>
                <a:cubicBezTo>
                  <a:pt x="4591608" y="4278771"/>
                  <a:pt x="4713234" y="4255223"/>
                  <a:pt x="4857456" y="4241696"/>
                </a:cubicBezTo>
                <a:cubicBezTo>
                  <a:pt x="4809862" y="4299311"/>
                  <a:pt x="4752174" y="4274261"/>
                  <a:pt x="4713234" y="4295303"/>
                </a:cubicBezTo>
                <a:cubicBezTo>
                  <a:pt x="4687756" y="4308830"/>
                  <a:pt x="4648816" y="4314843"/>
                  <a:pt x="4656026" y="4348410"/>
                </a:cubicBezTo>
                <a:cubicBezTo>
                  <a:pt x="4661795" y="4374963"/>
                  <a:pt x="4694486" y="4371456"/>
                  <a:pt x="4718523" y="4368951"/>
                </a:cubicBezTo>
                <a:cubicBezTo>
                  <a:pt x="4810825" y="4359433"/>
                  <a:pt x="4900722" y="4356425"/>
                  <a:pt x="4989178" y="4420054"/>
                </a:cubicBezTo>
                <a:cubicBezTo>
                  <a:pt x="4764193" y="4512739"/>
                  <a:pt x="4505557" y="4473661"/>
                  <a:pt x="4304127" y="4609933"/>
                </a:cubicBezTo>
                <a:cubicBezTo>
                  <a:pt x="4332491" y="4652018"/>
                  <a:pt x="4372871" y="4629473"/>
                  <a:pt x="4402677" y="4624463"/>
                </a:cubicBezTo>
                <a:cubicBezTo>
                  <a:pt x="4598338" y="4590394"/>
                  <a:pt x="5297331" y="4651016"/>
                  <a:pt x="5398287" y="4608430"/>
                </a:cubicBezTo>
                <a:cubicBezTo>
                  <a:pt x="5460301" y="4582379"/>
                  <a:pt x="5525682" y="4569853"/>
                  <a:pt x="5592504" y="4585886"/>
                </a:cubicBezTo>
                <a:cubicBezTo>
                  <a:pt x="5656923" y="4601416"/>
                  <a:pt x="5640578" y="4819353"/>
                  <a:pt x="5411266" y="4964142"/>
                </a:cubicBezTo>
                <a:cubicBezTo>
                  <a:pt x="5378575" y="4984684"/>
                  <a:pt x="5524721" y="5014244"/>
                  <a:pt x="5480493" y="5031277"/>
                </a:cubicBezTo>
                <a:cubicBezTo>
                  <a:pt x="5445880" y="5044804"/>
                  <a:pt x="5276179" y="5037289"/>
                  <a:pt x="5233393" y="5047810"/>
                </a:cubicBezTo>
                <a:cubicBezTo>
                  <a:pt x="5216567" y="5052318"/>
                  <a:pt x="4701216" y="5221157"/>
                  <a:pt x="4750251" y="5256728"/>
                </a:cubicBezTo>
                <a:cubicBezTo>
                  <a:pt x="4896877" y="5363441"/>
                  <a:pt x="5388190" y="5558833"/>
                  <a:pt x="4508440" y="5624965"/>
                </a:cubicBezTo>
                <a:cubicBezTo>
                  <a:pt x="4536323" y="5663542"/>
                  <a:pt x="4613241" y="5638994"/>
                  <a:pt x="4602665" y="5706629"/>
                </a:cubicBezTo>
                <a:cubicBezTo>
                  <a:pt x="4485845" y="5743202"/>
                  <a:pt x="4350758" y="5741198"/>
                  <a:pt x="4215189" y="5797811"/>
                </a:cubicBezTo>
                <a:cubicBezTo>
                  <a:pt x="4276245" y="5838893"/>
                  <a:pt x="4346432" y="5813844"/>
                  <a:pt x="4407966" y="5826870"/>
                </a:cubicBezTo>
                <a:cubicBezTo>
                  <a:pt x="4373353" y="5878473"/>
                  <a:pt x="4313741" y="5870457"/>
                  <a:pt x="4265186" y="5881478"/>
                </a:cubicBezTo>
                <a:cubicBezTo>
                  <a:pt x="4220479" y="5892001"/>
                  <a:pt x="4125774" y="5981680"/>
                  <a:pt x="4145964" y="5977170"/>
                </a:cubicBezTo>
                <a:cubicBezTo>
                  <a:pt x="4332971" y="5937091"/>
                  <a:pt x="4522862" y="5948113"/>
                  <a:pt x="4710350" y="5909035"/>
                </a:cubicBezTo>
                <a:cubicBezTo>
                  <a:pt x="4772366" y="5896009"/>
                  <a:pt x="4842554" y="5870958"/>
                  <a:pt x="4870916" y="5949616"/>
                </a:cubicBezTo>
                <a:cubicBezTo>
                  <a:pt x="4879571" y="5972663"/>
                  <a:pt x="4873320" y="5980177"/>
                  <a:pt x="4960333" y="5949115"/>
                </a:cubicBezTo>
                <a:cubicBezTo>
                  <a:pt x="4994466" y="5937091"/>
                  <a:pt x="5039656" y="5924065"/>
                  <a:pt x="5073788" y="5953623"/>
                </a:cubicBezTo>
                <a:cubicBezTo>
                  <a:pt x="5052154" y="5990698"/>
                  <a:pt x="5010331" y="5979675"/>
                  <a:pt x="4979084" y="5990197"/>
                </a:cubicBezTo>
                <a:cubicBezTo>
                  <a:pt x="4896397" y="6017250"/>
                  <a:pt x="5180513" y="6120457"/>
                  <a:pt x="5100228" y="6151519"/>
                </a:cubicBezTo>
                <a:cubicBezTo>
                  <a:pt x="4935817" y="6215148"/>
                  <a:pt x="4832938" y="6196611"/>
                  <a:pt x="4666602" y="6266250"/>
                </a:cubicBezTo>
                <a:cubicBezTo>
                  <a:pt x="4723331" y="6264746"/>
                  <a:pt x="4706024" y="6288795"/>
                  <a:pt x="4762750" y="6288795"/>
                </a:cubicBezTo>
                <a:cubicBezTo>
                  <a:pt x="4788229" y="6288795"/>
                  <a:pt x="4815151" y="6294807"/>
                  <a:pt x="4815151" y="6322363"/>
                </a:cubicBezTo>
                <a:cubicBezTo>
                  <a:pt x="4815151" y="6348414"/>
                  <a:pt x="4516613" y="6491199"/>
                  <a:pt x="4558918" y="6504727"/>
                </a:cubicBezTo>
                <a:cubicBezTo>
                  <a:pt x="4674295" y="6541299"/>
                  <a:pt x="4970431" y="6429075"/>
                  <a:pt x="4899280" y="6480679"/>
                </a:cubicBezTo>
                <a:cubicBezTo>
                  <a:pt x="4791114" y="6559337"/>
                  <a:pt x="4774769" y="6574868"/>
                  <a:pt x="4692563" y="6586391"/>
                </a:cubicBezTo>
                <a:cubicBezTo>
                  <a:pt x="4621894" y="6596411"/>
                  <a:pt x="4373353" y="6816352"/>
                  <a:pt x="4303645" y="6834888"/>
                </a:cubicBezTo>
                <a:cubicBezTo>
                  <a:pt x="4288262" y="6838896"/>
                  <a:pt x="4291687" y="6845065"/>
                  <a:pt x="4307829" y="6852361"/>
                </a:cubicBezTo>
                <a:lnTo>
                  <a:pt x="4323786" y="6858000"/>
                </a:lnTo>
                <a:lnTo>
                  <a:pt x="0" y="6858000"/>
                </a:lnTo>
                <a:close/>
              </a:path>
            </a:pathLst>
          </a:custGeom>
        </p:spPr>
      </p:pic>
      <p:sp>
        <p:nvSpPr>
          <p:cNvPr id="2" name="Nadpis 1"/>
          <p:cNvSpPr>
            <a:spLocks noGrp="1"/>
          </p:cNvSpPr>
          <p:nvPr>
            <p:ph type="ctrTitle"/>
          </p:nvPr>
        </p:nvSpPr>
        <p:spPr>
          <a:xfrm>
            <a:off x="6095999" y="3834174"/>
            <a:ext cx="5257800" cy="1701570"/>
          </a:xfrm>
        </p:spPr>
        <p:txBody>
          <a:bodyPr anchor="b">
            <a:normAutofit/>
          </a:bodyPr>
          <a:lstStyle/>
          <a:p>
            <a:r>
              <a:rPr lang="cs-CZ" sz="4400" dirty="0"/>
              <a:t>NÁSILÍ V RODINĚ</a:t>
            </a:r>
          </a:p>
        </p:txBody>
      </p:sp>
      <p:sp>
        <p:nvSpPr>
          <p:cNvPr id="3" name="Podnadpis 2"/>
          <p:cNvSpPr>
            <a:spLocks noGrp="1"/>
          </p:cNvSpPr>
          <p:nvPr>
            <p:ph type="subTitle" idx="1"/>
          </p:nvPr>
        </p:nvSpPr>
        <p:spPr>
          <a:xfrm>
            <a:off x="6096000" y="5592499"/>
            <a:ext cx="5147960" cy="646785"/>
          </a:xfrm>
        </p:spPr>
        <p:txBody>
          <a:bodyPr>
            <a:normAutofit/>
          </a:bodyPr>
          <a:lstStyle/>
          <a:p>
            <a:endParaRPr lang="cs-CZ" sz="2000"/>
          </a:p>
        </p:txBody>
      </p:sp>
    </p:spTree>
    <p:extLst>
      <p:ext uri="{BB962C8B-B14F-4D97-AF65-F5344CB8AC3E}">
        <p14:creationId xmlns:p14="http://schemas.microsoft.com/office/powerpoint/2010/main" val="3799523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E0DDB1-EC82-4F74-97CE-EBECA1126DFC}"/>
              </a:ext>
            </a:extLst>
          </p:cNvPr>
          <p:cNvSpPr>
            <a:spLocks noGrp="1"/>
          </p:cNvSpPr>
          <p:nvPr>
            <p:ph type="title"/>
          </p:nvPr>
        </p:nvSpPr>
        <p:spPr>
          <a:xfrm>
            <a:off x="766784" y="23018"/>
            <a:ext cx="10515600" cy="1325563"/>
          </a:xfrm>
        </p:spPr>
        <p:txBody>
          <a:bodyPr/>
          <a:lstStyle/>
          <a:p>
            <a:r>
              <a:rPr lang="cs-CZ" dirty="0"/>
              <a:t>Syndrom deprivovaného dítěte</a:t>
            </a:r>
          </a:p>
        </p:txBody>
      </p:sp>
      <p:sp>
        <p:nvSpPr>
          <p:cNvPr id="3" name="Zástupný obsah 2">
            <a:extLst>
              <a:ext uri="{FF2B5EF4-FFF2-40B4-BE49-F238E27FC236}">
                <a16:creationId xmlns:a16="http://schemas.microsoft.com/office/drawing/2014/main" id="{D3AF8C75-11C2-495C-8E54-A59B39E3250D}"/>
              </a:ext>
            </a:extLst>
          </p:cNvPr>
          <p:cNvSpPr>
            <a:spLocks noGrp="1"/>
          </p:cNvSpPr>
          <p:nvPr>
            <p:ph idx="1"/>
          </p:nvPr>
        </p:nvSpPr>
        <p:spPr>
          <a:xfrm>
            <a:off x="437321" y="1242391"/>
            <a:ext cx="11300791" cy="5377070"/>
          </a:xfrm>
        </p:spPr>
        <p:txBody>
          <a:bodyPr>
            <a:normAutofit fontScale="92500" lnSpcReduction="20000"/>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 psychologického hlediska má závažné důsledky </a:t>
            </a:r>
            <a:r>
              <a:rPr lang="cs-CZ" sz="1800" dirty="0" err="1">
                <a:solidFill>
                  <a:srgbClr val="000000"/>
                </a:solidFill>
                <a:effectLst/>
                <a:latin typeface="Times New Roman" panose="02020603050405020304" pitchFamily="18" charset="0"/>
                <a:ea typeface="Times New Roman" panose="02020603050405020304" pitchFamily="18" charset="0"/>
              </a:rPr>
              <a:t>předevsím</a:t>
            </a:r>
            <a:r>
              <a:rPr lang="cs-CZ" sz="1800" dirty="0">
                <a:solidFill>
                  <a:srgbClr val="000000"/>
                </a:solidFill>
                <a:effectLst/>
                <a:latin typeface="Times New Roman" panose="02020603050405020304" pitchFamily="18" charset="0"/>
                <a:ea typeface="Times New Roman" panose="02020603050405020304" pitchFamily="18" charset="0"/>
              </a:rPr>
              <a:t> citová deprivace – nedostatečné uspokojování citových potřeb, a sociokulturní deprivace – nedostatek podnětů, které podporují rozvoj schopností a dovedností dítěte</a:t>
            </a:r>
          </a:p>
          <a:p>
            <a:pPr marL="0" indent="0" algn="just" hangingPunct="0">
              <a:buNone/>
            </a:pPr>
            <a:r>
              <a:rPr lang="cs-CZ" sz="1800" i="1" u="sng" dirty="0">
                <a:solidFill>
                  <a:srgbClr val="000000"/>
                </a:solidFill>
                <a:effectLst/>
                <a:latin typeface="Times New Roman" panose="02020603050405020304" pitchFamily="18" charset="0"/>
                <a:ea typeface="Times New Roman" panose="02020603050405020304" pitchFamily="18" charset="0"/>
              </a:rPr>
              <a:t>citová deprivace</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OVB představuje v normální rodině pro dítě zdroj jistoty a bezpečí, potřebu citové jistoty obvykle uspokojuje tím, že mu poskytne specifickou zkušenost prožitku spolehlivého mezilidského vztahu, umožňuje split první vývojový úkol – získat základní důvěru ve svět a v závislosti na tom i pocit sebedůvěry, životní jistoty</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primární zkušenost jistého a spolehlivého vztahu je základem pro další rozvoj dětské osobnosti tím, že posiluje: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citová deprivace vzniká tehdy, když potřeba citové jistoty a bezpečí není uspokojována v dostatečné míře a po dostatečně dlouhou dobu</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vzniká v situaci, kdy matka nemá o dítě zájem, zanedbává je a zaujímá k němu ambivalentní nebo dokonce hostilní postoj</a:t>
            </a:r>
          </a:p>
          <a:p>
            <a:pPr marL="0" indent="0" algn="just" hangingPunct="0">
              <a:buNone/>
            </a:pPr>
            <a:r>
              <a:rPr lang="cs-CZ" sz="1800" i="1" dirty="0">
                <a:solidFill>
                  <a:srgbClr val="000000"/>
                </a:solidFill>
                <a:effectLst/>
                <a:latin typeface="Times New Roman" panose="02020603050405020304" pitchFamily="18" charset="0"/>
                <a:ea typeface="Times New Roman" panose="02020603050405020304" pitchFamily="18" charset="0"/>
              </a:rPr>
              <a:t>psychické důsledky citové deprivace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působí na různé děti odlišně, dle toho, jak jsou geneticky disponovány, jakou mají primární zkušenost, možnost získat nějaký náhradní zdroj citové podpory</a:t>
            </a:r>
          </a:p>
          <a:p>
            <a:pPr algn="just" hangingPunct="0">
              <a:tabLst>
                <a:tab pos="228600" algn="l"/>
              </a:tabLst>
            </a:pPr>
            <a:r>
              <a:rPr lang="cs-CZ" sz="1800" u="sng" dirty="0">
                <a:solidFill>
                  <a:srgbClr val="000000"/>
                </a:solidFill>
                <a:effectLst/>
                <a:latin typeface="Times New Roman" panose="02020603050405020304" pitchFamily="18" charset="0"/>
                <a:ea typeface="Times New Roman" panose="02020603050405020304" pitchFamily="18" charset="0"/>
              </a:rPr>
              <a:t>kognitivní odlišnosti</a:t>
            </a:r>
            <a:r>
              <a:rPr lang="cs-CZ" sz="1800" dirty="0">
                <a:solidFill>
                  <a:srgbClr val="000000"/>
                </a:solidFill>
                <a:effectLst/>
                <a:latin typeface="Times New Roman" panose="02020603050405020304" pitchFamily="18" charset="0"/>
                <a:ea typeface="Times New Roman" panose="02020603050405020304" pitchFamily="18" charset="0"/>
              </a:rPr>
              <a:t>: rozumové schopnosti nebývají dostatečně využívány, neschopnost porozumět významu vlastního chování, chování jiných lidí, poučit se ze zpětné vazby, nedostatečné ocenění dětských pokusů a různé aktivity od samého počátku vývoje, nedostatek pozitivní stimulace jakéhokoli učení</a:t>
            </a:r>
          </a:p>
          <a:p>
            <a:pPr algn="just" hangingPunct="0">
              <a:tabLst>
                <a:tab pos="228600" algn="l"/>
              </a:tabLst>
            </a:pPr>
            <a:r>
              <a:rPr lang="cs-CZ" sz="1800" u="sng" dirty="0">
                <a:solidFill>
                  <a:srgbClr val="000000"/>
                </a:solidFill>
                <a:effectLst/>
                <a:latin typeface="Times New Roman" panose="02020603050405020304" pitchFamily="18" charset="0"/>
                <a:ea typeface="Times New Roman" panose="02020603050405020304" pitchFamily="18" charset="0"/>
              </a:rPr>
              <a:t>citové prožívání</a:t>
            </a:r>
            <a:r>
              <a:rPr lang="cs-CZ" sz="1800" dirty="0">
                <a:solidFill>
                  <a:srgbClr val="000000"/>
                </a:solidFill>
                <a:effectLst/>
                <a:latin typeface="Times New Roman" panose="02020603050405020304" pitchFamily="18" charset="0"/>
                <a:ea typeface="Times New Roman" panose="02020603050405020304" pitchFamily="18" charset="0"/>
              </a:rPr>
              <a:t>:  primitivní, nediferencované, povrchní vztahy k lidem, absence empatie, egocentrismus, emočně ploché, nedůvěřivé, hostilní, agresivní, nízká frustrační tolerance, dráždivější, výbušnější, obtížně se orientují ve vlastních pocitech, </a:t>
            </a:r>
            <a:r>
              <a:rPr lang="cs-CZ" sz="1800" dirty="0" err="1">
                <a:solidFill>
                  <a:srgbClr val="000000"/>
                </a:solidFill>
                <a:effectLst/>
                <a:latin typeface="Times New Roman" panose="02020603050405020304" pitchFamily="18" charset="0"/>
                <a:ea typeface="Times New Roman" panose="02020603050405020304" pitchFamily="18" charset="0"/>
              </a:rPr>
              <a:t>chyyí</a:t>
            </a:r>
            <a:r>
              <a:rPr lang="cs-CZ" sz="1800" dirty="0">
                <a:solidFill>
                  <a:srgbClr val="000000"/>
                </a:solidFill>
                <a:effectLst/>
                <a:latin typeface="Times New Roman" panose="02020603050405020304" pitchFamily="18" charset="0"/>
                <a:ea typeface="Times New Roman" panose="02020603050405020304" pitchFamily="18" charset="0"/>
              </a:rPr>
              <a:t> zkušenost zpětné vazby s matkou – špatný rozvoj sebecitu</a:t>
            </a:r>
          </a:p>
          <a:p>
            <a:endParaRPr lang="cs-CZ" dirty="0"/>
          </a:p>
        </p:txBody>
      </p:sp>
    </p:spTree>
    <p:extLst>
      <p:ext uri="{BB962C8B-B14F-4D97-AF65-F5344CB8AC3E}">
        <p14:creationId xmlns:p14="http://schemas.microsoft.com/office/powerpoint/2010/main" val="13114401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CITOVÁ SUBDEPRIVACE</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208103" y="298173"/>
            <a:ext cx="6649279" cy="6430617"/>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mírnější varianta deprivační zkušenosti, mnohem častější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riziko je v tom, že je obtížněji identifikovatelná, dítěti se nedostane potřebné pomoci</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děti mohou mít dobré materiální zabezpečení, zajištěné dobré vzdělání, ale strádají v oblasti citové</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 c</a:t>
            </a:r>
            <a:r>
              <a:rPr lang="cs-CZ" sz="1800" dirty="0">
                <a:solidFill>
                  <a:srgbClr val="000000"/>
                </a:solidFill>
                <a:latin typeface="Times New Roman" panose="02020603050405020304" pitchFamily="18" charset="0"/>
                <a:ea typeface="Times New Roman" panose="02020603050405020304" pitchFamily="18" charset="0"/>
              </a:rPr>
              <a:t>hování</a:t>
            </a:r>
            <a:r>
              <a:rPr lang="cs-CZ" sz="1800" dirty="0">
                <a:solidFill>
                  <a:srgbClr val="000000"/>
                </a:solidFill>
                <a:effectLst/>
                <a:latin typeface="Times New Roman" panose="02020603050405020304" pitchFamily="18" charset="0"/>
                <a:ea typeface="Times New Roman" panose="02020603050405020304" pitchFamily="18" charset="0"/>
              </a:rPr>
              <a:t> rodičů, kteří nejsou schopni nebo ochotni dítě citově saturovat jsou zřejmé určité postoje, jež toto riziko signalizuji:</a:t>
            </a:r>
          </a:p>
          <a:p>
            <a:pPr marL="342900" lvl="0" indent="-342900" algn="just" hangingPunct="0">
              <a:buFont typeface="+mj-lt"/>
              <a:buAutoNum type="arabicPeriod"/>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snížená akceptace dítěte(rodiče o něm hovoří spíše kriticky)</a:t>
            </a:r>
          </a:p>
          <a:p>
            <a:pPr marL="342900" lvl="0" indent="-342900" algn="just" hangingPunct="0">
              <a:buFont typeface="+mj-lt"/>
              <a:buAutoNum type="arabicPeriod"/>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snížená empatie k dítěti</a:t>
            </a:r>
          </a:p>
          <a:p>
            <a:pPr marL="342900" lvl="0" indent="-342900" algn="just" hangingPunct="0">
              <a:buFont typeface="+mj-lt"/>
              <a:buAutoNum type="arabicPeriod"/>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snížená frekvence interakcí s dítětem</a:t>
            </a:r>
          </a:p>
        </p:txBody>
      </p:sp>
    </p:spTree>
    <p:extLst>
      <p:ext uri="{BB962C8B-B14F-4D97-AF65-F5344CB8AC3E}">
        <p14:creationId xmlns:p14="http://schemas.microsoft.com/office/powerpoint/2010/main" val="1568198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CITOVÁ SUBDEPRIVACE</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337313" y="318052"/>
            <a:ext cx="6155635" cy="6121750"/>
          </a:xfrm>
        </p:spPr>
        <p:txBody>
          <a:bodyPr anchor="ctr">
            <a:normAutofit/>
          </a:bodyPr>
          <a:lstStyle/>
          <a:p>
            <a:pPr algn="just" hangingPunct="0">
              <a:tabLst>
                <a:tab pos="228600" algn="l"/>
              </a:tabLst>
            </a:pPr>
            <a:r>
              <a:rPr lang="cs-CZ" sz="1800" dirty="0" err="1">
                <a:solidFill>
                  <a:srgbClr val="000000"/>
                </a:solidFill>
                <a:effectLst/>
                <a:latin typeface="Times New Roman" panose="02020603050405020304" pitchFamily="18" charset="0"/>
                <a:ea typeface="Times New Roman" panose="02020603050405020304" pitchFamily="18" charset="0"/>
              </a:rPr>
              <a:t>subdeprivační</a:t>
            </a:r>
            <a:r>
              <a:rPr lang="cs-CZ" sz="1800" dirty="0">
                <a:solidFill>
                  <a:srgbClr val="000000"/>
                </a:solidFill>
                <a:effectLst/>
                <a:latin typeface="Times New Roman" panose="02020603050405020304" pitchFamily="18" charset="0"/>
                <a:ea typeface="Times New Roman" panose="02020603050405020304" pitchFamily="18" charset="0"/>
              </a:rPr>
              <a:t> zkušenost, zejména míra jejich následku je dána interakcí vnějších a vnitřních rizikových faktorů, má individuálně typický obraz</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příznaky se často stávají nápadnými až ve svém souhrnu, typickým znakem je kumulace účinku drobných odchylek</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souhrn nepříznivých charakteristik dítěte, které mohou zatěžovat další rozvoj jeho osobnosti i jeho sociální adaptaci</a:t>
            </a:r>
          </a:p>
          <a:p>
            <a:pPr marL="342900" lvl="0" indent="-342900" algn="just" hangingPunct="0">
              <a:buFont typeface="+mj-lt"/>
              <a:buAutoNum type="arabicPeriod"/>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biologické faktory (méně odolné vůči všem běžným biologickým faktorům)</a:t>
            </a:r>
          </a:p>
          <a:p>
            <a:pPr marL="342900" lvl="0" indent="-342900" algn="just" hangingPunct="0">
              <a:buFont typeface="+mj-lt"/>
              <a:buAutoNum type="arabicPeriod"/>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psychosociální faktory (především oblast sociálních vztahů, bývají hůře hodnoceny, nejsou pozitivně akceptovány, špatné postavení v dětské skupině, vztahy s vrstevníky nepříznivé, odmítány, horší školní prospěch – nedokážou účelně využít inteligenci)</a:t>
            </a:r>
          </a:p>
        </p:txBody>
      </p:sp>
    </p:spTree>
    <p:extLst>
      <p:ext uri="{BB962C8B-B14F-4D97-AF65-F5344CB8AC3E}">
        <p14:creationId xmlns:p14="http://schemas.microsoft.com/office/powerpoint/2010/main" val="672135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ZANEDBÁVÁNÍ</a:t>
            </a:r>
            <a:br>
              <a:rPr lang="cs-CZ" sz="3600" dirty="0">
                <a:solidFill>
                  <a:srgbClr val="FFFFFF"/>
                </a:solidFill>
              </a:rPr>
            </a:br>
            <a:r>
              <a:rPr lang="cs-CZ" sz="3600" dirty="0">
                <a:solidFill>
                  <a:srgbClr val="FFFFFF"/>
                </a:solidFill>
              </a:rPr>
              <a:t>DÍTĚTE</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6095999" y="713312"/>
            <a:ext cx="5801140" cy="5935965"/>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vede k poškozování vzniklému v důsledku nedostatečného uspokojování jeho potřeb, jehož příčinou je omezení standardní interakce mezi rodičem a dítětem</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typický je nedostatek něčeho, strádání, deprivace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vždy jde o interakci rodiče s dítětem v určité situaci</a:t>
            </a:r>
          </a:p>
          <a:p>
            <a:pPr marL="0" indent="0" algn="just" hangingPunct="0">
              <a:buNone/>
            </a:pPr>
            <a:r>
              <a:rPr lang="cs-CZ" sz="1800" i="1" u="sng" dirty="0">
                <a:solidFill>
                  <a:srgbClr val="000000"/>
                </a:solidFill>
                <a:effectLst/>
                <a:latin typeface="Times New Roman" panose="02020603050405020304" pitchFamily="18" charset="0"/>
                <a:ea typeface="Times New Roman" panose="02020603050405020304" pitchFamily="18" charset="0"/>
              </a:rPr>
              <a:t>zanedbávající rodiče</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nemají pro rodičovskou roli dostatečné kompetence, neschopní, aktuálně se nemohou o dítě přijatelným způsobem starat, často osoby s nízkou sociokulturní úrovní, jejich domácnost i vztahy mezi jednotlivými členy mají celou řadu nedostatků</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nemají k rodičovství dostatečnou motivaci, příliš zaujati svými problémy, zájmy</a:t>
            </a:r>
            <a:r>
              <a:rPr lang="cs-CZ" sz="1800" dirty="0">
                <a:solidFill>
                  <a:srgbClr val="000000"/>
                </a:solidFill>
                <a:latin typeface="Times New Roman" panose="02020603050405020304" pitchFamily="18" charset="0"/>
                <a:ea typeface="Times New Roman" panose="02020603050405020304" pitchFamily="18" charset="0"/>
              </a:rPr>
              <a:t> </a:t>
            </a:r>
            <a:r>
              <a:rPr lang="cs-CZ" sz="1800" dirty="0" err="1">
                <a:solidFill>
                  <a:srgbClr val="000000"/>
                </a:solidFill>
                <a:latin typeface="Times New Roman" panose="02020603050405020304" pitchFamily="18" charset="0"/>
                <a:ea typeface="Times New Roman" panose="02020603050405020304" pitchFamily="18" charset="0"/>
              </a:rPr>
              <a:t>atp</a:t>
            </a:r>
            <a:endParaRPr lang="cs-CZ" sz="1800" dirty="0">
              <a:solidFill>
                <a:srgbClr val="000000"/>
              </a:solidFill>
              <a:effectLst/>
              <a:latin typeface="Times New Roman" panose="02020603050405020304" pitchFamily="18" charset="0"/>
              <a:ea typeface="Times New Roman" panose="02020603050405020304" pitchFamily="18" charset="0"/>
            </a:endParaRPr>
          </a:p>
          <a:p>
            <a:pPr marL="0" indent="0" algn="just" hangingPunct="0">
              <a:buNone/>
            </a:pPr>
            <a:r>
              <a:rPr lang="cs-CZ" sz="1800" i="1" u="sng" dirty="0">
                <a:solidFill>
                  <a:srgbClr val="000000"/>
                </a:solidFill>
                <a:effectLst/>
                <a:latin typeface="Times New Roman" panose="02020603050405020304" pitchFamily="18" charset="0"/>
                <a:ea typeface="Times New Roman" panose="02020603050405020304" pitchFamily="18" charset="0"/>
              </a:rPr>
              <a:t>děti, které jsou zanedbávané </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děti pasivní, apatické, nenápadné, nevýrazné, nedovedou své rodiče zaujmout</a:t>
            </a:r>
          </a:p>
          <a:p>
            <a:r>
              <a:rPr lang="cs-CZ" sz="1800" dirty="0">
                <a:solidFill>
                  <a:srgbClr val="000000"/>
                </a:solidFill>
                <a:effectLst/>
                <a:latin typeface="Times New Roman" panose="02020603050405020304" pitchFamily="18" charset="0"/>
                <a:ea typeface="Times New Roman" panose="02020603050405020304" pitchFamily="18" charset="0"/>
              </a:rPr>
              <a:t>děti nějak znevýhodněné, např. postižené</a:t>
            </a:r>
            <a:endParaRPr lang="cs-CZ" sz="2000" dirty="0"/>
          </a:p>
        </p:txBody>
      </p:sp>
    </p:spTree>
    <p:extLst>
      <p:ext uri="{BB962C8B-B14F-4D97-AF65-F5344CB8AC3E}">
        <p14:creationId xmlns:p14="http://schemas.microsoft.com/office/powerpoint/2010/main" val="6408922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C696A5">
              <a:alpha val="20000"/>
            </a:srgbClr>
          </a:solidFill>
          <a:ln w="32707" cap="flat">
            <a:noFill/>
            <a:prstDash val="solid"/>
            <a:miter/>
          </a:ln>
        </p:spPr>
        <p:txBody>
          <a:bodyPr rtlCol="0" anchor="ctr"/>
          <a:lstStyle/>
          <a:p>
            <a:endParaRPr lang="en-US">
              <a:solidFill>
                <a:schemeClr val="tx1"/>
              </a:solidFill>
            </a:endParaRPr>
          </a:p>
        </p:txBody>
      </p:sp>
      <p:sp>
        <p:nvSpPr>
          <p:cNvPr id="2" name="Nadpis 1">
            <a:extLst>
              <a:ext uri="{FF2B5EF4-FFF2-40B4-BE49-F238E27FC236}">
                <a16:creationId xmlns:a16="http://schemas.microsoft.com/office/drawing/2014/main" id="{0A1CCAA6-9D07-7F33-4B9A-E495EFFBA3F6}"/>
              </a:ext>
            </a:extLst>
          </p:cNvPr>
          <p:cNvSpPr>
            <a:spLocks noGrp="1"/>
          </p:cNvSpPr>
          <p:nvPr>
            <p:ph type="title"/>
          </p:nvPr>
        </p:nvSpPr>
        <p:spPr>
          <a:xfrm>
            <a:off x="905484" y="1065749"/>
            <a:ext cx="3748810" cy="4726502"/>
          </a:xfrm>
        </p:spPr>
        <p:txBody>
          <a:bodyPr>
            <a:normAutofit/>
          </a:bodyPr>
          <a:lstStyle/>
          <a:p>
            <a:pPr marL="342900" lvl="0" indent="-342900">
              <a:lnSpc>
                <a:spcPct val="115000"/>
              </a:lnSpc>
              <a:spcBef>
                <a:spcPts val="1200"/>
              </a:spcBef>
            </a:pPr>
            <a:br>
              <a:rPr lang="cs-CZ" sz="1800" dirty="0">
                <a:effectLst/>
                <a:latin typeface="Times New Roman" panose="02020603050405020304" pitchFamily="18" charset="0"/>
                <a:ea typeface="Calibri" panose="020F0502020204030204" pitchFamily="34" charset="0"/>
                <a:cs typeface="Times New Roman" panose="02020603050405020304" pitchFamily="18" charset="0"/>
              </a:rPr>
            </a:br>
            <a:r>
              <a:rPr lang="cs-CZ" sz="5400" dirty="0">
                <a:effectLst/>
                <a:latin typeface="Times New Roman" panose="02020603050405020304" pitchFamily="18" charset="0"/>
                <a:ea typeface="Calibri" panose="020F0502020204030204" pitchFamily="34" charset="0"/>
                <a:cs typeface="Times New Roman" panose="02020603050405020304" pitchFamily="18" charset="0"/>
              </a:rPr>
              <a:t>TÝRÁNÍ DÍTĚTE</a:t>
            </a:r>
            <a:endParaRPr lang="cs-CZ" sz="5400" dirty="0"/>
          </a:p>
        </p:txBody>
      </p:sp>
      <p:sp>
        <p:nvSpPr>
          <p:cNvPr id="3" name="Zástupný obsah 2">
            <a:extLst>
              <a:ext uri="{FF2B5EF4-FFF2-40B4-BE49-F238E27FC236}">
                <a16:creationId xmlns:a16="http://schemas.microsoft.com/office/drawing/2014/main" id="{24D7D961-D1C8-8D28-23B6-B2F34984B316}"/>
              </a:ext>
            </a:extLst>
          </p:cNvPr>
          <p:cNvSpPr>
            <a:spLocks noGrp="1"/>
          </p:cNvSpPr>
          <p:nvPr>
            <p:ph idx="1"/>
          </p:nvPr>
        </p:nvSpPr>
        <p:spPr>
          <a:xfrm>
            <a:off x="6804401" y="713313"/>
            <a:ext cx="4549400" cy="5431376"/>
          </a:xfrm>
        </p:spPr>
        <p:txBody>
          <a:bodyPr anchor="ctr">
            <a:normAutofit/>
          </a:bodyPr>
          <a:lstStyle/>
          <a:p>
            <a:pPr marL="342900" lvl="0" indent="-342900" algn="just">
              <a:lnSpc>
                <a:spcPct val="115000"/>
              </a:lnSpc>
              <a:spcBef>
                <a:spcPts val="1200"/>
              </a:spcBef>
              <a:buFont typeface="Symbol" panose="05050102010706020507" pitchFamily="18" charset="2"/>
              <a:buChar char=""/>
            </a:pPr>
            <a:r>
              <a:rPr lang="cs-CZ" sz="1800" dirty="0">
                <a:effectLst/>
                <a:latin typeface="Times New Roman" panose="02020603050405020304" pitchFamily="18" charset="0"/>
                <a:ea typeface="Calibri" panose="020F0502020204030204" pitchFamily="34" charset="0"/>
              </a:rPr>
              <a:t>Týráním se rozumí chování rodičů či jiných osob, který dítě tělesně či duševně poškozuje a ohrožuje tak i jeho další vývoj</a:t>
            </a:r>
          </a:p>
          <a:p>
            <a:pPr marL="0" lvl="0" indent="0" algn="just">
              <a:lnSpc>
                <a:spcPct val="115000"/>
              </a:lnSpc>
              <a:spcBef>
                <a:spcPts val="1200"/>
              </a:spcBef>
              <a:buNone/>
            </a:pPr>
            <a:endParaRPr lang="cs-CZ" sz="1800" dirty="0">
              <a:effectLst/>
              <a:latin typeface="Times New Roman" panose="02020603050405020304" pitchFamily="18" charset="0"/>
              <a:ea typeface="Calibri" panose="020F0502020204030204" pitchFamily="34" charset="0"/>
            </a:endParaRPr>
          </a:p>
          <a:p>
            <a:pPr marL="0" lvl="0" indent="0" algn="just">
              <a:lnSpc>
                <a:spcPct val="115000"/>
              </a:lnSpc>
              <a:spcBef>
                <a:spcPts val="1200"/>
              </a:spcBef>
              <a:buNone/>
            </a:pPr>
            <a:r>
              <a:rPr lang="cs-CZ" sz="2000" dirty="0">
                <a:latin typeface="Times New Roman" panose="02020603050405020304" pitchFamily="18" charset="0"/>
                <a:ea typeface="Calibri" panose="020F0502020204030204" pitchFamily="34" charset="0"/>
              </a:rPr>
              <a:t>FORMY </a:t>
            </a:r>
          </a:p>
          <a:p>
            <a:pPr algn="just">
              <a:lnSpc>
                <a:spcPct val="115000"/>
              </a:lnSpc>
              <a:spcBef>
                <a:spcPts val="1200"/>
              </a:spcBef>
            </a:pPr>
            <a:r>
              <a:rPr lang="cs-CZ" sz="2000" dirty="0">
                <a:latin typeface="Times New Roman" panose="02020603050405020304" pitchFamily="18" charset="0"/>
                <a:ea typeface="Calibri" panose="020F0502020204030204" pitchFamily="34" charset="0"/>
              </a:rPr>
              <a:t>Fyzické (</a:t>
            </a:r>
            <a:r>
              <a:rPr lang="cs-CZ" sz="2000" dirty="0">
                <a:solidFill>
                  <a:srgbClr val="000000"/>
                </a:solidFill>
                <a:effectLst/>
                <a:latin typeface="Times New Roman" panose="02020603050405020304" pitchFamily="18" charset="0"/>
                <a:ea typeface="Times New Roman" panose="02020603050405020304" pitchFamily="18" charset="0"/>
              </a:rPr>
              <a:t>nadměrné trestání, bití, odpíraní jídla)</a:t>
            </a:r>
            <a:endParaRPr lang="cs-CZ" sz="2000" dirty="0">
              <a:latin typeface="Times New Roman" panose="02020603050405020304" pitchFamily="18" charset="0"/>
              <a:ea typeface="Calibri" panose="020F0502020204030204" pitchFamily="34" charset="0"/>
            </a:endParaRPr>
          </a:p>
          <a:p>
            <a:pPr algn="just">
              <a:lnSpc>
                <a:spcPct val="115000"/>
              </a:lnSpc>
              <a:spcBef>
                <a:spcPts val="1200"/>
              </a:spcBef>
            </a:pPr>
            <a:r>
              <a:rPr lang="cs-CZ" sz="2000" dirty="0">
                <a:latin typeface="Times New Roman" panose="02020603050405020304" pitchFamily="18" charset="0"/>
                <a:ea typeface="Calibri" panose="020F0502020204030204" pitchFamily="34" charset="0"/>
              </a:rPr>
              <a:t>Psychické (</a:t>
            </a:r>
            <a:r>
              <a:rPr lang="cs-CZ" sz="2000" dirty="0">
                <a:solidFill>
                  <a:srgbClr val="000000"/>
                </a:solidFill>
                <a:effectLst/>
                <a:latin typeface="Times New Roman" panose="02020603050405020304" pitchFamily="18" charset="0"/>
                <a:ea typeface="Times New Roman" panose="02020603050405020304" pitchFamily="18" charset="0"/>
              </a:rPr>
              <a:t>hůře identifikovatelné, následky nejsou tak jednoznačné, ale mohou být nepříznivější, např. nadměrná kritika, ponižování)</a:t>
            </a:r>
            <a:endParaRPr lang="cs-CZ" sz="2000" dirty="0">
              <a:latin typeface="Times New Roman" panose="02020603050405020304" pitchFamily="18" charset="0"/>
              <a:ea typeface="Calibri" panose="020F0502020204030204" pitchFamily="34" charset="0"/>
            </a:endParaRPr>
          </a:p>
          <a:p>
            <a:pPr algn="just">
              <a:lnSpc>
                <a:spcPct val="115000"/>
              </a:lnSpc>
              <a:spcBef>
                <a:spcPts val="1200"/>
              </a:spcBef>
            </a:pPr>
            <a:endParaRPr lang="cs-CZ" sz="2000" dirty="0">
              <a:latin typeface="Times New Roman" panose="02020603050405020304" pitchFamily="18" charset="0"/>
              <a:ea typeface="Calibri" panose="020F0502020204030204" pitchFamily="34" charset="0"/>
            </a:endParaRPr>
          </a:p>
          <a:p>
            <a:pPr marL="0" indent="0" algn="just">
              <a:lnSpc>
                <a:spcPct val="115000"/>
              </a:lnSpc>
              <a:spcBef>
                <a:spcPts val="1200"/>
              </a:spcBef>
              <a:buNone/>
            </a:pPr>
            <a:endParaRPr lang="cs-CZ" sz="18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18646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C696A5">
              <a:alpha val="20000"/>
            </a:srgbClr>
          </a:solidFill>
          <a:ln w="32707" cap="flat">
            <a:noFill/>
            <a:prstDash val="solid"/>
            <a:miter/>
          </a:ln>
        </p:spPr>
        <p:txBody>
          <a:bodyPr rtlCol="0" anchor="ctr"/>
          <a:lstStyle/>
          <a:p>
            <a:endParaRPr lang="en-US">
              <a:solidFill>
                <a:schemeClr val="tx1"/>
              </a:solidFill>
            </a:endParaRPr>
          </a:p>
        </p:txBody>
      </p:sp>
      <p:sp>
        <p:nvSpPr>
          <p:cNvPr id="2" name="Nadpis 1">
            <a:extLst>
              <a:ext uri="{FF2B5EF4-FFF2-40B4-BE49-F238E27FC236}">
                <a16:creationId xmlns:a16="http://schemas.microsoft.com/office/drawing/2014/main" id="{0A1CCAA6-9D07-7F33-4B9A-E495EFFBA3F6}"/>
              </a:ext>
            </a:extLst>
          </p:cNvPr>
          <p:cNvSpPr>
            <a:spLocks noGrp="1"/>
          </p:cNvSpPr>
          <p:nvPr>
            <p:ph type="title"/>
          </p:nvPr>
        </p:nvSpPr>
        <p:spPr>
          <a:xfrm>
            <a:off x="905484" y="1065749"/>
            <a:ext cx="3748810" cy="4726502"/>
          </a:xfrm>
        </p:spPr>
        <p:txBody>
          <a:bodyPr>
            <a:normAutofit/>
          </a:bodyPr>
          <a:lstStyle/>
          <a:p>
            <a:pPr marL="342900" lvl="0" indent="-342900">
              <a:lnSpc>
                <a:spcPct val="115000"/>
              </a:lnSpc>
              <a:spcBef>
                <a:spcPts val="1200"/>
              </a:spcBef>
            </a:pPr>
            <a:br>
              <a:rPr lang="cs-CZ" sz="1800" dirty="0">
                <a:effectLst/>
                <a:latin typeface="Times New Roman" panose="02020603050405020304" pitchFamily="18" charset="0"/>
                <a:ea typeface="Calibri" panose="020F0502020204030204" pitchFamily="34" charset="0"/>
                <a:cs typeface="Times New Roman" panose="02020603050405020304" pitchFamily="18" charset="0"/>
              </a:rPr>
            </a:br>
            <a:r>
              <a:rPr lang="cs-CZ" sz="5400" dirty="0">
                <a:effectLst/>
                <a:latin typeface="Times New Roman" panose="02020603050405020304" pitchFamily="18" charset="0"/>
                <a:ea typeface="Calibri" panose="020F0502020204030204" pitchFamily="34" charset="0"/>
                <a:cs typeface="Times New Roman" panose="02020603050405020304" pitchFamily="18" charset="0"/>
              </a:rPr>
              <a:t>TÝRÁNÍ DÍTĚTE</a:t>
            </a:r>
            <a:endParaRPr lang="cs-CZ" sz="5400" dirty="0"/>
          </a:p>
        </p:txBody>
      </p:sp>
      <p:sp>
        <p:nvSpPr>
          <p:cNvPr id="3" name="Zástupný obsah 2">
            <a:extLst>
              <a:ext uri="{FF2B5EF4-FFF2-40B4-BE49-F238E27FC236}">
                <a16:creationId xmlns:a16="http://schemas.microsoft.com/office/drawing/2014/main" id="{24D7D961-D1C8-8D28-23B6-B2F34984B316}"/>
              </a:ext>
            </a:extLst>
          </p:cNvPr>
          <p:cNvSpPr>
            <a:spLocks noGrp="1"/>
          </p:cNvSpPr>
          <p:nvPr>
            <p:ph idx="1"/>
          </p:nvPr>
        </p:nvSpPr>
        <p:spPr>
          <a:xfrm>
            <a:off x="6804401" y="713313"/>
            <a:ext cx="4549400" cy="5431376"/>
          </a:xfrm>
        </p:spPr>
        <p:txBody>
          <a:bodyPr anchor="ctr">
            <a:normAutofit fontScale="92500" lnSpcReduction="10000"/>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zvýšené riziko je v rodinách, kde jsou vztahy mezi jejími členy narušené</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členové </a:t>
            </a:r>
            <a:r>
              <a:rPr lang="cs-CZ" sz="1800" b="1" dirty="0">
                <a:solidFill>
                  <a:srgbClr val="000000"/>
                </a:solidFill>
                <a:effectLst/>
                <a:latin typeface="Times New Roman" panose="02020603050405020304" pitchFamily="18" charset="0"/>
                <a:ea typeface="Times New Roman" panose="02020603050405020304" pitchFamily="18" charset="0"/>
              </a:rPr>
              <a:t>nejsou schopni kooperovat </a:t>
            </a:r>
            <a:r>
              <a:rPr lang="cs-CZ" sz="1800" dirty="0">
                <a:solidFill>
                  <a:srgbClr val="000000"/>
                </a:solidFill>
                <a:effectLst/>
                <a:latin typeface="Times New Roman" panose="02020603050405020304" pitchFamily="18" charset="0"/>
                <a:ea typeface="Times New Roman" panose="02020603050405020304" pitchFamily="18" charset="0"/>
              </a:rPr>
              <a:t>při řešení problémů, chybí vzájemná podpora, převažuje napětí, nespokojenost,...vše se řeší násilným způsobem</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agrese vůči dítěti je jedním z projevů </a:t>
            </a:r>
            <a:r>
              <a:rPr lang="cs-CZ" sz="1800" b="1" dirty="0">
                <a:solidFill>
                  <a:srgbClr val="000000"/>
                </a:solidFill>
                <a:effectLst/>
                <a:latin typeface="Times New Roman" panose="02020603050405020304" pitchFamily="18" charset="0"/>
                <a:ea typeface="Times New Roman" panose="02020603050405020304" pitchFamily="18" charset="0"/>
              </a:rPr>
              <a:t>nakumulovaného napětí</a:t>
            </a:r>
            <a:r>
              <a:rPr lang="cs-CZ" sz="1800" dirty="0">
                <a:solidFill>
                  <a:srgbClr val="000000"/>
                </a:solidFill>
                <a:effectLst/>
                <a:latin typeface="Times New Roman" panose="02020603050405020304" pitchFamily="18" charset="0"/>
                <a:ea typeface="Times New Roman" panose="02020603050405020304" pitchFamily="18" charset="0"/>
              </a:rPr>
              <a:t>, které vyplývá z neschopnosti rodiny zvládnout své problémy</a:t>
            </a:r>
          </a:p>
          <a:p>
            <a:pPr algn="just" hangingPunct="0">
              <a:tabLst>
                <a:tab pos="228600" algn="l"/>
              </a:tabLst>
            </a:pPr>
            <a:r>
              <a:rPr lang="cs-CZ" sz="1800" b="1" dirty="0">
                <a:solidFill>
                  <a:srgbClr val="000000"/>
                </a:solidFill>
                <a:effectLst/>
                <a:latin typeface="Times New Roman" panose="02020603050405020304" pitchFamily="18" charset="0"/>
                <a:ea typeface="Times New Roman" panose="02020603050405020304" pitchFamily="18" charset="0"/>
              </a:rPr>
              <a:t>dítě jako nejslabší člen </a:t>
            </a:r>
            <a:r>
              <a:rPr lang="cs-CZ" sz="1800" dirty="0">
                <a:solidFill>
                  <a:srgbClr val="000000"/>
                </a:solidFill>
                <a:effectLst/>
                <a:latin typeface="Times New Roman" panose="02020603050405020304" pitchFamily="18" charset="0"/>
                <a:ea typeface="Times New Roman" panose="02020603050405020304" pitchFamily="18" charset="0"/>
              </a:rPr>
              <a:t>se stává obětí této dysfunkce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dle Matějčka jsou ve větší míře ohroženy děti, které dospělé nějakým způsobem provokují, vyčerpávají liší se od normy, např. hyperaktivní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velký význam situačních faktorů</a:t>
            </a:r>
          </a:p>
          <a:p>
            <a:pPr algn="just" hangingPunct="0">
              <a:tabLst>
                <a:tab pos="228600" algn="l"/>
              </a:tabLst>
            </a:pPr>
            <a:r>
              <a:rPr lang="cs-CZ" sz="1800" b="1" dirty="0" err="1">
                <a:solidFill>
                  <a:srgbClr val="000000"/>
                </a:solidFill>
                <a:effectLst/>
                <a:latin typeface="Times New Roman" panose="02020603050405020304" pitchFamily="18" charset="0"/>
                <a:ea typeface="Times New Roman" panose="02020603050405020304" pitchFamily="18" charset="0"/>
              </a:rPr>
              <a:t>Medein</a:t>
            </a:r>
            <a:r>
              <a:rPr lang="cs-CZ" sz="1800" b="1" dirty="0">
                <a:solidFill>
                  <a:srgbClr val="000000"/>
                </a:solidFill>
                <a:effectLst/>
                <a:latin typeface="Times New Roman" panose="02020603050405020304" pitchFamily="18" charset="0"/>
                <a:ea typeface="Times New Roman" panose="02020603050405020304" pitchFamily="18" charset="0"/>
              </a:rPr>
              <a:t> komplex </a:t>
            </a:r>
            <a:r>
              <a:rPr lang="cs-CZ" sz="1800" dirty="0">
                <a:solidFill>
                  <a:srgbClr val="000000"/>
                </a:solidFill>
                <a:effectLst/>
                <a:latin typeface="Times New Roman" panose="02020603050405020304" pitchFamily="18" charset="0"/>
                <a:ea typeface="Times New Roman" panose="02020603050405020304" pitchFamily="18" charset="0"/>
              </a:rPr>
              <a:t>- jeden partner trestá druhého prostřednictvím dítěte, (dospělému přímo ublížit nemůže)</a:t>
            </a:r>
            <a:endParaRPr lang="cs-CZ" sz="2000" dirty="0">
              <a:latin typeface="Times New Roman" panose="02020603050405020304" pitchFamily="18" charset="0"/>
              <a:ea typeface="Calibri" panose="020F0502020204030204" pitchFamily="34" charset="0"/>
            </a:endParaRPr>
          </a:p>
          <a:p>
            <a:pPr marL="0" indent="0" algn="just">
              <a:lnSpc>
                <a:spcPct val="115000"/>
              </a:lnSpc>
              <a:spcBef>
                <a:spcPts val="1200"/>
              </a:spcBef>
              <a:buNone/>
            </a:pPr>
            <a:endParaRPr lang="cs-CZ" sz="18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21448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C696A5">
              <a:alpha val="20000"/>
            </a:srgbClr>
          </a:solidFill>
          <a:ln w="32707" cap="flat">
            <a:noFill/>
            <a:prstDash val="solid"/>
            <a:miter/>
          </a:ln>
        </p:spPr>
        <p:txBody>
          <a:bodyPr rtlCol="0" anchor="ctr"/>
          <a:lstStyle/>
          <a:p>
            <a:endParaRPr lang="en-US">
              <a:solidFill>
                <a:schemeClr val="tx1"/>
              </a:solidFill>
            </a:endParaRPr>
          </a:p>
        </p:txBody>
      </p:sp>
      <p:sp>
        <p:nvSpPr>
          <p:cNvPr id="2" name="Nadpis 1">
            <a:extLst>
              <a:ext uri="{FF2B5EF4-FFF2-40B4-BE49-F238E27FC236}">
                <a16:creationId xmlns:a16="http://schemas.microsoft.com/office/drawing/2014/main" id="{0A1CCAA6-9D07-7F33-4B9A-E495EFFBA3F6}"/>
              </a:ext>
            </a:extLst>
          </p:cNvPr>
          <p:cNvSpPr>
            <a:spLocks noGrp="1"/>
          </p:cNvSpPr>
          <p:nvPr>
            <p:ph type="title"/>
          </p:nvPr>
        </p:nvSpPr>
        <p:spPr>
          <a:xfrm>
            <a:off x="905484" y="1065749"/>
            <a:ext cx="3748810" cy="4726502"/>
          </a:xfrm>
        </p:spPr>
        <p:txBody>
          <a:bodyPr>
            <a:normAutofit/>
          </a:bodyPr>
          <a:lstStyle/>
          <a:p>
            <a:pPr marL="342900" lvl="0" indent="-342900">
              <a:lnSpc>
                <a:spcPct val="115000"/>
              </a:lnSpc>
              <a:spcBef>
                <a:spcPts val="1200"/>
              </a:spcBef>
            </a:pPr>
            <a:br>
              <a:rPr lang="cs-CZ" sz="1800" dirty="0">
                <a:effectLst/>
                <a:latin typeface="Times New Roman" panose="02020603050405020304" pitchFamily="18" charset="0"/>
                <a:ea typeface="Calibri" panose="020F0502020204030204" pitchFamily="34" charset="0"/>
                <a:cs typeface="Times New Roman" panose="02020603050405020304" pitchFamily="18" charset="0"/>
              </a:rPr>
            </a:br>
            <a:r>
              <a:rPr lang="cs-CZ" sz="5400" dirty="0">
                <a:effectLst/>
                <a:latin typeface="Times New Roman" panose="02020603050405020304" pitchFamily="18" charset="0"/>
                <a:ea typeface="Calibri" panose="020F0502020204030204" pitchFamily="34" charset="0"/>
                <a:cs typeface="Times New Roman" panose="02020603050405020304" pitchFamily="18" charset="0"/>
              </a:rPr>
              <a:t>TÝRÁNÍ DÍTĚTE</a:t>
            </a:r>
            <a:endParaRPr lang="cs-CZ" sz="5400" dirty="0"/>
          </a:p>
        </p:txBody>
      </p:sp>
      <p:sp>
        <p:nvSpPr>
          <p:cNvPr id="3" name="Zástupný obsah 2">
            <a:extLst>
              <a:ext uri="{FF2B5EF4-FFF2-40B4-BE49-F238E27FC236}">
                <a16:creationId xmlns:a16="http://schemas.microsoft.com/office/drawing/2014/main" id="{24D7D961-D1C8-8D28-23B6-B2F34984B316}"/>
              </a:ext>
            </a:extLst>
          </p:cNvPr>
          <p:cNvSpPr>
            <a:spLocks noGrp="1"/>
          </p:cNvSpPr>
          <p:nvPr>
            <p:ph idx="1"/>
          </p:nvPr>
        </p:nvSpPr>
        <p:spPr>
          <a:xfrm>
            <a:off x="6390860" y="298174"/>
            <a:ext cx="5218043" cy="6420677"/>
          </a:xfrm>
        </p:spPr>
        <p:txBody>
          <a:bodyPr anchor="ctr">
            <a:normAutofit lnSpcReduction="10000"/>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týrání je takový projev chování rodičů či jiných osob, které dítě tělesně či duševně poškozuje a ohrožuje tak i jeho další vývoj</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tělesné týrání: nadměrné trestání, bití, odpíraní jídla</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jakákoli forma týrání zahrnuje </a:t>
            </a:r>
            <a:r>
              <a:rPr lang="cs-CZ" sz="1800" b="1" dirty="0">
                <a:solidFill>
                  <a:srgbClr val="000000"/>
                </a:solidFill>
                <a:effectLst/>
                <a:latin typeface="Times New Roman" panose="02020603050405020304" pitchFamily="18" charset="0"/>
                <a:ea typeface="Times New Roman" panose="02020603050405020304" pitchFamily="18" charset="0"/>
              </a:rPr>
              <a:t>jak deprivační zkušenost, tak silný stres</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týrání nepřináší dítěti jenom aktuální trýzeň, ale </a:t>
            </a:r>
            <a:r>
              <a:rPr lang="cs-CZ" sz="1800" b="1" dirty="0">
                <a:solidFill>
                  <a:srgbClr val="000000"/>
                </a:solidFill>
                <a:effectLst/>
                <a:latin typeface="Times New Roman" panose="02020603050405020304" pitchFamily="18" charset="0"/>
                <a:ea typeface="Times New Roman" panose="02020603050405020304" pitchFamily="18" charset="0"/>
              </a:rPr>
              <a:t>ovlivní i jeho očekávání do budoucnosti</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k dalšímu poškození může dojít v důsledku tzv. </a:t>
            </a:r>
            <a:r>
              <a:rPr lang="cs-CZ" sz="1800" b="1" dirty="0">
                <a:solidFill>
                  <a:srgbClr val="000000"/>
                </a:solidFill>
                <a:effectLst/>
                <a:latin typeface="Times New Roman" panose="02020603050405020304" pitchFamily="18" charset="0"/>
                <a:ea typeface="Times New Roman" panose="02020603050405020304" pitchFamily="18" charset="0"/>
              </a:rPr>
              <a:t>sekundární viktimizace</a:t>
            </a:r>
            <a:r>
              <a:rPr lang="cs-CZ" sz="1800" dirty="0">
                <a:solidFill>
                  <a:srgbClr val="000000"/>
                </a:solidFill>
                <a:effectLst/>
                <a:latin typeface="Times New Roman" panose="02020603050405020304" pitchFamily="18" charset="0"/>
                <a:ea typeface="Times New Roman" panose="02020603050405020304" pitchFamily="18" charset="0"/>
              </a:rPr>
              <a:t>, která vzniká na základě souhrnného působení všech negativních vlivů vyplývajících z necitlivého řešení této situace, z reakcí společnosti</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dítě velmi často není schopné samo hledat pomoc, buď pro celkovou nezralost, neschopnost problém sdělit, nebo ze strachu</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specifickou formou poškozování dítěte je </a:t>
            </a:r>
            <a:r>
              <a:rPr lang="cs-CZ" sz="1800" b="1" dirty="0" err="1">
                <a:solidFill>
                  <a:srgbClr val="000000"/>
                </a:solidFill>
                <a:effectLst/>
                <a:latin typeface="Times New Roman" panose="02020603050405020304" pitchFamily="18" charset="0"/>
                <a:ea typeface="Times New Roman" panose="02020603050405020304" pitchFamily="18" charset="0"/>
              </a:rPr>
              <a:t>Münchhausenův</a:t>
            </a:r>
            <a:r>
              <a:rPr lang="cs-CZ" sz="1800" b="1" dirty="0">
                <a:solidFill>
                  <a:srgbClr val="000000"/>
                </a:solidFill>
                <a:effectLst/>
                <a:latin typeface="Times New Roman" panose="02020603050405020304" pitchFamily="18" charset="0"/>
                <a:ea typeface="Times New Roman" panose="02020603050405020304" pitchFamily="18" charset="0"/>
              </a:rPr>
              <a:t> syndrom by </a:t>
            </a:r>
            <a:r>
              <a:rPr lang="cs-CZ" sz="1800" b="1" dirty="0" err="1">
                <a:solidFill>
                  <a:srgbClr val="000000"/>
                </a:solidFill>
                <a:effectLst/>
                <a:latin typeface="Times New Roman" panose="02020603050405020304" pitchFamily="18" charset="0"/>
                <a:ea typeface="Times New Roman" panose="02020603050405020304" pitchFamily="18" charset="0"/>
              </a:rPr>
              <a:t>proxy</a:t>
            </a:r>
            <a:r>
              <a:rPr lang="cs-CZ" sz="1800" b="1" dirty="0">
                <a:solidFill>
                  <a:srgbClr val="000000"/>
                </a:solidFill>
                <a:effectLst/>
                <a:latin typeface="Times New Roman" panose="02020603050405020304" pitchFamily="18" charset="0"/>
                <a:ea typeface="Times New Roman" panose="02020603050405020304" pitchFamily="18" charset="0"/>
              </a:rPr>
              <a:t> </a:t>
            </a:r>
            <a:r>
              <a:rPr lang="cs-CZ" sz="1800" dirty="0">
                <a:solidFill>
                  <a:srgbClr val="000000"/>
                </a:solidFill>
                <a:effectLst/>
                <a:latin typeface="Times New Roman" panose="02020603050405020304" pitchFamily="18" charset="0"/>
                <a:ea typeface="Times New Roman" panose="02020603050405020304" pitchFamily="18" charset="0"/>
              </a:rPr>
              <a:t>(v zastoupení), patří do skupiny předstíraných poruch, obvykle matka simuluje, vytváří u dítěte různé zdravotní potíže, kvůli nimž vyhledává a vyžaduje zdravotní péči</a:t>
            </a:r>
          </a:p>
        </p:txBody>
      </p:sp>
    </p:spTree>
    <p:extLst>
      <p:ext uri="{BB962C8B-B14F-4D97-AF65-F5344CB8AC3E}">
        <p14:creationId xmlns:p14="http://schemas.microsoft.com/office/powerpoint/2010/main" val="387990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C696A5">
              <a:alpha val="20000"/>
            </a:srgbClr>
          </a:solidFill>
          <a:ln w="32707" cap="flat">
            <a:noFill/>
            <a:prstDash val="solid"/>
            <a:miter/>
          </a:ln>
        </p:spPr>
        <p:txBody>
          <a:bodyPr rtlCol="0" anchor="ctr"/>
          <a:lstStyle/>
          <a:p>
            <a:endParaRPr lang="en-US">
              <a:solidFill>
                <a:schemeClr val="tx1"/>
              </a:solidFill>
            </a:endParaRPr>
          </a:p>
        </p:txBody>
      </p:sp>
      <p:sp>
        <p:nvSpPr>
          <p:cNvPr id="2" name="Nadpis 1">
            <a:extLst>
              <a:ext uri="{FF2B5EF4-FFF2-40B4-BE49-F238E27FC236}">
                <a16:creationId xmlns:a16="http://schemas.microsoft.com/office/drawing/2014/main" id="{0A1CCAA6-9D07-7F33-4B9A-E495EFFBA3F6}"/>
              </a:ext>
            </a:extLst>
          </p:cNvPr>
          <p:cNvSpPr>
            <a:spLocks noGrp="1"/>
          </p:cNvSpPr>
          <p:nvPr>
            <p:ph type="title"/>
          </p:nvPr>
        </p:nvSpPr>
        <p:spPr>
          <a:xfrm>
            <a:off x="905484" y="1065749"/>
            <a:ext cx="3748810" cy="4726502"/>
          </a:xfrm>
        </p:spPr>
        <p:txBody>
          <a:bodyPr>
            <a:normAutofit/>
          </a:bodyPr>
          <a:lstStyle/>
          <a:p>
            <a:pPr marL="342900" lvl="0" indent="-342900">
              <a:lnSpc>
                <a:spcPct val="115000"/>
              </a:lnSpc>
              <a:spcBef>
                <a:spcPts val="1200"/>
              </a:spcBef>
            </a:pPr>
            <a:br>
              <a:rPr lang="cs-CZ" sz="1800" dirty="0">
                <a:effectLst/>
                <a:latin typeface="Times New Roman" panose="02020603050405020304" pitchFamily="18" charset="0"/>
                <a:ea typeface="Calibri" panose="020F0502020204030204" pitchFamily="34" charset="0"/>
                <a:cs typeface="Times New Roman" panose="02020603050405020304" pitchFamily="18" charset="0"/>
              </a:rPr>
            </a:br>
            <a:r>
              <a:rPr lang="cs-CZ" sz="5400" dirty="0">
                <a:effectLst/>
                <a:latin typeface="Times New Roman" panose="02020603050405020304" pitchFamily="18" charset="0"/>
                <a:ea typeface="Calibri" panose="020F0502020204030204" pitchFamily="34" charset="0"/>
                <a:cs typeface="Times New Roman" panose="02020603050405020304" pitchFamily="18" charset="0"/>
              </a:rPr>
              <a:t>TÝRÁNÍ DÍTĚTE</a:t>
            </a:r>
            <a:endParaRPr lang="cs-CZ" sz="5400" dirty="0"/>
          </a:p>
        </p:txBody>
      </p:sp>
      <p:sp>
        <p:nvSpPr>
          <p:cNvPr id="3" name="Zástupný obsah 2">
            <a:extLst>
              <a:ext uri="{FF2B5EF4-FFF2-40B4-BE49-F238E27FC236}">
                <a16:creationId xmlns:a16="http://schemas.microsoft.com/office/drawing/2014/main" id="{24D7D961-D1C8-8D28-23B6-B2F34984B316}"/>
              </a:ext>
            </a:extLst>
          </p:cNvPr>
          <p:cNvSpPr>
            <a:spLocks noGrp="1"/>
          </p:cNvSpPr>
          <p:nvPr>
            <p:ph idx="1"/>
          </p:nvPr>
        </p:nvSpPr>
        <p:spPr>
          <a:xfrm>
            <a:off x="6420678" y="79513"/>
            <a:ext cx="5367131" cy="6530009"/>
          </a:xfrm>
        </p:spPr>
        <p:txBody>
          <a:bodyPr anchor="ctr">
            <a:normAutofit fontScale="92500" lnSpcReduction="20000"/>
          </a:bodyPr>
          <a:lstStyle/>
          <a:p>
            <a:pPr marL="0" indent="0" algn="just" hangingPunct="0">
              <a:buNone/>
            </a:pPr>
            <a:r>
              <a:rPr lang="cs-CZ" sz="1800" i="1" u="sng" dirty="0">
                <a:solidFill>
                  <a:srgbClr val="000000"/>
                </a:solidFill>
                <a:effectLst/>
                <a:latin typeface="Times New Roman" panose="02020603050405020304" pitchFamily="18" charset="0"/>
                <a:ea typeface="Times New Roman" panose="02020603050405020304" pitchFamily="18" charset="0"/>
              </a:rPr>
              <a:t>týrající rodiče</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obecně zvýšený sklon reagovat násilím, osoby nezdrženlivé, dráždivé, výbušné, neodpovědné, citově chladné, bezohledné,..</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soustředění na své problémy, zájmy, dítě je zatěžuje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lidé, kteří o děti obecně nestojí, jsou jim na obtíž, mají jiný hodnotový systém</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zvýšená potřeba moci nad dítětem, která slouží jako kompenzace pocitů méněcennosti, nejistoty</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negativní zkušenost z dětství, byli sami zanedbávání, týraní,..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týrajícím rodičem obvykle muž, vlastní nebo nevlastní otec dítěte, matky spíše pasivní účastnice</a:t>
            </a:r>
          </a:p>
          <a:p>
            <a:pPr marL="0" indent="0" algn="just" hangingPunct="0">
              <a:buNone/>
            </a:pPr>
            <a:r>
              <a:rPr lang="cs-CZ" sz="1800" i="1" u="sng" dirty="0">
                <a:solidFill>
                  <a:srgbClr val="000000"/>
                </a:solidFill>
                <a:effectLst/>
                <a:latin typeface="Times New Roman" panose="02020603050405020304" pitchFamily="18" charset="0"/>
                <a:ea typeface="Times New Roman" panose="02020603050405020304" pitchFamily="18" charset="0"/>
              </a:rPr>
              <a:t>děti, které bývají </a:t>
            </a:r>
            <a:r>
              <a:rPr lang="cs-CZ" sz="1800" i="1" u="sng" dirty="0" err="1">
                <a:solidFill>
                  <a:srgbClr val="000000"/>
                </a:solidFill>
                <a:effectLst/>
                <a:latin typeface="Times New Roman" panose="02020603050405020304" pitchFamily="18" charset="0"/>
                <a:ea typeface="Times New Roman" panose="02020603050405020304" pitchFamily="18" charset="0"/>
              </a:rPr>
              <a:t>týrany</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jejichž chování je nesrozumitelné, výchova je náročnější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děti, které své rodiče svým chováním zatěžují, dráždí, vyčerpávají, vyvolávají jejich nechuť, odpor</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nesplňující očekávání svých rodičů, nějakým způsobem je zklamaly, např. nehezké, postižené</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vymáhající uspokojení svých potřeb provokujícím chování, většinou ty, kterým rodiče nevěnují dostatečnou pozornost</a:t>
            </a:r>
          </a:p>
          <a:p>
            <a:pPr marL="0" indent="0" algn="just">
              <a:lnSpc>
                <a:spcPct val="115000"/>
              </a:lnSpc>
              <a:spcBef>
                <a:spcPts val="1200"/>
              </a:spcBef>
              <a:buNone/>
            </a:pPr>
            <a:endParaRPr lang="cs-CZ" sz="18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313583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SEXUÁLNÍ ZNEUŽÍVÁÍ</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842096" y="457201"/>
            <a:ext cx="5511704" cy="6549887"/>
          </a:xfrm>
        </p:spPr>
        <p:txBody>
          <a:bodyPr anchor="ctr">
            <a:normAutofit fontScale="92500"/>
          </a:bodyPr>
          <a:lstStyle/>
          <a:p>
            <a:pPr algn="just" hangingPunct="0">
              <a:tabLst>
                <a:tab pos="228600" algn="l"/>
              </a:tabLst>
            </a:pPr>
            <a:r>
              <a:rPr lang="cs-CZ" sz="1800" dirty="0">
                <a:effectLst/>
                <a:latin typeface="Times New Roman" panose="02020603050405020304" pitchFamily="18" charset="0"/>
                <a:ea typeface="Calibri" panose="020F0502020204030204" pitchFamily="34" charset="0"/>
              </a:rPr>
              <a:t>Jedná se o využití dítěte k sexuálnímu uspokojení dospělého. Někdy se hovoří v souladu také o </a:t>
            </a:r>
            <a:r>
              <a:rPr lang="cs-CZ" sz="1800" b="1" i="1" dirty="0">
                <a:effectLst/>
                <a:latin typeface="Times New Roman" panose="02020603050405020304" pitchFamily="18" charset="0"/>
                <a:ea typeface="Calibri" panose="020F0502020204030204" pitchFamily="34" charset="0"/>
              </a:rPr>
              <a:t>sexuálním násilí na dětech</a:t>
            </a:r>
            <a:r>
              <a:rPr lang="cs-CZ" sz="1800" dirty="0">
                <a:effectLst/>
                <a:latin typeface="Times New Roman" panose="02020603050405020304" pitchFamily="18" charset="0"/>
                <a:ea typeface="Calibri" panose="020F0502020204030204" pitchFamily="34" charset="0"/>
              </a:rPr>
              <a:t>, vnímaném jako jakýkoli sexuální akt, kdy objektem zájmu je dítě, nebo který se děje před dětmi proti jejich vůli nebo se kterými nemohou vědomě souhlasit z důvodu fyzické, emocionální, mentální nebo jazykové bariéry. Pachatel využívá své mocenské a pravomoci k uspokojování vlastních potřeb na úkor dítěte. </a:t>
            </a:r>
          </a:p>
          <a:p>
            <a:pPr marL="0" indent="0" algn="just">
              <a:lnSpc>
                <a:spcPct val="115000"/>
              </a:lnSpc>
              <a:spcBef>
                <a:spcPts val="1800"/>
              </a:spcBef>
              <a:spcAft>
                <a:spcPts val="1200"/>
              </a:spcAft>
              <a:buNone/>
            </a:pPr>
            <a:r>
              <a:rPr lang="cs-CZ" sz="1800" b="1" cap="small" dirty="0">
                <a:solidFill>
                  <a:srgbClr val="981E3A"/>
                </a:solidFill>
                <a:effectLst/>
                <a:latin typeface="Times New Roman" panose="02020603050405020304" pitchFamily="18" charset="0"/>
                <a:ea typeface="Calibri" panose="020F0502020204030204" pitchFamily="34" charset="0"/>
                <a:cs typeface="Times New Roman" panose="02020603050405020304" pitchFamily="18" charset="0"/>
              </a:rPr>
              <a:t>Formy sexuálního zneužívání</a:t>
            </a:r>
          </a:p>
          <a:p>
            <a:pPr marL="342900" lvl="0" indent="-342900" algn="just">
              <a:lnSpc>
                <a:spcPct val="115000"/>
              </a:lnSpc>
              <a:spcBef>
                <a:spcPts val="1200"/>
              </a:spcBef>
              <a:buFont typeface="Symbol" panose="05050102010706020507" pitchFamily="18" charset="2"/>
              <a:buChar cha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nekontaktní sexuální aktivity (verbální komentář se sexuálním obsahem, kontextem, exhibicionismus, voyeurismus),</a:t>
            </a:r>
          </a:p>
          <a:p>
            <a:pPr marL="342900" lvl="0" indent="-342900" algn="just">
              <a:lnSpc>
                <a:spcPct val="115000"/>
              </a:lnSpc>
              <a:spcAft>
                <a:spcPts val="1200"/>
              </a:spcAft>
              <a:buFont typeface="Symbol" panose="05050102010706020507" pitchFamily="18" charset="2"/>
              <a:buChar cha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kontaktní sexuální aktivity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penetrativní</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/pronikající;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nepenetrativní</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např. osahávání, které přináší sexuální uspokojení),</a:t>
            </a:r>
          </a:p>
          <a:p>
            <a:pPr marL="342900" lvl="0" indent="-342900" algn="just">
              <a:lnSpc>
                <a:spcPct val="115000"/>
              </a:lnSpc>
              <a:spcAft>
                <a:spcPts val="1200"/>
              </a:spcAft>
              <a:buFont typeface="Symbol" panose="05050102010706020507" pitchFamily="18" charset="2"/>
              <a:buChar char=""/>
            </a:pPr>
            <a:r>
              <a:rPr lang="cs-CZ" sz="1800" dirty="0">
                <a:effectLst/>
                <a:latin typeface="Times New Roman" panose="02020603050405020304" pitchFamily="18" charset="0"/>
                <a:ea typeface="Calibri" panose="020F0502020204030204" pitchFamily="34" charset="0"/>
              </a:rPr>
              <a:t>sexuální využívání dětí (výroba pornografie, prostituce; nejen komerční charakter, ale bývá také spojeno s potřebou tímto způsobem sexuálního uspokojení) </a:t>
            </a:r>
          </a:p>
          <a:p>
            <a:pPr marL="0" lvl="0" indent="0" algn="just">
              <a:lnSpc>
                <a:spcPct val="115000"/>
              </a:lnSpc>
              <a:spcAft>
                <a:spcPts val="1200"/>
              </a:spcAft>
              <a:buNone/>
            </a:pPr>
            <a:endParaRPr lang="cs-CZ" sz="2000" dirty="0"/>
          </a:p>
        </p:txBody>
      </p:sp>
    </p:spTree>
    <p:extLst>
      <p:ext uri="{BB962C8B-B14F-4D97-AF65-F5344CB8AC3E}">
        <p14:creationId xmlns:p14="http://schemas.microsoft.com/office/powerpoint/2010/main" val="37261461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SEXUÁLNÍ ZNEUŽÍVÁÍ</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943600" y="188844"/>
            <a:ext cx="5410200" cy="6420678"/>
          </a:xfrm>
        </p:spPr>
        <p:txBody>
          <a:bodyPr anchor="ctr">
            <a:normAutofit/>
          </a:bodyPr>
          <a:lstStyle/>
          <a:p>
            <a:pPr marL="0" indent="0" algn="just" hangingPunct="0">
              <a:buNone/>
            </a:pPr>
            <a:r>
              <a:rPr lang="cs-CZ" sz="1800" i="1" u="sng" dirty="0">
                <a:solidFill>
                  <a:srgbClr val="000000"/>
                </a:solidFill>
                <a:effectLst/>
                <a:latin typeface="Times New Roman" panose="02020603050405020304" pitchFamily="18" charset="0"/>
                <a:ea typeface="Times New Roman" panose="02020603050405020304" pitchFamily="18" charset="0"/>
              </a:rPr>
              <a:t>Sexuální zneužívání v rámci rodiny</a:t>
            </a:r>
            <a:endParaRPr lang="cs-CZ"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hangingPunct="0">
              <a:buFont typeface="+mj-lt"/>
              <a:buAutoNum type="arabicPeriod"/>
              <a:tabLst>
                <a:tab pos="457200" algn="l"/>
              </a:tabLst>
            </a:pPr>
            <a:r>
              <a:rPr lang="cs-CZ" sz="1800" dirty="0" err="1">
                <a:solidFill>
                  <a:srgbClr val="000000"/>
                </a:solidFill>
                <a:effectLst/>
                <a:latin typeface="Times New Roman" panose="02020603050405020304" pitchFamily="18" charset="0"/>
                <a:ea typeface="Times New Roman" panose="02020603050405020304" pitchFamily="18" charset="0"/>
              </a:rPr>
              <a:t>extrafamiliární</a:t>
            </a:r>
            <a:r>
              <a:rPr lang="cs-CZ" sz="1800" dirty="0">
                <a:solidFill>
                  <a:srgbClr val="000000"/>
                </a:solidFill>
                <a:effectLst/>
                <a:latin typeface="Times New Roman" panose="02020603050405020304" pitchFamily="18" charset="0"/>
                <a:ea typeface="Times New Roman" panose="02020603050405020304" pitchFamily="18" charset="0"/>
              </a:rPr>
              <a:t> – obvykle jednorázové, mimo rodinu</a:t>
            </a:r>
          </a:p>
          <a:p>
            <a:pPr marL="342900" lvl="0" indent="-342900" algn="just" hangingPunct="0">
              <a:buFont typeface="+mj-lt"/>
              <a:buAutoNum type="arabicPeriod"/>
              <a:tabLst>
                <a:tab pos="457200" algn="l"/>
              </a:tabLst>
            </a:pPr>
            <a:r>
              <a:rPr lang="cs-CZ" sz="1800" dirty="0" err="1">
                <a:solidFill>
                  <a:srgbClr val="000000"/>
                </a:solidFill>
                <a:effectLst/>
                <a:latin typeface="Times New Roman" panose="02020603050405020304" pitchFamily="18" charset="0"/>
                <a:ea typeface="Times New Roman" panose="02020603050405020304" pitchFamily="18" charset="0"/>
              </a:rPr>
              <a:t>intrafamiliární</a:t>
            </a:r>
            <a:r>
              <a:rPr lang="cs-CZ" sz="1800" dirty="0">
                <a:solidFill>
                  <a:srgbClr val="000000"/>
                </a:solidFill>
                <a:effectLst/>
                <a:latin typeface="Times New Roman" panose="02020603050405020304" pitchFamily="18" charset="0"/>
                <a:ea typeface="Times New Roman" panose="02020603050405020304" pitchFamily="18" charset="0"/>
              </a:rPr>
              <a:t> – závažnější, odlišné charakteristiky </a:t>
            </a:r>
            <a:r>
              <a:rPr lang="cs-CZ" sz="1800" dirty="0" err="1">
                <a:solidFill>
                  <a:srgbClr val="000000"/>
                </a:solidFill>
                <a:effectLst/>
                <a:latin typeface="Times New Roman" panose="02020603050405020304" pitchFamily="18" charset="0"/>
                <a:ea typeface="Times New Roman" panose="02020603050405020304" pitchFamily="18" charset="0"/>
              </a:rPr>
              <a:t>psych.následků</a:t>
            </a:r>
            <a:r>
              <a:rPr lang="cs-CZ" sz="1800" dirty="0">
                <a:solidFill>
                  <a:srgbClr val="000000"/>
                </a:solidFill>
                <a:effectLst/>
                <a:latin typeface="Times New Roman" panose="02020603050405020304" pitchFamily="18" charset="0"/>
                <a:ea typeface="Times New Roman" panose="02020603050405020304" pitchFamily="18" charset="0"/>
              </a:rPr>
              <a:t>, nežádoucí, nepřijatelná aktivita, porušení tabu</a:t>
            </a:r>
          </a:p>
          <a:p>
            <a:pPr marL="0" indent="0" algn="just" hangingPunct="0">
              <a:buNone/>
              <a:tabLst>
                <a:tab pos="228600" algn="l"/>
              </a:tabLst>
            </a:pPr>
            <a:r>
              <a:rPr lang="cs-CZ" sz="1800" dirty="0" err="1">
                <a:solidFill>
                  <a:srgbClr val="000000"/>
                </a:solidFill>
                <a:effectLst/>
                <a:latin typeface="Times New Roman" panose="02020603050405020304" pitchFamily="18" charset="0"/>
                <a:ea typeface="Times New Roman" panose="02020603050405020304" pitchFamily="18" charset="0"/>
              </a:rPr>
              <a:t>sex.zneužívání</a:t>
            </a:r>
            <a:r>
              <a:rPr lang="cs-CZ" sz="1800" dirty="0">
                <a:solidFill>
                  <a:srgbClr val="000000"/>
                </a:solidFill>
                <a:effectLst/>
                <a:latin typeface="Times New Roman" panose="02020603050405020304" pitchFamily="18" charset="0"/>
                <a:ea typeface="Times New Roman" panose="02020603050405020304" pitchFamily="18" charset="0"/>
              </a:rPr>
              <a:t> v rámci rodiny má určité typické znaky:</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aktérem je člověk, který je dítěti blízky, dítě není traumatizováno jen nucením k </a:t>
            </a:r>
            <a:r>
              <a:rPr lang="cs-CZ" sz="1800" dirty="0" err="1">
                <a:solidFill>
                  <a:srgbClr val="000000"/>
                </a:solidFill>
                <a:effectLst/>
                <a:latin typeface="Times New Roman" panose="02020603050405020304" pitchFamily="18" charset="0"/>
                <a:ea typeface="Times New Roman" panose="02020603050405020304" pitchFamily="18" charset="0"/>
              </a:rPr>
              <a:t>sex.aktivitám</a:t>
            </a:r>
            <a:r>
              <a:rPr lang="cs-CZ" sz="1800" dirty="0">
                <a:solidFill>
                  <a:srgbClr val="000000"/>
                </a:solidFill>
                <a:effectLst/>
                <a:latin typeface="Times New Roman" panose="02020603050405020304" pitchFamily="18" charset="0"/>
                <a:ea typeface="Times New Roman" panose="02020603050405020304" pitchFamily="18" charset="0"/>
              </a:rPr>
              <a:t>, již se bojí a je mu nepříjemná, ztráta pocitu jistoty a bezpečí uvnitř rodiny</a:t>
            </a:r>
          </a:p>
          <a:p>
            <a:pPr algn="just" hangingPunct="0">
              <a:tabLst>
                <a:tab pos="228600" algn="l"/>
              </a:tabLst>
            </a:pPr>
            <a:r>
              <a:rPr lang="cs-CZ" sz="1800" dirty="0" err="1">
                <a:solidFill>
                  <a:srgbClr val="000000"/>
                </a:solidFill>
                <a:effectLst/>
                <a:latin typeface="Times New Roman" panose="02020603050405020304" pitchFamily="18" charset="0"/>
                <a:ea typeface="Times New Roman" panose="02020603050405020304" pitchFamily="18" charset="0"/>
              </a:rPr>
              <a:t>sex.zneužívání</a:t>
            </a:r>
            <a:r>
              <a:rPr lang="cs-CZ" sz="1800" dirty="0">
                <a:solidFill>
                  <a:srgbClr val="000000"/>
                </a:solidFill>
                <a:effectLst/>
                <a:latin typeface="Times New Roman" panose="02020603050405020304" pitchFamily="18" charset="0"/>
                <a:ea typeface="Times New Roman" panose="02020603050405020304" pitchFamily="18" charset="0"/>
              </a:rPr>
              <a:t> bývá opakované</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mění podstatným způsobem rodinné role a z nich vyplývající funkce a vztahy, deformuje i vztahy mezi dospělými – rodičovské, partnerské, narušuje citový, sexuální život</a:t>
            </a:r>
          </a:p>
        </p:txBody>
      </p:sp>
    </p:spTree>
    <p:extLst>
      <p:ext uri="{BB962C8B-B14F-4D97-AF65-F5344CB8AC3E}">
        <p14:creationId xmlns:p14="http://schemas.microsoft.com/office/powerpoint/2010/main" val="3087934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13C081-3EB5-E1D6-4EF3-0A8886867CB3}"/>
              </a:ext>
            </a:extLst>
          </p:cNvPr>
          <p:cNvSpPr>
            <a:spLocks noGrp="1"/>
          </p:cNvSpPr>
          <p:nvPr>
            <p:ph type="title"/>
          </p:nvPr>
        </p:nvSpPr>
        <p:spPr/>
        <p:txBody>
          <a:bodyPr/>
          <a:lstStyle/>
          <a:p>
            <a:r>
              <a:rPr lang="cs-CZ" dirty="0"/>
              <a:t>	</a:t>
            </a:r>
          </a:p>
        </p:txBody>
      </p:sp>
      <p:sp>
        <p:nvSpPr>
          <p:cNvPr id="3" name="Zástupný obsah 2">
            <a:extLst>
              <a:ext uri="{FF2B5EF4-FFF2-40B4-BE49-F238E27FC236}">
                <a16:creationId xmlns:a16="http://schemas.microsoft.com/office/drawing/2014/main" id="{AE427E6A-F568-4823-EDCD-C0D2A2BD99E9}"/>
              </a:ext>
            </a:extLst>
          </p:cNvPr>
          <p:cNvSpPr>
            <a:spLocks noGrp="1"/>
          </p:cNvSpPr>
          <p:nvPr>
            <p:ph idx="1"/>
          </p:nvPr>
        </p:nvSpPr>
        <p:spPr>
          <a:xfrm>
            <a:off x="799587" y="442848"/>
            <a:ext cx="10554213" cy="5729352"/>
          </a:xfrm>
        </p:spPr>
        <p:txBody>
          <a:bodyPr>
            <a:normAutofit/>
          </a:bodyPr>
          <a:lstStyle/>
          <a:p>
            <a:r>
              <a:rPr lang="cs-CZ" sz="2000" dirty="0">
                <a:effectLst/>
                <a:latin typeface="Times New Roman" panose="02020603050405020304" pitchFamily="18" charset="0"/>
                <a:ea typeface="Calibri" panose="020F0502020204030204" pitchFamily="34" charset="0"/>
                <a:cs typeface="Times New Roman" panose="02020603050405020304" pitchFamily="18" charset="0"/>
              </a:rPr>
              <a:t>Násilí v rodině (</a:t>
            </a:r>
            <a:r>
              <a:rPr lang="cs-CZ" sz="2000" b="1" dirty="0" err="1">
                <a:effectLst/>
                <a:latin typeface="Times New Roman" panose="02020603050405020304" pitchFamily="18" charset="0"/>
                <a:ea typeface="Calibri" panose="020F0502020204030204" pitchFamily="34" charset="0"/>
                <a:cs typeface="Times New Roman" panose="02020603050405020304" pitchFamily="18" charset="0"/>
              </a:rPr>
              <a:t>family</a:t>
            </a: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b="1" dirty="0" err="1">
                <a:effectLst/>
                <a:latin typeface="Times New Roman" panose="02020603050405020304" pitchFamily="18" charset="0"/>
                <a:ea typeface="Calibri" panose="020F0502020204030204" pitchFamily="34" charset="0"/>
                <a:cs typeface="Times New Roman" panose="02020603050405020304" pitchFamily="18" charset="0"/>
              </a:rPr>
              <a:t>violence</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je jev, který svědčí o výrazné poruše funkčnosti rodiny. Jedná se o </a:t>
            </a: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násilí,</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které je realizováno v rodinném prostředí, tj. v prostředí, které by mělo být místem bezpečí, zázemí, podpory a pochopení. Často se tento pojem zaměňuje s pojmem „domácí násilí“ (</a:t>
            </a:r>
            <a:r>
              <a:rPr lang="cs-CZ" sz="2000" b="1" dirty="0" err="1">
                <a:effectLst/>
                <a:latin typeface="Times New Roman" panose="02020603050405020304" pitchFamily="18" charset="0"/>
                <a:ea typeface="Calibri" panose="020F0502020204030204" pitchFamily="34" charset="0"/>
                <a:cs typeface="Times New Roman" panose="02020603050405020304" pitchFamily="18" charset="0"/>
              </a:rPr>
              <a:t>domestic</a:t>
            </a: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b="1" dirty="0" err="1">
                <a:effectLst/>
                <a:latin typeface="Times New Roman" panose="02020603050405020304" pitchFamily="18" charset="0"/>
                <a:ea typeface="Calibri" panose="020F0502020204030204" pitchFamily="34" charset="0"/>
                <a:cs typeface="Times New Roman" panose="02020603050405020304" pitchFamily="18" charset="0"/>
              </a:rPr>
              <a:t>violence</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a:t>
            </a:r>
          </a:p>
          <a:p>
            <a:r>
              <a:rPr lang="cs-CZ" sz="2000" dirty="0">
                <a:latin typeface="Times New Roman" panose="02020603050405020304" pitchFamily="18" charset="0"/>
                <a:ea typeface="Calibri" panose="020F0502020204030204" pitchFamily="34" charset="0"/>
                <a:cs typeface="Times New Roman" panose="02020603050405020304" pitchFamily="18" charset="0"/>
              </a:rPr>
              <a:t>RODINA x DOMOV</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cs-CZ" sz="2000" dirty="0">
                <a:effectLst/>
                <a:latin typeface="Times New Roman" panose="02020603050405020304" pitchFamily="18" charset="0"/>
                <a:ea typeface="Calibri" panose="020F0502020204030204" pitchFamily="34" charset="0"/>
                <a:cs typeface="Times New Roman" panose="02020603050405020304" pitchFamily="18" charset="0"/>
              </a:rPr>
              <a:t>Násilné chování je vždy patologická agrese, jejímž smyslem je něco poškodit, někomu ublížit nebo jej zabít, tedy jedná se o agresi, jejímž cílem je krajní poškození oběti. Všechny případy násilného chování jsou agrese, ale ne každá agrese je násilným chováním.</a:t>
            </a:r>
          </a:p>
          <a:p>
            <a:r>
              <a:rPr lang="cs-CZ" sz="2000" dirty="0">
                <a:effectLst/>
                <a:latin typeface="Times New Roman" panose="02020603050405020304" pitchFamily="18" charset="0"/>
                <a:ea typeface="Calibri" panose="020F0502020204030204" pitchFamily="34" charset="0"/>
                <a:cs typeface="Times New Roman" panose="02020603050405020304" pitchFamily="18" charset="0"/>
              </a:rPr>
              <a:t>Násilí v rodině tedy můžeme chápat jako záměrnou patologickou agresi vůči jedinci v rámci domácího prostředí. Osoby ohrožené domácím násilím, jsou především:</a:t>
            </a:r>
          </a:p>
          <a:p>
            <a:pPr marL="800100" lvl="1" indent="-342900" algn="just">
              <a:lnSpc>
                <a:spcPct val="115000"/>
              </a:lnSpc>
              <a:spcBef>
                <a:spcPts val="1200"/>
              </a:spcBef>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děti (propojeno se syndromem CAN),</a:t>
            </a:r>
          </a:p>
          <a:p>
            <a:pPr marL="800100" lvl="1"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ženy a muži (zpravidla násilí mezi partnery) –nejčastější náplň pojmu „domácí násilí“, někdy se používá označení „partnerské násilí“</a:t>
            </a:r>
          </a:p>
          <a:p>
            <a:pPr marL="800100" lvl="1"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senioři (generační a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transgenerační</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násilí; propojeno se syndromem EAN),</a:t>
            </a:r>
          </a:p>
          <a:p>
            <a:pPr marL="800100" lvl="1" indent="-342900" algn="just">
              <a:lnSpc>
                <a:spcPct val="115000"/>
              </a:lnSpc>
              <a:spcAft>
                <a:spcPts val="1200"/>
              </a:spcAft>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specifickou skupinu tvoří zdravotně znevýhodněné osoby napříč výše uvedenými kategoriemi.</a:t>
            </a:r>
          </a:p>
          <a:p>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9446854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SEXUÁLNÍ ZNEUŽÍVÁNÍ</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973417" y="178904"/>
            <a:ext cx="5380383" cy="6410739"/>
          </a:xfrm>
        </p:spPr>
        <p:txBody>
          <a:bodyPr anchor="ctr">
            <a:normAutofit lnSpcReduction="10000"/>
          </a:bodyPr>
          <a:lstStyle/>
          <a:p>
            <a:pPr marL="0" indent="0" algn="just" hangingPunct="0">
              <a:buNone/>
            </a:pPr>
            <a:r>
              <a:rPr lang="cs-CZ" sz="1800" i="1" u="sng" dirty="0">
                <a:solidFill>
                  <a:srgbClr val="000000"/>
                </a:solidFill>
                <a:effectLst/>
                <a:latin typeface="Times New Roman" panose="02020603050405020304" pitchFamily="18" charset="0"/>
                <a:ea typeface="Times New Roman" panose="02020603050405020304" pitchFamily="18" charset="0"/>
              </a:rPr>
              <a:t>dospělí zneužívající děti</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především muži, ženy vzácněji, muži 80-98%</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mohou mít odlišné sexuální zamření, není pravidlem (pedofilie,..)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morálně narušení, sexuálně nevyzráli muži, často trpící poruchou osobnosti, nejsou pedofilně zaměřeni, využívají příležitosti a bezbrannosti dítěte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ztrácející schopnost kontroly svého pudového jednání z důvodu onemocnění (demence,..) v důsledku abúzu (alkohol, drogy,..)</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rodinná konstelace, ohrožení dítěte je větší v dysfunkční rodině, doplněné rodině, kde žije cizí člověk, který nemá k dítěti typický rodičovský vztah, nevytvořilo se u něj silné sexuální tabu</a:t>
            </a:r>
          </a:p>
          <a:p>
            <a:pPr marL="0" indent="0" algn="just" hangingPunct="0">
              <a:buNone/>
            </a:pPr>
            <a:r>
              <a:rPr lang="cs-CZ" sz="1800" i="1" u="sng" dirty="0">
                <a:solidFill>
                  <a:srgbClr val="000000"/>
                </a:solidFill>
                <a:effectLst/>
                <a:latin typeface="Times New Roman" panose="02020603050405020304" pitchFamily="18" charset="0"/>
                <a:ea typeface="Times New Roman" panose="02020603050405020304" pitchFamily="18" charset="0"/>
              </a:rPr>
              <a:t>děti, které bývají zneužívány</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především dívky, zejména ty, které jsou typicky ženské, koketní, mazlivé</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děti postižené, znevýhodněné, nižší vývojová úroveň snižuje riziko prozrazení, pochopení významu sexuální aktivity</a:t>
            </a:r>
          </a:p>
        </p:txBody>
      </p:sp>
    </p:spTree>
    <p:extLst>
      <p:ext uri="{BB962C8B-B14F-4D97-AF65-F5344CB8AC3E}">
        <p14:creationId xmlns:p14="http://schemas.microsoft.com/office/powerpoint/2010/main" val="3125011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SEXUÁLNÍ ZNEUŽÍVÁNÍ</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842097" y="248478"/>
            <a:ext cx="5511703" cy="6261651"/>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chování matky může zásadním způsobem ovlivnit průběh řešení této situace, lze ji považovat za další oběť, situace je traumatizuje, cítí se zrazené, ponížené, hněv, deprese, tendence k sebeobviňování, důležité je, jak tuto situaci bude interpretovat, jak ji sama zvládne a jaké řešení zvolí:</a:t>
            </a:r>
          </a:p>
          <a:p>
            <a:pPr marL="342900" lvl="0" indent="-342900" algn="just" hangingPunct="0">
              <a:buFont typeface="+mj-lt"/>
              <a:buAutoNum type="arabicPeriod"/>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matka poskytne dítěti jednoznačnou ochranu:</a:t>
            </a:r>
            <a:r>
              <a:rPr lang="cs-CZ" sz="1800" dirty="0">
                <a:solidFill>
                  <a:srgbClr val="000000"/>
                </a:solidFill>
                <a:effectLst/>
                <a:latin typeface="Times New Roman" panose="02020603050405020304" pitchFamily="18" charset="0"/>
                <a:ea typeface="Times New Roman" panose="02020603050405020304" pitchFamily="18" charset="0"/>
              </a:rPr>
              <a:t> i za cenu konfliktu, rozpadu rodiny, vlastní sociální újmy, dítěti je takto zachován pocit jistoty a zázemí, které přestavuje podpora a spojenectví s matkou, zneužívání v této rodině většinou trvá krátce</a:t>
            </a:r>
          </a:p>
          <a:p>
            <a:pPr marL="342900" lvl="0" indent="-342900" algn="just" hangingPunct="0">
              <a:buFont typeface="+mj-lt"/>
              <a:buAutoNum type="arabicPeriod"/>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matka dítěti nevěří, popírá, že by se něco takového mohlo stát, nebo není tuto situaci schopna řešit: </a:t>
            </a:r>
            <a:r>
              <a:rPr lang="cs-CZ" sz="1800" dirty="0">
                <a:solidFill>
                  <a:srgbClr val="000000"/>
                </a:solidFill>
                <a:effectLst/>
                <a:latin typeface="Times New Roman" panose="02020603050405020304" pitchFamily="18" charset="0"/>
                <a:ea typeface="Times New Roman" panose="02020603050405020304" pitchFamily="18" charset="0"/>
              </a:rPr>
              <a:t>někdy si chtějí uchovat partnera za každou cenu, přestože zneužívá jejich dítě, selhávají v mateřské roli, nejsou schopny poskytnout dítěti ochranu, kterou potřebuje, toto zneužívání bývá dlouhodobé, často několik let</a:t>
            </a:r>
          </a:p>
          <a:p>
            <a:pPr marL="0" lvl="0" indent="0" algn="just" hangingPunct="0">
              <a:buNone/>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SYNDROM HOME ALONE</a:t>
            </a:r>
          </a:p>
        </p:txBody>
      </p:sp>
    </p:spTree>
    <p:extLst>
      <p:ext uri="{BB962C8B-B14F-4D97-AF65-F5344CB8AC3E}">
        <p14:creationId xmlns:p14="http://schemas.microsoft.com/office/powerpoint/2010/main" val="4408259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KOMERČNÍ </a:t>
            </a:r>
            <a:br>
              <a:rPr lang="cs-CZ" sz="3600" dirty="0">
                <a:solidFill>
                  <a:srgbClr val="FFFFFF"/>
                </a:solidFill>
              </a:rPr>
            </a:br>
            <a:r>
              <a:rPr lang="cs-CZ" sz="3600" dirty="0">
                <a:solidFill>
                  <a:srgbClr val="FFFFFF"/>
                </a:solidFill>
              </a:rPr>
              <a:t>SEXUÁLNÍ ZNEUŽÍVÁNÍ</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842096" y="188843"/>
            <a:ext cx="5511704" cy="6539948"/>
          </a:xfrm>
        </p:spPr>
        <p:txBody>
          <a:bodyPr anchor="ctr">
            <a:normAutofit/>
          </a:bodyPr>
          <a:lstStyle/>
          <a:p>
            <a:pPr marL="0" indent="0" algn="just" hangingPunct="0">
              <a:buNone/>
            </a:pPr>
            <a:r>
              <a:rPr lang="cs-CZ" sz="1800" dirty="0">
                <a:solidFill>
                  <a:srgbClr val="000000"/>
                </a:solidFill>
                <a:effectLst/>
                <a:latin typeface="Times New Roman" panose="02020603050405020304" pitchFamily="18" charset="0"/>
                <a:ea typeface="Times New Roman" panose="02020603050405020304" pitchFamily="18" charset="0"/>
              </a:rPr>
              <a:t>Komerčním sexuálním zneužíváním dětí se rozumí „použití dítěte pro sexuální účely výměnou za peníze nebo za odměnu v naturáliích mezi dítětem, zákazníkem, prostředníkem nebo agentem a jinými, kdy vydělávají na obchodu s dětmi pro tyto účely“.</a:t>
            </a:r>
          </a:p>
          <a:p>
            <a:pPr marL="0" indent="0" algn="just" hangingPunct="0">
              <a:buNone/>
            </a:pPr>
            <a:r>
              <a:rPr lang="cs-CZ" sz="1800" dirty="0">
                <a:solidFill>
                  <a:srgbClr val="000000"/>
                </a:solidFill>
                <a:latin typeface="Times New Roman" panose="02020603050405020304" pitchFamily="18" charset="0"/>
                <a:ea typeface="Times New Roman" panose="02020603050405020304" pitchFamily="18" charset="0"/>
              </a:rPr>
              <a:t>FORMY: </a:t>
            </a:r>
          </a:p>
          <a:p>
            <a:pPr algn="just" hangingPunct="0"/>
            <a:r>
              <a:rPr lang="cs-CZ" sz="1800" dirty="0">
                <a:solidFill>
                  <a:srgbClr val="000000"/>
                </a:solidFill>
                <a:latin typeface="Times New Roman" panose="02020603050405020304" pitchFamily="18" charset="0"/>
                <a:ea typeface="Times New Roman" panose="02020603050405020304" pitchFamily="18" charset="0"/>
              </a:rPr>
              <a:t>Dětská prostituce</a:t>
            </a:r>
          </a:p>
          <a:p>
            <a:pPr lvl="1" algn="just" hangingPunct="0"/>
            <a:r>
              <a:rPr lang="cs-CZ" sz="1400" dirty="0">
                <a:solidFill>
                  <a:srgbClr val="000000"/>
                </a:solidFill>
                <a:latin typeface="Times New Roman" panose="02020603050405020304" pitchFamily="18" charset="0"/>
                <a:ea typeface="Times New Roman" panose="02020603050405020304" pitchFamily="18" charset="0"/>
              </a:rPr>
              <a:t>prostituční chování dětí přinucením osoby blízké (nejčastěji členem rodiny),</a:t>
            </a:r>
          </a:p>
          <a:p>
            <a:pPr lvl="1" algn="just" hangingPunct="0"/>
            <a:r>
              <a:rPr lang="cs-CZ" sz="1400" dirty="0">
                <a:solidFill>
                  <a:srgbClr val="000000"/>
                </a:solidFill>
                <a:latin typeface="Times New Roman" panose="02020603050405020304" pitchFamily="18" charset="0"/>
                <a:ea typeface="Times New Roman" panose="02020603050405020304" pitchFamily="18" charset="0"/>
              </a:rPr>
              <a:t>prostituční chování dětí přinucením osoby cizí,</a:t>
            </a:r>
          </a:p>
          <a:p>
            <a:pPr lvl="1" algn="just" hangingPunct="0"/>
            <a:r>
              <a:rPr lang="cs-CZ" sz="1400" dirty="0">
                <a:solidFill>
                  <a:srgbClr val="000000"/>
                </a:solidFill>
                <a:latin typeface="Times New Roman" panose="02020603050405020304" pitchFamily="18" charset="0"/>
                <a:ea typeface="Times New Roman" panose="02020603050405020304" pitchFamily="18" charset="0"/>
              </a:rPr>
              <a:t>prostituční chování dětí „dobrovolné“ pro jejich obživu na ulici,</a:t>
            </a:r>
          </a:p>
          <a:p>
            <a:pPr lvl="1" algn="just" hangingPunct="0"/>
            <a:r>
              <a:rPr lang="cs-CZ" sz="1400" dirty="0">
                <a:solidFill>
                  <a:srgbClr val="000000"/>
                </a:solidFill>
                <a:latin typeface="Times New Roman" panose="02020603050405020304" pitchFamily="18" charset="0"/>
                <a:ea typeface="Times New Roman" panose="02020603050405020304" pitchFamily="18" charset="0"/>
              </a:rPr>
              <a:t>prostituční chování dětí „dobrovolné“ pro obživu jejich rodiny,</a:t>
            </a:r>
          </a:p>
          <a:p>
            <a:pPr lvl="1" algn="just" hangingPunct="0"/>
            <a:r>
              <a:rPr lang="cs-CZ" sz="1400" dirty="0">
                <a:solidFill>
                  <a:srgbClr val="000000"/>
                </a:solidFill>
                <a:latin typeface="Times New Roman" panose="02020603050405020304" pitchFamily="18" charset="0"/>
                <a:ea typeface="Times New Roman" panose="02020603050405020304" pitchFamily="18" charset="0"/>
              </a:rPr>
              <a:t>prostituční chování dětí „dobrovolné“ za peníze,</a:t>
            </a:r>
          </a:p>
          <a:p>
            <a:pPr lvl="1" algn="just" hangingPunct="0"/>
            <a:r>
              <a:rPr lang="cs-CZ" sz="1400" dirty="0">
                <a:solidFill>
                  <a:srgbClr val="000000"/>
                </a:solidFill>
                <a:latin typeface="Times New Roman" panose="02020603050405020304" pitchFamily="18" charset="0"/>
                <a:ea typeface="Times New Roman" panose="02020603050405020304" pitchFamily="18" charset="0"/>
              </a:rPr>
              <a:t>prostituční chování dětí „dobrovolné“ pro zábavu a „zvýšení“ prestiže.</a:t>
            </a:r>
          </a:p>
          <a:p>
            <a:pPr algn="just" hangingPunct="0"/>
            <a:r>
              <a:rPr lang="cs-CZ" sz="1800" dirty="0">
                <a:solidFill>
                  <a:srgbClr val="000000"/>
                </a:solidFill>
                <a:effectLst/>
                <a:latin typeface="Times New Roman" panose="02020603050405020304" pitchFamily="18" charset="0"/>
                <a:ea typeface="Times New Roman" panose="02020603050405020304" pitchFamily="18" charset="0"/>
              </a:rPr>
              <a:t>Obchodování s dětmi</a:t>
            </a:r>
          </a:p>
          <a:p>
            <a:pPr lvl="1" algn="just" hangingPunct="0"/>
            <a:r>
              <a:rPr lang="cs-CZ" sz="1400" dirty="0">
                <a:solidFill>
                  <a:srgbClr val="000000"/>
                </a:solidFill>
                <a:effectLst/>
                <a:latin typeface="Times New Roman" panose="02020603050405020304" pitchFamily="18" charset="0"/>
                <a:ea typeface="Times New Roman" panose="02020603050405020304" pitchFamily="18" charset="0"/>
              </a:rPr>
              <a:t>obchod s dětmi pro sexuální průmysl</a:t>
            </a:r>
          </a:p>
          <a:p>
            <a:pPr lvl="1" algn="just" hangingPunct="0"/>
            <a:r>
              <a:rPr lang="cs-CZ" sz="1400" dirty="0">
                <a:solidFill>
                  <a:srgbClr val="000000"/>
                </a:solidFill>
                <a:effectLst/>
                <a:latin typeface="Times New Roman" panose="02020603050405020304" pitchFamily="18" charset="0"/>
                <a:ea typeface="Times New Roman" panose="02020603050405020304" pitchFamily="18" charset="0"/>
              </a:rPr>
              <a:t>obchod s dětmi pro jiné účely – adopce, dětská práce, prodej orgánů atd</a:t>
            </a:r>
          </a:p>
          <a:p>
            <a:pPr algn="just" hangingPunct="0"/>
            <a:r>
              <a:rPr lang="cs-CZ" sz="1800" dirty="0">
                <a:solidFill>
                  <a:srgbClr val="000000"/>
                </a:solidFill>
                <a:latin typeface="Times New Roman" panose="02020603050405020304" pitchFamily="18" charset="0"/>
                <a:ea typeface="Times New Roman" panose="02020603050405020304" pitchFamily="18" charset="0"/>
              </a:rPr>
              <a:t>Dětská pornografie</a:t>
            </a:r>
          </a:p>
          <a:p>
            <a:pPr algn="just" hangingPunct="0"/>
            <a:endParaRPr lang="cs-CZ" sz="1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32502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SYNDROM PŘIZPŮSOBENÍ SE SEXUÁLNÍMU ZNEUŽÍVÁNÍ</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953539" y="119270"/>
            <a:ext cx="5400261" cy="6649277"/>
          </a:xfrm>
        </p:spPr>
        <p:txBody>
          <a:bodyPr anchor="ctr">
            <a:normAutofit lnSpcReduction="10000"/>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dítě, které se nedovede zneužívání </a:t>
            </a:r>
            <a:r>
              <a:rPr lang="cs-CZ" sz="1800" dirty="0" err="1">
                <a:solidFill>
                  <a:srgbClr val="000000"/>
                </a:solidFill>
                <a:effectLst/>
                <a:latin typeface="Times New Roman" panose="02020603050405020304" pitchFamily="18" charset="0"/>
                <a:ea typeface="Times New Roman" panose="02020603050405020304" pitchFamily="18" charset="0"/>
              </a:rPr>
              <a:t>brátnit</a:t>
            </a:r>
            <a:r>
              <a:rPr lang="cs-CZ" sz="1800" dirty="0">
                <a:solidFill>
                  <a:srgbClr val="000000"/>
                </a:solidFill>
                <a:effectLst/>
                <a:latin typeface="Times New Roman" panose="02020603050405020304" pitchFamily="18" charset="0"/>
                <a:ea typeface="Times New Roman" panose="02020603050405020304" pitchFamily="18" charset="0"/>
              </a:rPr>
              <a:t> nebo se o to sice pokusilo, ale bez úspěchu, nemá mnoho dalších možností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tento proces probíhá ve třech fázích, které mají své charakteristické znaky:</a:t>
            </a:r>
          </a:p>
          <a:p>
            <a:pPr marL="0" indent="0" algn="just" hangingPunct="0">
              <a:buNone/>
              <a:tabLst>
                <a:tab pos="457200" algn="l"/>
              </a:tabLst>
            </a:pPr>
            <a:r>
              <a:rPr lang="cs-CZ" sz="1800" b="1" dirty="0">
                <a:solidFill>
                  <a:srgbClr val="000000"/>
                </a:solidFill>
                <a:effectLst/>
                <a:latin typeface="Times New Roman" panose="02020603050405020304" pitchFamily="18" charset="0"/>
                <a:ea typeface="Times New Roman" panose="02020603050405020304" pitchFamily="18" charset="0"/>
              </a:rPr>
              <a:t>1. fáze utajování a bezmocnosti ve vztahu k řešení situace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dítě je zaskočeno, někdy situaci ani nerozumí, neví co znamená, dítě je bezmocné, je nuceno k mlčení</a:t>
            </a:r>
          </a:p>
          <a:p>
            <a:pPr marL="0" indent="0" algn="just" hangingPunct="0">
              <a:buNone/>
              <a:tabLst>
                <a:tab pos="457200" algn="l"/>
              </a:tabLst>
            </a:pPr>
            <a:r>
              <a:rPr lang="cs-CZ" sz="1800" b="1" dirty="0">
                <a:solidFill>
                  <a:srgbClr val="000000"/>
                </a:solidFill>
                <a:effectLst/>
                <a:latin typeface="Times New Roman" panose="02020603050405020304" pitchFamily="18" charset="0"/>
                <a:ea typeface="Times New Roman" panose="02020603050405020304" pitchFamily="18" charset="0"/>
              </a:rPr>
              <a:t>2. fáze přizpůsobení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obranné strategie jsou zaměřeny na uchování přijatelných pocitů, např. zkreslení interpretace problému</a:t>
            </a:r>
          </a:p>
          <a:p>
            <a:pPr marL="0" indent="0" algn="just" hangingPunct="0">
              <a:buNone/>
              <a:tabLst>
                <a:tab pos="457200" algn="l"/>
              </a:tabLst>
            </a:pPr>
            <a:r>
              <a:rPr lang="cs-CZ" sz="1800" b="1" dirty="0">
                <a:solidFill>
                  <a:srgbClr val="000000"/>
                </a:solidFill>
                <a:effectLst/>
                <a:latin typeface="Times New Roman" panose="02020603050405020304" pitchFamily="18" charset="0"/>
                <a:ea typeface="Times New Roman" panose="02020603050405020304" pitchFamily="18" charset="0"/>
              </a:rPr>
              <a:t>3. fáze opožděného odhalení a odvolání výpovědi</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dítě zneužíváním trpí a teprve po určité době najde odvahu najít pomoc</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vyvolává různé reakce včetně nedůvěry a obvinění ze lži, protože leckdy nemá pro svá tvrzení důkaz</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intenzita zátěže vede k tomu, že ji dítě neunese a svou </a:t>
            </a:r>
            <a:r>
              <a:rPr lang="cs-CZ" sz="1800" dirty="0" err="1">
                <a:solidFill>
                  <a:srgbClr val="000000"/>
                </a:solidFill>
                <a:effectLst/>
                <a:latin typeface="Times New Roman" panose="02020603050405020304" pitchFamily="18" charset="0"/>
                <a:ea typeface="Times New Roman" panose="02020603050405020304" pitchFamily="18" charset="0"/>
              </a:rPr>
              <a:t>výpověd</a:t>
            </a:r>
            <a:r>
              <a:rPr lang="cs-CZ" sz="1800" dirty="0">
                <a:solidFill>
                  <a:srgbClr val="000000"/>
                </a:solidFill>
                <a:effectLst/>
                <a:latin typeface="Times New Roman" panose="02020603050405020304" pitchFamily="18" charset="0"/>
                <a:ea typeface="Times New Roman" panose="02020603050405020304" pitchFamily="18" charset="0"/>
              </a:rPr>
              <a:t>, obvinění odvolává</a:t>
            </a:r>
          </a:p>
          <a:p>
            <a:pPr algn="just" hangingPunct="0"/>
            <a:endParaRPr lang="cs-CZ" sz="1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3251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0" name="Rectangle 9">
            <a:extLst>
              <a:ext uri="{FF2B5EF4-FFF2-40B4-BE49-F238E27FC236}">
                <a16:creationId xmlns:a16="http://schemas.microsoft.com/office/drawing/2014/main" id="{FEC7823C-FDD6-429C-986C-063FDEBF9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B0651F5E-0457-4065-ACB2-8B81590C2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050098" flipH="1" flipV="1">
            <a:off x="-160709" y="3977842"/>
            <a:ext cx="7507400" cy="3166385"/>
          </a:xfrm>
          <a:custGeom>
            <a:avLst/>
            <a:gdLst>
              <a:gd name="connsiteX0" fmla="*/ 5497485 w 7507400"/>
              <a:gd name="connsiteY0" fmla="*/ 2912009 h 3166385"/>
              <a:gd name="connsiteX1" fmla="*/ 7034681 w 7507400"/>
              <a:gd name="connsiteY1" fmla="*/ 3151263 h 3166385"/>
              <a:gd name="connsiteX2" fmla="*/ 7137723 w 7507400"/>
              <a:gd name="connsiteY2" fmla="*/ 3166385 h 3166385"/>
              <a:gd name="connsiteX3" fmla="*/ 7507400 w 7507400"/>
              <a:gd name="connsiteY3" fmla="*/ 875071 h 3166385"/>
              <a:gd name="connsiteX4" fmla="*/ 2083578 w 7507400"/>
              <a:gd name="connsiteY4" fmla="*/ 0 h 3166385"/>
              <a:gd name="connsiteX5" fmla="*/ 2023081 w 7507400"/>
              <a:gd name="connsiteY5" fmla="*/ 5468 h 3166385"/>
              <a:gd name="connsiteX6" fmla="*/ 1865374 w 7507400"/>
              <a:gd name="connsiteY6" fmla="*/ 76313 h 3166385"/>
              <a:gd name="connsiteX7" fmla="*/ 1634010 w 7507400"/>
              <a:gd name="connsiteY7" fmla="*/ 119359 h 3166385"/>
              <a:gd name="connsiteX8" fmla="*/ 1388186 w 7507400"/>
              <a:gd name="connsiteY8" fmla="*/ 130121 h 3166385"/>
              <a:gd name="connsiteX9" fmla="*/ 1330344 w 7507400"/>
              <a:gd name="connsiteY9" fmla="*/ 198275 h 3166385"/>
              <a:gd name="connsiteX10" fmla="*/ 1406262 w 7507400"/>
              <a:gd name="connsiteY10" fmla="*/ 270018 h 3166385"/>
              <a:gd name="connsiteX11" fmla="*/ 1521942 w 7507400"/>
              <a:gd name="connsiteY11" fmla="*/ 277191 h 3166385"/>
              <a:gd name="connsiteX12" fmla="*/ 2212420 w 7507400"/>
              <a:gd name="connsiteY12" fmla="*/ 295128 h 3166385"/>
              <a:gd name="connsiteX13" fmla="*/ 0 w 7507400"/>
              <a:gd name="connsiteY13" fmla="*/ 452960 h 3166385"/>
              <a:gd name="connsiteX14" fmla="*/ 300051 w 7507400"/>
              <a:gd name="connsiteY14" fmla="*/ 549813 h 3166385"/>
              <a:gd name="connsiteX15" fmla="*/ 401272 w 7507400"/>
              <a:gd name="connsiteY15" fmla="*/ 815258 h 3166385"/>
              <a:gd name="connsiteX16" fmla="*/ 770008 w 7507400"/>
              <a:gd name="connsiteY16" fmla="*/ 965917 h 3166385"/>
              <a:gd name="connsiteX17" fmla="*/ 1008605 w 7507400"/>
              <a:gd name="connsiteY17" fmla="*/ 1019724 h 3166385"/>
              <a:gd name="connsiteX18" fmla="*/ 1554478 w 7507400"/>
              <a:gd name="connsiteY18" fmla="*/ 1098641 h 3166385"/>
              <a:gd name="connsiteX19" fmla="*/ 1634010 w 7507400"/>
              <a:gd name="connsiteY19" fmla="*/ 1227777 h 3166385"/>
              <a:gd name="connsiteX20" fmla="*/ 1702696 w 7507400"/>
              <a:gd name="connsiteY20" fmla="*/ 1371261 h 3166385"/>
              <a:gd name="connsiteX21" fmla="*/ 1847299 w 7507400"/>
              <a:gd name="connsiteY21" fmla="*/ 1464526 h 3166385"/>
              <a:gd name="connsiteX22" fmla="*/ 723015 w 7507400"/>
              <a:gd name="connsiteY22" fmla="*/ 1450177 h 3166385"/>
              <a:gd name="connsiteX23" fmla="*/ 1991901 w 7507400"/>
              <a:gd name="connsiteY23" fmla="*/ 1751495 h 3166385"/>
              <a:gd name="connsiteX24" fmla="*/ 1879835 w 7507400"/>
              <a:gd name="connsiteY24" fmla="*/ 1869870 h 3166385"/>
              <a:gd name="connsiteX25" fmla="*/ 2573927 w 7507400"/>
              <a:gd name="connsiteY25" fmla="*/ 2031290 h 3166385"/>
              <a:gd name="connsiteX26" fmla="*/ 2201575 w 7507400"/>
              <a:gd name="connsiteY26" fmla="*/ 2049225 h 3166385"/>
              <a:gd name="connsiteX27" fmla="*/ 4367000 w 7507400"/>
              <a:gd name="connsiteY27" fmla="*/ 2723602 h 3166385"/>
              <a:gd name="connsiteX28" fmla="*/ 5497485 w 7507400"/>
              <a:gd name="connsiteY28" fmla="*/ 2912009 h 316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07400" h="3166385">
                <a:moveTo>
                  <a:pt x="5497485" y="2912009"/>
                </a:moveTo>
                <a:cubicBezTo>
                  <a:pt x="6033497" y="2998226"/>
                  <a:pt x="6619155" y="3089592"/>
                  <a:pt x="7034681" y="3151263"/>
                </a:cubicBezTo>
                <a:lnTo>
                  <a:pt x="7137723" y="3166385"/>
                </a:lnTo>
                <a:lnTo>
                  <a:pt x="7507400" y="875071"/>
                </a:lnTo>
                <a:lnTo>
                  <a:pt x="2083578" y="0"/>
                </a:lnTo>
                <a:lnTo>
                  <a:pt x="2023081" y="5468"/>
                </a:lnTo>
                <a:cubicBezTo>
                  <a:pt x="1965692" y="12642"/>
                  <a:pt x="1910562" y="27887"/>
                  <a:pt x="1865374" y="76313"/>
                </a:cubicBezTo>
                <a:cubicBezTo>
                  <a:pt x="1796688" y="151642"/>
                  <a:pt x="1724387" y="162404"/>
                  <a:pt x="1634010" y="119359"/>
                </a:cubicBezTo>
                <a:cubicBezTo>
                  <a:pt x="1554478" y="79900"/>
                  <a:pt x="1467718" y="90662"/>
                  <a:pt x="1388186" y="130121"/>
                </a:cubicBezTo>
                <a:cubicBezTo>
                  <a:pt x="1359266" y="144469"/>
                  <a:pt x="1330344" y="162404"/>
                  <a:pt x="1330344" y="198275"/>
                </a:cubicBezTo>
                <a:cubicBezTo>
                  <a:pt x="1330344" y="248495"/>
                  <a:pt x="1366496" y="262843"/>
                  <a:pt x="1406262" y="270018"/>
                </a:cubicBezTo>
                <a:cubicBezTo>
                  <a:pt x="1442412" y="277191"/>
                  <a:pt x="1485792" y="284366"/>
                  <a:pt x="1521942" y="277191"/>
                </a:cubicBezTo>
                <a:cubicBezTo>
                  <a:pt x="1753307" y="237734"/>
                  <a:pt x="1981057" y="302301"/>
                  <a:pt x="2212420" y="295128"/>
                </a:cubicBezTo>
                <a:cubicBezTo>
                  <a:pt x="1485792" y="449373"/>
                  <a:pt x="751934" y="399154"/>
                  <a:pt x="0" y="452960"/>
                </a:cubicBezTo>
                <a:cubicBezTo>
                  <a:pt x="97608" y="560573"/>
                  <a:pt x="224135" y="470896"/>
                  <a:pt x="300051" y="549813"/>
                </a:cubicBezTo>
                <a:cubicBezTo>
                  <a:pt x="227750" y="714820"/>
                  <a:pt x="256671" y="804497"/>
                  <a:pt x="401272" y="815258"/>
                </a:cubicBezTo>
                <a:cubicBezTo>
                  <a:pt x="542261" y="826019"/>
                  <a:pt x="694093" y="768625"/>
                  <a:pt x="770008" y="965917"/>
                </a:cubicBezTo>
                <a:cubicBezTo>
                  <a:pt x="791699" y="1026898"/>
                  <a:pt x="925458" y="1008963"/>
                  <a:pt x="1008605" y="1019724"/>
                </a:cubicBezTo>
                <a:cubicBezTo>
                  <a:pt x="1189357" y="1044833"/>
                  <a:pt x="1380957" y="1019724"/>
                  <a:pt x="1554478" y="1098641"/>
                </a:cubicBezTo>
                <a:cubicBezTo>
                  <a:pt x="1623165" y="1127337"/>
                  <a:pt x="1670160" y="1148860"/>
                  <a:pt x="1634010" y="1227777"/>
                </a:cubicBezTo>
                <a:cubicBezTo>
                  <a:pt x="1597859" y="1310280"/>
                  <a:pt x="1644855" y="1338976"/>
                  <a:pt x="1702696" y="1371261"/>
                </a:cubicBezTo>
                <a:cubicBezTo>
                  <a:pt x="1746077" y="1396370"/>
                  <a:pt x="1811148" y="1389197"/>
                  <a:pt x="1847299" y="1464526"/>
                </a:cubicBezTo>
                <a:cubicBezTo>
                  <a:pt x="1467717" y="1453764"/>
                  <a:pt x="1098981" y="1392783"/>
                  <a:pt x="723015" y="1450177"/>
                </a:cubicBezTo>
                <a:cubicBezTo>
                  <a:pt x="1135131" y="1593662"/>
                  <a:pt x="1587014" y="1586487"/>
                  <a:pt x="1991901" y="1751495"/>
                </a:cubicBezTo>
                <a:cubicBezTo>
                  <a:pt x="1977441" y="1808889"/>
                  <a:pt x="1883449" y="1783778"/>
                  <a:pt x="1879835" y="1869870"/>
                </a:cubicBezTo>
                <a:cubicBezTo>
                  <a:pt x="2093123" y="1959548"/>
                  <a:pt x="2349794" y="1898566"/>
                  <a:pt x="2573927" y="2031290"/>
                </a:cubicBezTo>
                <a:cubicBezTo>
                  <a:pt x="2443785" y="2092271"/>
                  <a:pt x="2324488" y="1991831"/>
                  <a:pt x="2201575" y="2049225"/>
                </a:cubicBezTo>
                <a:cubicBezTo>
                  <a:pt x="2241342" y="2135316"/>
                  <a:pt x="4041644" y="2666208"/>
                  <a:pt x="4367000" y="2723602"/>
                </a:cubicBezTo>
                <a:cubicBezTo>
                  <a:pt x="4615085" y="2767993"/>
                  <a:pt x="5038048" y="2838109"/>
                  <a:pt x="5497485" y="2912009"/>
                </a:cubicBez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BA457F74-5DEF-B4E8-0254-C71DAA933FE3}"/>
              </a:ext>
            </a:extLst>
          </p:cNvPr>
          <p:cNvSpPr>
            <a:spLocks noGrp="1"/>
          </p:cNvSpPr>
          <p:nvPr>
            <p:ph type="title"/>
          </p:nvPr>
        </p:nvSpPr>
        <p:spPr>
          <a:xfrm>
            <a:off x="5751094" y="1058780"/>
            <a:ext cx="5602705" cy="3092116"/>
          </a:xfrm>
        </p:spPr>
        <p:txBody>
          <a:bodyPr vert="horz" lIns="91440" tIns="45720" rIns="91440" bIns="45720" rtlCol="0" anchor="ctr">
            <a:normAutofit fontScale="90000"/>
          </a:bodyPr>
          <a:lstStyle/>
          <a:p>
            <a:r>
              <a:rPr lang="cs-CZ" sz="6000" i="1" dirty="0"/>
              <a:t>Důsledky  citového strádání - deprivace</a:t>
            </a:r>
            <a:endParaRPr lang="en-US" sz="6000" i="1" dirty="0"/>
          </a:p>
        </p:txBody>
      </p:sp>
    </p:spTree>
    <p:extLst>
      <p:ext uri="{BB962C8B-B14F-4D97-AF65-F5344CB8AC3E}">
        <p14:creationId xmlns:p14="http://schemas.microsoft.com/office/powerpoint/2010/main" val="11188688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3200" dirty="0">
                <a:solidFill>
                  <a:srgbClr val="FFFFFF"/>
                </a:solidFill>
              </a:rPr>
              <a:t>ŘEČ A KOMUNIKACE</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68348" y="258417"/>
            <a:ext cx="6448581" cy="6351105"/>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redukce řečové stimulace a omezení kontaktu s mateřskou osobou</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není uspokojena základní potřeba receptivity</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chybí pozitivní emoční odezva na jakýkoli řečový projev dítěte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počáteční vývoj řeči není nijak posilován</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chybí-li osobně významná bytost, s níž chce být dítě v kontaktu, nevytváří se ani potřeba komunikace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slovní zásoba bývá chudší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malá spontaneita řeči neschopnost jejího přiměřeného sociálního využití</a:t>
            </a:r>
          </a:p>
        </p:txBody>
      </p:sp>
    </p:spTree>
    <p:extLst>
      <p:ext uri="{BB962C8B-B14F-4D97-AF65-F5344CB8AC3E}">
        <p14:creationId xmlns:p14="http://schemas.microsoft.com/office/powerpoint/2010/main" val="1440802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3200" dirty="0">
                <a:solidFill>
                  <a:srgbClr val="FFFFFF"/>
                </a:solidFill>
              </a:rPr>
              <a:t>SEBEPOJETÍ</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285014" y="964850"/>
            <a:ext cx="6068786" cy="4928300"/>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nejistota, nedostatek sebedůvěry, zvýšená potřeba obrany</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 sebehodnocení dva extrémy: nerealistické vytahování, výrazné </a:t>
            </a:r>
            <a:r>
              <a:rPr lang="cs-CZ" sz="1800" dirty="0" err="1">
                <a:solidFill>
                  <a:srgbClr val="000000"/>
                </a:solidFill>
                <a:effectLst/>
                <a:latin typeface="Times New Roman" panose="02020603050405020304" pitchFamily="18" charset="0"/>
                <a:ea typeface="Times New Roman" panose="02020603050405020304" pitchFamily="18" charset="0"/>
              </a:rPr>
              <a:t>sebepodcenění</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snížená sebedůvěra a nedostatečná sebeúcta, které vedou k hledání nějaké opory, ta může mít charakter vazby na silnější bytost</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individualizace dostatečným způsobem nepokročila, a tak je skupinová identita velice přijatelnou variantou</a:t>
            </a:r>
          </a:p>
        </p:txBody>
      </p:sp>
    </p:spTree>
    <p:extLst>
      <p:ext uri="{BB962C8B-B14F-4D97-AF65-F5344CB8AC3E}">
        <p14:creationId xmlns:p14="http://schemas.microsoft.com/office/powerpoint/2010/main" val="2163517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3200" dirty="0">
                <a:solidFill>
                  <a:srgbClr val="FFFFFF"/>
                </a:solidFill>
              </a:rPr>
              <a:t>CHOVÁNÍ</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285014" y="964850"/>
            <a:ext cx="6068786" cy="4928300"/>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může být v mnoha směrech nápadné</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infantilní stereotyp, jako projev určité bezradnosti a nejistoty</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nezralá autoregulace, nedostatečné sebeovládání, reagování impulzivně</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odlišné chování = projev různých obranných mechanismů</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mají tendence hledat citovou saturaci-mohou být hodnoceni jako vlezlí, nepříjemní</a:t>
            </a:r>
          </a:p>
        </p:txBody>
      </p:sp>
    </p:spTree>
    <p:extLst>
      <p:ext uri="{BB962C8B-B14F-4D97-AF65-F5344CB8AC3E}">
        <p14:creationId xmlns:p14="http://schemas.microsoft.com/office/powerpoint/2010/main" val="3364972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3200" dirty="0">
                <a:solidFill>
                  <a:srgbClr val="FFFFFF"/>
                </a:solidFill>
              </a:rPr>
              <a:t>SOCIÁLNÍ ADAPTACE</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285014" y="964850"/>
            <a:ext cx="6068786" cy="4928300"/>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mívají problémy v sociální adaptaci</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riziková je i skupina tzv. zdánlivě dobře přizpůsobených, tyto děti nemají problémy jen ve známém prostředí, ale na jakoukoli vetší změnu reagují nepříznivě a někdy i </a:t>
            </a:r>
            <a:r>
              <a:rPr lang="cs-CZ" sz="1800">
                <a:solidFill>
                  <a:srgbClr val="000000"/>
                </a:solidFill>
                <a:effectLst/>
                <a:latin typeface="Times New Roman" panose="02020603050405020304" pitchFamily="18" charset="0"/>
                <a:ea typeface="Times New Roman" panose="02020603050405020304" pitchFamily="18" charset="0"/>
              </a:rPr>
              <a:t>selhávají </a:t>
            </a:r>
            <a:endParaRPr lang="cs-CZ" sz="1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17559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POZDNÍ DŮSLEDKY</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68349" y="308113"/>
            <a:ext cx="6185452" cy="6341165"/>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 období dospělosti mívají lité, kteří takto strádali v dětství odchylky v oblasti sebehodnocení, problémy v mezilidských vztazích, nespokojeni s životem</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někdy se tyto odchylky stávají v dospělosti nápadnější, očekává se od nich projev zralejší, odpovědnost za své jednání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mohou mít problémy ve všech důležitých oblastech</a:t>
            </a:r>
          </a:p>
          <a:p>
            <a:pPr marL="0" indent="0" algn="just" hangingPunct="0">
              <a:buNone/>
              <a:tabLst>
                <a:tab pos="228600" algn="l"/>
              </a:tabLst>
            </a:pPr>
            <a:r>
              <a:rPr lang="cs-CZ" sz="1800" dirty="0">
                <a:solidFill>
                  <a:srgbClr val="000000"/>
                </a:solidFill>
                <a:latin typeface="Times New Roman" panose="02020603050405020304" pitchFamily="18" charset="0"/>
                <a:ea typeface="Times New Roman" panose="02020603050405020304" pitchFamily="18" charset="0"/>
              </a:rPr>
              <a:t>výzkum Z. Matějček:</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profesní uplatnění (nižší úroveň vzdělání, neschopnost se uplatnit, polovina ZŠ vzdělání, polovina ekonomicky soběstačná)</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partnerská, rodičovská role (častější partnerské problémy, neudrží fungující partnerský vztah, 46%žilo v manželství, zbytek rozvedený nebo sám</a:t>
            </a:r>
            <a:r>
              <a:rPr lang="cs-CZ" sz="1800" b="1" i="1" dirty="0">
                <a:solidFill>
                  <a:srgbClr val="000000"/>
                </a:solidFill>
                <a:latin typeface="Times New Roman" panose="02020603050405020304" pitchFamily="18" charset="0"/>
                <a:ea typeface="Times New Roman" panose="02020603050405020304" pitchFamily="18" charset="0"/>
              </a:rPr>
              <a:t>;</a:t>
            </a:r>
            <a:r>
              <a:rPr lang="cs-CZ" sz="1800" b="1" i="1" dirty="0">
                <a:solidFill>
                  <a:srgbClr val="000000"/>
                </a:solidFill>
                <a:effectLst/>
                <a:latin typeface="Times New Roman" panose="02020603050405020304" pitchFamily="18" charset="0"/>
                <a:ea typeface="Times New Roman" panose="02020603050405020304" pitchFamily="18" charset="0"/>
              </a:rPr>
              <a:t> ženy více obstály ve vztazích, hůře zvládaly rodičovskou roli, chyběla emoční zkušenost; časté problémy s alkoholem, nezaměstnanost,..)</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obecná sociální adaptace(problémy se zvládáním  role dospělého, neschopnost samostatně se rozhodovat, neodpovědnost za své činy, problémy v sociální adaptaci,...)</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endParaRPr lang="cs-CZ" sz="1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9428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E20309-1FB9-4818-BAFA-9C4C05341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alpha val="20000"/>
            </a:srgbClr>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5B5F4757-44E2-6C67-1BCC-BC649F53E6BC}"/>
              </a:ext>
            </a:extLst>
          </p:cNvPr>
          <p:cNvSpPr>
            <a:spLocks noGrp="1"/>
          </p:cNvSpPr>
          <p:nvPr>
            <p:ph type="title"/>
          </p:nvPr>
        </p:nvSpPr>
        <p:spPr>
          <a:xfrm>
            <a:off x="838200" y="713312"/>
            <a:ext cx="3524250" cy="5431376"/>
          </a:xfrm>
        </p:spPr>
        <p:txBody>
          <a:bodyPr>
            <a:normAutofit/>
          </a:bodyPr>
          <a:lstStyle/>
          <a:p>
            <a:endParaRPr lang="cs-CZ" dirty="0"/>
          </a:p>
        </p:txBody>
      </p:sp>
      <p:sp>
        <p:nvSpPr>
          <p:cNvPr id="4" name="Zástupný obsah 3">
            <a:extLst>
              <a:ext uri="{FF2B5EF4-FFF2-40B4-BE49-F238E27FC236}">
                <a16:creationId xmlns:a16="http://schemas.microsoft.com/office/drawing/2014/main" id="{2C6AA9C1-F0A7-4FFB-B6BA-138D683A9A75}"/>
              </a:ext>
            </a:extLst>
          </p:cNvPr>
          <p:cNvSpPr>
            <a:spLocks noGrp="1"/>
          </p:cNvSpPr>
          <p:nvPr>
            <p:ph idx="1"/>
          </p:nvPr>
        </p:nvSpPr>
        <p:spPr/>
        <p:txBody>
          <a:bodyPr/>
          <a:lstStyle/>
          <a:p>
            <a:endParaRPr lang="cs-CZ" dirty="0"/>
          </a:p>
        </p:txBody>
      </p:sp>
      <p:graphicFrame>
        <p:nvGraphicFramePr>
          <p:cNvPr id="9" name="Diagram 8">
            <a:extLst>
              <a:ext uri="{FF2B5EF4-FFF2-40B4-BE49-F238E27FC236}">
                <a16:creationId xmlns:a16="http://schemas.microsoft.com/office/drawing/2014/main" id="{2B31E7DF-3D15-4188-83AE-8B50F1561030}"/>
              </a:ext>
            </a:extLst>
          </p:cNvPr>
          <p:cNvGraphicFramePr/>
          <p:nvPr>
            <p:extLst>
              <p:ext uri="{D42A27DB-BD31-4B8C-83A1-F6EECF244321}">
                <p14:modId xmlns:p14="http://schemas.microsoft.com/office/powerpoint/2010/main" val="3920299594"/>
              </p:ext>
            </p:extLst>
          </p:nvPr>
        </p:nvGraphicFramePr>
        <p:xfrm>
          <a:off x="3308431" y="698500"/>
          <a:ext cx="8786842" cy="546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71378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0" name="Rectangle 9">
            <a:extLst>
              <a:ext uri="{FF2B5EF4-FFF2-40B4-BE49-F238E27FC236}">
                <a16:creationId xmlns:a16="http://schemas.microsoft.com/office/drawing/2014/main" id="{FEC7823C-FDD6-429C-986C-063FDEBF9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B0651F5E-0457-4065-ACB2-8B81590C2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050098" flipH="1" flipV="1">
            <a:off x="-160709" y="3977842"/>
            <a:ext cx="7507400" cy="3166385"/>
          </a:xfrm>
          <a:custGeom>
            <a:avLst/>
            <a:gdLst>
              <a:gd name="connsiteX0" fmla="*/ 5497485 w 7507400"/>
              <a:gd name="connsiteY0" fmla="*/ 2912009 h 3166385"/>
              <a:gd name="connsiteX1" fmla="*/ 7034681 w 7507400"/>
              <a:gd name="connsiteY1" fmla="*/ 3151263 h 3166385"/>
              <a:gd name="connsiteX2" fmla="*/ 7137723 w 7507400"/>
              <a:gd name="connsiteY2" fmla="*/ 3166385 h 3166385"/>
              <a:gd name="connsiteX3" fmla="*/ 7507400 w 7507400"/>
              <a:gd name="connsiteY3" fmla="*/ 875071 h 3166385"/>
              <a:gd name="connsiteX4" fmla="*/ 2083578 w 7507400"/>
              <a:gd name="connsiteY4" fmla="*/ 0 h 3166385"/>
              <a:gd name="connsiteX5" fmla="*/ 2023081 w 7507400"/>
              <a:gd name="connsiteY5" fmla="*/ 5468 h 3166385"/>
              <a:gd name="connsiteX6" fmla="*/ 1865374 w 7507400"/>
              <a:gd name="connsiteY6" fmla="*/ 76313 h 3166385"/>
              <a:gd name="connsiteX7" fmla="*/ 1634010 w 7507400"/>
              <a:gd name="connsiteY7" fmla="*/ 119359 h 3166385"/>
              <a:gd name="connsiteX8" fmla="*/ 1388186 w 7507400"/>
              <a:gd name="connsiteY8" fmla="*/ 130121 h 3166385"/>
              <a:gd name="connsiteX9" fmla="*/ 1330344 w 7507400"/>
              <a:gd name="connsiteY9" fmla="*/ 198275 h 3166385"/>
              <a:gd name="connsiteX10" fmla="*/ 1406262 w 7507400"/>
              <a:gd name="connsiteY10" fmla="*/ 270018 h 3166385"/>
              <a:gd name="connsiteX11" fmla="*/ 1521942 w 7507400"/>
              <a:gd name="connsiteY11" fmla="*/ 277191 h 3166385"/>
              <a:gd name="connsiteX12" fmla="*/ 2212420 w 7507400"/>
              <a:gd name="connsiteY12" fmla="*/ 295128 h 3166385"/>
              <a:gd name="connsiteX13" fmla="*/ 0 w 7507400"/>
              <a:gd name="connsiteY13" fmla="*/ 452960 h 3166385"/>
              <a:gd name="connsiteX14" fmla="*/ 300051 w 7507400"/>
              <a:gd name="connsiteY14" fmla="*/ 549813 h 3166385"/>
              <a:gd name="connsiteX15" fmla="*/ 401272 w 7507400"/>
              <a:gd name="connsiteY15" fmla="*/ 815258 h 3166385"/>
              <a:gd name="connsiteX16" fmla="*/ 770008 w 7507400"/>
              <a:gd name="connsiteY16" fmla="*/ 965917 h 3166385"/>
              <a:gd name="connsiteX17" fmla="*/ 1008605 w 7507400"/>
              <a:gd name="connsiteY17" fmla="*/ 1019724 h 3166385"/>
              <a:gd name="connsiteX18" fmla="*/ 1554478 w 7507400"/>
              <a:gd name="connsiteY18" fmla="*/ 1098641 h 3166385"/>
              <a:gd name="connsiteX19" fmla="*/ 1634010 w 7507400"/>
              <a:gd name="connsiteY19" fmla="*/ 1227777 h 3166385"/>
              <a:gd name="connsiteX20" fmla="*/ 1702696 w 7507400"/>
              <a:gd name="connsiteY20" fmla="*/ 1371261 h 3166385"/>
              <a:gd name="connsiteX21" fmla="*/ 1847299 w 7507400"/>
              <a:gd name="connsiteY21" fmla="*/ 1464526 h 3166385"/>
              <a:gd name="connsiteX22" fmla="*/ 723015 w 7507400"/>
              <a:gd name="connsiteY22" fmla="*/ 1450177 h 3166385"/>
              <a:gd name="connsiteX23" fmla="*/ 1991901 w 7507400"/>
              <a:gd name="connsiteY23" fmla="*/ 1751495 h 3166385"/>
              <a:gd name="connsiteX24" fmla="*/ 1879835 w 7507400"/>
              <a:gd name="connsiteY24" fmla="*/ 1869870 h 3166385"/>
              <a:gd name="connsiteX25" fmla="*/ 2573927 w 7507400"/>
              <a:gd name="connsiteY25" fmla="*/ 2031290 h 3166385"/>
              <a:gd name="connsiteX26" fmla="*/ 2201575 w 7507400"/>
              <a:gd name="connsiteY26" fmla="*/ 2049225 h 3166385"/>
              <a:gd name="connsiteX27" fmla="*/ 4367000 w 7507400"/>
              <a:gd name="connsiteY27" fmla="*/ 2723602 h 3166385"/>
              <a:gd name="connsiteX28" fmla="*/ 5497485 w 7507400"/>
              <a:gd name="connsiteY28" fmla="*/ 2912009 h 316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07400" h="3166385">
                <a:moveTo>
                  <a:pt x="5497485" y="2912009"/>
                </a:moveTo>
                <a:cubicBezTo>
                  <a:pt x="6033497" y="2998226"/>
                  <a:pt x="6619155" y="3089592"/>
                  <a:pt x="7034681" y="3151263"/>
                </a:cubicBezTo>
                <a:lnTo>
                  <a:pt x="7137723" y="3166385"/>
                </a:lnTo>
                <a:lnTo>
                  <a:pt x="7507400" y="875071"/>
                </a:lnTo>
                <a:lnTo>
                  <a:pt x="2083578" y="0"/>
                </a:lnTo>
                <a:lnTo>
                  <a:pt x="2023081" y="5468"/>
                </a:lnTo>
                <a:cubicBezTo>
                  <a:pt x="1965692" y="12642"/>
                  <a:pt x="1910562" y="27887"/>
                  <a:pt x="1865374" y="76313"/>
                </a:cubicBezTo>
                <a:cubicBezTo>
                  <a:pt x="1796688" y="151642"/>
                  <a:pt x="1724387" y="162404"/>
                  <a:pt x="1634010" y="119359"/>
                </a:cubicBezTo>
                <a:cubicBezTo>
                  <a:pt x="1554478" y="79900"/>
                  <a:pt x="1467718" y="90662"/>
                  <a:pt x="1388186" y="130121"/>
                </a:cubicBezTo>
                <a:cubicBezTo>
                  <a:pt x="1359266" y="144469"/>
                  <a:pt x="1330344" y="162404"/>
                  <a:pt x="1330344" y="198275"/>
                </a:cubicBezTo>
                <a:cubicBezTo>
                  <a:pt x="1330344" y="248495"/>
                  <a:pt x="1366496" y="262843"/>
                  <a:pt x="1406262" y="270018"/>
                </a:cubicBezTo>
                <a:cubicBezTo>
                  <a:pt x="1442412" y="277191"/>
                  <a:pt x="1485792" y="284366"/>
                  <a:pt x="1521942" y="277191"/>
                </a:cubicBezTo>
                <a:cubicBezTo>
                  <a:pt x="1753307" y="237734"/>
                  <a:pt x="1981057" y="302301"/>
                  <a:pt x="2212420" y="295128"/>
                </a:cubicBezTo>
                <a:cubicBezTo>
                  <a:pt x="1485792" y="449373"/>
                  <a:pt x="751934" y="399154"/>
                  <a:pt x="0" y="452960"/>
                </a:cubicBezTo>
                <a:cubicBezTo>
                  <a:pt x="97608" y="560573"/>
                  <a:pt x="224135" y="470896"/>
                  <a:pt x="300051" y="549813"/>
                </a:cubicBezTo>
                <a:cubicBezTo>
                  <a:pt x="227750" y="714820"/>
                  <a:pt x="256671" y="804497"/>
                  <a:pt x="401272" y="815258"/>
                </a:cubicBezTo>
                <a:cubicBezTo>
                  <a:pt x="542261" y="826019"/>
                  <a:pt x="694093" y="768625"/>
                  <a:pt x="770008" y="965917"/>
                </a:cubicBezTo>
                <a:cubicBezTo>
                  <a:pt x="791699" y="1026898"/>
                  <a:pt x="925458" y="1008963"/>
                  <a:pt x="1008605" y="1019724"/>
                </a:cubicBezTo>
                <a:cubicBezTo>
                  <a:pt x="1189357" y="1044833"/>
                  <a:pt x="1380957" y="1019724"/>
                  <a:pt x="1554478" y="1098641"/>
                </a:cubicBezTo>
                <a:cubicBezTo>
                  <a:pt x="1623165" y="1127337"/>
                  <a:pt x="1670160" y="1148860"/>
                  <a:pt x="1634010" y="1227777"/>
                </a:cubicBezTo>
                <a:cubicBezTo>
                  <a:pt x="1597859" y="1310280"/>
                  <a:pt x="1644855" y="1338976"/>
                  <a:pt x="1702696" y="1371261"/>
                </a:cubicBezTo>
                <a:cubicBezTo>
                  <a:pt x="1746077" y="1396370"/>
                  <a:pt x="1811148" y="1389197"/>
                  <a:pt x="1847299" y="1464526"/>
                </a:cubicBezTo>
                <a:cubicBezTo>
                  <a:pt x="1467717" y="1453764"/>
                  <a:pt x="1098981" y="1392783"/>
                  <a:pt x="723015" y="1450177"/>
                </a:cubicBezTo>
                <a:cubicBezTo>
                  <a:pt x="1135131" y="1593662"/>
                  <a:pt x="1587014" y="1586487"/>
                  <a:pt x="1991901" y="1751495"/>
                </a:cubicBezTo>
                <a:cubicBezTo>
                  <a:pt x="1977441" y="1808889"/>
                  <a:pt x="1883449" y="1783778"/>
                  <a:pt x="1879835" y="1869870"/>
                </a:cubicBezTo>
                <a:cubicBezTo>
                  <a:pt x="2093123" y="1959548"/>
                  <a:pt x="2349794" y="1898566"/>
                  <a:pt x="2573927" y="2031290"/>
                </a:cubicBezTo>
                <a:cubicBezTo>
                  <a:pt x="2443785" y="2092271"/>
                  <a:pt x="2324488" y="1991831"/>
                  <a:pt x="2201575" y="2049225"/>
                </a:cubicBezTo>
                <a:cubicBezTo>
                  <a:pt x="2241342" y="2135316"/>
                  <a:pt x="4041644" y="2666208"/>
                  <a:pt x="4367000" y="2723602"/>
                </a:cubicBezTo>
                <a:cubicBezTo>
                  <a:pt x="4615085" y="2767993"/>
                  <a:pt x="5038048" y="2838109"/>
                  <a:pt x="5497485" y="2912009"/>
                </a:cubicBez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BA457F74-5DEF-B4E8-0254-C71DAA933FE3}"/>
              </a:ext>
            </a:extLst>
          </p:cNvPr>
          <p:cNvSpPr>
            <a:spLocks noGrp="1"/>
          </p:cNvSpPr>
          <p:nvPr>
            <p:ph type="title"/>
          </p:nvPr>
        </p:nvSpPr>
        <p:spPr>
          <a:xfrm>
            <a:off x="5751094" y="1058780"/>
            <a:ext cx="5602705" cy="3092116"/>
          </a:xfrm>
        </p:spPr>
        <p:txBody>
          <a:bodyPr vert="horz" lIns="91440" tIns="45720" rIns="91440" bIns="45720" rtlCol="0" anchor="ctr">
            <a:normAutofit/>
          </a:bodyPr>
          <a:lstStyle/>
          <a:p>
            <a:r>
              <a:rPr lang="cs-CZ" sz="6000" i="1" dirty="0"/>
              <a:t>Důsledky  týrání</a:t>
            </a:r>
            <a:endParaRPr lang="en-US" sz="6000" i="1" dirty="0"/>
          </a:p>
        </p:txBody>
      </p:sp>
    </p:spTree>
    <p:extLst>
      <p:ext uri="{BB962C8B-B14F-4D97-AF65-F5344CB8AC3E}">
        <p14:creationId xmlns:p14="http://schemas.microsoft.com/office/powerpoint/2010/main" val="36921661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EF6A3EB7-D1AA-4AAF-BA28-15956596FB29}"/>
              </a:ext>
            </a:extLst>
          </p:cNvPr>
          <p:cNvSpPr>
            <a:spLocks noGrp="1"/>
          </p:cNvSpPr>
          <p:nvPr>
            <p:ph idx="1"/>
          </p:nvPr>
        </p:nvSpPr>
        <p:spPr>
          <a:xfrm>
            <a:off x="298174" y="385442"/>
            <a:ext cx="11658600" cy="6313532"/>
          </a:xfrm>
        </p:spPr>
        <p:txBody>
          <a:bodyPr>
            <a:normAutofit fontScale="55000" lnSpcReduction="20000"/>
          </a:bodyPr>
          <a:lstStyle/>
          <a:p>
            <a:pPr algn="just" hangingPunct="0">
              <a:tabLst>
                <a:tab pos="228600" algn="l"/>
              </a:tabLst>
            </a:pPr>
            <a:r>
              <a:rPr lang="cs-CZ" sz="3300" b="1" i="1" dirty="0">
                <a:solidFill>
                  <a:srgbClr val="000000"/>
                </a:solidFill>
                <a:effectLst/>
                <a:latin typeface="Times New Roman" panose="02020603050405020304" pitchFamily="18" charset="0"/>
                <a:ea typeface="Times New Roman" panose="02020603050405020304" pitchFamily="18" charset="0"/>
              </a:rPr>
              <a:t>citové prožívání</a:t>
            </a:r>
            <a:r>
              <a:rPr lang="cs-CZ" sz="3300" dirty="0">
                <a:solidFill>
                  <a:srgbClr val="000000"/>
                </a:solidFill>
                <a:effectLst/>
                <a:latin typeface="Times New Roman" panose="02020603050405020304" pitchFamily="18" charset="0"/>
                <a:ea typeface="Times New Roman" panose="02020603050405020304" pitchFamily="18" charset="0"/>
              </a:rPr>
              <a:t> : inhibice citového prožívání, apatie, neschopnost prožívat radost, neporozumění vlastním emocím, neschopnost adekvátně prožívat, popsat pocity, úzkostné vyladění, strach, pocit ohrožení, obavy z opuštění rodičem, </a:t>
            </a:r>
          </a:p>
          <a:p>
            <a:pPr algn="just" hangingPunct="0">
              <a:tabLst>
                <a:tab pos="228600" algn="l"/>
              </a:tabLst>
            </a:pPr>
            <a:r>
              <a:rPr lang="cs-CZ" sz="3300" b="1" i="1" dirty="0">
                <a:solidFill>
                  <a:srgbClr val="000000"/>
                </a:solidFill>
                <a:effectLst/>
                <a:latin typeface="Times New Roman" panose="02020603050405020304" pitchFamily="18" charset="0"/>
                <a:ea typeface="Times New Roman" panose="02020603050405020304" pitchFamily="18" charset="0"/>
              </a:rPr>
              <a:t>způsob uvažování</a:t>
            </a:r>
            <a:r>
              <a:rPr lang="cs-CZ" sz="3300" dirty="0">
                <a:solidFill>
                  <a:srgbClr val="000000"/>
                </a:solidFill>
                <a:effectLst/>
                <a:latin typeface="Times New Roman" panose="02020603050405020304" pitchFamily="18" charset="0"/>
                <a:ea typeface="Times New Roman" panose="02020603050405020304" pitchFamily="18" charset="0"/>
              </a:rPr>
              <a:t>: neumožněn získat pocit základní důvěry, svět je nebezpečný, ohrožující, zkreslení nepřijatelné skutečnosti, vykládání různými způsoby, nedovedou správně interpretovat běžné projevy jiných lidí, problémy s učením horší školní prospěch, nevyužívají své schopnosti – chybí motivace, i na neutrální podnět možná hostilní reakce, fixace negativního sebehodnocení, nedostatek sebedůvěry, snadné oběti šikany, zneužívání, apod.</a:t>
            </a:r>
          </a:p>
          <a:p>
            <a:pPr algn="just" hangingPunct="0">
              <a:tabLst>
                <a:tab pos="228600" algn="l"/>
              </a:tabLst>
            </a:pPr>
            <a:r>
              <a:rPr lang="cs-CZ" sz="3300" b="1" i="1" dirty="0">
                <a:solidFill>
                  <a:srgbClr val="000000"/>
                </a:solidFill>
                <a:latin typeface="Times New Roman" panose="02020603050405020304" pitchFamily="18" charset="0"/>
                <a:ea typeface="Times New Roman" panose="02020603050405020304" pitchFamily="18" charset="0"/>
              </a:rPr>
              <a:t>n</a:t>
            </a:r>
            <a:r>
              <a:rPr lang="cs-CZ" sz="3300" b="1" i="1" dirty="0">
                <a:solidFill>
                  <a:srgbClr val="000000"/>
                </a:solidFill>
                <a:effectLst/>
                <a:latin typeface="Times New Roman" panose="02020603050405020304" pitchFamily="18" charset="0"/>
                <a:ea typeface="Times New Roman" panose="02020603050405020304" pitchFamily="18" charset="0"/>
              </a:rPr>
              <a:t>ápadnosti v chování</a:t>
            </a:r>
            <a:r>
              <a:rPr lang="cs-CZ" sz="3300" dirty="0">
                <a:solidFill>
                  <a:srgbClr val="000000"/>
                </a:solidFill>
                <a:effectLst/>
                <a:latin typeface="Times New Roman" panose="02020603050405020304" pitchFamily="18" charset="0"/>
                <a:ea typeface="Times New Roman" panose="02020603050405020304" pitchFamily="18" charset="0"/>
              </a:rPr>
              <a:t>: mohou být tiché, zakřiknuté, pasivní, apatické, nezájem o okolí, inhibice verbálního projevu, únik před nepříjemně působícími vlivy prostředí, snaží se izolovat, neklid, hyperaktivita, destruktivní, agresivní tendence, selhávání v oblasti sociální adaptace, odlišné chování od normy, bývají odmítány i mimo vlastní rodinu</a:t>
            </a:r>
          </a:p>
          <a:p>
            <a:pPr algn="just" hangingPunct="0">
              <a:tabLst>
                <a:tab pos="228600" algn="l"/>
              </a:tabLst>
            </a:pPr>
            <a:r>
              <a:rPr lang="cs-CZ" sz="3300" b="1" i="1" dirty="0">
                <a:solidFill>
                  <a:srgbClr val="000000"/>
                </a:solidFill>
                <a:effectLst/>
                <a:latin typeface="Times New Roman" panose="02020603050405020304" pitchFamily="18" charset="0"/>
                <a:ea typeface="Times New Roman" panose="02020603050405020304" pitchFamily="18" charset="0"/>
              </a:rPr>
              <a:t>obranné reakce</a:t>
            </a:r>
            <a:r>
              <a:rPr lang="cs-CZ" sz="3300" dirty="0">
                <a:solidFill>
                  <a:srgbClr val="000000"/>
                </a:solidFill>
                <a:effectLst/>
                <a:latin typeface="Times New Roman" panose="02020603050405020304" pitchFamily="18" charset="0"/>
                <a:ea typeface="Times New Roman" panose="02020603050405020304" pitchFamily="18" charset="0"/>
              </a:rPr>
              <a:t>: dítě závislé na rodičích, i týrajících -  pro ně představují zázemí, žádné jiné nemají; dítě prožívá konflikt dvou významných psychických potřeb: chce se zbavit fyzické bolesti, zároveň se potřebuje udržet pocit bezpečí domácího prostředí, konflikt je pro dítě reálně téměř neřešitelný, využívá proto různé obranné mechanismy, které fungují jen v omezené míře, např. racionalizace, popření, ..:</a:t>
            </a:r>
          </a:p>
          <a:p>
            <a:pPr marL="342900" lvl="0" indent="-342900" algn="just" hangingPunct="0">
              <a:buFont typeface="+mj-lt"/>
              <a:buAutoNum type="arabicPeriod"/>
              <a:tabLst>
                <a:tab pos="228600" algn="l"/>
              </a:tabLst>
            </a:pPr>
            <a:r>
              <a:rPr lang="cs-CZ" sz="3300" dirty="0">
                <a:solidFill>
                  <a:srgbClr val="000000"/>
                </a:solidFill>
                <a:effectLst/>
                <a:latin typeface="Times New Roman" panose="02020603050405020304" pitchFamily="18" charset="0"/>
                <a:ea typeface="Times New Roman" panose="02020603050405020304" pitchFamily="18" charset="0"/>
              </a:rPr>
              <a:t>tendence popírání skutečnosti</a:t>
            </a:r>
          </a:p>
          <a:p>
            <a:pPr marL="342900" lvl="0" indent="-342900" algn="just" hangingPunct="0">
              <a:buFont typeface="+mj-lt"/>
              <a:buAutoNum type="arabicPeriod"/>
              <a:tabLst>
                <a:tab pos="228600" algn="l"/>
              </a:tabLst>
            </a:pPr>
            <a:r>
              <a:rPr lang="cs-CZ" sz="3300" dirty="0">
                <a:solidFill>
                  <a:srgbClr val="000000"/>
                </a:solidFill>
                <a:effectLst/>
                <a:latin typeface="Times New Roman" panose="02020603050405020304" pitchFamily="18" charset="0"/>
                <a:ea typeface="Times New Roman" panose="02020603050405020304" pitchFamily="18" charset="0"/>
              </a:rPr>
              <a:t>přijetí role špatného dítěte, které je trestáno oprávněně, přijetí vlastního zavinění chrání alespoň symbolicky rodinné zázemí</a:t>
            </a:r>
          </a:p>
          <a:p>
            <a:pPr marL="342900" lvl="0" indent="-342900" algn="just" hangingPunct="0">
              <a:buFont typeface="+mj-lt"/>
              <a:buAutoNum type="arabicPeriod"/>
              <a:tabLst>
                <a:tab pos="228600" algn="l"/>
              </a:tabLst>
            </a:pPr>
            <a:r>
              <a:rPr lang="cs-CZ" sz="3300" dirty="0">
                <a:solidFill>
                  <a:srgbClr val="000000"/>
                </a:solidFill>
                <a:effectLst/>
                <a:latin typeface="Times New Roman" panose="02020603050405020304" pitchFamily="18" charset="0"/>
                <a:ea typeface="Times New Roman" panose="02020603050405020304" pitchFamily="18" charset="0"/>
              </a:rPr>
              <a:t>lpění na týrajících rodičích, aktivní obranná strategie, snaží se rodiče všemožně získat, upoutat, vynutit si důkaz o tom, že jsou přece jen milování</a:t>
            </a:r>
          </a:p>
          <a:p>
            <a:pPr marL="342900" lvl="0" indent="-342900" algn="just" hangingPunct="0">
              <a:buFont typeface="+mj-lt"/>
              <a:buAutoNum type="arabicPeriod"/>
              <a:tabLst>
                <a:tab pos="228600" algn="l"/>
              </a:tabLst>
            </a:pPr>
            <a:r>
              <a:rPr lang="cs-CZ" sz="3300" dirty="0">
                <a:solidFill>
                  <a:srgbClr val="000000"/>
                </a:solidFill>
                <a:effectLst/>
                <a:latin typeface="Times New Roman" panose="02020603050405020304" pitchFamily="18" charset="0"/>
                <a:ea typeface="Times New Roman" panose="02020603050405020304" pitchFamily="18" charset="0"/>
              </a:rPr>
              <a:t>tendence si tento negativní prožitek zopakovat</a:t>
            </a:r>
          </a:p>
          <a:p>
            <a:pPr marL="342900" lvl="0" indent="-342900" algn="just" hangingPunct="0">
              <a:buFont typeface="+mj-lt"/>
              <a:buAutoNum type="arabicPeriod"/>
              <a:tabLst>
                <a:tab pos="228600" algn="l"/>
              </a:tabLst>
            </a:pPr>
            <a:r>
              <a:rPr lang="cs-CZ" sz="3300" dirty="0">
                <a:solidFill>
                  <a:srgbClr val="000000"/>
                </a:solidFill>
                <a:effectLst/>
                <a:latin typeface="Times New Roman" panose="02020603050405020304" pitchFamily="18" charset="0"/>
                <a:ea typeface="Times New Roman" panose="02020603050405020304" pitchFamily="18" charset="0"/>
              </a:rPr>
              <a:t>identifikace s agresorem, vyrovnává se s negativním zážitkem tak, že se začne chovat obdobným způsobem</a:t>
            </a:r>
          </a:p>
          <a:p>
            <a:endParaRPr lang="cs-CZ" dirty="0"/>
          </a:p>
        </p:txBody>
      </p:sp>
    </p:spTree>
    <p:extLst>
      <p:ext uri="{BB962C8B-B14F-4D97-AF65-F5344CB8AC3E}">
        <p14:creationId xmlns:p14="http://schemas.microsoft.com/office/powerpoint/2010/main" val="21174337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POZDNÍ DŮSLEDKY</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4931758" y="321679"/>
            <a:ext cx="6299732" cy="6387233"/>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zvýšení citlivosti na stres</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ztráta schopnosti přiměřené sociální orientace, potíže v mezilidských vztazích, submisivní chování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 jiných případech může jít o zvýšenou bezohlednost, agresivitu ke světu, jemuž nelze důvěřovat</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sklon k agresivnímu reagování může přetrvávat i v dospělém věku, může se projevit v partnerské i rodičovské roli</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způsob jakým rodič dítě vychovává a jak se k němu chová, do značné míry odpovídá způsobu, jakým se k němu chovali vlastní rodiče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zvýšené riziko asociálního, bezohledného chování, objektem nemusí být jen vlastní děti, ale i jiní lidé</a:t>
            </a:r>
          </a:p>
        </p:txBody>
      </p:sp>
    </p:spTree>
    <p:extLst>
      <p:ext uri="{BB962C8B-B14F-4D97-AF65-F5344CB8AC3E}">
        <p14:creationId xmlns:p14="http://schemas.microsoft.com/office/powerpoint/2010/main" val="30087297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0" name="Rectangle 9">
            <a:extLst>
              <a:ext uri="{FF2B5EF4-FFF2-40B4-BE49-F238E27FC236}">
                <a16:creationId xmlns:a16="http://schemas.microsoft.com/office/drawing/2014/main" id="{FEC7823C-FDD6-429C-986C-063FDEBF9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B0651F5E-0457-4065-ACB2-8B81590C2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050098" flipH="1" flipV="1">
            <a:off x="-160709" y="3977842"/>
            <a:ext cx="7507400" cy="3166385"/>
          </a:xfrm>
          <a:custGeom>
            <a:avLst/>
            <a:gdLst>
              <a:gd name="connsiteX0" fmla="*/ 5497485 w 7507400"/>
              <a:gd name="connsiteY0" fmla="*/ 2912009 h 3166385"/>
              <a:gd name="connsiteX1" fmla="*/ 7034681 w 7507400"/>
              <a:gd name="connsiteY1" fmla="*/ 3151263 h 3166385"/>
              <a:gd name="connsiteX2" fmla="*/ 7137723 w 7507400"/>
              <a:gd name="connsiteY2" fmla="*/ 3166385 h 3166385"/>
              <a:gd name="connsiteX3" fmla="*/ 7507400 w 7507400"/>
              <a:gd name="connsiteY3" fmla="*/ 875071 h 3166385"/>
              <a:gd name="connsiteX4" fmla="*/ 2083578 w 7507400"/>
              <a:gd name="connsiteY4" fmla="*/ 0 h 3166385"/>
              <a:gd name="connsiteX5" fmla="*/ 2023081 w 7507400"/>
              <a:gd name="connsiteY5" fmla="*/ 5468 h 3166385"/>
              <a:gd name="connsiteX6" fmla="*/ 1865374 w 7507400"/>
              <a:gd name="connsiteY6" fmla="*/ 76313 h 3166385"/>
              <a:gd name="connsiteX7" fmla="*/ 1634010 w 7507400"/>
              <a:gd name="connsiteY7" fmla="*/ 119359 h 3166385"/>
              <a:gd name="connsiteX8" fmla="*/ 1388186 w 7507400"/>
              <a:gd name="connsiteY8" fmla="*/ 130121 h 3166385"/>
              <a:gd name="connsiteX9" fmla="*/ 1330344 w 7507400"/>
              <a:gd name="connsiteY9" fmla="*/ 198275 h 3166385"/>
              <a:gd name="connsiteX10" fmla="*/ 1406262 w 7507400"/>
              <a:gd name="connsiteY10" fmla="*/ 270018 h 3166385"/>
              <a:gd name="connsiteX11" fmla="*/ 1521942 w 7507400"/>
              <a:gd name="connsiteY11" fmla="*/ 277191 h 3166385"/>
              <a:gd name="connsiteX12" fmla="*/ 2212420 w 7507400"/>
              <a:gd name="connsiteY12" fmla="*/ 295128 h 3166385"/>
              <a:gd name="connsiteX13" fmla="*/ 0 w 7507400"/>
              <a:gd name="connsiteY13" fmla="*/ 452960 h 3166385"/>
              <a:gd name="connsiteX14" fmla="*/ 300051 w 7507400"/>
              <a:gd name="connsiteY14" fmla="*/ 549813 h 3166385"/>
              <a:gd name="connsiteX15" fmla="*/ 401272 w 7507400"/>
              <a:gd name="connsiteY15" fmla="*/ 815258 h 3166385"/>
              <a:gd name="connsiteX16" fmla="*/ 770008 w 7507400"/>
              <a:gd name="connsiteY16" fmla="*/ 965917 h 3166385"/>
              <a:gd name="connsiteX17" fmla="*/ 1008605 w 7507400"/>
              <a:gd name="connsiteY17" fmla="*/ 1019724 h 3166385"/>
              <a:gd name="connsiteX18" fmla="*/ 1554478 w 7507400"/>
              <a:gd name="connsiteY18" fmla="*/ 1098641 h 3166385"/>
              <a:gd name="connsiteX19" fmla="*/ 1634010 w 7507400"/>
              <a:gd name="connsiteY19" fmla="*/ 1227777 h 3166385"/>
              <a:gd name="connsiteX20" fmla="*/ 1702696 w 7507400"/>
              <a:gd name="connsiteY20" fmla="*/ 1371261 h 3166385"/>
              <a:gd name="connsiteX21" fmla="*/ 1847299 w 7507400"/>
              <a:gd name="connsiteY21" fmla="*/ 1464526 h 3166385"/>
              <a:gd name="connsiteX22" fmla="*/ 723015 w 7507400"/>
              <a:gd name="connsiteY22" fmla="*/ 1450177 h 3166385"/>
              <a:gd name="connsiteX23" fmla="*/ 1991901 w 7507400"/>
              <a:gd name="connsiteY23" fmla="*/ 1751495 h 3166385"/>
              <a:gd name="connsiteX24" fmla="*/ 1879835 w 7507400"/>
              <a:gd name="connsiteY24" fmla="*/ 1869870 h 3166385"/>
              <a:gd name="connsiteX25" fmla="*/ 2573927 w 7507400"/>
              <a:gd name="connsiteY25" fmla="*/ 2031290 h 3166385"/>
              <a:gd name="connsiteX26" fmla="*/ 2201575 w 7507400"/>
              <a:gd name="connsiteY26" fmla="*/ 2049225 h 3166385"/>
              <a:gd name="connsiteX27" fmla="*/ 4367000 w 7507400"/>
              <a:gd name="connsiteY27" fmla="*/ 2723602 h 3166385"/>
              <a:gd name="connsiteX28" fmla="*/ 5497485 w 7507400"/>
              <a:gd name="connsiteY28" fmla="*/ 2912009 h 316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07400" h="3166385">
                <a:moveTo>
                  <a:pt x="5497485" y="2912009"/>
                </a:moveTo>
                <a:cubicBezTo>
                  <a:pt x="6033497" y="2998226"/>
                  <a:pt x="6619155" y="3089592"/>
                  <a:pt x="7034681" y="3151263"/>
                </a:cubicBezTo>
                <a:lnTo>
                  <a:pt x="7137723" y="3166385"/>
                </a:lnTo>
                <a:lnTo>
                  <a:pt x="7507400" y="875071"/>
                </a:lnTo>
                <a:lnTo>
                  <a:pt x="2083578" y="0"/>
                </a:lnTo>
                <a:lnTo>
                  <a:pt x="2023081" y="5468"/>
                </a:lnTo>
                <a:cubicBezTo>
                  <a:pt x="1965692" y="12642"/>
                  <a:pt x="1910562" y="27887"/>
                  <a:pt x="1865374" y="76313"/>
                </a:cubicBezTo>
                <a:cubicBezTo>
                  <a:pt x="1796688" y="151642"/>
                  <a:pt x="1724387" y="162404"/>
                  <a:pt x="1634010" y="119359"/>
                </a:cubicBezTo>
                <a:cubicBezTo>
                  <a:pt x="1554478" y="79900"/>
                  <a:pt x="1467718" y="90662"/>
                  <a:pt x="1388186" y="130121"/>
                </a:cubicBezTo>
                <a:cubicBezTo>
                  <a:pt x="1359266" y="144469"/>
                  <a:pt x="1330344" y="162404"/>
                  <a:pt x="1330344" y="198275"/>
                </a:cubicBezTo>
                <a:cubicBezTo>
                  <a:pt x="1330344" y="248495"/>
                  <a:pt x="1366496" y="262843"/>
                  <a:pt x="1406262" y="270018"/>
                </a:cubicBezTo>
                <a:cubicBezTo>
                  <a:pt x="1442412" y="277191"/>
                  <a:pt x="1485792" y="284366"/>
                  <a:pt x="1521942" y="277191"/>
                </a:cubicBezTo>
                <a:cubicBezTo>
                  <a:pt x="1753307" y="237734"/>
                  <a:pt x="1981057" y="302301"/>
                  <a:pt x="2212420" y="295128"/>
                </a:cubicBezTo>
                <a:cubicBezTo>
                  <a:pt x="1485792" y="449373"/>
                  <a:pt x="751934" y="399154"/>
                  <a:pt x="0" y="452960"/>
                </a:cubicBezTo>
                <a:cubicBezTo>
                  <a:pt x="97608" y="560573"/>
                  <a:pt x="224135" y="470896"/>
                  <a:pt x="300051" y="549813"/>
                </a:cubicBezTo>
                <a:cubicBezTo>
                  <a:pt x="227750" y="714820"/>
                  <a:pt x="256671" y="804497"/>
                  <a:pt x="401272" y="815258"/>
                </a:cubicBezTo>
                <a:cubicBezTo>
                  <a:pt x="542261" y="826019"/>
                  <a:pt x="694093" y="768625"/>
                  <a:pt x="770008" y="965917"/>
                </a:cubicBezTo>
                <a:cubicBezTo>
                  <a:pt x="791699" y="1026898"/>
                  <a:pt x="925458" y="1008963"/>
                  <a:pt x="1008605" y="1019724"/>
                </a:cubicBezTo>
                <a:cubicBezTo>
                  <a:pt x="1189357" y="1044833"/>
                  <a:pt x="1380957" y="1019724"/>
                  <a:pt x="1554478" y="1098641"/>
                </a:cubicBezTo>
                <a:cubicBezTo>
                  <a:pt x="1623165" y="1127337"/>
                  <a:pt x="1670160" y="1148860"/>
                  <a:pt x="1634010" y="1227777"/>
                </a:cubicBezTo>
                <a:cubicBezTo>
                  <a:pt x="1597859" y="1310280"/>
                  <a:pt x="1644855" y="1338976"/>
                  <a:pt x="1702696" y="1371261"/>
                </a:cubicBezTo>
                <a:cubicBezTo>
                  <a:pt x="1746077" y="1396370"/>
                  <a:pt x="1811148" y="1389197"/>
                  <a:pt x="1847299" y="1464526"/>
                </a:cubicBezTo>
                <a:cubicBezTo>
                  <a:pt x="1467717" y="1453764"/>
                  <a:pt x="1098981" y="1392783"/>
                  <a:pt x="723015" y="1450177"/>
                </a:cubicBezTo>
                <a:cubicBezTo>
                  <a:pt x="1135131" y="1593662"/>
                  <a:pt x="1587014" y="1586487"/>
                  <a:pt x="1991901" y="1751495"/>
                </a:cubicBezTo>
                <a:cubicBezTo>
                  <a:pt x="1977441" y="1808889"/>
                  <a:pt x="1883449" y="1783778"/>
                  <a:pt x="1879835" y="1869870"/>
                </a:cubicBezTo>
                <a:cubicBezTo>
                  <a:pt x="2093123" y="1959548"/>
                  <a:pt x="2349794" y="1898566"/>
                  <a:pt x="2573927" y="2031290"/>
                </a:cubicBezTo>
                <a:cubicBezTo>
                  <a:pt x="2443785" y="2092271"/>
                  <a:pt x="2324488" y="1991831"/>
                  <a:pt x="2201575" y="2049225"/>
                </a:cubicBezTo>
                <a:cubicBezTo>
                  <a:pt x="2241342" y="2135316"/>
                  <a:pt x="4041644" y="2666208"/>
                  <a:pt x="4367000" y="2723602"/>
                </a:cubicBezTo>
                <a:cubicBezTo>
                  <a:pt x="4615085" y="2767993"/>
                  <a:pt x="5038048" y="2838109"/>
                  <a:pt x="5497485" y="2912009"/>
                </a:cubicBez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BA457F74-5DEF-B4E8-0254-C71DAA933FE3}"/>
              </a:ext>
            </a:extLst>
          </p:cNvPr>
          <p:cNvSpPr>
            <a:spLocks noGrp="1"/>
          </p:cNvSpPr>
          <p:nvPr>
            <p:ph type="title"/>
          </p:nvPr>
        </p:nvSpPr>
        <p:spPr>
          <a:xfrm>
            <a:off x="5751094" y="1058780"/>
            <a:ext cx="5602705" cy="3092116"/>
          </a:xfrm>
        </p:spPr>
        <p:txBody>
          <a:bodyPr vert="horz" lIns="91440" tIns="45720" rIns="91440" bIns="45720" rtlCol="0" anchor="ctr">
            <a:normAutofit/>
          </a:bodyPr>
          <a:lstStyle/>
          <a:p>
            <a:r>
              <a:rPr lang="cs-CZ" sz="6000" i="1" dirty="0"/>
              <a:t>Důsledky  sexuálního zneužívání</a:t>
            </a:r>
            <a:endParaRPr lang="en-US" sz="6000" i="1" dirty="0"/>
          </a:p>
        </p:txBody>
      </p:sp>
    </p:spTree>
    <p:extLst>
      <p:ext uri="{BB962C8B-B14F-4D97-AF65-F5344CB8AC3E}">
        <p14:creationId xmlns:p14="http://schemas.microsoft.com/office/powerpoint/2010/main" val="1025615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PSYCHICKÉ DŮSLEDKY</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285014" y="964850"/>
            <a:ext cx="6068786" cy="4928300"/>
          </a:xfrm>
        </p:spPr>
        <p:txBody>
          <a:bodyPr anchor="ctr">
            <a:normAutofit/>
          </a:bodyPr>
          <a:lstStyle/>
          <a:p>
            <a:pPr algn="just" hangingPunct="0">
              <a:tabLst>
                <a:tab pos="228600" algn="l"/>
              </a:tabLst>
            </a:pPr>
            <a:r>
              <a:rPr lang="cs-CZ" sz="1800" dirty="0" err="1">
                <a:solidFill>
                  <a:srgbClr val="000000"/>
                </a:solidFill>
                <a:effectLst/>
                <a:latin typeface="Times New Roman" panose="02020603050405020304" pitchFamily="18" charset="0"/>
                <a:ea typeface="Times New Roman" panose="02020603050405020304" pitchFamily="18" charset="0"/>
              </a:rPr>
              <a:t>sex.zneužívání</a:t>
            </a:r>
            <a:r>
              <a:rPr lang="cs-CZ" sz="1800" dirty="0">
                <a:solidFill>
                  <a:srgbClr val="000000"/>
                </a:solidFill>
                <a:effectLst/>
                <a:latin typeface="Times New Roman" panose="02020603050405020304" pitchFamily="18" charset="0"/>
                <a:ea typeface="Times New Roman" panose="02020603050405020304" pitchFamily="18" charset="0"/>
              </a:rPr>
              <a:t> představuje tělesnou, duševní, sociální zátěž, která může vést k poškození dítěte</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může se rozvinout posttraumatická stresová porucha</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závažnost důsledků této zátěže je tím vyšší, čím je dítě mladší (do 9let), čím déle zneužívání trvá, čím jsou aktuální reakce nápadnější, čím je dítě na </a:t>
            </a:r>
            <a:r>
              <a:rPr lang="cs-CZ" sz="1800" dirty="0" err="1">
                <a:solidFill>
                  <a:srgbClr val="000000"/>
                </a:solidFill>
                <a:effectLst/>
                <a:latin typeface="Times New Roman" panose="02020603050405020304" pitchFamily="18" charset="0"/>
                <a:ea typeface="Times New Roman" panose="02020603050405020304" pitchFamily="18" charset="0"/>
              </a:rPr>
              <a:t>násilníkoví</a:t>
            </a:r>
            <a:r>
              <a:rPr lang="cs-CZ" sz="1800" dirty="0">
                <a:solidFill>
                  <a:srgbClr val="000000"/>
                </a:solidFill>
                <a:effectLst/>
                <a:latin typeface="Times New Roman" panose="02020603050405020304" pitchFamily="18" charset="0"/>
                <a:ea typeface="Times New Roman" panose="02020603050405020304" pitchFamily="18" charset="0"/>
              </a:rPr>
              <a:t> závislejší, čím menší oporu najed u ostatních členů rodiny</a:t>
            </a:r>
          </a:p>
          <a:p>
            <a:pPr algn="just" hangingPunct="0">
              <a:tabLst>
                <a:tab pos="228600" algn="l"/>
              </a:tabLst>
            </a:pPr>
            <a:r>
              <a:rPr lang="cs-CZ" sz="1800" dirty="0" err="1">
                <a:solidFill>
                  <a:srgbClr val="000000"/>
                </a:solidFill>
                <a:effectLst/>
                <a:latin typeface="Times New Roman" panose="02020603050405020304" pitchFamily="18" charset="0"/>
                <a:ea typeface="Times New Roman" panose="02020603050405020304" pitchFamily="18" charset="0"/>
              </a:rPr>
              <a:t>intrafamiliární</a:t>
            </a:r>
            <a:r>
              <a:rPr lang="cs-CZ" sz="1800" dirty="0">
                <a:solidFill>
                  <a:srgbClr val="000000"/>
                </a:solidFill>
                <a:effectLst/>
                <a:latin typeface="Times New Roman" panose="02020603050405020304" pitchFamily="18" charset="0"/>
                <a:ea typeface="Times New Roman" panose="02020603050405020304" pitchFamily="18" charset="0"/>
              </a:rPr>
              <a:t> zneužívání postihuje dítě závažněji a komplexněji, </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matka, která není schopna ochránit vlastní dítě, svým chováním přispívá k udržení patologie rodinného společenství</a:t>
            </a:r>
          </a:p>
        </p:txBody>
      </p:sp>
    </p:spTree>
    <p:extLst>
      <p:ext uri="{BB962C8B-B14F-4D97-AF65-F5344CB8AC3E}">
        <p14:creationId xmlns:p14="http://schemas.microsoft.com/office/powerpoint/2010/main" val="33442661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PSYCHICKÉ DŮSLEDKY</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088835" y="218661"/>
            <a:ext cx="6264965" cy="6380921"/>
          </a:xfrm>
        </p:spPr>
        <p:txBody>
          <a:bodyPr anchor="ctr">
            <a:normAutofit lnSpcReduction="10000"/>
          </a:bodyPr>
          <a:lstStyle/>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citové prožívání</a:t>
            </a:r>
            <a:r>
              <a:rPr lang="cs-CZ" sz="1800" dirty="0">
                <a:solidFill>
                  <a:srgbClr val="000000"/>
                </a:solidFill>
                <a:effectLst/>
                <a:latin typeface="Times New Roman" panose="02020603050405020304" pitchFamily="18" charset="0"/>
                <a:ea typeface="Times New Roman" panose="02020603050405020304" pitchFamily="18" charset="0"/>
              </a:rPr>
              <a:t>: negativní citová reakce, odpor, strach, úzkost, zlost, pocity studu, viny, ponížení, ve vztahu k budoucnosti pocity beznaděje, disociace emočního prožívání – obranná reakce, vztah k pachateli je různý- strach, ambivalentní – potřeba chránit, </a:t>
            </a:r>
            <a:r>
              <a:rPr lang="cs-CZ" sz="1800" b="1" dirty="0">
                <a:solidFill>
                  <a:srgbClr val="000000"/>
                </a:solidFill>
                <a:effectLst/>
                <a:latin typeface="Times New Roman" panose="02020603050405020304" pitchFamily="18" charset="0"/>
                <a:ea typeface="Times New Roman" panose="02020603050405020304" pitchFamily="18" charset="0"/>
              </a:rPr>
              <a:t>Stockholmský syndrom </a:t>
            </a:r>
            <a:r>
              <a:rPr lang="cs-CZ" sz="1800" dirty="0">
                <a:solidFill>
                  <a:srgbClr val="000000"/>
                </a:solidFill>
                <a:effectLst/>
                <a:latin typeface="Times New Roman" panose="02020603050405020304" pitchFamily="18" charset="0"/>
                <a:ea typeface="Times New Roman" panose="02020603050405020304" pitchFamily="18" charset="0"/>
              </a:rPr>
              <a:t>– ochran pachatele, obranná deformace</a:t>
            </a:r>
          </a:p>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způsob porozumění situaci a změny v uvažován</a:t>
            </a:r>
            <a:r>
              <a:rPr lang="cs-CZ" sz="1800" dirty="0">
                <a:solidFill>
                  <a:srgbClr val="000000"/>
                </a:solidFill>
                <a:effectLst/>
                <a:latin typeface="Times New Roman" panose="02020603050405020304" pitchFamily="18" charset="0"/>
                <a:ea typeface="Times New Roman" panose="02020603050405020304" pitchFamily="18" charset="0"/>
              </a:rPr>
              <a:t>í : dezorientace dítěte kombinovaná s pocity viny, nejistoty a strachu z dalšího dění, pesimistické uvažování se týká i očekávané budoucnosti</a:t>
            </a:r>
          </a:p>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změny v hodnocení světa i sebe samého</a:t>
            </a:r>
            <a:r>
              <a:rPr lang="cs-CZ" sz="1800" dirty="0">
                <a:solidFill>
                  <a:srgbClr val="000000"/>
                </a:solidFill>
                <a:effectLst/>
                <a:latin typeface="Times New Roman" panose="02020603050405020304" pitchFamily="18" charset="0"/>
                <a:ea typeface="Times New Roman" panose="02020603050405020304" pitchFamily="18" charset="0"/>
              </a:rPr>
              <a:t>: mění se hodnocení světa i sebe sama, svět – zdroj ohrožení, zkreslení interpretace všech podnětů a informací, dokonce i těch, které s tímto tématem vůbec nesouvisejí; zkušenost zrady – ztráta důvěry v nejbližší lidi, členy rodiny, dítě nečeká od nikoho nic dobrého, </a:t>
            </a:r>
            <a:r>
              <a:rPr lang="cs-CZ" sz="1800" dirty="0" err="1">
                <a:solidFill>
                  <a:srgbClr val="000000"/>
                </a:solidFill>
                <a:effectLst/>
                <a:latin typeface="Times New Roman" panose="02020603050405020304" pitchFamily="18" charset="0"/>
                <a:ea typeface="Times New Roman" panose="02020603050405020304" pitchFamily="18" charset="0"/>
              </a:rPr>
              <a:t>generalizovaně</a:t>
            </a:r>
            <a:r>
              <a:rPr lang="cs-CZ" sz="1800" dirty="0">
                <a:solidFill>
                  <a:srgbClr val="000000"/>
                </a:solidFill>
                <a:effectLst/>
                <a:latin typeface="Times New Roman" panose="02020603050405020304" pitchFamily="18" charset="0"/>
                <a:ea typeface="Times New Roman" panose="02020603050405020304" pitchFamily="18" charset="0"/>
              </a:rPr>
              <a:t> nedůvěřivé, ztráta schopnosti sociální orientace - neodhadne, nediferencuje kdo k němu zaujímá jaký postoj; propad sebehodnocení, nízká sebeúcta, pocity bezmocnosti</a:t>
            </a:r>
          </a:p>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změny v chování:</a:t>
            </a:r>
            <a:r>
              <a:rPr lang="cs-CZ" sz="1800" dirty="0">
                <a:solidFill>
                  <a:srgbClr val="000000"/>
                </a:solidFill>
                <a:effectLst/>
                <a:latin typeface="Times New Roman" panose="02020603050405020304" pitchFamily="18" charset="0"/>
                <a:ea typeface="Times New Roman" panose="02020603050405020304" pitchFamily="18" charset="0"/>
              </a:rPr>
              <a:t> častěji extrémní, nápadně pasivní, jindy dráždivé se sklonem k afektivní reagování, tendence izolovanosti od společnosti, bez kamarádů, chování k dospělým nestandartní, nápadné; u starších dětí se mohou objevit poruchy chování agresivního, hostilního charakteru</a:t>
            </a:r>
          </a:p>
        </p:txBody>
      </p:sp>
    </p:spTree>
    <p:extLst>
      <p:ext uri="{BB962C8B-B14F-4D97-AF65-F5344CB8AC3E}">
        <p14:creationId xmlns:p14="http://schemas.microsoft.com/office/powerpoint/2010/main" val="37016106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OBRANNÉ MECHANISMY</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4931758" y="258417"/>
            <a:ext cx="6422042" cy="6460435"/>
          </a:xfrm>
        </p:spPr>
        <p:txBody>
          <a:bodyPr anchor="ctr">
            <a:normAutofit/>
          </a:bodyPr>
          <a:lstStyle/>
          <a:p>
            <a:pPr marL="0" lvl="0" indent="0" algn="just" hangingPunct="0">
              <a:buNone/>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pozitivní zkreslení reality (výsledkem je nesprávná, pro dítě přijatelná interpretace této situace) identifikace s násilníkem (přijetí jeho postoje a chování, které z toho vyplývá); vznik disociační poruchy (jednotlivé </a:t>
            </a:r>
            <a:r>
              <a:rPr lang="cs-CZ" sz="1800" dirty="0" err="1">
                <a:solidFill>
                  <a:srgbClr val="000000"/>
                </a:solidFill>
                <a:effectLst/>
                <a:latin typeface="Times New Roman" panose="02020603050405020304" pitchFamily="18" charset="0"/>
                <a:ea typeface="Times New Roman" panose="02020603050405020304" pitchFamily="18" charset="0"/>
              </a:rPr>
              <a:t>ps.procesy</a:t>
            </a:r>
            <a:r>
              <a:rPr lang="cs-CZ" sz="1800" dirty="0">
                <a:solidFill>
                  <a:srgbClr val="000000"/>
                </a:solidFill>
                <a:effectLst/>
                <a:latin typeface="Times New Roman" panose="02020603050405020304" pitchFamily="18" charset="0"/>
                <a:ea typeface="Times New Roman" panose="02020603050405020304" pitchFamily="18" charset="0"/>
              </a:rPr>
              <a:t> a složky osobnosti odděleny, ztráta integrity a kontinuity osobnosti, změny vnímání, prožívání vlastního těla)</a:t>
            </a:r>
          </a:p>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somatické potíže</a:t>
            </a:r>
            <a:r>
              <a:rPr lang="cs-CZ" sz="1800" dirty="0">
                <a:solidFill>
                  <a:srgbClr val="000000"/>
                </a:solidFill>
                <a:effectLst/>
                <a:latin typeface="Times New Roman" panose="02020603050405020304" pitchFamily="18" charset="0"/>
                <a:ea typeface="Times New Roman" panose="02020603050405020304" pitchFamily="18" charset="0"/>
              </a:rPr>
              <a:t>: např. poruchy spánku, jídla</a:t>
            </a:r>
          </a:p>
          <a:p>
            <a:pPr algn="just" hangingPunct="0">
              <a:tabLst>
                <a:tab pos="228600" algn="l"/>
              </a:tabLst>
            </a:pPr>
            <a:r>
              <a:rPr lang="cs-CZ" sz="1800" b="1" i="1" dirty="0">
                <a:solidFill>
                  <a:srgbClr val="000000"/>
                </a:solidFill>
                <a:effectLst/>
                <a:latin typeface="Times New Roman" panose="02020603050405020304" pitchFamily="18" charset="0"/>
                <a:ea typeface="Times New Roman" panose="02020603050405020304" pitchFamily="18" charset="0"/>
              </a:rPr>
              <a:t>vztah k sexualitě</a:t>
            </a:r>
            <a:r>
              <a:rPr lang="cs-CZ" sz="1800" dirty="0">
                <a:solidFill>
                  <a:srgbClr val="000000"/>
                </a:solidFill>
                <a:effectLst/>
                <a:latin typeface="Times New Roman" panose="02020603050405020304" pitchFamily="18" charset="0"/>
                <a:ea typeface="Times New Roman" panose="02020603050405020304" pitchFamily="18" charset="0"/>
              </a:rPr>
              <a:t>: </a:t>
            </a:r>
            <a:r>
              <a:rPr lang="cs-CZ" sz="1800" u="sng" dirty="0" err="1">
                <a:solidFill>
                  <a:srgbClr val="000000"/>
                </a:solidFill>
                <a:effectLst/>
                <a:latin typeface="Times New Roman" panose="02020603050405020304" pitchFamily="18" charset="0"/>
                <a:ea typeface="Times New Roman" panose="02020603050405020304" pitchFamily="18" charset="0"/>
              </a:rPr>
              <a:t>tzv.traumatická</a:t>
            </a:r>
            <a:r>
              <a:rPr lang="cs-CZ" sz="1800" u="sng" dirty="0">
                <a:solidFill>
                  <a:srgbClr val="000000"/>
                </a:solidFill>
                <a:effectLst/>
                <a:latin typeface="Times New Roman" panose="02020603050405020304" pitchFamily="18" charset="0"/>
                <a:ea typeface="Times New Roman" panose="02020603050405020304" pitchFamily="18" charset="0"/>
              </a:rPr>
              <a:t> </a:t>
            </a:r>
            <a:r>
              <a:rPr lang="cs-CZ" sz="1800" u="sng" dirty="0" err="1">
                <a:solidFill>
                  <a:srgbClr val="000000"/>
                </a:solidFill>
                <a:effectLst/>
                <a:latin typeface="Times New Roman" panose="02020603050405020304" pitchFamily="18" charset="0"/>
                <a:ea typeface="Times New Roman" panose="02020603050405020304" pitchFamily="18" charset="0"/>
              </a:rPr>
              <a:t>sexualizace</a:t>
            </a:r>
            <a:r>
              <a:rPr lang="cs-CZ" sz="1800" u="sng" dirty="0">
                <a:solidFill>
                  <a:srgbClr val="000000"/>
                </a:solidFill>
                <a:effectLst/>
                <a:latin typeface="Times New Roman" panose="02020603050405020304" pitchFamily="18" charset="0"/>
                <a:ea typeface="Times New Roman" panose="02020603050405020304" pitchFamily="18" charset="0"/>
              </a:rPr>
              <a:t>:</a:t>
            </a:r>
            <a:endParaRPr lang="cs-CZ" sz="1800" dirty="0">
              <a:solidFill>
                <a:srgbClr val="000000"/>
              </a:solidFill>
              <a:effectLst/>
              <a:latin typeface="Times New Roman" panose="02020603050405020304" pitchFamily="18" charset="0"/>
              <a:ea typeface="Times New Roman" panose="02020603050405020304" pitchFamily="18" charset="0"/>
            </a:endParaRPr>
          </a:p>
          <a:p>
            <a:pPr marL="342900" lvl="0" indent="-342900" algn="just" hangingPunct="0">
              <a:buFont typeface="+mj-lt"/>
              <a:buAutoNum type="arabicPeriod"/>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 chování dítěte je předčasně zdůrazněná sexualita, projevuje se nápadně výrazně, např. masivní masturbace – i na veřejnosti, sexuálně zaměřené aktivity, urychlený počátek aktivního </a:t>
            </a:r>
            <a:r>
              <a:rPr lang="cs-CZ" sz="1800" dirty="0" err="1">
                <a:solidFill>
                  <a:srgbClr val="000000"/>
                </a:solidFill>
                <a:effectLst/>
                <a:latin typeface="Times New Roman" panose="02020603050405020304" pitchFamily="18" charset="0"/>
                <a:ea typeface="Times New Roman" panose="02020603050405020304" pitchFamily="18" charset="0"/>
              </a:rPr>
              <a:t>sex.života</a:t>
            </a:r>
            <a:r>
              <a:rPr lang="cs-CZ" sz="1800" dirty="0">
                <a:solidFill>
                  <a:srgbClr val="000000"/>
                </a:solidFill>
                <a:effectLst/>
                <a:latin typeface="Times New Roman" panose="02020603050405020304" pitchFamily="18" charset="0"/>
                <a:ea typeface="Times New Roman" panose="02020603050405020304" pitchFamily="18" charset="0"/>
              </a:rPr>
              <a:t>,; </a:t>
            </a:r>
            <a:r>
              <a:rPr lang="cs-CZ" sz="1800" dirty="0" err="1">
                <a:solidFill>
                  <a:srgbClr val="000000"/>
                </a:solidFill>
                <a:effectLst/>
                <a:latin typeface="Times New Roman" panose="02020603050405020304" pitchFamily="18" charset="0"/>
                <a:ea typeface="Times New Roman" panose="02020603050405020304" pitchFamily="18" charset="0"/>
              </a:rPr>
              <a:t>sex,jako</a:t>
            </a:r>
            <a:r>
              <a:rPr lang="cs-CZ" sz="1800" dirty="0">
                <a:solidFill>
                  <a:srgbClr val="000000"/>
                </a:solidFill>
                <a:effectLst/>
                <a:latin typeface="Times New Roman" panose="02020603050405020304" pitchFamily="18" charset="0"/>
                <a:ea typeface="Times New Roman" panose="02020603050405020304" pitchFamily="18" charset="0"/>
              </a:rPr>
              <a:t> prostředek manipulace s lidmi,..</a:t>
            </a:r>
          </a:p>
          <a:p>
            <a:pPr marL="342900" lvl="0" indent="-342900" algn="just" hangingPunct="0">
              <a:buFont typeface="+mj-lt"/>
              <a:buAutoNum type="arabicPeriod"/>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dítě se jakéhokoli projevu sexuality nápadně bojí, dochází k jejímu potlačení, někdy i dlouhodobému, problémy se sexuální identitou, budoucí rolí dospělého</a:t>
            </a:r>
          </a:p>
        </p:txBody>
      </p:sp>
    </p:spTree>
    <p:extLst>
      <p:ext uri="{BB962C8B-B14F-4D97-AF65-F5344CB8AC3E}">
        <p14:creationId xmlns:p14="http://schemas.microsoft.com/office/powerpoint/2010/main" val="37136207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POZDNÍ DŮSLEDKY</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ovlivní vztah k sexualitě i v dospělém věku</a:t>
            </a:r>
          </a:p>
          <a:p>
            <a:pPr algn="just" hangingPunct="0">
              <a:tabLst>
                <a:tab pos="228600" algn="l"/>
              </a:tabLst>
            </a:pPr>
            <a:r>
              <a:rPr lang="cs-CZ" sz="1800" dirty="0" err="1">
                <a:solidFill>
                  <a:srgbClr val="000000"/>
                </a:solidFill>
                <a:effectLst/>
                <a:latin typeface="Times New Roman" panose="02020603050405020304" pitchFamily="18" charset="0"/>
                <a:ea typeface="Times New Roman" panose="02020603050405020304" pitchFamily="18" charset="0"/>
              </a:rPr>
              <a:t>sex.aktivita</a:t>
            </a:r>
            <a:r>
              <a:rPr lang="cs-CZ" sz="1800" dirty="0">
                <a:solidFill>
                  <a:srgbClr val="000000"/>
                </a:solidFill>
                <a:effectLst/>
                <a:latin typeface="Times New Roman" panose="02020603050405020304" pitchFamily="18" charset="0"/>
                <a:ea typeface="Times New Roman" panose="02020603050405020304" pitchFamily="18" charset="0"/>
              </a:rPr>
              <a:t> bývá z pohledu zneužitých lidí odtržena od jejího vztahového pojetí, získává jakousi izolovanost, samoúčelnost</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na jedné straně může jít o ztrátu zábran, lhostejnost, </a:t>
            </a:r>
            <a:r>
              <a:rPr lang="cs-CZ" sz="1800" dirty="0" err="1">
                <a:solidFill>
                  <a:srgbClr val="000000"/>
                </a:solidFill>
                <a:effectLst/>
                <a:latin typeface="Times New Roman" panose="02020603050405020304" pitchFamily="18" charset="0"/>
                <a:ea typeface="Times New Roman" panose="02020603050405020304" pitchFamily="18" charset="0"/>
              </a:rPr>
              <a:t>promiskutita</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vzácností není odmítání sexu jako takového, </a:t>
            </a:r>
            <a:r>
              <a:rPr lang="cs-CZ" sz="1800" dirty="0" err="1">
                <a:solidFill>
                  <a:srgbClr val="000000"/>
                </a:solidFill>
                <a:effectLst/>
                <a:latin typeface="Times New Roman" panose="02020603050405020304" pitchFamily="18" charset="0"/>
                <a:ea typeface="Times New Roman" panose="02020603050405020304" pitchFamily="18" charset="0"/>
              </a:rPr>
              <a:t>sex.fobie</a:t>
            </a:r>
            <a:endParaRPr lang="cs-CZ" sz="1800" dirty="0">
              <a:solidFill>
                <a:srgbClr val="000000"/>
              </a:solidFill>
              <a:effectLst/>
              <a:latin typeface="Times New Roman" panose="02020603050405020304" pitchFamily="18" charset="0"/>
              <a:ea typeface="Times New Roman" panose="02020603050405020304" pitchFamily="18" charset="0"/>
            </a:endParaRP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nezvládnuté trauma sexuálního zneužívání zvyšuje riziko selhání v partnerství, problémy se objevují i v rodičovské roli</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zkušenost s pocity studu, bezmocnosti a ponížení, které vyvolalo </a:t>
            </a:r>
            <a:r>
              <a:rPr lang="cs-CZ" sz="1800" dirty="0" err="1">
                <a:solidFill>
                  <a:srgbClr val="000000"/>
                </a:solidFill>
                <a:effectLst/>
                <a:latin typeface="Times New Roman" panose="02020603050405020304" pitchFamily="18" charset="0"/>
                <a:ea typeface="Times New Roman" panose="02020603050405020304" pitchFamily="18" charset="0"/>
              </a:rPr>
              <a:t>sex.zneužívání</a:t>
            </a:r>
            <a:r>
              <a:rPr lang="cs-CZ" sz="1800" dirty="0">
                <a:solidFill>
                  <a:srgbClr val="000000"/>
                </a:solidFill>
                <a:effectLst/>
                <a:latin typeface="Times New Roman" panose="02020603050405020304" pitchFamily="18" charset="0"/>
                <a:ea typeface="Times New Roman" panose="02020603050405020304" pitchFamily="18" charset="0"/>
              </a:rPr>
              <a:t>, může vést k zafixování pocitu méněcennosti, ztráty kontroly nad vlastním životem a odlišnosti od ostatních</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tendence k sociální izolaci, přijetí podřadné role, která odpovídá jejich snížené sebeúctě</a:t>
            </a:r>
          </a:p>
          <a:p>
            <a:pPr algn="just" hangingPunct="0">
              <a:tabLst>
                <a:tab pos="228600" algn="l"/>
              </a:tabLst>
            </a:pPr>
            <a:r>
              <a:rPr lang="cs-CZ" sz="1800" b="1" dirty="0">
                <a:solidFill>
                  <a:srgbClr val="000000"/>
                </a:solidFill>
                <a:effectLst/>
                <a:latin typeface="Times New Roman" panose="02020603050405020304" pitchFamily="18" charset="0"/>
                <a:ea typeface="Times New Roman" panose="02020603050405020304" pitchFamily="18" charset="0"/>
              </a:rPr>
              <a:t>sociální učení může vést k přijetí a zafixování pozice oběti, ale i k identifikaci s rolí agresora</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trauma </a:t>
            </a:r>
            <a:r>
              <a:rPr lang="cs-CZ" sz="1800" dirty="0" err="1">
                <a:solidFill>
                  <a:srgbClr val="000000"/>
                </a:solidFill>
                <a:effectLst/>
                <a:latin typeface="Times New Roman" panose="02020603050405020304" pitchFamily="18" charset="0"/>
                <a:ea typeface="Times New Roman" panose="02020603050405020304" pitchFamily="18" charset="0"/>
              </a:rPr>
              <a:t>sex.zneužívání</a:t>
            </a:r>
            <a:r>
              <a:rPr lang="cs-CZ" sz="1800" dirty="0">
                <a:solidFill>
                  <a:srgbClr val="000000"/>
                </a:solidFill>
                <a:effectLst/>
                <a:latin typeface="Times New Roman" panose="02020603050405020304" pitchFamily="18" charset="0"/>
                <a:ea typeface="Times New Roman" panose="02020603050405020304" pitchFamily="18" charset="0"/>
              </a:rPr>
              <a:t> se může stát spouštěčem psychických potí</a:t>
            </a:r>
            <a:r>
              <a:rPr lang="cs-CZ" sz="1800" dirty="0">
                <a:solidFill>
                  <a:srgbClr val="000000"/>
                </a:solidFill>
                <a:latin typeface="Times New Roman" panose="02020603050405020304" pitchFamily="18" charset="0"/>
                <a:ea typeface="Times New Roman" panose="02020603050405020304" pitchFamily="18" charset="0"/>
              </a:rPr>
              <a:t>ž</a:t>
            </a:r>
            <a:r>
              <a:rPr lang="cs-CZ" sz="1800" dirty="0">
                <a:solidFill>
                  <a:srgbClr val="000000"/>
                </a:solidFill>
                <a:effectLst/>
                <a:latin typeface="Times New Roman" panose="02020603050405020304" pitchFamily="18" charset="0"/>
                <a:ea typeface="Times New Roman" panose="02020603050405020304" pitchFamily="18" charset="0"/>
              </a:rPr>
              <a:t>í, posiluje tendenci užívat alkohol, drogy, </a:t>
            </a:r>
            <a:r>
              <a:rPr lang="cs-CZ" sz="1800" dirty="0" err="1">
                <a:solidFill>
                  <a:srgbClr val="000000"/>
                </a:solidFill>
                <a:effectLst/>
                <a:latin typeface="Times New Roman" panose="02020603050405020304" pitchFamily="18" charset="0"/>
                <a:ea typeface="Times New Roman" panose="02020603050405020304" pitchFamily="18" charset="0"/>
              </a:rPr>
              <a:t>stimuje</a:t>
            </a:r>
            <a:r>
              <a:rPr lang="cs-CZ" sz="1800" dirty="0">
                <a:solidFill>
                  <a:srgbClr val="000000"/>
                </a:solidFill>
                <a:effectLst/>
                <a:latin typeface="Times New Roman" panose="02020603050405020304" pitchFamily="18" charset="0"/>
                <a:ea typeface="Times New Roman" panose="02020603050405020304" pitchFamily="18" charset="0"/>
              </a:rPr>
              <a:t> rozvoj delikventního chování</a:t>
            </a:r>
          </a:p>
        </p:txBody>
      </p:sp>
    </p:spTree>
    <p:extLst>
      <p:ext uri="{BB962C8B-B14F-4D97-AF65-F5344CB8AC3E}">
        <p14:creationId xmlns:p14="http://schemas.microsoft.com/office/powerpoint/2010/main" val="30653075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1440E1-F55A-4FEB-BBAB-931E10532615}"/>
              </a:ext>
            </a:extLst>
          </p:cNvPr>
          <p:cNvSpPr>
            <a:spLocks noGrp="1"/>
          </p:cNvSpPr>
          <p:nvPr>
            <p:ph type="title"/>
          </p:nvPr>
        </p:nvSpPr>
        <p:spPr/>
        <p:txBody>
          <a:bodyPr/>
          <a:lstStyle/>
          <a:p>
            <a:r>
              <a:rPr lang="cs-CZ" dirty="0"/>
              <a:t>Práva dětí</a:t>
            </a:r>
          </a:p>
        </p:txBody>
      </p:sp>
      <p:sp>
        <p:nvSpPr>
          <p:cNvPr id="3" name="Zástupný symbol pro obsah 2">
            <a:extLst>
              <a:ext uri="{FF2B5EF4-FFF2-40B4-BE49-F238E27FC236}">
                <a16:creationId xmlns:a16="http://schemas.microsoft.com/office/drawing/2014/main" id="{4B925458-F5F5-41A9-A0A6-93925CF08C7D}"/>
              </a:ext>
            </a:extLst>
          </p:cNvPr>
          <p:cNvSpPr>
            <a:spLocks noGrp="1"/>
          </p:cNvSpPr>
          <p:nvPr>
            <p:ph idx="1"/>
          </p:nvPr>
        </p:nvSpPr>
        <p:spPr/>
        <p:txBody>
          <a:bodyPr/>
          <a:lstStyle/>
          <a:p>
            <a:pPr marL="0" indent="0">
              <a:buNone/>
            </a:pPr>
            <a:r>
              <a:rPr lang="cs-CZ" sz="8000" dirty="0">
                <a:hlinkClick r:id="rId2"/>
              </a:rPr>
              <a:t>Úmluva o právech dítěte</a:t>
            </a:r>
            <a:endParaRPr lang="cs-CZ" sz="8000" dirty="0"/>
          </a:p>
          <a:p>
            <a:pPr marL="0" indent="0">
              <a:buNone/>
            </a:pPr>
            <a:endParaRPr lang="cs-CZ" dirty="0"/>
          </a:p>
        </p:txBody>
      </p:sp>
    </p:spTree>
    <p:extLst>
      <p:ext uri="{BB962C8B-B14F-4D97-AF65-F5344CB8AC3E}">
        <p14:creationId xmlns:p14="http://schemas.microsoft.com/office/powerpoint/2010/main" val="9771536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9D4715-FAAE-4B7A-9EC0-6F45EABF57DD}"/>
              </a:ext>
            </a:extLst>
          </p:cNvPr>
          <p:cNvSpPr>
            <a:spLocks noGrp="1"/>
          </p:cNvSpPr>
          <p:nvPr>
            <p:ph type="title"/>
          </p:nvPr>
        </p:nvSpPr>
        <p:spPr/>
        <p:txBody>
          <a:bodyPr/>
          <a:lstStyle/>
          <a:p>
            <a:r>
              <a:rPr lang="cs-CZ" dirty="0"/>
              <a:t>videa</a:t>
            </a:r>
          </a:p>
        </p:txBody>
      </p:sp>
      <p:sp>
        <p:nvSpPr>
          <p:cNvPr id="3" name="Zástupný symbol pro obsah 2">
            <a:extLst>
              <a:ext uri="{FF2B5EF4-FFF2-40B4-BE49-F238E27FC236}">
                <a16:creationId xmlns:a16="http://schemas.microsoft.com/office/drawing/2014/main" id="{25E013CA-85A9-4C4E-97F0-EAE51D4FD9B8}"/>
              </a:ext>
            </a:extLst>
          </p:cNvPr>
          <p:cNvSpPr>
            <a:spLocks noGrp="1"/>
          </p:cNvSpPr>
          <p:nvPr>
            <p:ph idx="1"/>
          </p:nvPr>
        </p:nvSpPr>
        <p:spPr/>
        <p:txBody>
          <a:bodyPr>
            <a:normAutofit/>
          </a:bodyPr>
          <a:lstStyle/>
          <a:p>
            <a:r>
              <a:rPr lang="cs-CZ" dirty="0">
                <a:hlinkClick r:id="rId2"/>
              </a:rPr>
              <a:t>PRÁVA DĚTÍ NA KŘIŽOVATCE</a:t>
            </a:r>
            <a:endParaRPr lang="cs-CZ" dirty="0"/>
          </a:p>
          <a:p>
            <a:r>
              <a:rPr lang="cs-CZ" dirty="0">
                <a:hlinkClick r:id="rId3"/>
              </a:rPr>
              <a:t>Jakub - právo na ochranu </a:t>
            </a:r>
            <a:endParaRPr lang="cs-CZ" dirty="0"/>
          </a:p>
          <a:p>
            <a:r>
              <a:rPr lang="cs-CZ" dirty="0">
                <a:hlinkClick r:id="rId4"/>
              </a:rPr>
              <a:t>Petr a jeho  právo na rodinu</a:t>
            </a:r>
            <a:endParaRPr lang="cs-CZ" dirty="0"/>
          </a:p>
          <a:p>
            <a:endParaRPr lang="cs-CZ" dirty="0"/>
          </a:p>
          <a:p>
            <a:r>
              <a:rPr lang="cs-CZ" dirty="0">
                <a:hlinkClick r:id="rId5"/>
              </a:rPr>
              <a:t>Blog pěstounky</a:t>
            </a:r>
            <a:endParaRPr lang="cs-CZ" dirty="0"/>
          </a:p>
          <a:p>
            <a:r>
              <a:rPr lang="cs-CZ" dirty="0">
                <a:hlinkClick r:id="rId6"/>
              </a:rPr>
              <a:t>Perníkové děti</a:t>
            </a:r>
            <a:endParaRPr lang="cs-CZ" dirty="0"/>
          </a:p>
          <a:p>
            <a:endParaRPr lang="cs-CZ" dirty="0"/>
          </a:p>
        </p:txBody>
      </p:sp>
    </p:spTree>
    <p:extLst>
      <p:ext uri="{BB962C8B-B14F-4D97-AF65-F5344CB8AC3E}">
        <p14:creationId xmlns:p14="http://schemas.microsoft.com/office/powerpoint/2010/main" val="2455625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0" name="Rectangle 9">
            <a:extLst>
              <a:ext uri="{FF2B5EF4-FFF2-40B4-BE49-F238E27FC236}">
                <a16:creationId xmlns:a16="http://schemas.microsoft.com/office/drawing/2014/main" id="{FEC7823C-FDD6-429C-986C-063FDEBF9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B0651F5E-0457-4065-ACB2-8B81590C2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050098" flipH="1" flipV="1">
            <a:off x="-160709" y="3977842"/>
            <a:ext cx="7507400" cy="3166385"/>
          </a:xfrm>
          <a:custGeom>
            <a:avLst/>
            <a:gdLst>
              <a:gd name="connsiteX0" fmla="*/ 5497485 w 7507400"/>
              <a:gd name="connsiteY0" fmla="*/ 2912009 h 3166385"/>
              <a:gd name="connsiteX1" fmla="*/ 7034681 w 7507400"/>
              <a:gd name="connsiteY1" fmla="*/ 3151263 h 3166385"/>
              <a:gd name="connsiteX2" fmla="*/ 7137723 w 7507400"/>
              <a:gd name="connsiteY2" fmla="*/ 3166385 h 3166385"/>
              <a:gd name="connsiteX3" fmla="*/ 7507400 w 7507400"/>
              <a:gd name="connsiteY3" fmla="*/ 875071 h 3166385"/>
              <a:gd name="connsiteX4" fmla="*/ 2083578 w 7507400"/>
              <a:gd name="connsiteY4" fmla="*/ 0 h 3166385"/>
              <a:gd name="connsiteX5" fmla="*/ 2023081 w 7507400"/>
              <a:gd name="connsiteY5" fmla="*/ 5468 h 3166385"/>
              <a:gd name="connsiteX6" fmla="*/ 1865374 w 7507400"/>
              <a:gd name="connsiteY6" fmla="*/ 76313 h 3166385"/>
              <a:gd name="connsiteX7" fmla="*/ 1634010 w 7507400"/>
              <a:gd name="connsiteY7" fmla="*/ 119359 h 3166385"/>
              <a:gd name="connsiteX8" fmla="*/ 1388186 w 7507400"/>
              <a:gd name="connsiteY8" fmla="*/ 130121 h 3166385"/>
              <a:gd name="connsiteX9" fmla="*/ 1330344 w 7507400"/>
              <a:gd name="connsiteY9" fmla="*/ 198275 h 3166385"/>
              <a:gd name="connsiteX10" fmla="*/ 1406262 w 7507400"/>
              <a:gd name="connsiteY10" fmla="*/ 270018 h 3166385"/>
              <a:gd name="connsiteX11" fmla="*/ 1521942 w 7507400"/>
              <a:gd name="connsiteY11" fmla="*/ 277191 h 3166385"/>
              <a:gd name="connsiteX12" fmla="*/ 2212420 w 7507400"/>
              <a:gd name="connsiteY12" fmla="*/ 295128 h 3166385"/>
              <a:gd name="connsiteX13" fmla="*/ 0 w 7507400"/>
              <a:gd name="connsiteY13" fmla="*/ 452960 h 3166385"/>
              <a:gd name="connsiteX14" fmla="*/ 300051 w 7507400"/>
              <a:gd name="connsiteY14" fmla="*/ 549813 h 3166385"/>
              <a:gd name="connsiteX15" fmla="*/ 401272 w 7507400"/>
              <a:gd name="connsiteY15" fmla="*/ 815258 h 3166385"/>
              <a:gd name="connsiteX16" fmla="*/ 770008 w 7507400"/>
              <a:gd name="connsiteY16" fmla="*/ 965917 h 3166385"/>
              <a:gd name="connsiteX17" fmla="*/ 1008605 w 7507400"/>
              <a:gd name="connsiteY17" fmla="*/ 1019724 h 3166385"/>
              <a:gd name="connsiteX18" fmla="*/ 1554478 w 7507400"/>
              <a:gd name="connsiteY18" fmla="*/ 1098641 h 3166385"/>
              <a:gd name="connsiteX19" fmla="*/ 1634010 w 7507400"/>
              <a:gd name="connsiteY19" fmla="*/ 1227777 h 3166385"/>
              <a:gd name="connsiteX20" fmla="*/ 1702696 w 7507400"/>
              <a:gd name="connsiteY20" fmla="*/ 1371261 h 3166385"/>
              <a:gd name="connsiteX21" fmla="*/ 1847299 w 7507400"/>
              <a:gd name="connsiteY21" fmla="*/ 1464526 h 3166385"/>
              <a:gd name="connsiteX22" fmla="*/ 723015 w 7507400"/>
              <a:gd name="connsiteY22" fmla="*/ 1450177 h 3166385"/>
              <a:gd name="connsiteX23" fmla="*/ 1991901 w 7507400"/>
              <a:gd name="connsiteY23" fmla="*/ 1751495 h 3166385"/>
              <a:gd name="connsiteX24" fmla="*/ 1879835 w 7507400"/>
              <a:gd name="connsiteY24" fmla="*/ 1869870 h 3166385"/>
              <a:gd name="connsiteX25" fmla="*/ 2573927 w 7507400"/>
              <a:gd name="connsiteY25" fmla="*/ 2031290 h 3166385"/>
              <a:gd name="connsiteX26" fmla="*/ 2201575 w 7507400"/>
              <a:gd name="connsiteY26" fmla="*/ 2049225 h 3166385"/>
              <a:gd name="connsiteX27" fmla="*/ 4367000 w 7507400"/>
              <a:gd name="connsiteY27" fmla="*/ 2723602 h 3166385"/>
              <a:gd name="connsiteX28" fmla="*/ 5497485 w 7507400"/>
              <a:gd name="connsiteY28" fmla="*/ 2912009 h 316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07400" h="3166385">
                <a:moveTo>
                  <a:pt x="5497485" y="2912009"/>
                </a:moveTo>
                <a:cubicBezTo>
                  <a:pt x="6033497" y="2998226"/>
                  <a:pt x="6619155" y="3089592"/>
                  <a:pt x="7034681" y="3151263"/>
                </a:cubicBezTo>
                <a:lnTo>
                  <a:pt x="7137723" y="3166385"/>
                </a:lnTo>
                <a:lnTo>
                  <a:pt x="7507400" y="875071"/>
                </a:lnTo>
                <a:lnTo>
                  <a:pt x="2083578" y="0"/>
                </a:lnTo>
                <a:lnTo>
                  <a:pt x="2023081" y="5468"/>
                </a:lnTo>
                <a:cubicBezTo>
                  <a:pt x="1965692" y="12642"/>
                  <a:pt x="1910562" y="27887"/>
                  <a:pt x="1865374" y="76313"/>
                </a:cubicBezTo>
                <a:cubicBezTo>
                  <a:pt x="1796688" y="151642"/>
                  <a:pt x="1724387" y="162404"/>
                  <a:pt x="1634010" y="119359"/>
                </a:cubicBezTo>
                <a:cubicBezTo>
                  <a:pt x="1554478" y="79900"/>
                  <a:pt x="1467718" y="90662"/>
                  <a:pt x="1388186" y="130121"/>
                </a:cubicBezTo>
                <a:cubicBezTo>
                  <a:pt x="1359266" y="144469"/>
                  <a:pt x="1330344" y="162404"/>
                  <a:pt x="1330344" y="198275"/>
                </a:cubicBezTo>
                <a:cubicBezTo>
                  <a:pt x="1330344" y="248495"/>
                  <a:pt x="1366496" y="262843"/>
                  <a:pt x="1406262" y="270018"/>
                </a:cubicBezTo>
                <a:cubicBezTo>
                  <a:pt x="1442412" y="277191"/>
                  <a:pt x="1485792" y="284366"/>
                  <a:pt x="1521942" y="277191"/>
                </a:cubicBezTo>
                <a:cubicBezTo>
                  <a:pt x="1753307" y="237734"/>
                  <a:pt x="1981057" y="302301"/>
                  <a:pt x="2212420" y="295128"/>
                </a:cubicBezTo>
                <a:cubicBezTo>
                  <a:pt x="1485792" y="449373"/>
                  <a:pt x="751934" y="399154"/>
                  <a:pt x="0" y="452960"/>
                </a:cubicBezTo>
                <a:cubicBezTo>
                  <a:pt x="97608" y="560573"/>
                  <a:pt x="224135" y="470896"/>
                  <a:pt x="300051" y="549813"/>
                </a:cubicBezTo>
                <a:cubicBezTo>
                  <a:pt x="227750" y="714820"/>
                  <a:pt x="256671" y="804497"/>
                  <a:pt x="401272" y="815258"/>
                </a:cubicBezTo>
                <a:cubicBezTo>
                  <a:pt x="542261" y="826019"/>
                  <a:pt x="694093" y="768625"/>
                  <a:pt x="770008" y="965917"/>
                </a:cubicBezTo>
                <a:cubicBezTo>
                  <a:pt x="791699" y="1026898"/>
                  <a:pt x="925458" y="1008963"/>
                  <a:pt x="1008605" y="1019724"/>
                </a:cubicBezTo>
                <a:cubicBezTo>
                  <a:pt x="1189357" y="1044833"/>
                  <a:pt x="1380957" y="1019724"/>
                  <a:pt x="1554478" y="1098641"/>
                </a:cubicBezTo>
                <a:cubicBezTo>
                  <a:pt x="1623165" y="1127337"/>
                  <a:pt x="1670160" y="1148860"/>
                  <a:pt x="1634010" y="1227777"/>
                </a:cubicBezTo>
                <a:cubicBezTo>
                  <a:pt x="1597859" y="1310280"/>
                  <a:pt x="1644855" y="1338976"/>
                  <a:pt x="1702696" y="1371261"/>
                </a:cubicBezTo>
                <a:cubicBezTo>
                  <a:pt x="1746077" y="1396370"/>
                  <a:pt x="1811148" y="1389197"/>
                  <a:pt x="1847299" y="1464526"/>
                </a:cubicBezTo>
                <a:cubicBezTo>
                  <a:pt x="1467717" y="1453764"/>
                  <a:pt x="1098981" y="1392783"/>
                  <a:pt x="723015" y="1450177"/>
                </a:cubicBezTo>
                <a:cubicBezTo>
                  <a:pt x="1135131" y="1593662"/>
                  <a:pt x="1587014" y="1586487"/>
                  <a:pt x="1991901" y="1751495"/>
                </a:cubicBezTo>
                <a:cubicBezTo>
                  <a:pt x="1977441" y="1808889"/>
                  <a:pt x="1883449" y="1783778"/>
                  <a:pt x="1879835" y="1869870"/>
                </a:cubicBezTo>
                <a:cubicBezTo>
                  <a:pt x="2093123" y="1959548"/>
                  <a:pt x="2349794" y="1898566"/>
                  <a:pt x="2573927" y="2031290"/>
                </a:cubicBezTo>
                <a:cubicBezTo>
                  <a:pt x="2443785" y="2092271"/>
                  <a:pt x="2324488" y="1991831"/>
                  <a:pt x="2201575" y="2049225"/>
                </a:cubicBezTo>
                <a:cubicBezTo>
                  <a:pt x="2241342" y="2135316"/>
                  <a:pt x="4041644" y="2666208"/>
                  <a:pt x="4367000" y="2723602"/>
                </a:cubicBezTo>
                <a:cubicBezTo>
                  <a:pt x="4615085" y="2767993"/>
                  <a:pt x="5038048" y="2838109"/>
                  <a:pt x="5497485" y="2912009"/>
                </a:cubicBez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BA457F74-5DEF-B4E8-0254-C71DAA933FE3}"/>
              </a:ext>
            </a:extLst>
          </p:cNvPr>
          <p:cNvSpPr>
            <a:spLocks noGrp="1"/>
          </p:cNvSpPr>
          <p:nvPr>
            <p:ph type="title"/>
          </p:nvPr>
        </p:nvSpPr>
        <p:spPr>
          <a:xfrm>
            <a:off x="5751094" y="1058780"/>
            <a:ext cx="5602705" cy="3092116"/>
          </a:xfrm>
        </p:spPr>
        <p:txBody>
          <a:bodyPr vert="horz" lIns="91440" tIns="45720" rIns="91440" bIns="45720" rtlCol="0" anchor="ctr">
            <a:normAutofit/>
          </a:bodyPr>
          <a:lstStyle/>
          <a:p>
            <a:r>
              <a:rPr lang="cs-CZ" sz="6000" i="1" dirty="0"/>
              <a:t>Syndrom CAN</a:t>
            </a:r>
            <a:endParaRPr lang="en-US" sz="6000" i="1" dirty="0"/>
          </a:p>
        </p:txBody>
      </p:sp>
    </p:spTree>
    <p:extLst>
      <p:ext uri="{BB962C8B-B14F-4D97-AF65-F5344CB8AC3E}">
        <p14:creationId xmlns:p14="http://schemas.microsoft.com/office/powerpoint/2010/main" val="1811967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0" name="Rectangle 9">
            <a:extLst>
              <a:ext uri="{FF2B5EF4-FFF2-40B4-BE49-F238E27FC236}">
                <a16:creationId xmlns:a16="http://schemas.microsoft.com/office/drawing/2014/main" id="{FEC7823C-FDD6-429C-986C-063FDEBF9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B0651F5E-0457-4065-ACB2-8B81590C2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050098" flipH="1" flipV="1">
            <a:off x="-160709" y="3977842"/>
            <a:ext cx="7507400" cy="3166385"/>
          </a:xfrm>
          <a:custGeom>
            <a:avLst/>
            <a:gdLst>
              <a:gd name="connsiteX0" fmla="*/ 5497485 w 7507400"/>
              <a:gd name="connsiteY0" fmla="*/ 2912009 h 3166385"/>
              <a:gd name="connsiteX1" fmla="*/ 7034681 w 7507400"/>
              <a:gd name="connsiteY1" fmla="*/ 3151263 h 3166385"/>
              <a:gd name="connsiteX2" fmla="*/ 7137723 w 7507400"/>
              <a:gd name="connsiteY2" fmla="*/ 3166385 h 3166385"/>
              <a:gd name="connsiteX3" fmla="*/ 7507400 w 7507400"/>
              <a:gd name="connsiteY3" fmla="*/ 875071 h 3166385"/>
              <a:gd name="connsiteX4" fmla="*/ 2083578 w 7507400"/>
              <a:gd name="connsiteY4" fmla="*/ 0 h 3166385"/>
              <a:gd name="connsiteX5" fmla="*/ 2023081 w 7507400"/>
              <a:gd name="connsiteY5" fmla="*/ 5468 h 3166385"/>
              <a:gd name="connsiteX6" fmla="*/ 1865374 w 7507400"/>
              <a:gd name="connsiteY6" fmla="*/ 76313 h 3166385"/>
              <a:gd name="connsiteX7" fmla="*/ 1634010 w 7507400"/>
              <a:gd name="connsiteY7" fmla="*/ 119359 h 3166385"/>
              <a:gd name="connsiteX8" fmla="*/ 1388186 w 7507400"/>
              <a:gd name="connsiteY8" fmla="*/ 130121 h 3166385"/>
              <a:gd name="connsiteX9" fmla="*/ 1330344 w 7507400"/>
              <a:gd name="connsiteY9" fmla="*/ 198275 h 3166385"/>
              <a:gd name="connsiteX10" fmla="*/ 1406262 w 7507400"/>
              <a:gd name="connsiteY10" fmla="*/ 270018 h 3166385"/>
              <a:gd name="connsiteX11" fmla="*/ 1521942 w 7507400"/>
              <a:gd name="connsiteY11" fmla="*/ 277191 h 3166385"/>
              <a:gd name="connsiteX12" fmla="*/ 2212420 w 7507400"/>
              <a:gd name="connsiteY12" fmla="*/ 295128 h 3166385"/>
              <a:gd name="connsiteX13" fmla="*/ 0 w 7507400"/>
              <a:gd name="connsiteY13" fmla="*/ 452960 h 3166385"/>
              <a:gd name="connsiteX14" fmla="*/ 300051 w 7507400"/>
              <a:gd name="connsiteY14" fmla="*/ 549813 h 3166385"/>
              <a:gd name="connsiteX15" fmla="*/ 401272 w 7507400"/>
              <a:gd name="connsiteY15" fmla="*/ 815258 h 3166385"/>
              <a:gd name="connsiteX16" fmla="*/ 770008 w 7507400"/>
              <a:gd name="connsiteY16" fmla="*/ 965917 h 3166385"/>
              <a:gd name="connsiteX17" fmla="*/ 1008605 w 7507400"/>
              <a:gd name="connsiteY17" fmla="*/ 1019724 h 3166385"/>
              <a:gd name="connsiteX18" fmla="*/ 1554478 w 7507400"/>
              <a:gd name="connsiteY18" fmla="*/ 1098641 h 3166385"/>
              <a:gd name="connsiteX19" fmla="*/ 1634010 w 7507400"/>
              <a:gd name="connsiteY19" fmla="*/ 1227777 h 3166385"/>
              <a:gd name="connsiteX20" fmla="*/ 1702696 w 7507400"/>
              <a:gd name="connsiteY20" fmla="*/ 1371261 h 3166385"/>
              <a:gd name="connsiteX21" fmla="*/ 1847299 w 7507400"/>
              <a:gd name="connsiteY21" fmla="*/ 1464526 h 3166385"/>
              <a:gd name="connsiteX22" fmla="*/ 723015 w 7507400"/>
              <a:gd name="connsiteY22" fmla="*/ 1450177 h 3166385"/>
              <a:gd name="connsiteX23" fmla="*/ 1991901 w 7507400"/>
              <a:gd name="connsiteY23" fmla="*/ 1751495 h 3166385"/>
              <a:gd name="connsiteX24" fmla="*/ 1879835 w 7507400"/>
              <a:gd name="connsiteY24" fmla="*/ 1869870 h 3166385"/>
              <a:gd name="connsiteX25" fmla="*/ 2573927 w 7507400"/>
              <a:gd name="connsiteY25" fmla="*/ 2031290 h 3166385"/>
              <a:gd name="connsiteX26" fmla="*/ 2201575 w 7507400"/>
              <a:gd name="connsiteY26" fmla="*/ 2049225 h 3166385"/>
              <a:gd name="connsiteX27" fmla="*/ 4367000 w 7507400"/>
              <a:gd name="connsiteY27" fmla="*/ 2723602 h 3166385"/>
              <a:gd name="connsiteX28" fmla="*/ 5497485 w 7507400"/>
              <a:gd name="connsiteY28" fmla="*/ 2912009 h 316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07400" h="3166385">
                <a:moveTo>
                  <a:pt x="5497485" y="2912009"/>
                </a:moveTo>
                <a:cubicBezTo>
                  <a:pt x="6033497" y="2998226"/>
                  <a:pt x="6619155" y="3089592"/>
                  <a:pt x="7034681" y="3151263"/>
                </a:cubicBezTo>
                <a:lnTo>
                  <a:pt x="7137723" y="3166385"/>
                </a:lnTo>
                <a:lnTo>
                  <a:pt x="7507400" y="875071"/>
                </a:lnTo>
                <a:lnTo>
                  <a:pt x="2083578" y="0"/>
                </a:lnTo>
                <a:lnTo>
                  <a:pt x="2023081" y="5468"/>
                </a:lnTo>
                <a:cubicBezTo>
                  <a:pt x="1965692" y="12642"/>
                  <a:pt x="1910562" y="27887"/>
                  <a:pt x="1865374" y="76313"/>
                </a:cubicBezTo>
                <a:cubicBezTo>
                  <a:pt x="1796688" y="151642"/>
                  <a:pt x="1724387" y="162404"/>
                  <a:pt x="1634010" y="119359"/>
                </a:cubicBezTo>
                <a:cubicBezTo>
                  <a:pt x="1554478" y="79900"/>
                  <a:pt x="1467718" y="90662"/>
                  <a:pt x="1388186" y="130121"/>
                </a:cubicBezTo>
                <a:cubicBezTo>
                  <a:pt x="1359266" y="144469"/>
                  <a:pt x="1330344" y="162404"/>
                  <a:pt x="1330344" y="198275"/>
                </a:cubicBezTo>
                <a:cubicBezTo>
                  <a:pt x="1330344" y="248495"/>
                  <a:pt x="1366496" y="262843"/>
                  <a:pt x="1406262" y="270018"/>
                </a:cubicBezTo>
                <a:cubicBezTo>
                  <a:pt x="1442412" y="277191"/>
                  <a:pt x="1485792" y="284366"/>
                  <a:pt x="1521942" y="277191"/>
                </a:cubicBezTo>
                <a:cubicBezTo>
                  <a:pt x="1753307" y="237734"/>
                  <a:pt x="1981057" y="302301"/>
                  <a:pt x="2212420" y="295128"/>
                </a:cubicBezTo>
                <a:cubicBezTo>
                  <a:pt x="1485792" y="449373"/>
                  <a:pt x="751934" y="399154"/>
                  <a:pt x="0" y="452960"/>
                </a:cubicBezTo>
                <a:cubicBezTo>
                  <a:pt x="97608" y="560573"/>
                  <a:pt x="224135" y="470896"/>
                  <a:pt x="300051" y="549813"/>
                </a:cubicBezTo>
                <a:cubicBezTo>
                  <a:pt x="227750" y="714820"/>
                  <a:pt x="256671" y="804497"/>
                  <a:pt x="401272" y="815258"/>
                </a:cubicBezTo>
                <a:cubicBezTo>
                  <a:pt x="542261" y="826019"/>
                  <a:pt x="694093" y="768625"/>
                  <a:pt x="770008" y="965917"/>
                </a:cubicBezTo>
                <a:cubicBezTo>
                  <a:pt x="791699" y="1026898"/>
                  <a:pt x="925458" y="1008963"/>
                  <a:pt x="1008605" y="1019724"/>
                </a:cubicBezTo>
                <a:cubicBezTo>
                  <a:pt x="1189357" y="1044833"/>
                  <a:pt x="1380957" y="1019724"/>
                  <a:pt x="1554478" y="1098641"/>
                </a:cubicBezTo>
                <a:cubicBezTo>
                  <a:pt x="1623165" y="1127337"/>
                  <a:pt x="1670160" y="1148860"/>
                  <a:pt x="1634010" y="1227777"/>
                </a:cubicBezTo>
                <a:cubicBezTo>
                  <a:pt x="1597859" y="1310280"/>
                  <a:pt x="1644855" y="1338976"/>
                  <a:pt x="1702696" y="1371261"/>
                </a:cubicBezTo>
                <a:cubicBezTo>
                  <a:pt x="1746077" y="1396370"/>
                  <a:pt x="1811148" y="1389197"/>
                  <a:pt x="1847299" y="1464526"/>
                </a:cubicBezTo>
                <a:cubicBezTo>
                  <a:pt x="1467717" y="1453764"/>
                  <a:pt x="1098981" y="1392783"/>
                  <a:pt x="723015" y="1450177"/>
                </a:cubicBezTo>
                <a:cubicBezTo>
                  <a:pt x="1135131" y="1593662"/>
                  <a:pt x="1587014" y="1586487"/>
                  <a:pt x="1991901" y="1751495"/>
                </a:cubicBezTo>
                <a:cubicBezTo>
                  <a:pt x="1977441" y="1808889"/>
                  <a:pt x="1883449" y="1783778"/>
                  <a:pt x="1879835" y="1869870"/>
                </a:cubicBezTo>
                <a:cubicBezTo>
                  <a:pt x="2093123" y="1959548"/>
                  <a:pt x="2349794" y="1898566"/>
                  <a:pt x="2573927" y="2031290"/>
                </a:cubicBezTo>
                <a:cubicBezTo>
                  <a:pt x="2443785" y="2092271"/>
                  <a:pt x="2324488" y="1991831"/>
                  <a:pt x="2201575" y="2049225"/>
                </a:cubicBezTo>
                <a:cubicBezTo>
                  <a:pt x="2241342" y="2135316"/>
                  <a:pt x="4041644" y="2666208"/>
                  <a:pt x="4367000" y="2723602"/>
                </a:cubicBezTo>
                <a:cubicBezTo>
                  <a:pt x="4615085" y="2767993"/>
                  <a:pt x="5038048" y="2838109"/>
                  <a:pt x="5497485" y="2912009"/>
                </a:cubicBez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BA457F74-5DEF-B4E8-0254-C71DAA933FE3}"/>
              </a:ext>
            </a:extLst>
          </p:cNvPr>
          <p:cNvSpPr>
            <a:spLocks noGrp="1"/>
          </p:cNvSpPr>
          <p:nvPr>
            <p:ph type="title"/>
          </p:nvPr>
        </p:nvSpPr>
        <p:spPr>
          <a:xfrm>
            <a:off x="5751094" y="1058780"/>
            <a:ext cx="5602705" cy="3092116"/>
          </a:xfrm>
        </p:spPr>
        <p:txBody>
          <a:bodyPr vert="horz" lIns="91440" tIns="45720" rIns="91440" bIns="45720" rtlCol="0" anchor="ctr">
            <a:normAutofit/>
          </a:bodyPr>
          <a:lstStyle/>
          <a:p>
            <a:r>
              <a:rPr lang="cs-CZ" sz="6000" i="1" dirty="0"/>
              <a:t>DOMÁCÍ NÁSILÍ</a:t>
            </a:r>
            <a:endParaRPr lang="en-US" sz="6000" i="1" dirty="0"/>
          </a:p>
        </p:txBody>
      </p:sp>
    </p:spTree>
    <p:extLst>
      <p:ext uri="{BB962C8B-B14F-4D97-AF65-F5344CB8AC3E}">
        <p14:creationId xmlns:p14="http://schemas.microsoft.com/office/powerpoint/2010/main" val="21512296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BE20309-1FB9-4818-BAFA-9C4C05341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alpha val="20000"/>
            </a:srgbClr>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5B5F4757-44E2-6C67-1BCC-BC649F53E6BC}"/>
              </a:ext>
            </a:extLst>
          </p:cNvPr>
          <p:cNvSpPr>
            <a:spLocks noGrp="1"/>
          </p:cNvSpPr>
          <p:nvPr>
            <p:ph type="title"/>
          </p:nvPr>
        </p:nvSpPr>
        <p:spPr>
          <a:xfrm>
            <a:off x="838200" y="713312"/>
            <a:ext cx="3524250" cy="5431376"/>
          </a:xfrm>
        </p:spPr>
        <p:txBody>
          <a:bodyPr>
            <a:normAutofit/>
          </a:bodyPr>
          <a:lstStyle/>
          <a:p>
            <a:r>
              <a:rPr lang="cs-CZ" dirty="0"/>
              <a:t>DOMÁCÍ NÁSILÍ </a:t>
            </a:r>
            <a:br>
              <a:rPr lang="cs-CZ" dirty="0"/>
            </a:br>
            <a:br>
              <a:rPr lang="cs-CZ" dirty="0"/>
            </a:br>
            <a:endParaRPr lang="cs-CZ" dirty="0"/>
          </a:p>
        </p:txBody>
      </p:sp>
      <p:sp>
        <p:nvSpPr>
          <p:cNvPr id="5" name="Obdélník 4">
            <a:extLst>
              <a:ext uri="{FF2B5EF4-FFF2-40B4-BE49-F238E27FC236}">
                <a16:creationId xmlns:a16="http://schemas.microsoft.com/office/drawing/2014/main" id="{5E500599-90D3-4EC4-8B84-DB4365F06ED9}"/>
              </a:ext>
            </a:extLst>
          </p:cNvPr>
          <p:cNvSpPr/>
          <p:nvPr/>
        </p:nvSpPr>
        <p:spPr>
          <a:xfrm>
            <a:off x="5794513" y="924339"/>
            <a:ext cx="6052929" cy="4893647"/>
          </a:xfrm>
          <a:prstGeom prst="rect">
            <a:avLst/>
          </a:prstGeom>
        </p:spPr>
        <p:txBody>
          <a:bodyPr wrap="square">
            <a:spAutoFit/>
          </a:bodyPr>
          <a:lstStyle/>
          <a:p>
            <a:r>
              <a:rPr lang="cs-CZ" sz="2400" dirty="0">
                <a:latin typeface="Times New Roman" panose="02020603050405020304" pitchFamily="18" charset="0"/>
                <a:cs typeface="Times New Roman" panose="02020603050405020304" pitchFamily="18" charset="0"/>
              </a:rPr>
              <a:t>Rada Evropy definuje domácí násilí jako „veškeré akty fyzického, sexuálního, psychického či ekonomického násilí, k němuž dochází v rodině nebo v domácnosti anebo mezi bývalými či stávajícími manžely či partnery, bez ohledu na to, zda pachatel sdílí nebo sdílel společnou domácnost s obětí.“ (Úmluva Rady Evropy o prevenci a potírání násilí vůči ženám a domácího násilí, 2011)</a:t>
            </a:r>
          </a:p>
          <a:p>
            <a:endParaRPr lang="cs-CZ" sz="2400" dirty="0">
              <a:latin typeface="Times New Roman" panose="02020603050405020304" pitchFamily="18" charset="0"/>
              <a:cs typeface="Times New Roman" panose="02020603050405020304" pitchFamily="18" charset="0"/>
            </a:endParaRPr>
          </a:p>
          <a:p>
            <a:r>
              <a:rPr lang="cs-CZ" sz="2400" dirty="0">
                <a:latin typeface="Times New Roman" panose="02020603050405020304" pitchFamily="18" charset="0"/>
                <a:cs typeface="Times New Roman" panose="02020603050405020304" pitchFamily="18" charset="0"/>
              </a:rPr>
              <a:t>Obětí domácího násilí jsou ve většině případů ženy (95% případů; nejčastěji ve věku 25–40 let).</a:t>
            </a:r>
          </a:p>
        </p:txBody>
      </p:sp>
    </p:spTree>
    <p:extLst>
      <p:ext uri="{BB962C8B-B14F-4D97-AF65-F5344CB8AC3E}">
        <p14:creationId xmlns:p14="http://schemas.microsoft.com/office/powerpoint/2010/main" val="17829670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13C081-3EB5-E1D6-4EF3-0A8886867CB3}"/>
              </a:ext>
            </a:extLst>
          </p:cNvPr>
          <p:cNvSpPr>
            <a:spLocks noGrp="1"/>
          </p:cNvSpPr>
          <p:nvPr>
            <p:ph type="title"/>
          </p:nvPr>
        </p:nvSpPr>
        <p:spPr/>
        <p:txBody>
          <a:bodyPr/>
          <a:lstStyle/>
          <a:p>
            <a:r>
              <a:rPr lang="cs-CZ" dirty="0"/>
              <a:t>	</a:t>
            </a:r>
          </a:p>
        </p:txBody>
      </p:sp>
      <p:sp>
        <p:nvSpPr>
          <p:cNvPr id="3" name="Zástupný obsah 2">
            <a:extLst>
              <a:ext uri="{FF2B5EF4-FFF2-40B4-BE49-F238E27FC236}">
                <a16:creationId xmlns:a16="http://schemas.microsoft.com/office/drawing/2014/main" id="{AE427E6A-F568-4823-EDCD-C0D2A2BD99E9}"/>
              </a:ext>
            </a:extLst>
          </p:cNvPr>
          <p:cNvSpPr>
            <a:spLocks noGrp="1"/>
          </p:cNvSpPr>
          <p:nvPr>
            <p:ph idx="1"/>
          </p:nvPr>
        </p:nvSpPr>
        <p:spPr>
          <a:xfrm>
            <a:off x="799587" y="442848"/>
            <a:ext cx="10554213" cy="5729352"/>
          </a:xfrm>
        </p:spPr>
        <p:txBody>
          <a:bodyPr>
            <a:normAutofit/>
          </a:bodyPr>
          <a:lstStyle/>
          <a:p>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
        <p:nvSpPr>
          <p:cNvPr id="4" name="Obdélník 3">
            <a:extLst>
              <a:ext uri="{FF2B5EF4-FFF2-40B4-BE49-F238E27FC236}">
                <a16:creationId xmlns:a16="http://schemas.microsoft.com/office/drawing/2014/main" id="{B3C9B6AB-6E59-4E2B-A137-F614614BE744}"/>
              </a:ext>
            </a:extLst>
          </p:cNvPr>
          <p:cNvSpPr/>
          <p:nvPr/>
        </p:nvSpPr>
        <p:spPr>
          <a:xfrm>
            <a:off x="838200" y="442848"/>
            <a:ext cx="10889974" cy="5540509"/>
          </a:xfrm>
          <a:prstGeom prst="rect">
            <a:avLst/>
          </a:prstGeom>
        </p:spPr>
        <p:txBody>
          <a:bodyPr wrap="square">
            <a:spAutoFit/>
          </a:bodyPr>
          <a:lstStyle/>
          <a:p>
            <a:pPr marL="342900" lvl="0" indent="-342900" algn="just">
              <a:lnSpc>
                <a:spcPct val="115000"/>
              </a:lnSpc>
              <a:spcBef>
                <a:spcPts val="1200"/>
              </a:spcBef>
              <a:spcAft>
                <a:spcPts val="0"/>
              </a:spcAft>
              <a:buFont typeface="Symbol" panose="05050102010706020507" pitchFamily="18" charset="2"/>
              <a:buChar char=""/>
            </a:pPr>
            <a:r>
              <a:rPr lang="cs-CZ" b="1" dirty="0">
                <a:latin typeface="Times New Roman" panose="02020603050405020304" pitchFamily="18" charset="0"/>
                <a:ea typeface="Calibri" panose="020F0502020204030204" pitchFamily="34" charset="0"/>
                <a:cs typeface="Times New Roman" panose="02020603050405020304" pitchFamily="18" charset="0"/>
              </a:rPr>
              <a:t>Hrozba či použití násilí </a:t>
            </a:r>
            <a:r>
              <a:rPr lang="cs-CZ" dirty="0">
                <a:latin typeface="Times New Roman" panose="02020603050405020304" pitchFamily="18" charset="0"/>
                <a:ea typeface="Calibri" panose="020F0502020204030204" pitchFamily="34" charset="0"/>
                <a:cs typeface="Times New Roman" panose="02020603050405020304" pitchFamily="18" charset="0"/>
              </a:rPr>
              <a:t>– násilí psychické, fyzické, sexuální, případně i ekonomické. </a:t>
            </a:r>
          </a:p>
          <a:p>
            <a:pPr marL="342900" lvl="0" indent="-342900" algn="just">
              <a:lnSpc>
                <a:spcPct val="115000"/>
              </a:lnSpc>
              <a:spcAft>
                <a:spcPts val="0"/>
              </a:spcAft>
              <a:buFont typeface="Symbol" panose="05050102010706020507" pitchFamily="18" charset="2"/>
              <a:buChar char=""/>
            </a:pPr>
            <a:r>
              <a:rPr lang="cs-CZ" b="1" dirty="0">
                <a:latin typeface="Times New Roman" panose="02020603050405020304" pitchFamily="18" charset="0"/>
                <a:ea typeface="Calibri" panose="020F0502020204030204" pitchFamily="34" charset="0"/>
                <a:cs typeface="Times New Roman" panose="02020603050405020304" pitchFamily="18" charset="0"/>
              </a:rPr>
              <a:t>Různé formy vztahu </a:t>
            </a:r>
            <a:r>
              <a:rPr lang="cs-CZ" dirty="0">
                <a:latin typeface="Times New Roman" panose="02020603050405020304" pitchFamily="18" charset="0"/>
                <a:ea typeface="Calibri" panose="020F0502020204030204" pitchFamily="34" charset="0"/>
                <a:cs typeface="Times New Roman" panose="02020603050405020304" pitchFamily="18" charset="0"/>
              </a:rPr>
              <a:t>– k partnerskému násilí může docházet mezi partnery bez ohledu na podobu jejich vztahu (sňatek, registrované partnerství; druh–družka, přítel– přítelkyně) partnerských vztahů. (Pozn. v rámci „partnerského násilí“ např. i tzv. „</a:t>
            </a:r>
            <a:r>
              <a:rPr lang="cs-CZ" dirty="0" err="1">
                <a:latin typeface="Times New Roman" panose="02020603050405020304" pitchFamily="18" charset="0"/>
                <a:ea typeface="Calibri" panose="020F0502020204030204" pitchFamily="34" charset="0"/>
                <a:cs typeface="Times New Roman" panose="02020603050405020304" pitchFamily="18" charset="0"/>
              </a:rPr>
              <a:t>dating</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violence</a:t>
            </a:r>
            <a:r>
              <a:rPr lang="cs-CZ" dirty="0">
                <a:latin typeface="Times New Roman" panose="02020603050405020304" pitchFamily="18" charset="0"/>
                <a:ea typeface="Calibri" panose="020F0502020204030204" pitchFamily="34" charset="0"/>
                <a:cs typeface="Times New Roman" panose="02020603050405020304" pitchFamily="18" charset="0"/>
              </a:rPr>
              <a:t>“/„</a:t>
            </a:r>
            <a:r>
              <a:rPr lang="cs-CZ" dirty="0" err="1">
                <a:latin typeface="Times New Roman" panose="02020603050405020304" pitchFamily="18" charset="0"/>
                <a:ea typeface="Calibri" panose="020F0502020204030204" pitchFamily="34" charset="0"/>
                <a:cs typeface="Times New Roman" panose="02020603050405020304" pitchFamily="18" charset="0"/>
              </a:rPr>
              <a:t>dating</a:t>
            </a:r>
            <a:r>
              <a:rPr lang="cs-CZ" dirty="0">
                <a:latin typeface="Times New Roman" panose="02020603050405020304" pitchFamily="18" charset="0"/>
                <a:ea typeface="Calibri" panose="020F0502020204030204" pitchFamily="34" charset="0"/>
                <a:cs typeface="Times New Roman" panose="02020603050405020304" pitchFamily="18" charset="0"/>
              </a:rPr>
              <a:t> abuse“ tj. násilí již během fáze seznamování „randění“ směřující k získání moci a kontroly ve vztahu (často jednání způsobující strach, ponižování, snaha o ovládnutí druhé osoby).Pár však zatím nesdílí společně obydlí. Má různé formy: fyzická, psychická, sexuální, </a:t>
            </a:r>
            <a:r>
              <a:rPr lang="cs-CZ" dirty="0" err="1">
                <a:latin typeface="Times New Roman" panose="02020603050405020304" pitchFamily="18" charset="0"/>
                <a:ea typeface="Calibri" panose="020F0502020204030204" pitchFamily="34" charset="0"/>
                <a:cs typeface="Times New Roman" panose="02020603050405020304" pitchFamily="18" charset="0"/>
              </a:rPr>
              <a:t>stallking</a:t>
            </a:r>
            <a:r>
              <a:rPr lang="cs-CZ" dirty="0">
                <a:latin typeface="Times New Roman" panose="02020603050405020304" pitchFamily="18" charset="0"/>
                <a:ea typeface="Calibri" panose="020F0502020204030204" pitchFamily="34" charset="0"/>
                <a:cs typeface="Times New Roman" panose="02020603050405020304" pitchFamily="18" charset="0"/>
              </a:rPr>
              <a:t>. Projevuje se i v digitální podobě např. „</a:t>
            </a:r>
            <a:r>
              <a:rPr lang="cs-CZ" dirty="0" err="1">
                <a:latin typeface="Times New Roman" panose="02020603050405020304" pitchFamily="18" charset="0"/>
                <a:ea typeface="Calibri" panose="020F0502020204030204" pitchFamily="34" charset="0"/>
                <a:cs typeface="Times New Roman" panose="02020603050405020304" pitchFamily="18" charset="0"/>
              </a:rPr>
              <a:t>Cyber</a:t>
            </a:r>
            <a:r>
              <a:rPr lang="cs-CZ" dirty="0">
                <a:latin typeface="Times New Roman" panose="02020603050405020304" pitchFamily="18" charset="0"/>
                <a:ea typeface="Calibri" panose="020F0502020204030204" pitchFamily="34" charset="0"/>
                <a:cs typeface="Times New Roman" panose="02020603050405020304" pitchFamily="18" charset="0"/>
              </a:rPr>
              <a:t> </a:t>
            </a:r>
            <a:r>
              <a:rPr lang="cs-CZ" dirty="0" err="1">
                <a:latin typeface="Times New Roman" panose="02020603050405020304" pitchFamily="18" charset="0"/>
                <a:ea typeface="Calibri" panose="020F0502020204030204" pitchFamily="34" charset="0"/>
                <a:cs typeface="Times New Roman" panose="02020603050405020304" pitchFamily="18" charset="0"/>
              </a:rPr>
              <a:t>Dating</a:t>
            </a:r>
            <a:r>
              <a:rPr lang="cs-CZ" dirty="0">
                <a:latin typeface="Times New Roman" panose="02020603050405020304" pitchFamily="18" charset="0"/>
                <a:ea typeface="Calibri" panose="020F0502020204030204" pitchFamily="34" charset="0"/>
                <a:cs typeface="Times New Roman" panose="02020603050405020304" pitchFamily="18" charset="0"/>
              </a:rPr>
              <a:t> Abuse“, </a:t>
            </a:r>
            <a:r>
              <a:rPr lang="cs-CZ" dirty="0" err="1">
                <a:latin typeface="Times New Roman" panose="02020603050405020304" pitchFamily="18" charset="0"/>
                <a:ea typeface="Calibri" panose="020F0502020204030204" pitchFamily="34" charset="0"/>
                <a:cs typeface="Times New Roman" panose="02020603050405020304" pitchFamily="18" charset="0"/>
              </a:rPr>
              <a:t>sexting</a:t>
            </a:r>
            <a:r>
              <a:rPr lang="cs-CZ" dirty="0">
                <a:latin typeface="Times New Roman" panose="02020603050405020304" pitchFamily="18" charset="0"/>
                <a:ea typeface="Calibri" panose="020F0502020204030204" pitchFamily="34" charset="0"/>
                <a:cs typeface="Times New Roman" panose="02020603050405020304" pitchFamily="18" charset="0"/>
              </a:rPr>
              <a:t>, pornografie. Nejčastěji se o něm hovoří v souvislosti se skupinou </a:t>
            </a:r>
            <a:r>
              <a:rPr lang="cs-CZ" dirty="0" err="1">
                <a:latin typeface="Times New Roman" panose="02020603050405020304" pitchFamily="18" charset="0"/>
                <a:ea typeface="Calibri" panose="020F0502020204030204" pitchFamily="34" charset="0"/>
                <a:cs typeface="Times New Roman" panose="02020603050405020304" pitchFamily="18" charset="0"/>
              </a:rPr>
              <a:t>adoselcentů</a:t>
            </a:r>
            <a:r>
              <a:rPr lang="cs-CZ" dirty="0">
                <a:latin typeface="Times New Roman" panose="02020603050405020304" pitchFamily="18" charset="0"/>
                <a:ea typeface="Calibri" panose="020F0502020204030204" pitchFamily="34" charset="0"/>
                <a:cs typeface="Times New Roman" panose="02020603050405020304" pitchFamily="18" charset="0"/>
              </a:rPr>
              <a:t> při hledání partnera či partnerky. (Wolfe, D. A., 2018)</a:t>
            </a:r>
          </a:p>
          <a:p>
            <a:pPr marL="342900" lvl="0" indent="-342900" algn="just">
              <a:lnSpc>
                <a:spcPct val="115000"/>
              </a:lnSpc>
              <a:spcAft>
                <a:spcPts val="0"/>
              </a:spcAft>
              <a:buFont typeface="Symbol" panose="05050102010706020507" pitchFamily="18" charset="2"/>
              <a:buChar char=""/>
            </a:pPr>
            <a:r>
              <a:rPr lang="cs-CZ" b="1" dirty="0">
                <a:latin typeface="Times New Roman" panose="02020603050405020304" pitchFamily="18" charset="0"/>
                <a:ea typeface="Calibri" panose="020F0502020204030204" pitchFamily="34" charset="0"/>
                <a:cs typeface="Times New Roman" panose="02020603050405020304" pitchFamily="18" charset="0"/>
              </a:rPr>
              <a:t>Současný i bývalý partner</a:t>
            </a:r>
            <a:r>
              <a:rPr lang="cs-CZ" dirty="0">
                <a:latin typeface="Times New Roman" panose="02020603050405020304" pitchFamily="18" charset="0"/>
                <a:ea typeface="Calibri" panose="020F0502020204030204" pitchFamily="34" charset="0"/>
                <a:cs typeface="Times New Roman" panose="02020603050405020304" pitchFamily="18" charset="0"/>
              </a:rPr>
              <a:t> – k agresi může docházet i ze strany bývalého partnera/partnerky, tedy že násilné jednání může pokračovat i po ukončení vztahu (např. také </a:t>
            </a:r>
            <a:r>
              <a:rPr lang="cs-CZ" dirty="0" err="1">
                <a:latin typeface="Times New Roman" panose="02020603050405020304" pitchFamily="18" charset="0"/>
                <a:ea typeface="Calibri" panose="020F0502020204030204" pitchFamily="34" charset="0"/>
                <a:cs typeface="Times New Roman" panose="02020603050405020304" pitchFamily="18" charset="0"/>
              </a:rPr>
              <a:t>stalking</a:t>
            </a:r>
            <a:r>
              <a:rPr lang="cs-CZ" dirty="0">
                <a:latin typeface="Times New Roman" panose="02020603050405020304" pitchFamily="18" charset="0"/>
                <a:ea typeface="Calibri" panose="020F0502020204030204" pitchFamily="34" charset="0"/>
                <a:cs typeface="Times New Roman" panose="02020603050405020304" pitchFamily="18" charset="0"/>
              </a:rPr>
              <a:t>).</a:t>
            </a:r>
          </a:p>
          <a:p>
            <a:pPr marL="342900" lvl="0" indent="-342900" algn="just">
              <a:lnSpc>
                <a:spcPct val="115000"/>
              </a:lnSpc>
              <a:spcAft>
                <a:spcPts val="0"/>
              </a:spcAft>
              <a:buFont typeface="Symbol" panose="05050102010706020507" pitchFamily="18" charset="2"/>
              <a:buChar char=""/>
            </a:pPr>
            <a:r>
              <a:rPr lang="cs-CZ" b="1" dirty="0">
                <a:latin typeface="Times New Roman" panose="02020603050405020304" pitchFamily="18" charset="0"/>
                <a:ea typeface="Calibri" panose="020F0502020204030204" pitchFamily="34" charset="0"/>
                <a:cs typeface="Times New Roman" panose="02020603050405020304" pitchFamily="18" charset="0"/>
              </a:rPr>
              <a:t>Bez nutnosti společné domácnosti</a:t>
            </a:r>
            <a:r>
              <a:rPr lang="cs-CZ" dirty="0">
                <a:latin typeface="Times New Roman" panose="02020603050405020304" pitchFamily="18" charset="0"/>
                <a:ea typeface="Calibri" panose="020F0502020204030204" pitchFamily="34" charset="0"/>
                <a:cs typeface="Times New Roman" panose="02020603050405020304" pitchFamily="18" charset="0"/>
              </a:rPr>
              <a:t> – na skutečnost, že společná domácnost není rozhodující pro vymezení partnerského násilí explicitně nutná, upozorňují pouze některé definice. Pojem domácí je totiž nutné chápat spíše ve smyslu neveřejné, skryté. Partnerské násilí se totiž ve velké většině případů odehrává skrytě, v soukromí. </a:t>
            </a:r>
          </a:p>
          <a:p>
            <a:pPr marL="342900" lvl="0" indent="-342900" algn="just">
              <a:lnSpc>
                <a:spcPct val="115000"/>
              </a:lnSpc>
              <a:spcAft>
                <a:spcPts val="0"/>
              </a:spcAft>
              <a:buFont typeface="Symbol" panose="05050102010706020507" pitchFamily="18" charset="2"/>
              <a:buChar char=""/>
            </a:pPr>
            <a:r>
              <a:rPr lang="cs-CZ" b="1" dirty="0">
                <a:latin typeface="Times New Roman" panose="02020603050405020304" pitchFamily="18" charset="0"/>
                <a:ea typeface="Calibri" panose="020F0502020204030204" pitchFamily="34" charset="0"/>
                <a:cs typeface="Times New Roman" panose="02020603050405020304" pitchFamily="18" charset="0"/>
              </a:rPr>
              <a:t>Genderová nepodmíněnost partnerského domácího násilí</a:t>
            </a:r>
            <a:r>
              <a:rPr lang="cs-CZ" dirty="0">
                <a:latin typeface="Times New Roman" panose="02020603050405020304" pitchFamily="18" charset="0"/>
                <a:ea typeface="Calibri" panose="020F0502020204030204" pitchFamily="34" charset="0"/>
                <a:cs typeface="Times New Roman" panose="02020603050405020304" pitchFamily="18" charset="0"/>
              </a:rPr>
              <a:t> – partnerského násilí se mohou dopouštět jak muži, tak ženy.</a:t>
            </a:r>
          </a:p>
          <a:p>
            <a:pPr marL="342900" lvl="0" indent="-342900" algn="just">
              <a:lnSpc>
                <a:spcPct val="115000"/>
              </a:lnSpc>
              <a:spcAft>
                <a:spcPts val="1200"/>
              </a:spcAft>
              <a:buFont typeface="Symbol" panose="05050102010706020507" pitchFamily="18" charset="2"/>
              <a:buChar char=""/>
            </a:pPr>
            <a:r>
              <a:rPr lang="cs-CZ" b="1" dirty="0">
                <a:latin typeface="Times New Roman" panose="02020603050405020304" pitchFamily="18" charset="0"/>
                <a:ea typeface="Calibri" panose="020F0502020204030204" pitchFamily="34" charset="0"/>
                <a:cs typeface="Times New Roman" panose="02020603050405020304" pitchFamily="18" charset="0"/>
              </a:rPr>
              <a:t>Sexuální orientace není podstatná</a:t>
            </a:r>
            <a:r>
              <a:rPr lang="cs-CZ" dirty="0">
                <a:latin typeface="Times New Roman" panose="02020603050405020304" pitchFamily="18" charset="0"/>
                <a:ea typeface="Calibri" panose="020F0502020204030204" pitchFamily="34" charset="0"/>
                <a:cs typeface="Times New Roman" panose="02020603050405020304" pitchFamily="18" charset="0"/>
              </a:rPr>
              <a:t> – sexuální orientace partnerů nehraje při definování partnerského násilí žádnou roli.</a:t>
            </a:r>
          </a:p>
        </p:txBody>
      </p:sp>
    </p:spTree>
    <p:extLst>
      <p:ext uri="{BB962C8B-B14F-4D97-AF65-F5344CB8AC3E}">
        <p14:creationId xmlns:p14="http://schemas.microsoft.com/office/powerpoint/2010/main" val="42058492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C696A5">
              <a:alpha val="20000"/>
            </a:srgbClr>
          </a:solidFill>
          <a:ln w="32707" cap="flat">
            <a:noFill/>
            <a:prstDash val="solid"/>
            <a:miter/>
          </a:ln>
        </p:spPr>
        <p:txBody>
          <a:bodyPr rtlCol="0" anchor="ctr"/>
          <a:lstStyle/>
          <a:p>
            <a:endParaRPr lang="en-US">
              <a:solidFill>
                <a:schemeClr val="tx1"/>
              </a:solidFill>
            </a:endParaRPr>
          </a:p>
        </p:txBody>
      </p:sp>
      <p:sp>
        <p:nvSpPr>
          <p:cNvPr id="2" name="Nadpis 1">
            <a:extLst>
              <a:ext uri="{FF2B5EF4-FFF2-40B4-BE49-F238E27FC236}">
                <a16:creationId xmlns:a16="http://schemas.microsoft.com/office/drawing/2014/main" id="{0A1CCAA6-9D07-7F33-4B9A-E495EFFBA3F6}"/>
              </a:ext>
            </a:extLst>
          </p:cNvPr>
          <p:cNvSpPr>
            <a:spLocks noGrp="1"/>
          </p:cNvSpPr>
          <p:nvPr>
            <p:ph type="title"/>
          </p:nvPr>
        </p:nvSpPr>
        <p:spPr>
          <a:xfrm>
            <a:off x="905484" y="1065749"/>
            <a:ext cx="3748810" cy="4726502"/>
          </a:xfrm>
        </p:spPr>
        <p:txBody>
          <a:bodyPr>
            <a:normAutofit/>
          </a:bodyPr>
          <a:lstStyle/>
          <a:p>
            <a:pPr marL="342900" lvl="0" indent="-342900">
              <a:lnSpc>
                <a:spcPct val="115000"/>
              </a:lnSpc>
              <a:spcBef>
                <a:spcPts val="1200"/>
              </a:spcBef>
            </a:pPr>
            <a:br>
              <a:rPr lang="cs-CZ" sz="1800" dirty="0">
                <a:effectLst/>
                <a:latin typeface="Times New Roman" panose="02020603050405020304" pitchFamily="18" charset="0"/>
                <a:ea typeface="Calibri" panose="020F0502020204030204" pitchFamily="34" charset="0"/>
                <a:cs typeface="Times New Roman" panose="02020603050405020304" pitchFamily="18" charset="0"/>
              </a:rPr>
            </a:br>
            <a:r>
              <a:rPr lang="cs-CZ" sz="5400" dirty="0">
                <a:latin typeface="Times New Roman" panose="02020603050405020304" pitchFamily="18" charset="0"/>
                <a:ea typeface="Calibri" panose="020F0502020204030204" pitchFamily="34" charset="0"/>
                <a:cs typeface="Times New Roman" panose="02020603050405020304" pitchFamily="18" charset="0"/>
              </a:rPr>
              <a:t>DRUHY </a:t>
            </a:r>
            <a:endParaRPr lang="cs-CZ" sz="5400" dirty="0"/>
          </a:p>
        </p:txBody>
      </p:sp>
      <p:sp>
        <p:nvSpPr>
          <p:cNvPr id="3" name="Zástupný obsah 2">
            <a:extLst>
              <a:ext uri="{FF2B5EF4-FFF2-40B4-BE49-F238E27FC236}">
                <a16:creationId xmlns:a16="http://schemas.microsoft.com/office/drawing/2014/main" id="{24D7D961-D1C8-8D28-23B6-B2F34984B316}"/>
              </a:ext>
            </a:extLst>
          </p:cNvPr>
          <p:cNvSpPr>
            <a:spLocks noGrp="1"/>
          </p:cNvSpPr>
          <p:nvPr>
            <p:ph idx="1"/>
          </p:nvPr>
        </p:nvSpPr>
        <p:spPr>
          <a:xfrm>
            <a:off x="6490252" y="258416"/>
            <a:ext cx="5546035" cy="6440557"/>
          </a:xfrm>
        </p:spPr>
        <p:txBody>
          <a:bodyPr anchor="ctr">
            <a:normAutofit fontScale="85000" lnSpcReduction="20000"/>
          </a:bodyPr>
          <a:lstStyle/>
          <a:p>
            <a:pPr lvl="0"/>
            <a:r>
              <a:rPr lang="cs-CZ" b="1" dirty="0">
                <a:latin typeface="Times New Roman" panose="02020603050405020304" pitchFamily="18" charset="0"/>
                <a:cs typeface="Times New Roman" panose="02020603050405020304" pitchFamily="18" charset="0"/>
              </a:rPr>
              <a:t>fyzické násilí</a:t>
            </a:r>
            <a:r>
              <a:rPr lang="cs-CZ" dirty="0">
                <a:latin typeface="Times New Roman" panose="02020603050405020304" pitchFamily="18" charset="0"/>
                <a:cs typeface="Times New Roman" panose="02020603050405020304" pitchFamily="18" charset="0"/>
              </a:rPr>
              <a:t> (strkání, fackování, tahání za vlasy, smýkání, házení předmětů, znehybňování oběti atd.),</a:t>
            </a:r>
          </a:p>
          <a:p>
            <a:pPr lvl="0"/>
            <a:r>
              <a:rPr lang="cs-CZ" b="1" dirty="0">
                <a:latin typeface="Times New Roman" panose="02020603050405020304" pitchFamily="18" charset="0"/>
                <a:cs typeface="Times New Roman" panose="02020603050405020304" pitchFamily="18" charset="0"/>
              </a:rPr>
              <a:t>psychické násilí</a:t>
            </a:r>
            <a:r>
              <a:rPr lang="cs-CZ" dirty="0">
                <a:latin typeface="Times New Roman" panose="02020603050405020304" pitchFamily="18" charset="0"/>
                <a:cs typeface="Times New Roman" panose="02020603050405020304" pitchFamily="18" charset="0"/>
              </a:rPr>
              <a:t> (slovní týrání, ponižování, zesměšňování, permanentní kontrola, výslechy, vyhrožování atd.);</a:t>
            </a:r>
          </a:p>
          <a:p>
            <a:pPr lvl="0"/>
            <a:r>
              <a:rPr lang="cs-CZ" b="1" dirty="0">
                <a:latin typeface="Times New Roman" panose="02020603050405020304" pitchFamily="18" charset="0"/>
                <a:cs typeface="Times New Roman" panose="02020603050405020304" pitchFamily="18" charset="0"/>
              </a:rPr>
              <a:t>sexuální násilí</a:t>
            </a:r>
            <a:r>
              <a:rPr lang="cs-CZ" dirty="0">
                <a:latin typeface="Times New Roman" panose="02020603050405020304" pitchFamily="18" charset="0"/>
                <a:cs typeface="Times New Roman" panose="02020603050405020304" pitchFamily="18" charset="0"/>
              </a:rPr>
              <a:t> (všechny intimní kontakty, které jsou na oběti vynucovány proti její vůli);</a:t>
            </a:r>
          </a:p>
          <a:p>
            <a:pPr lvl="0"/>
            <a:r>
              <a:rPr lang="cs-CZ" b="1" dirty="0">
                <a:latin typeface="Times New Roman" panose="02020603050405020304" pitchFamily="18" charset="0"/>
                <a:cs typeface="Times New Roman" panose="02020603050405020304" pitchFamily="18" charset="0"/>
              </a:rPr>
              <a:t>ekonomické násilí</a:t>
            </a:r>
            <a:r>
              <a:rPr lang="cs-CZ" dirty="0">
                <a:latin typeface="Times New Roman" panose="02020603050405020304" pitchFamily="18" charset="0"/>
                <a:cs typeface="Times New Roman" panose="02020603050405020304" pitchFamily="18" charset="0"/>
              </a:rPr>
              <a:t> (zamezení možnosti disponovat s finančními prostředky, zákaz získání zaměstnání, neposkytování finančních prostředků, vystavování hladu atd.);</a:t>
            </a:r>
          </a:p>
          <a:p>
            <a:r>
              <a:rPr lang="cs-CZ" b="1" dirty="0">
                <a:latin typeface="Times New Roman" panose="02020603050405020304" pitchFamily="18" charset="0"/>
                <a:cs typeface="Times New Roman" panose="02020603050405020304" pitchFamily="18" charset="0"/>
              </a:rPr>
              <a:t>sociální násilí</a:t>
            </a:r>
            <a:r>
              <a:rPr lang="cs-CZ" dirty="0">
                <a:latin typeface="Times New Roman" panose="02020603050405020304" pitchFamily="18" charset="0"/>
                <a:cs typeface="Times New Roman" panose="02020603050405020304" pitchFamily="18" charset="0"/>
              </a:rPr>
              <a:t> (zamezení kontaktu s rodinou či přáteli, zákaz využívání komunikačních prostředků, sociální izolace atd.).“ </a:t>
            </a:r>
            <a:endParaRPr lang="cs-CZ"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15000"/>
              </a:lnSpc>
              <a:spcBef>
                <a:spcPts val="1200"/>
              </a:spcBef>
              <a:buNone/>
            </a:pPr>
            <a:endParaRPr lang="cs-CZ" sz="18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8332292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DEFINIČNÍ ZNAKY</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953539" y="119270"/>
            <a:ext cx="5400261" cy="6649277"/>
          </a:xfrm>
        </p:spPr>
        <p:txBody>
          <a:bodyPr anchor="ctr">
            <a:normAutofit fontScale="92500"/>
          </a:bodyPr>
          <a:lstStyle/>
          <a:p>
            <a:pPr lvl="0"/>
            <a:r>
              <a:rPr lang="cs-CZ" dirty="0">
                <a:latin typeface="Times New Roman" panose="02020603050405020304" pitchFamily="18" charset="0"/>
                <a:cs typeface="Times New Roman" panose="02020603050405020304" pitchFamily="18" charset="0"/>
              </a:rPr>
              <a:t>opakovanost a dlouhodobost (pozn. tzv. historie domácího násilí),</a:t>
            </a:r>
          </a:p>
          <a:p>
            <a:pPr lvl="0"/>
            <a:r>
              <a:rPr lang="cs-CZ" dirty="0">
                <a:latin typeface="Times New Roman" panose="02020603050405020304" pitchFamily="18" charset="0"/>
                <a:cs typeface="Times New Roman" panose="02020603050405020304" pitchFamily="18" charset="0"/>
              </a:rPr>
              <a:t>eskalace (dynamika vývoje; obvyklé stupňování v četnosti i intenzitě)</a:t>
            </a:r>
          </a:p>
          <a:p>
            <a:pPr lvl="0"/>
            <a:r>
              <a:rPr lang="cs-CZ" dirty="0">
                <a:latin typeface="Times New Roman" panose="02020603050405020304" pitchFamily="18" charset="0"/>
                <a:cs typeface="Times New Roman" panose="02020603050405020304" pitchFamily="18" charset="0"/>
              </a:rPr>
              <a:t>jasné a nezpochybnitelné rozdělení rolí (pachatel – oběť)</a:t>
            </a:r>
          </a:p>
          <a:p>
            <a:pPr lvl="0"/>
            <a:r>
              <a:rPr lang="cs-CZ" dirty="0">
                <a:latin typeface="Times New Roman" panose="02020603050405020304" pitchFamily="18" charset="0"/>
                <a:cs typeface="Times New Roman" panose="02020603050405020304" pitchFamily="18" charset="0"/>
              </a:rPr>
              <a:t>často je to i neveřejnost (děje se v soukromí, za zavřenými dveřmi domu/bytu bez sociální kontroly okolí) </a:t>
            </a:r>
          </a:p>
          <a:p>
            <a:pPr marL="0" lvl="0" indent="0">
              <a:buNone/>
            </a:pPr>
            <a:r>
              <a:rPr lang="cs-CZ" i="1" dirty="0">
                <a:latin typeface="Times New Roman" panose="02020603050405020304" pitchFamily="18" charset="0"/>
                <a:cs typeface="Times New Roman" panose="02020603050405020304" pitchFamily="18" charset="0"/>
              </a:rPr>
              <a:t>Někdy se doplňují ještě další znaky:</a:t>
            </a:r>
          </a:p>
          <a:p>
            <a:pPr lvl="0"/>
            <a:r>
              <a:rPr lang="cs-CZ" dirty="0">
                <a:latin typeface="Times New Roman" panose="02020603050405020304" pitchFamily="18" charset="0"/>
                <a:cs typeface="Times New Roman" panose="02020603050405020304" pitchFamily="18" charset="0"/>
              </a:rPr>
              <a:t>mezi obětí a násilníkem je blízký vztah, </a:t>
            </a:r>
          </a:p>
          <a:p>
            <a:r>
              <a:rPr lang="cs-CZ" dirty="0">
                <a:latin typeface="Times New Roman" panose="02020603050405020304" pitchFamily="18" charset="0"/>
                <a:cs typeface="Times New Roman" panose="02020603050405020304" pitchFamily="18" charset="0"/>
              </a:rPr>
              <a:t>je často velmi těžce prokazatelné</a:t>
            </a:r>
            <a:endParaRPr lang="cs-CZ"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47628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v praxi se zkoumá</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953539" y="119270"/>
            <a:ext cx="5400261" cy="6649277"/>
          </a:xfrm>
        </p:spPr>
        <p:txBody>
          <a:bodyPr anchor="ctr">
            <a:normAutofit fontScale="85000" lnSpcReduction="10000"/>
          </a:bodyPr>
          <a:lstStyle/>
          <a:p>
            <a:pPr marL="0" lvl="0" indent="0">
              <a:buNone/>
            </a:pPr>
            <a:r>
              <a:rPr lang="cs-CZ" dirty="0">
                <a:latin typeface="Times New Roman" panose="02020603050405020304" pitchFamily="18" charset="0"/>
                <a:cs typeface="Times New Roman" panose="02020603050405020304" pitchFamily="18" charset="0"/>
              </a:rPr>
              <a:t>„</a:t>
            </a:r>
            <a:r>
              <a:rPr lang="cs-CZ" i="1" dirty="0">
                <a:latin typeface="Times New Roman" panose="02020603050405020304" pitchFamily="18" charset="0"/>
                <a:cs typeface="Times New Roman" panose="02020603050405020304" pitchFamily="18" charset="0"/>
              </a:rPr>
              <a:t>lze-li na základě zjištěných skutečností, zejména s ohledem na předcházející útoky, důvodně předpokládat, že se osoba dopustí nebezpečného útoku proti životu, zdraví anebo svobodě nebo zvlášť závažného útoku proti lidské důstojnosti</a:t>
            </a:r>
            <a:r>
              <a:rPr lang="cs-CZ" dirty="0">
                <a:latin typeface="Times New Roman" panose="02020603050405020304" pitchFamily="18" charset="0"/>
                <a:cs typeface="Times New Roman" panose="02020603050405020304" pitchFamily="18" charset="0"/>
              </a:rPr>
              <a:t>“</a:t>
            </a:r>
          </a:p>
          <a:p>
            <a:pPr lvl="0"/>
            <a:r>
              <a:rPr lang="cs-CZ" dirty="0">
                <a:latin typeface="Times New Roman" panose="02020603050405020304" pitchFamily="18" charset="0"/>
                <a:cs typeface="Times New Roman" panose="02020603050405020304" pitchFamily="18" charset="0"/>
              </a:rPr>
              <a:t>předcházející útoky – intenzita a počet útoků,</a:t>
            </a:r>
          </a:p>
          <a:p>
            <a:pPr lvl="0"/>
            <a:r>
              <a:rPr lang="cs-CZ" dirty="0">
                <a:latin typeface="Times New Roman" panose="02020603050405020304" pitchFamily="18" charset="0"/>
                <a:cs typeface="Times New Roman" panose="02020603050405020304" pitchFamily="18" charset="0"/>
              </a:rPr>
              <a:t>míra agrese násilné osoby – zejm. útoky na ohroženou osobu v přítomnosti policistů, a to fyzické i verbální, vyhrožování fyzickým napadením,</a:t>
            </a:r>
          </a:p>
          <a:p>
            <a:pPr lvl="0"/>
            <a:r>
              <a:rPr lang="cs-CZ" dirty="0">
                <a:latin typeface="Times New Roman" panose="02020603050405020304" pitchFamily="18" charset="0"/>
                <a:cs typeface="Times New Roman" panose="02020603050405020304" pitchFamily="18" charset="0"/>
              </a:rPr>
              <a:t>ovlivnění alkoholem či jinými návykovými látkami,</a:t>
            </a:r>
          </a:p>
          <a:p>
            <a:r>
              <a:rPr lang="cs-CZ" dirty="0">
                <a:latin typeface="Times New Roman" panose="02020603050405020304" pitchFamily="18" charset="0"/>
                <a:cs typeface="Times New Roman" panose="02020603050405020304" pitchFamily="18" charset="0"/>
              </a:rPr>
              <a:t>tendence násilné osoby k používání zbraní (i dříve, podle záznamů; podle svědků atp.) a existence držení střelné zbraně (legální nebo nelegální) </a:t>
            </a:r>
            <a:endParaRPr lang="cs-CZ"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10307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C696A5">
              <a:alpha val="20000"/>
            </a:srgbClr>
          </a:solidFill>
          <a:ln w="32707" cap="flat">
            <a:noFill/>
            <a:prstDash val="solid"/>
            <a:miter/>
          </a:ln>
        </p:spPr>
        <p:txBody>
          <a:bodyPr rtlCol="0" anchor="ctr"/>
          <a:lstStyle/>
          <a:p>
            <a:endParaRPr lang="en-US">
              <a:solidFill>
                <a:schemeClr val="tx1"/>
              </a:solidFill>
            </a:endParaRPr>
          </a:p>
        </p:txBody>
      </p:sp>
      <p:sp>
        <p:nvSpPr>
          <p:cNvPr id="2" name="Nadpis 1">
            <a:extLst>
              <a:ext uri="{FF2B5EF4-FFF2-40B4-BE49-F238E27FC236}">
                <a16:creationId xmlns:a16="http://schemas.microsoft.com/office/drawing/2014/main" id="{0A1CCAA6-9D07-7F33-4B9A-E495EFFBA3F6}"/>
              </a:ext>
            </a:extLst>
          </p:cNvPr>
          <p:cNvSpPr>
            <a:spLocks noGrp="1"/>
          </p:cNvSpPr>
          <p:nvPr>
            <p:ph type="title"/>
          </p:nvPr>
        </p:nvSpPr>
        <p:spPr>
          <a:xfrm>
            <a:off x="0" y="1065749"/>
            <a:ext cx="4654294" cy="4726502"/>
          </a:xfrm>
        </p:spPr>
        <p:txBody>
          <a:bodyPr>
            <a:normAutofit/>
          </a:bodyPr>
          <a:lstStyle/>
          <a:p>
            <a:pPr marL="342900" lvl="0" indent="-342900">
              <a:lnSpc>
                <a:spcPct val="115000"/>
              </a:lnSpc>
              <a:spcBef>
                <a:spcPts val="1200"/>
              </a:spcBef>
            </a:pPr>
            <a:br>
              <a:rPr lang="cs-CZ" sz="1800" dirty="0">
                <a:effectLst/>
                <a:latin typeface="Times New Roman" panose="02020603050405020304" pitchFamily="18" charset="0"/>
                <a:ea typeface="Calibri" panose="020F0502020204030204" pitchFamily="34" charset="0"/>
                <a:cs typeface="Times New Roman" panose="02020603050405020304" pitchFamily="18" charset="0"/>
              </a:rPr>
            </a:br>
            <a:r>
              <a:rPr lang="cs-CZ" sz="5400" dirty="0">
                <a:effectLst/>
                <a:latin typeface="Times New Roman" panose="02020603050405020304" pitchFamily="18" charset="0"/>
                <a:ea typeface="Calibri" panose="020F0502020204030204" pitchFamily="34" charset="0"/>
                <a:cs typeface="Times New Roman" panose="02020603050405020304" pitchFamily="18" charset="0"/>
              </a:rPr>
              <a:t>DYNAMIKA DN</a:t>
            </a:r>
            <a:r>
              <a:rPr lang="cs-CZ" sz="5400" dirty="0">
                <a:latin typeface="Times New Roman" panose="02020603050405020304" pitchFamily="18" charset="0"/>
                <a:ea typeface="Calibri" panose="020F0502020204030204" pitchFamily="34" charset="0"/>
                <a:cs typeface="Times New Roman" panose="02020603050405020304" pitchFamily="18" charset="0"/>
              </a:rPr>
              <a:t> </a:t>
            </a:r>
            <a:endParaRPr lang="cs-CZ" sz="5400" dirty="0"/>
          </a:p>
        </p:txBody>
      </p:sp>
      <p:sp>
        <p:nvSpPr>
          <p:cNvPr id="3" name="Zástupný obsah 2">
            <a:extLst>
              <a:ext uri="{FF2B5EF4-FFF2-40B4-BE49-F238E27FC236}">
                <a16:creationId xmlns:a16="http://schemas.microsoft.com/office/drawing/2014/main" id="{24D7D961-D1C8-8D28-23B6-B2F34984B316}"/>
              </a:ext>
            </a:extLst>
          </p:cNvPr>
          <p:cNvSpPr>
            <a:spLocks noGrp="1"/>
          </p:cNvSpPr>
          <p:nvPr>
            <p:ph idx="1"/>
          </p:nvPr>
        </p:nvSpPr>
        <p:spPr>
          <a:xfrm>
            <a:off x="5565914" y="258416"/>
            <a:ext cx="6470374" cy="6440557"/>
          </a:xfrm>
        </p:spPr>
        <p:txBody>
          <a:bodyPr anchor="ctr">
            <a:normAutofit/>
          </a:bodyPr>
          <a:lstStyle/>
          <a:p>
            <a:pPr lvl="0"/>
            <a:r>
              <a:rPr lang="cs-CZ" sz="1900" dirty="0">
                <a:latin typeface="Times New Roman" panose="02020603050405020304" pitchFamily="18" charset="0"/>
                <a:ea typeface="Calibri" panose="020F0502020204030204" pitchFamily="34" charset="0"/>
                <a:cs typeface="Times New Roman" panose="02020603050405020304" pitchFamily="18" charset="0"/>
              </a:rPr>
              <a:t>Drobnější výpady, útoky </a:t>
            </a:r>
          </a:p>
          <a:p>
            <a:pPr lvl="0"/>
            <a:r>
              <a:rPr lang="cs-CZ" sz="1900" dirty="0">
                <a:latin typeface="Times New Roman" panose="02020603050405020304" pitchFamily="18" charset="0"/>
                <a:ea typeface="Calibri" panose="020F0502020204030204" pitchFamily="34" charset="0"/>
                <a:cs typeface="Times New Roman" panose="02020603050405020304" pitchFamily="18" charset="0"/>
              </a:rPr>
              <a:t>Stupňování intenzity</a:t>
            </a:r>
          </a:p>
          <a:p>
            <a:pPr lvl="0"/>
            <a:r>
              <a:rPr lang="cs-CZ" sz="1900" dirty="0">
                <a:latin typeface="Times New Roman" panose="02020603050405020304" pitchFamily="18" charset="0"/>
                <a:ea typeface="Calibri" panose="020F0502020204030204" pitchFamily="34" charset="0"/>
                <a:cs typeface="Times New Roman" panose="02020603050405020304" pitchFamily="18" charset="0"/>
              </a:rPr>
              <a:t>Rozvoj syndromu adaptace</a:t>
            </a:r>
          </a:p>
          <a:p>
            <a:pPr marL="0" lvl="0" indent="0">
              <a:buNone/>
            </a:pPr>
            <a:r>
              <a:rPr lang="cs-CZ" sz="1900" dirty="0">
                <a:latin typeface="Times New Roman" panose="02020603050405020304" pitchFamily="18" charset="0"/>
                <a:ea typeface="Calibri" panose="020F0502020204030204" pitchFamily="34" charset="0"/>
                <a:cs typeface="Times New Roman" panose="02020603050405020304" pitchFamily="18" charset="0"/>
              </a:rPr>
              <a:t>Jiné dělení: </a:t>
            </a:r>
          </a:p>
          <a:p>
            <a:pPr lvl="0"/>
            <a:r>
              <a:rPr lang="cs-CZ" sz="1900" b="1" dirty="0">
                <a:latin typeface="Times New Roman" panose="02020603050405020304" pitchFamily="18" charset="0"/>
                <a:cs typeface="Times New Roman" panose="02020603050405020304" pitchFamily="18" charset="0"/>
              </a:rPr>
              <a:t>hromadění napětí</a:t>
            </a:r>
            <a:r>
              <a:rPr lang="cs-CZ" sz="1900" dirty="0">
                <a:latin typeface="Times New Roman" panose="02020603050405020304" pitchFamily="18" charset="0"/>
                <a:cs typeface="Times New Roman" panose="02020603050405020304" pitchFamily="18" charset="0"/>
              </a:rPr>
              <a:t> (selhává komunikace, ohrožená osoba začíná mít strach),</a:t>
            </a:r>
          </a:p>
          <a:p>
            <a:pPr lvl="0"/>
            <a:r>
              <a:rPr lang="cs-CZ" sz="1900" b="1" dirty="0">
                <a:latin typeface="Times New Roman" panose="02020603050405020304" pitchFamily="18" charset="0"/>
                <a:cs typeface="Times New Roman" panose="02020603050405020304" pitchFamily="18" charset="0"/>
              </a:rPr>
              <a:t>incident</a:t>
            </a:r>
            <a:r>
              <a:rPr lang="cs-CZ" sz="1900" dirty="0">
                <a:latin typeface="Times New Roman" panose="02020603050405020304" pitchFamily="18" charset="0"/>
                <a:cs typeface="Times New Roman" panose="02020603050405020304" pitchFamily="18" charset="0"/>
              </a:rPr>
              <a:t> (verbální, emocionální, fyzický; charakteristický je hněv, vztek, obviňování, hádky, výhružky a zastrašování),</a:t>
            </a:r>
          </a:p>
          <a:p>
            <a:pPr lvl="0"/>
            <a:r>
              <a:rPr lang="cs-CZ" sz="1900" b="1" dirty="0">
                <a:latin typeface="Times New Roman" panose="02020603050405020304" pitchFamily="18" charset="0"/>
                <a:cs typeface="Times New Roman" panose="02020603050405020304" pitchFamily="18" charset="0"/>
              </a:rPr>
              <a:t>usmíření</a:t>
            </a:r>
            <a:r>
              <a:rPr lang="cs-CZ" sz="1900" dirty="0">
                <a:latin typeface="Times New Roman" panose="02020603050405020304" pitchFamily="18" charset="0"/>
                <a:cs typeface="Times New Roman" panose="02020603050405020304" pitchFamily="18" charset="0"/>
              </a:rPr>
              <a:t> (násilná osoba se omlouvá, prosí od odpuštění, obviňuje ohroženou osobu, popírá zneužívání nebo celou situaci zlehčuje),</a:t>
            </a:r>
          </a:p>
          <a:p>
            <a:pPr lvl="0"/>
            <a:r>
              <a:rPr lang="cs-CZ" sz="1900" b="1" dirty="0">
                <a:latin typeface="Times New Roman" panose="02020603050405020304" pitchFamily="18" charset="0"/>
                <a:cs typeface="Times New Roman" panose="02020603050405020304" pitchFamily="18" charset="0"/>
              </a:rPr>
              <a:t>klid</a:t>
            </a:r>
            <a:r>
              <a:rPr lang="cs-CZ" sz="1900" dirty="0">
                <a:latin typeface="Times New Roman" panose="02020603050405020304" pitchFamily="18" charset="0"/>
                <a:cs typeface="Times New Roman" panose="02020603050405020304" pitchFamily="18" charset="0"/>
              </a:rPr>
              <a:t> (incident je zapomenut, násilí se momentálně neděje, „fáze líbánek“).</a:t>
            </a:r>
          </a:p>
          <a:p>
            <a:pPr lvl="0"/>
            <a:endParaRPr lang="cs-CZ" sz="1900" dirty="0">
              <a:latin typeface="Times New Roman" panose="02020603050405020304" pitchFamily="18" charset="0"/>
              <a:cs typeface="Times New Roman" panose="02020603050405020304" pitchFamily="18" charset="0"/>
            </a:endParaRPr>
          </a:p>
          <a:p>
            <a:pPr lvl="0"/>
            <a:r>
              <a:rPr lang="cs-CZ" sz="1900" dirty="0">
                <a:latin typeface="Times New Roman" panose="02020603050405020304" pitchFamily="18" charset="0"/>
                <a:cs typeface="Times New Roman" panose="02020603050405020304" pitchFamily="18" charset="0"/>
              </a:rPr>
              <a:t>FENOMÉN JEKYLLA A HYDEA</a:t>
            </a:r>
          </a:p>
          <a:p>
            <a:endParaRPr lang="cs-CZ" sz="2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780250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C696A5">
              <a:alpha val="20000"/>
            </a:srgbClr>
          </a:solidFill>
          <a:ln w="32707" cap="flat">
            <a:noFill/>
            <a:prstDash val="solid"/>
            <a:miter/>
          </a:ln>
        </p:spPr>
        <p:txBody>
          <a:bodyPr rtlCol="0" anchor="ctr"/>
          <a:lstStyle/>
          <a:p>
            <a:endParaRPr lang="en-US">
              <a:solidFill>
                <a:schemeClr val="tx1"/>
              </a:solidFill>
            </a:endParaRPr>
          </a:p>
        </p:txBody>
      </p:sp>
      <p:sp>
        <p:nvSpPr>
          <p:cNvPr id="2" name="Nadpis 1">
            <a:extLst>
              <a:ext uri="{FF2B5EF4-FFF2-40B4-BE49-F238E27FC236}">
                <a16:creationId xmlns:a16="http://schemas.microsoft.com/office/drawing/2014/main" id="{0A1CCAA6-9D07-7F33-4B9A-E495EFFBA3F6}"/>
              </a:ext>
            </a:extLst>
          </p:cNvPr>
          <p:cNvSpPr>
            <a:spLocks noGrp="1"/>
          </p:cNvSpPr>
          <p:nvPr>
            <p:ph type="title"/>
          </p:nvPr>
        </p:nvSpPr>
        <p:spPr>
          <a:xfrm>
            <a:off x="0" y="1065749"/>
            <a:ext cx="4654294" cy="4726502"/>
          </a:xfrm>
        </p:spPr>
        <p:txBody>
          <a:bodyPr>
            <a:normAutofit/>
          </a:bodyPr>
          <a:lstStyle/>
          <a:p>
            <a:pPr marL="342900" lvl="0" indent="-342900">
              <a:lnSpc>
                <a:spcPct val="115000"/>
              </a:lnSpc>
              <a:spcBef>
                <a:spcPts val="1200"/>
              </a:spcBef>
            </a:pPr>
            <a:br>
              <a:rPr lang="cs-CZ" sz="1800" dirty="0">
                <a:effectLst/>
                <a:latin typeface="Times New Roman" panose="02020603050405020304" pitchFamily="18" charset="0"/>
                <a:ea typeface="Calibri" panose="020F0502020204030204" pitchFamily="34" charset="0"/>
                <a:cs typeface="Times New Roman" panose="02020603050405020304" pitchFamily="18" charset="0"/>
              </a:rPr>
            </a:br>
            <a:r>
              <a:rPr lang="cs-CZ" sz="5400" dirty="0">
                <a:latin typeface="Times New Roman" panose="02020603050405020304" pitchFamily="18" charset="0"/>
                <a:ea typeface="Calibri" panose="020F0502020204030204" pitchFamily="34" charset="0"/>
                <a:cs typeface="Times New Roman" panose="02020603050405020304" pitchFamily="18" charset="0"/>
              </a:rPr>
              <a:t>Syndrom adaptace</a:t>
            </a:r>
            <a:endParaRPr lang="cs-CZ" sz="5400" dirty="0"/>
          </a:p>
        </p:txBody>
      </p:sp>
      <p:sp>
        <p:nvSpPr>
          <p:cNvPr id="3" name="Zástupný obsah 2">
            <a:extLst>
              <a:ext uri="{FF2B5EF4-FFF2-40B4-BE49-F238E27FC236}">
                <a16:creationId xmlns:a16="http://schemas.microsoft.com/office/drawing/2014/main" id="{24D7D961-D1C8-8D28-23B6-B2F34984B316}"/>
              </a:ext>
            </a:extLst>
          </p:cNvPr>
          <p:cNvSpPr>
            <a:spLocks noGrp="1"/>
          </p:cNvSpPr>
          <p:nvPr>
            <p:ph idx="1"/>
          </p:nvPr>
        </p:nvSpPr>
        <p:spPr>
          <a:xfrm>
            <a:off x="4731026" y="258416"/>
            <a:ext cx="7305262" cy="6440557"/>
          </a:xfrm>
        </p:spPr>
        <p:txBody>
          <a:bodyPr anchor="ctr">
            <a:noAutofit/>
          </a:bodyPr>
          <a:lstStyle/>
          <a:p>
            <a:pPr lvl="1"/>
            <a:r>
              <a:rPr lang="cs-CZ" sz="1800" b="1" dirty="0">
                <a:latin typeface="Times New Roman" panose="02020603050405020304" pitchFamily="18" charset="0"/>
                <a:cs typeface="Times New Roman" panose="02020603050405020304" pitchFamily="18" charset="0"/>
              </a:rPr>
              <a:t>utajení a bezmocnost</a:t>
            </a:r>
            <a:r>
              <a:rPr lang="cs-CZ" sz="1800" dirty="0">
                <a:latin typeface="Times New Roman" panose="02020603050405020304" pitchFamily="18" charset="0"/>
                <a:cs typeface="Times New Roman" panose="02020603050405020304" pitchFamily="18" charset="0"/>
              </a:rPr>
              <a:t> (strach z partnera, spojený s obavami z rozpadu rodiny, z potřeby chránit děti, přispívá k ochotě snášet útrapy a tajit co se děje, zranění popírá, omlouvá vlastní nešikovností),</a:t>
            </a:r>
          </a:p>
          <a:p>
            <a:pPr lvl="1"/>
            <a:r>
              <a:rPr lang="cs-CZ" sz="1800" b="1" dirty="0">
                <a:latin typeface="Times New Roman" panose="02020603050405020304" pitchFamily="18" charset="0"/>
                <a:cs typeface="Times New Roman" panose="02020603050405020304" pitchFamily="18" charset="0"/>
              </a:rPr>
              <a:t>adaptace na roli týrané ženy </a:t>
            </a:r>
            <a:r>
              <a:rPr lang="cs-CZ" sz="1800" dirty="0">
                <a:latin typeface="Times New Roman" panose="02020603050405020304" pitchFamily="18" charset="0"/>
                <a:cs typeface="Times New Roman" panose="02020603050405020304" pitchFamily="18" charset="0"/>
              </a:rPr>
              <a:t>(</a:t>
            </a:r>
            <a:r>
              <a:rPr lang="cs-CZ" sz="1800" i="1" dirty="0">
                <a:latin typeface="Times New Roman" panose="02020603050405020304" pitchFamily="18" charset="0"/>
                <a:cs typeface="Times New Roman" panose="02020603050405020304" pitchFamily="18" charset="0"/>
              </a:rPr>
              <a:t>syndrom týrané ženy</a:t>
            </a:r>
            <a:r>
              <a:rPr lang="cs-CZ" sz="1800" dirty="0">
                <a:latin typeface="Times New Roman" panose="02020603050405020304" pitchFamily="18" charset="0"/>
                <a:cs typeface="Times New Roman" panose="02020603050405020304" pitchFamily="18" charset="0"/>
              </a:rPr>
              <a:t> - selhání obranných mechanismů; přijímá roli oběti, týrání akceptuje jako nevyhnutelné, nevěří v možnost záchrany, odmítá reálné nabídky pomoci, je přesvědčena že nemá šanci; fixace negativního sebehodnocení; generalizovaná tendence vyhovět požadavkům okolí bez ohledu na okolnosti; neprůbojnost; obranný mechanismus - tzv. </a:t>
            </a:r>
            <a:r>
              <a:rPr lang="cs-CZ" sz="1800" b="1" dirty="0">
                <a:latin typeface="Times New Roman" panose="02020603050405020304" pitchFamily="18" charset="0"/>
                <a:cs typeface="Times New Roman" panose="02020603050405020304" pitchFamily="18" charset="0"/>
              </a:rPr>
              <a:t>Stockholmský syndrom</a:t>
            </a:r>
            <a:r>
              <a:rPr lang="cs-CZ" sz="1800" dirty="0">
                <a:latin typeface="Times New Roman" panose="02020603050405020304" pitchFamily="18" charset="0"/>
                <a:cs typeface="Times New Roman" panose="02020603050405020304" pitchFamily="18" charset="0"/>
              </a:rPr>
              <a:t> - silná citová fixace na násilníka, navzdory týrání nevěří, že by mohla být oběť jinde v bezpečí; popírání skutečnosti; krajní obrannou reakcí bývá pokus o sebevraždu případně zoufalý útok na agresor; může se rozvinout disociační porucha),</a:t>
            </a:r>
          </a:p>
          <a:p>
            <a:pPr lvl="1"/>
            <a:r>
              <a:rPr lang="cs-CZ" sz="1800" b="1" dirty="0">
                <a:latin typeface="Times New Roman" panose="02020603050405020304" pitchFamily="18" charset="0"/>
                <a:cs typeface="Times New Roman" panose="02020603050405020304" pitchFamily="18" charset="0"/>
              </a:rPr>
              <a:t>odhalení a popření</a:t>
            </a:r>
            <a:r>
              <a:rPr lang="cs-CZ" sz="1800" dirty="0">
                <a:latin typeface="Times New Roman" panose="02020603050405020304" pitchFamily="18" charset="0"/>
                <a:cs typeface="Times New Roman" panose="02020603050405020304" pitchFamily="18" charset="0"/>
              </a:rPr>
              <a:t> (obvykle přispívá pouze náhoda nebo závažnější zranění, neochota dětí přihlížet; paradoxní reakce týrané ženy popírat i po zveřejnění závažnost situace je výrazem zafixované bezmoci, bojí se hledat pomoc, nejzávažnějším důvodem je, že nemá kam jít, obava, že by svou situaci </a:t>
            </a:r>
            <a:r>
              <a:rPr lang="cs-CZ" sz="1800" dirty="0" err="1">
                <a:latin typeface="Times New Roman" panose="02020603050405020304" pitchFamily="18" charset="0"/>
                <a:cs typeface="Times New Roman" panose="02020603050405020304" pitchFamily="18" charset="0"/>
              </a:rPr>
              <a:t>mohlaještě</a:t>
            </a:r>
            <a:r>
              <a:rPr lang="cs-CZ" sz="1800" dirty="0">
                <a:latin typeface="Times New Roman" panose="02020603050405020304" pitchFamily="18" charset="0"/>
                <a:cs typeface="Times New Roman" panose="02020603050405020304" pitchFamily="18" charset="0"/>
              </a:rPr>
              <a:t> zhoršit, odchod na utajené místo bývá často jediným řešením).(</a:t>
            </a:r>
            <a:endParaRPr lang="cs-CZ" sz="18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9263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INTERVENCE</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INTERVENČNÍ CENTRA (zákon o </a:t>
            </a:r>
            <a:r>
              <a:rPr lang="cs-CZ" sz="1800" dirty="0" err="1">
                <a:solidFill>
                  <a:srgbClr val="000000"/>
                </a:solidFill>
                <a:effectLst/>
                <a:latin typeface="Times New Roman" panose="02020603050405020304" pitchFamily="18" charset="0"/>
                <a:ea typeface="Times New Roman" panose="02020603050405020304" pitchFamily="18" charset="0"/>
              </a:rPr>
              <a:t>soc.službách</a:t>
            </a:r>
            <a:r>
              <a:rPr lang="cs-CZ" sz="1800" dirty="0">
                <a:solidFill>
                  <a:srgbClr val="000000"/>
                </a:solidFill>
                <a:effectLst/>
                <a:latin typeface="Times New Roman" panose="02020603050405020304" pitchFamily="18" charset="0"/>
                <a:ea typeface="Times New Roman" panose="02020603050405020304" pitchFamily="18" charset="0"/>
              </a:rPr>
              <a:t>)</a:t>
            </a:r>
          </a:p>
          <a:p>
            <a:pPr algn="just" hangingPunct="0">
              <a:tabLst>
                <a:tab pos="228600" algn="l"/>
              </a:tabLst>
            </a:pPr>
            <a:r>
              <a:rPr lang="cs-CZ" sz="1800" dirty="0">
                <a:solidFill>
                  <a:srgbClr val="000000"/>
                </a:solidFill>
                <a:latin typeface="Times New Roman" panose="02020603050405020304" pitchFamily="18" charset="0"/>
                <a:ea typeface="Times New Roman" panose="02020603050405020304" pitchFamily="18" charset="0"/>
              </a:rPr>
              <a:t>Neziskové organizace (BKB, </a:t>
            </a:r>
            <a:r>
              <a:rPr lang="cs-CZ" sz="1800" dirty="0" err="1">
                <a:solidFill>
                  <a:srgbClr val="000000"/>
                </a:solidFill>
                <a:latin typeface="Times New Roman" panose="02020603050405020304" pitchFamily="18" charset="0"/>
                <a:ea typeface="Times New Roman" panose="02020603050405020304" pitchFamily="18" charset="0"/>
              </a:rPr>
              <a:t>ProFem</a:t>
            </a:r>
            <a:r>
              <a:rPr lang="cs-CZ" sz="1800" dirty="0">
                <a:solidFill>
                  <a:srgbClr val="000000"/>
                </a:solidFill>
                <a:latin typeface="Times New Roman" panose="02020603050405020304" pitchFamily="18" charset="0"/>
                <a:ea typeface="Times New Roman" panose="02020603050405020304" pitchFamily="18" charset="0"/>
              </a:rPr>
              <a:t>, ROSA, RIAPS)</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Linky pro oběti DN</a:t>
            </a:r>
          </a:p>
          <a:p>
            <a:pPr algn="just" hangingPunct="0">
              <a:tabLst>
                <a:tab pos="228600" algn="l"/>
              </a:tabLst>
            </a:pPr>
            <a:r>
              <a:rPr lang="cs-CZ" sz="1800" dirty="0">
                <a:solidFill>
                  <a:srgbClr val="000000"/>
                </a:solidFill>
                <a:latin typeface="Times New Roman" panose="02020603050405020304" pitchFamily="18" charset="0"/>
                <a:ea typeface="Times New Roman" panose="02020603050405020304" pitchFamily="18" charset="0"/>
              </a:rPr>
              <a:t>POLICIE ČR</a:t>
            </a:r>
            <a:endParaRPr lang="cs-CZ" sz="1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435220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895160"/>
            <a:ext cx="3010737" cy="1765613"/>
          </a:xfrm>
        </p:spPr>
        <p:txBody>
          <a:bodyPr>
            <a:normAutofit/>
          </a:bodyPr>
          <a:lstStyle/>
          <a:p>
            <a:pPr algn="ctr"/>
            <a:r>
              <a:rPr lang="cs-CZ" sz="2800" dirty="0">
                <a:solidFill>
                  <a:srgbClr val="FFFFFF"/>
                </a:solidFill>
              </a:rPr>
              <a:t>INSTITUT VYKÁZÁNÍ</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828182" cy="6361044"/>
          </a:xfrm>
        </p:spPr>
        <p:txBody>
          <a:bodyPr anchor="ctr">
            <a:normAutofit fontScale="62500" lnSpcReduction="20000"/>
          </a:bodyPr>
          <a:lstStyle/>
          <a:p>
            <a:r>
              <a:rPr lang="cs-CZ" dirty="0">
                <a:latin typeface="Times New Roman" panose="02020603050405020304" pitchFamily="18" charset="0"/>
                <a:cs typeface="Times New Roman" panose="02020603050405020304" pitchFamily="18" charset="0"/>
              </a:rPr>
              <a:t>Zákon 273/2008 Sb., o policii ČR</a:t>
            </a:r>
          </a:p>
          <a:p>
            <a:pPr lvl="0"/>
            <a:r>
              <a:rPr lang="cs-CZ" dirty="0">
                <a:latin typeface="Times New Roman" panose="02020603050405020304" pitchFamily="18" charset="0"/>
                <a:cs typeface="Times New Roman" panose="02020603050405020304" pitchFamily="18" charset="0"/>
              </a:rPr>
              <a:t>PČR je oprávněna násilnou osobu na místě ze společného obydlí vykázat na</a:t>
            </a:r>
            <a:r>
              <a:rPr lang="cs-CZ" b="1" dirty="0">
                <a:latin typeface="Times New Roman" panose="02020603050405020304" pitchFamily="18" charset="0"/>
                <a:cs typeface="Times New Roman" panose="02020603050405020304" pitchFamily="18" charset="0"/>
              </a:rPr>
              <a:t> dobu 10 dnů</a:t>
            </a:r>
            <a:r>
              <a:rPr lang="cs-CZ" dirty="0">
                <a:latin typeface="Times New Roman" panose="02020603050405020304" pitchFamily="18" charset="0"/>
                <a:cs typeface="Times New Roman" panose="02020603050405020304" pitchFamily="18" charset="0"/>
              </a:rPr>
              <a:t> (tato doba nemůže být zkrácena; souhlas ohrožené osoby se nevyžaduje).</a:t>
            </a:r>
          </a:p>
          <a:p>
            <a:pPr lvl="0"/>
            <a:r>
              <a:rPr lang="cs-CZ" b="1" dirty="0">
                <a:latin typeface="Times New Roman" panose="02020603050405020304" pitchFamily="18" charset="0"/>
                <a:cs typeface="Times New Roman" panose="02020603050405020304" pitchFamily="18" charset="0"/>
              </a:rPr>
              <a:t>Do 24 hodin</a:t>
            </a:r>
            <a:r>
              <a:rPr lang="cs-CZ" dirty="0">
                <a:latin typeface="Times New Roman" panose="02020603050405020304" pitchFamily="18" charset="0"/>
                <a:cs typeface="Times New Roman" panose="02020603050405020304" pitchFamily="18" charset="0"/>
              </a:rPr>
              <a:t> je pak vykázaná osoba oprávněna si za asistence PČR vyzvednout další osobní věci nebo věci nezbytné pro podnikání či výkon povolání.</a:t>
            </a:r>
          </a:p>
          <a:p>
            <a:pPr lvl="0"/>
            <a:r>
              <a:rPr lang="cs-CZ" b="1" dirty="0">
                <a:latin typeface="Times New Roman" panose="02020603050405020304" pitchFamily="18" charset="0"/>
                <a:cs typeface="Times New Roman" panose="02020603050405020304" pitchFamily="18" charset="0"/>
              </a:rPr>
              <a:t>Do 3 dnů </a:t>
            </a:r>
            <a:r>
              <a:rPr lang="cs-CZ" dirty="0">
                <a:latin typeface="Times New Roman" panose="02020603050405020304" pitchFamily="18" charset="0"/>
                <a:cs typeface="Times New Roman" panose="02020603050405020304" pitchFamily="18" charset="0"/>
              </a:rPr>
              <a:t>od vydání rozhodnutí o vykázání provede PČR kontrolu, zda rozhodnutí o vykázání dodržuje vykázaná i ohrožená osoba.</a:t>
            </a:r>
          </a:p>
          <a:p>
            <a:pPr lvl="0"/>
            <a:r>
              <a:rPr lang="cs-CZ" dirty="0">
                <a:latin typeface="Times New Roman" panose="02020603050405020304" pitchFamily="18" charset="0"/>
                <a:cs typeface="Times New Roman" panose="02020603050405020304" pitchFamily="18" charset="0"/>
              </a:rPr>
              <a:t>Oběť může podat návrh soudu, aby vydal </a:t>
            </a:r>
            <a:r>
              <a:rPr lang="cs-CZ" i="1" u="sng" dirty="0">
                <a:latin typeface="Times New Roman" panose="02020603050405020304" pitchFamily="18" charset="0"/>
                <a:cs typeface="Times New Roman" panose="02020603050405020304" pitchFamily="18" charset="0"/>
              </a:rPr>
              <a:t>předběžné opatření ve věci ochrany proti domácímu násilí</a:t>
            </a:r>
            <a:r>
              <a:rPr lang="cs-CZ" dirty="0">
                <a:latin typeface="Times New Roman" panose="02020603050405020304" pitchFamily="18" charset="0"/>
                <a:cs typeface="Times New Roman" panose="02020603050405020304" pitchFamily="18" charset="0"/>
              </a:rPr>
              <a:t>. Soud </a:t>
            </a:r>
            <a:r>
              <a:rPr lang="cs-CZ" b="1" dirty="0">
                <a:latin typeface="Times New Roman" panose="02020603050405020304" pitchFamily="18" charset="0"/>
                <a:cs typeface="Times New Roman" panose="02020603050405020304" pitchFamily="18" charset="0"/>
              </a:rPr>
              <a:t>rozhodne do 48 hodin</a:t>
            </a:r>
            <a:r>
              <a:rPr lang="cs-CZ" dirty="0">
                <a:latin typeface="Times New Roman" panose="02020603050405020304" pitchFamily="18" charset="0"/>
                <a:cs typeface="Times New Roman" panose="02020603050405020304" pitchFamily="18" charset="0"/>
              </a:rPr>
              <a:t>  - toto předběžné opatření trvá </a:t>
            </a:r>
            <a:r>
              <a:rPr lang="cs-CZ" b="1" dirty="0">
                <a:latin typeface="Times New Roman" panose="02020603050405020304" pitchFamily="18" charset="0"/>
                <a:cs typeface="Times New Roman" panose="02020603050405020304" pitchFamily="18" charset="0"/>
              </a:rPr>
              <a:t>jeden měsíc od jeho vykonatelnosti</a:t>
            </a:r>
            <a:r>
              <a:rPr lang="cs-CZ" dirty="0">
                <a:latin typeface="Times New Roman" panose="02020603050405020304" pitchFamily="18" charset="0"/>
                <a:cs typeface="Times New Roman" panose="02020603050405020304" pitchFamily="18" charset="0"/>
              </a:rPr>
              <a:t>. (292/2013 Sb., zákon o zvláštních řízeních soudních)</a:t>
            </a:r>
          </a:p>
          <a:p>
            <a:pPr lvl="0"/>
            <a:r>
              <a:rPr lang="cs-CZ" i="1" dirty="0">
                <a:latin typeface="Times New Roman" panose="02020603050405020304" pitchFamily="18" charset="0"/>
                <a:cs typeface="Times New Roman" panose="02020603050405020304" pitchFamily="18" charset="0"/>
              </a:rPr>
              <a:t>Takový návrh může ohrožená osoba podat, aniž by mu předcházelo vykázání, které provedla Policie. </a:t>
            </a:r>
          </a:p>
          <a:p>
            <a:r>
              <a:rPr lang="cs-CZ" dirty="0">
                <a:latin typeface="Times New Roman" panose="02020603050405020304" pitchFamily="18" charset="0"/>
                <a:cs typeface="Times New Roman" panose="02020603050405020304" pitchFamily="18" charset="0"/>
              </a:rPr>
              <a:t>V době působení předběžného opatření může být zahájeno řízení ve věci samé (řízení o rozvod manželství, svěření dětí do péče a úprava styku, vypořádání jmění manželu, úprava práva k bytu apod.)</a:t>
            </a:r>
          </a:p>
          <a:p>
            <a:pPr marL="0" indent="0">
              <a:buNone/>
            </a:pPr>
            <a:r>
              <a:rPr lang="cs-CZ" dirty="0">
                <a:latin typeface="Times New Roman" panose="02020603050405020304" pitchFamily="18" charset="0"/>
                <a:cs typeface="Times New Roman" panose="02020603050405020304" pitchFamily="18" charset="0"/>
              </a:rPr>
              <a:t>Soud pak může:</a:t>
            </a:r>
          </a:p>
          <a:p>
            <a:pPr marL="0" indent="0">
              <a:buNone/>
            </a:pPr>
            <a:r>
              <a:rPr lang="cs-CZ" sz="2900" dirty="0">
                <a:latin typeface="Times New Roman" panose="02020603050405020304" pitchFamily="18" charset="0"/>
                <a:cs typeface="Times New Roman" panose="02020603050405020304" pitchFamily="18" charset="0"/>
              </a:rPr>
              <a:t>může vyloučit násilnou osobu na dobu 6 měsíců, a jsou-li pro to závažné důvody, tak opakovaně, tj. celkově až na 1 rok</a:t>
            </a:r>
          </a:p>
          <a:p>
            <a:pPr lvl="0"/>
            <a:endParaRPr lang="cs-CZ" i="1" dirty="0"/>
          </a:p>
        </p:txBody>
      </p:sp>
    </p:spTree>
    <p:extLst>
      <p:ext uri="{BB962C8B-B14F-4D97-AF65-F5344CB8AC3E}">
        <p14:creationId xmlns:p14="http://schemas.microsoft.com/office/powerpoint/2010/main" val="1233307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113C081-3EB5-E1D6-4EF3-0A8886867CB3}"/>
              </a:ext>
            </a:extLst>
          </p:cNvPr>
          <p:cNvSpPr>
            <a:spLocks noGrp="1"/>
          </p:cNvSpPr>
          <p:nvPr>
            <p:ph type="title"/>
          </p:nvPr>
        </p:nvSpPr>
        <p:spPr/>
        <p:txBody>
          <a:bodyPr/>
          <a:lstStyle/>
          <a:p>
            <a:r>
              <a:rPr lang="cs-CZ" dirty="0"/>
              <a:t>	</a:t>
            </a:r>
          </a:p>
        </p:txBody>
      </p:sp>
      <p:sp>
        <p:nvSpPr>
          <p:cNvPr id="3" name="Zástupný obsah 2">
            <a:extLst>
              <a:ext uri="{FF2B5EF4-FFF2-40B4-BE49-F238E27FC236}">
                <a16:creationId xmlns:a16="http://schemas.microsoft.com/office/drawing/2014/main" id="{AE427E6A-F568-4823-EDCD-C0D2A2BD99E9}"/>
              </a:ext>
            </a:extLst>
          </p:cNvPr>
          <p:cNvSpPr>
            <a:spLocks noGrp="1"/>
          </p:cNvSpPr>
          <p:nvPr>
            <p:ph idx="1"/>
          </p:nvPr>
        </p:nvSpPr>
        <p:spPr>
          <a:xfrm>
            <a:off x="496957" y="238539"/>
            <a:ext cx="11072191" cy="6470373"/>
          </a:xfrm>
        </p:spPr>
        <p:txBody>
          <a:bodyPr>
            <a:normAutofit fontScale="62500" lnSpcReduction="20000"/>
          </a:bodyPr>
          <a:lstStyle/>
          <a:p>
            <a:r>
              <a:rPr lang="cs-CZ" sz="2900" dirty="0">
                <a:effectLst/>
                <a:latin typeface="Times New Roman" panose="02020603050405020304" pitchFamily="18" charset="0"/>
                <a:ea typeface="Calibri" panose="020F0502020204030204" pitchFamily="34" charset="0"/>
                <a:cs typeface="Times New Roman" panose="02020603050405020304" pitchFamily="18" charset="0"/>
              </a:rPr>
              <a:t>Zkratka </a:t>
            </a:r>
            <a:r>
              <a:rPr lang="cs-CZ" sz="2900" b="1" dirty="0">
                <a:effectLst/>
                <a:latin typeface="Times New Roman" panose="02020603050405020304" pitchFamily="18" charset="0"/>
                <a:ea typeface="Calibri" panose="020F0502020204030204" pitchFamily="34" charset="0"/>
                <a:cs typeface="Times New Roman" panose="02020603050405020304" pitchFamily="18" charset="0"/>
              </a:rPr>
              <a:t>syndrom CAN</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 pochází z angl. termínu „</a:t>
            </a:r>
            <a:r>
              <a:rPr lang="cs-CZ" sz="2900" b="1" dirty="0" err="1">
                <a:effectLst/>
                <a:latin typeface="Times New Roman" panose="02020603050405020304" pitchFamily="18" charset="0"/>
                <a:ea typeface="Calibri" panose="020F0502020204030204" pitchFamily="34" charset="0"/>
                <a:cs typeface="Times New Roman" panose="02020603050405020304" pitchFamily="18" charset="0"/>
              </a:rPr>
              <a:t>C</a:t>
            </a:r>
            <a:r>
              <a:rPr lang="cs-CZ" sz="2900" dirty="0" err="1">
                <a:effectLst/>
                <a:latin typeface="Times New Roman" panose="02020603050405020304" pitchFamily="18" charset="0"/>
                <a:ea typeface="Calibri" panose="020F0502020204030204" pitchFamily="34" charset="0"/>
                <a:cs typeface="Times New Roman" panose="02020603050405020304" pitchFamily="18" charset="0"/>
              </a:rPr>
              <a:t>hild</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900" b="1" dirty="0">
                <a:effectLst/>
                <a:latin typeface="Times New Roman" panose="02020603050405020304" pitchFamily="18" charset="0"/>
                <a:ea typeface="Calibri" panose="020F0502020204030204" pitchFamily="34" charset="0"/>
                <a:cs typeface="Times New Roman" panose="02020603050405020304" pitchFamily="18" charset="0"/>
              </a:rPr>
              <a:t>A</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buse and </a:t>
            </a:r>
            <a:r>
              <a:rPr lang="cs-CZ" sz="2900" b="1" dirty="0" err="1">
                <a:effectLst/>
                <a:latin typeface="Times New Roman" panose="02020603050405020304" pitchFamily="18" charset="0"/>
                <a:ea typeface="Calibri" panose="020F0502020204030204" pitchFamily="34" charset="0"/>
                <a:cs typeface="Times New Roman" panose="02020603050405020304" pitchFamily="18" charset="0"/>
              </a:rPr>
              <a:t>N</a:t>
            </a:r>
            <a:r>
              <a:rPr lang="cs-CZ" sz="2900" dirty="0" err="1">
                <a:effectLst/>
                <a:latin typeface="Times New Roman" panose="02020603050405020304" pitchFamily="18" charset="0"/>
                <a:ea typeface="Calibri" panose="020F0502020204030204" pitchFamily="34" charset="0"/>
                <a:cs typeface="Times New Roman" panose="02020603050405020304" pitchFamily="18" charset="0"/>
              </a:rPr>
              <a:t>eglect</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 což se v českém odborném prostředí překládá jako </a:t>
            </a:r>
            <a:r>
              <a:rPr lang="cs-CZ" sz="2900" b="1" dirty="0">
                <a:effectLst/>
                <a:latin typeface="Times New Roman" panose="02020603050405020304" pitchFamily="18" charset="0"/>
                <a:ea typeface="Calibri" panose="020F0502020204030204" pitchFamily="34" charset="0"/>
                <a:cs typeface="Times New Roman" panose="02020603050405020304" pitchFamily="18" charset="0"/>
              </a:rPr>
              <a:t>syndrom týraného, zneužívaného a zanedbávaného dítěte</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 V zahraničních zdrojích se můžete v tomto smyslu setkat s označením „</a:t>
            </a:r>
            <a:r>
              <a:rPr lang="cs-CZ" sz="2900" b="1" dirty="0" err="1">
                <a:effectLst/>
                <a:latin typeface="Times New Roman" panose="02020603050405020304" pitchFamily="18" charset="0"/>
                <a:ea typeface="Calibri" panose="020F0502020204030204" pitchFamily="34" charset="0"/>
                <a:cs typeface="Times New Roman" panose="02020603050405020304" pitchFamily="18" charset="0"/>
              </a:rPr>
              <a:t>Child</a:t>
            </a:r>
            <a:r>
              <a:rPr lang="cs-CZ" sz="2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900" b="1" dirty="0" err="1">
                <a:effectLst/>
                <a:latin typeface="Times New Roman" panose="02020603050405020304" pitchFamily="18" charset="0"/>
                <a:ea typeface="Calibri" panose="020F0502020204030204" pitchFamily="34" charset="0"/>
                <a:cs typeface="Times New Roman" panose="02020603050405020304" pitchFamily="18" charset="0"/>
              </a:rPr>
              <a:t>Maltreatment</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 (někdy psáno i dohromady) vztaženo k dětem do 18 let´. </a:t>
            </a:r>
          </a:p>
          <a:p>
            <a:pPr marL="800100" lvl="1" indent="-342900" algn="just">
              <a:lnSpc>
                <a:spcPct val="115000"/>
              </a:lnSpc>
              <a:spcBef>
                <a:spcPts val="1200"/>
              </a:spcBef>
              <a:buFont typeface="Symbol" panose="05050102010706020507" pitchFamily="18" charset="2"/>
              <a:buChar char=""/>
            </a:pP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Syndrom CAN je definován jako poškození tělesného, duševního i společenského stavu a vývoje dítěte, které vznikne v důsledku jakéhokoli nenáhodného jednání rodičů nebo jiné dospělé osoby, jež je v dané společnosti hodnoceno jako nepřijatelné. </a:t>
            </a:r>
          </a:p>
          <a:p>
            <a:pPr marL="800100" lvl="1" indent="-342900" algn="just">
              <a:lnSpc>
                <a:spcPct val="115000"/>
              </a:lnSpc>
              <a:spcAft>
                <a:spcPts val="1200"/>
              </a:spcAft>
              <a:buFont typeface="Symbol" panose="05050102010706020507" pitchFamily="18" charset="2"/>
              <a:buChar char=""/>
            </a:pP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Jde o soubor negativních důsledků špatného zacházení s dítětem. </a:t>
            </a:r>
          </a:p>
          <a:p>
            <a:pPr marL="800100" lvl="1" indent="-342900" algn="just">
              <a:lnSpc>
                <a:spcPct val="115000"/>
              </a:lnSpc>
              <a:spcAft>
                <a:spcPts val="1200"/>
              </a:spcAft>
              <a:buFont typeface="Symbol" panose="05050102010706020507" pitchFamily="18" charset="2"/>
              <a:buChar char=""/>
            </a:pPr>
            <a:r>
              <a:rPr lang="cs-CZ" sz="2900" dirty="0">
                <a:effectLst/>
                <a:latin typeface="Times New Roman" panose="02020603050405020304" pitchFamily="18" charset="0"/>
                <a:ea typeface="Calibri" panose="020F0502020204030204" pitchFamily="34" charset="0"/>
              </a:rPr>
              <a:t>Dítě nejčastěji poškozují jeho rodiče, event. další členové rodiny, pokud jsou k němu necitliví a bezohlední, pokud je podřizují nebo využívají k uspokojení vlastních potřeb. Toto chování lze chápat jako zneužití fyzické síly či psychické nadřazenosti a moci dospělého nad komplementárně podřízeným a závislým dítětem </a:t>
            </a:r>
            <a:endParaRPr lang="cs-CZ"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15000"/>
              </a:lnSpc>
              <a:spcBef>
                <a:spcPts val="1200"/>
              </a:spcBef>
              <a:buNone/>
            </a:pPr>
            <a:r>
              <a:rPr lang="cs-CZ" sz="2900" dirty="0">
                <a:latin typeface="Times New Roman" panose="02020603050405020304" pitchFamily="18" charset="0"/>
                <a:ea typeface="Calibri" panose="020F0502020204030204" pitchFamily="34" charset="0"/>
                <a:cs typeface="Times New Roman" panose="02020603050405020304" pitchFamily="18" charset="0"/>
              </a:rPr>
              <a:t>Typy: </a:t>
            </a:r>
          </a:p>
          <a:p>
            <a:pPr marL="342900" lvl="0" indent="-342900" algn="just">
              <a:lnSpc>
                <a:spcPct val="115000"/>
              </a:lnSpc>
              <a:spcBef>
                <a:spcPts val="1200"/>
              </a:spcBef>
              <a:buFont typeface="Symbol" panose="05050102010706020507" pitchFamily="18" charset="2"/>
              <a:buChar char=""/>
            </a:pPr>
            <a:r>
              <a:rPr lang="cs-CZ" sz="2900" i="1" dirty="0">
                <a:effectLst/>
                <a:latin typeface="Times New Roman" panose="02020603050405020304" pitchFamily="18" charset="0"/>
                <a:ea typeface="Calibri" panose="020F0502020204030204" pitchFamily="34" charset="0"/>
                <a:cs typeface="Times New Roman" panose="02020603050405020304" pitchFamily="18" charset="0"/>
              </a:rPr>
              <a:t>Fyzické týrání (</a:t>
            </a:r>
            <a:r>
              <a:rPr lang="cs-CZ" sz="2900" i="1" dirty="0" err="1">
                <a:effectLst/>
                <a:latin typeface="Times New Roman" panose="02020603050405020304" pitchFamily="18" charset="0"/>
                <a:ea typeface="Calibri" panose="020F0502020204030204" pitchFamily="34" charset="0"/>
                <a:cs typeface="Times New Roman" panose="02020603050405020304" pitchFamily="18" charset="0"/>
              </a:rPr>
              <a:t>Physical</a:t>
            </a:r>
            <a:r>
              <a:rPr lang="cs-CZ" sz="2900" i="1" dirty="0">
                <a:effectLst/>
                <a:latin typeface="Times New Roman" panose="02020603050405020304" pitchFamily="18" charset="0"/>
                <a:ea typeface="Calibri" panose="020F0502020204030204" pitchFamily="34" charset="0"/>
                <a:cs typeface="Times New Roman" panose="02020603050405020304" pitchFamily="18" charset="0"/>
              </a:rPr>
              <a:t> Abuse)</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je úmyslné použití fyzické síly proti dítěti, které může mít za následek fyzické zranění (např. kopání, mlácení, třepání, pálení aj)</a:t>
            </a:r>
            <a:r>
              <a:rPr lang="cs-CZ" sz="29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29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buFont typeface="Symbol" panose="05050102010706020507" pitchFamily="18" charset="2"/>
              <a:buChar char=""/>
            </a:pPr>
            <a:r>
              <a:rPr lang="cs-CZ" sz="2900" i="1" dirty="0">
                <a:effectLst/>
                <a:latin typeface="Times New Roman" panose="02020603050405020304" pitchFamily="18" charset="0"/>
                <a:ea typeface="Calibri" panose="020F0502020204030204" pitchFamily="34" charset="0"/>
                <a:cs typeface="Times New Roman" panose="02020603050405020304" pitchFamily="18" charset="0"/>
              </a:rPr>
              <a:t>Emocionální týrání (</a:t>
            </a:r>
            <a:r>
              <a:rPr lang="cs-CZ" sz="2900" i="1" dirty="0" err="1">
                <a:effectLst/>
                <a:latin typeface="Times New Roman" panose="02020603050405020304" pitchFamily="18" charset="0"/>
                <a:ea typeface="Calibri" panose="020F0502020204030204" pitchFamily="34" charset="0"/>
                <a:cs typeface="Times New Roman" panose="02020603050405020304" pitchFamily="18" charset="0"/>
              </a:rPr>
              <a:t>Emotional</a:t>
            </a:r>
            <a:r>
              <a:rPr lang="cs-CZ" sz="2900" i="1" dirty="0">
                <a:effectLst/>
                <a:latin typeface="Times New Roman" panose="02020603050405020304" pitchFamily="18" charset="0"/>
                <a:ea typeface="Calibri" panose="020F0502020204030204" pitchFamily="34" charset="0"/>
                <a:cs typeface="Times New Roman" panose="02020603050405020304" pitchFamily="18" charset="0"/>
              </a:rPr>
              <a:t> Abuse)</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je zde vnímáno jako chování, které poškozuje sebevědomí nebo emoční pohodu dítěte.</a:t>
            </a:r>
          </a:p>
          <a:p>
            <a:pPr marL="342900" lvl="0" indent="-342900" algn="just">
              <a:lnSpc>
                <a:spcPct val="115000"/>
              </a:lnSpc>
              <a:spcAft>
                <a:spcPts val="1200"/>
              </a:spcAft>
              <a:buFont typeface="Symbol" panose="05050102010706020507" pitchFamily="18" charset="2"/>
              <a:buChar char=""/>
            </a:pPr>
            <a:r>
              <a:rPr lang="cs-CZ" sz="2900" i="1" dirty="0">
                <a:effectLst/>
                <a:latin typeface="Times New Roman" panose="02020603050405020304" pitchFamily="18" charset="0"/>
                <a:ea typeface="Calibri" panose="020F0502020204030204" pitchFamily="34" charset="0"/>
                <a:cs typeface="Times New Roman" panose="02020603050405020304" pitchFamily="18" charset="0"/>
              </a:rPr>
              <a:t>Sexuální zneužívání (</a:t>
            </a:r>
            <a:r>
              <a:rPr lang="cs-CZ" sz="2900" i="1" dirty="0" err="1">
                <a:effectLst/>
                <a:latin typeface="Times New Roman" panose="02020603050405020304" pitchFamily="18" charset="0"/>
                <a:ea typeface="Calibri" panose="020F0502020204030204" pitchFamily="34" charset="0"/>
                <a:cs typeface="Times New Roman" panose="02020603050405020304" pitchFamily="18" charset="0"/>
              </a:rPr>
              <a:t>Sexual</a:t>
            </a:r>
            <a:r>
              <a:rPr lang="cs-CZ" sz="2900" i="1" dirty="0">
                <a:effectLst/>
                <a:latin typeface="Times New Roman" panose="02020603050405020304" pitchFamily="18" charset="0"/>
                <a:ea typeface="Calibri" panose="020F0502020204030204" pitchFamily="34" charset="0"/>
                <a:cs typeface="Times New Roman" panose="02020603050405020304" pitchFamily="18" charset="0"/>
              </a:rPr>
              <a:t> Abuse)</a:t>
            </a:r>
            <a:r>
              <a:rPr lang="cs-CZ" sz="2900" dirty="0">
                <a:effectLst/>
                <a:latin typeface="Times New Roman" panose="02020603050405020304" pitchFamily="18" charset="0"/>
                <a:ea typeface="Calibri" panose="020F0502020204030204" pitchFamily="34" charset="0"/>
                <a:cs typeface="Times New Roman" panose="02020603050405020304" pitchFamily="18" charset="0"/>
              </a:rPr>
              <a:t>zahrnuje nátlak nebo nucení dítěte k sexuálním aktivitám (kontaktní i nekontaktní charakter)</a:t>
            </a:r>
            <a:r>
              <a:rPr lang="cs-CZ" sz="2900" b="1"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29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cs-CZ" sz="2900" i="1" dirty="0">
                <a:effectLst/>
                <a:latin typeface="Times New Roman" panose="02020603050405020304" pitchFamily="18" charset="0"/>
                <a:ea typeface="Calibri" panose="020F0502020204030204" pitchFamily="34" charset="0"/>
              </a:rPr>
              <a:t>Zanedbávání (</a:t>
            </a:r>
            <a:r>
              <a:rPr lang="cs-CZ" sz="2900" i="1" dirty="0" err="1">
                <a:effectLst/>
                <a:latin typeface="Times New Roman" panose="02020603050405020304" pitchFamily="18" charset="0"/>
                <a:ea typeface="Calibri" panose="020F0502020204030204" pitchFamily="34" charset="0"/>
              </a:rPr>
              <a:t>Neglect</a:t>
            </a:r>
            <a:r>
              <a:rPr lang="cs-CZ" sz="2900" i="1" dirty="0">
                <a:effectLst/>
                <a:latin typeface="Times New Roman" panose="02020603050405020304" pitchFamily="18" charset="0"/>
                <a:ea typeface="Calibri" panose="020F0502020204030204" pitchFamily="34" charset="0"/>
              </a:rPr>
              <a:t>)</a:t>
            </a:r>
            <a:r>
              <a:rPr lang="cs-CZ" sz="2900" dirty="0">
                <a:effectLst/>
                <a:latin typeface="Times New Roman" panose="02020603050405020304" pitchFamily="18" charset="0"/>
                <a:ea typeface="Calibri" panose="020F0502020204030204" pitchFamily="34" charset="0"/>
              </a:rPr>
              <a:t> je zde charakterizováno jako neschopnost uspokojit základní fyzické a emocionální potřeby dítěte (zejm. bydlení, jídlo, oblečení, vzdělávání a přístup k lékařské péči). </a:t>
            </a:r>
            <a:endParaRPr lang="cs-CZ" sz="29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72631332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0" name="Rectangle 9">
            <a:extLst>
              <a:ext uri="{FF2B5EF4-FFF2-40B4-BE49-F238E27FC236}">
                <a16:creationId xmlns:a16="http://schemas.microsoft.com/office/drawing/2014/main" id="{FEC7823C-FDD6-429C-986C-063FDEBF9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B0651F5E-0457-4065-ACB2-8B81590C2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050098" flipH="1" flipV="1">
            <a:off x="-160709" y="3977842"/>
            <a:ext cx="7507400" cy="3166385"/>
          </a:xfrm>
          <a:custGeom>
            <a:avLst/>
            <a:gdLst>
              <a:gd name="connsiteX0" fmla="*/ 5497485 w 7507400"/>
              <a:gd name="connsiteY0" fmla="*/ 2912009 h 3166385"/>
              <a:gd name="connsiteX1" fmla="*/ 7034681 w 7507400"/>
              <a:gd name="connsiteY1" fmla="*/ 3151263 h 3166385"/>
              <a:gd name="connsiteX2" fmla="*/ 7137723 w 7507400"/>
              <a:gd name="connsiteY2" fmla="*/ 3166385 h 3166385"/>
              <a:gd name="connsiteX3" fmla="*/ 7507400 w 7507400"/>
              <a:gd name="connsiteY3" fmla="*/ 875071 h 3166385"/>
              <a:gd name="connsiteX4" fmla="*/ 2083578 w 7507400"/>
              <a:gd name="connsiteY4" fmla="*/ 0 h 3166385"/>
              <a:gd name="connsiteX5" fmla="*/ 2023081 w 7507400"/>
              <a:gd name="connsiteY5" fmla="*/ 5468 h 3166385"/>
              <a:gd name="connsiteX6" fmla="*/ 1865374 w 7507400"/>
              <a:gd name="connsiteY6" fmla="*/ 76313 h 3166385"/>
              <a:gd name="connsiteX7" fmla="*/ 1634010 w 7507400"/>
              <a:gd name="connsiteY7" fmla="*/ 119359 h 3166385"/>
              <a:gd name="connsiteX8" fmla="*/ 1388186 w 7507400"/>
              <a:gd name="connsiteY8" fmla="*/ 130121 h 3166385"/>
              <a:gd name="connsiteX9" fmla="*/ 1330344 w 7507400"/>
              <a:gd name="connsiteY9" fmla="*/ 198275 h 3166385"/>
              <a:gd name="connsiteX10" fmla="*/ 1406262 w 7507400"/>
              <a:gd name="connsiteY10" fmla="*/ 270018 h 3166385"/>
              <a:gd name="connsiteX11" fmla="*/ 1521942 w 7507400"/>
              <a:gd name="connsiteY11" fmla="*/ 277191 h 3166385"/>
              <a:gd name="connsiteX12" fmla="*/ 2212420 w 7507400"/>
              <a:gd name="connsiteY12" fmla="*/ 295128 h 3166385"/>
              <a:gd name="connsiteX13" fmla="*/ 0 w 7507400"/>
              <a:gd name="connsiteY13" fmla="*/ 452960 h 3166385"/>
              <a:gd name="connsiteX14" fmla="*/ 300051 w 7507400"/>
              <a:gd name="connsiteY14" fmla="*/ 549813 h 3166385"/>
              <a:gd name="connsiteX15" fmla="*/ 401272 w 7507400"/>
              <a:gd name="connsiteY15" fmla="*/ 815258 h 3166385"/>
              <a:gd name="connsiteX16" fmla="*/ 770008 w 7507400"/>
              <a:gd name="connsiteY16" fmla="*/ 965917 h 3166385"/>
              <a:gd name="connsiteX17" fmla="*/ 1008605 w 7507400"/>
              <a:gd name="connsiteY17" fmla="*/ 1019724 h 3166385"/>
              <a:gd name="connsiteX18" fmla="*/ 1554478 w 7507400"/>
              <a:gd name="connsiteY18" fmla="*/ 1098641 h 3166385"/>
              <a:gd name="connsiteX19" fmla="*/ 1634010 w 7507400"/>
              <a:gd name="connsiteY19" fmla="*/ 1227777 h 3166385"/>
              <a:gd name="connsiteX20" fmla="*/ 1702696 w 7507400"/>
              <a:gd name="connsiteY20" fmla="*/ 1371261 h 3166385"/>
              <a:gd name="connsiteX21" fmla="*/ 1847299 w 7507400"/>
              <a:gd name="connsiteY21" fmla="*/ 1464526 h 3166385"/>
              <a:gd name="connsiteX22" fmla="*/ 723015 w 7507400"/>
              <a:gd name="connsiteY22" fmla="*/ 1450177 h 3166385"/>
              <a:gd name="connsiteX23" fmla="*/ 1991901 w 7507400"/>
              <a:gd name="connsiteY23" fmla="*/ 1751495 h 3166385"/>
              <a:gd name="connsiteX24" fmla="*/ 1879835 w 7507400"/>
              <a:gd name="connsiteY24" fmla="*/ 1869870 h 3166385"/>
              <a:gd name="connsiteX25" fmla="*/ 2573927 w 7507400"/>
              <a:gd name="connsiteY25" fmla="*/ 2031290 h 3166385"/>
              <a:gd name="connsiteX26" fmla="*/ 2201575 w 7507400"/>
              <a:gd name="connsiteY26" fmla="*/ 2049225 h 3166385"/>
              <a:gd name="connsiteX27" fmla="*/ 4367000 w 7507400"/>
              <a:gd name="connsiteY27" fmla="*/ 2723602 h 3166385"/>
              <a:gd name="connsiteX28" fmla="*/ 5497485 w 7507400"/>
              <a:gd name="connsiteY28" fmla="*/ 2912009 h 316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07400" h="3166385">
                <a:moveTo>
                  <a:pt x="5497485" y="2912009"/>
                </a:moveTo>
                <a:cubicBezTo>
                  <a:pt x="6033497" y="2998226"/>
                  <a:pt x="6619155" y="3089592"/>
                  <a:pt x="7034681" y="3151263"/>
                </a:cubicBezTo>
                <a:lnTo>
                  <a:pt x="7137723" y="3166385"/>
                </a:lnTo>
                <a:lnTo>
                  <a:pt x="7507400" y="875071"/>
                </a:lnTo>
                <a:lnTo>
                  <a:pt x="2083578" y="0"/>
                </a:lnTo>
                <a:lnTo>
                  <a:pt x="2023081" y="5468"/>
                </a:lnTo>
                <a:cubicBezTo>
                  <a:pt x="1965692" y="12642"/>
                  <a:pt x="1910562" y="27887"/>
                  <a:pt x="1865374" y="76313"/>
                </a:cubicBezTo>
                <a:cubicBezTo>
                  <a:pt x="1796688" y="151642"/>
                  <a:pt x="1724387" y="162404"/>
                  <a:pt x="1634010" y="119359"/>
                </a:cubicBezTo>
                <a:cubicBezTo>
                  <a:pt x="1554478" y="79900"/>
                  <a:pt x="1467718" y="90662"/>
                  <a:pt x="1388186" y="130121"/>
                </a:cubicBezTo>
                <a:cubicBezTo>
                  <a:pt x="1359266" y="144469"/>
                  <a:pt x="1330344" y="162404"/>
                  <a:pt x="1330344" y="198275"/>
                </a:cubicBezTo>
                <a:cubicBezTo>
                  <a:pt x="1330344" y="248495"/>
                  <a:pt x="1366496" y="262843"/>
                  <a:pt x="1406262" y="270018"/>
                </a:cubicBezTo>
                <a:cubicBezTo>
                  <a:pt x="1442412" y="277191"/>
                  <a:pt x="1485792" y="284366"/>
                  <a:pt x="1521942" y="277191"/>
                </a:cubicBezTo>
                <a:cubicBezTo>
                  <a:pt x="1753307" y="237734"/>
                  <a:pt x="1981057" y="302301"/>
                  <a:pt x="2212420" y="295128"/>
                </a:cubicBezTo>
                <a:cubicBezTo>
                  <a:pt x="1485792" y="449373"/>
                  <a:pt x="751934" y="399154"/>
                  <a:pt x="0" y="452960"/>
                </a:cubicBezTo>
                <a:cubicBezTo>
                  <a:pt x="97608" y="560573"/>
                  <a:pt x="224135" y="470896"/>
                  <a:pt x="300051" y="549813"/>
                </a:cubicBezTo>
                <a:cubicBezTo>
                  <a:pt x="227750" y="714820"/>
                  <a:pt x="256671" y="804497"/>
                  <a:pt x="401272" y="815258"/>
                </a:cubicBezTo>
                <a:cubicBezTo>
                  <a:pt x="542261" y="826019"/>
                  <a:pt x="694093" y="768625"/>
                  <a:pt x="770008" y="965917"/>
                </a:cubicBezTo>
                <a:cubicBezTo>
                  <a:pt x="791699" y="1026898"/>
                  <a:pt x="925458" y="1008963"/>
                  <a:pt x="1008605" y="1019724"/>
                </a:cubicBezTo>
                <a:cubicBezTo>
                  <a:pt x="1189357" y="1044833"/>
                  <a:pt x="1380957" y="1019724"/>
                  <a:pt x="1554478" y="1098641"/>
                </a:cubicBezTo>
                <a:cubicBezTo>
                  <a:pt x="1623165" y="1127337"/>
                  <a:pt x="1670160" y="1148860"/>
                  <a:pt x="1634010" y="1227777"/>
                </a:cubicBezTo>
                <a:cubicBezTo>
                  <a:pt x="1597859" y="1310280"/>
                  <a:pt x="1644855" y="1338976"/>
                  <a:pt x="1702696" y="1371261"/>
                </a:cubicBezTo>
                <a:cubicBezTo>
                  <a:pt x="1746077" y="1396370"/>
                  <a:pt x="1811148" y="1389197"/>
                  <a:pt x="1847299" y="1464526"/>
                </a:cubicBezTo>
                <a:cubicBezTo>
                  <a:pt x="1467717" y="1453764"/>
                  <a:pt x="1098981" y="1392783"/>
                  <a:pt x="723015" y="1450177"/>
                </a:cubicBezTo>
                <a:cubicBezTo>
                  <a:pt x="1135131" y="1593662"/>
                  <a:pt x="1587014" y="1586487"/>
                  <a:pt x="1991901" y="1751495"/>
                </a:cubicBezTo>
                <a:cubicBezTo>
                  <a:pt x="1977441" y="1808889"/>
                  <a:pt x="1883449" y="1783778"/>
                  <a:pt x="1879835" y="1869870"/>
                </a:cubicBezTo>
                <a:cubicBezTo>
                  <a:pt x="2093123" y="1959548"/>
                  <a:pt x="2349794" y="1898566"/>
                  <a:pt x="2573927" y="2031290"/>
                </a:cubicBezTo>
                <a:cubicBezTo>
                  <a:pt x="2443785" y="2092271"/>
                  <a:pt x="2324488" y="1991831"/>
                  <a:pt x="2201575" y="2049225"/>
                </a:cubicBezTo>
                <a:cubicBezTo>
                  <a:pt x="2241342" y="2135316"/>
                  <a:pt x="4041644" y="2666208"/>
                  <a:pt x="4367000" y="2723602"/>
                </a:cubicBezTo>
                <a:cubicBezTo>
                  <a:pt x="4615085" y="2767993"/>
                  <a:pt x="5038048" y="2838109"/>
                  <a:pt x="5497485" y="2912009"/>
                </a:cubicBez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BA457F74-5DEF-B4E8-0254-C71DAA933FE3}"/>
              </a:ext>
            </a:extLst>
          </p:cNvPr>
          <p:cNvSpPr>
            <a:spLocks noGrp="1"/>
          </p:cNvSpPr>
          <p:nvPr>
            <p:ph type="title"/>
          </p:nvPr>
        </p:nvSpPr>
        <p:spPr>
          <a:xfrm>
            <a:off x="5751094" y="1058780"/>
            <a:ext cx="5602705" cy="3092116"/>
          </a:xfrm>
        </p:spPr>
        <p:txBody>
          <a:bodyPr vert="horz" lIns="91440" tIns="45720" rIns="91440" bIns="45720" rtlCol="0" anchor="ctr">
            <a:normAutofit/>
          </a:bodyPr>
          <a:lstStyle/>
          <a:p>
            <a:r>
              <a:rPr lang="cs-CZ" sz="6000" i="1" dirty="0"/>
              <a:t>DOMÁCÍ NÁSILÍ</a:t>
            </a:r>
            <a:br>
              <a:rPr lang="cs-CZ" sz="6000" i="1" dirty="0"/>
            </a:br>
            <a:r>
              <a:rPr lang="cs-CZ" sz="6000" i="1" dirty="0">
                <a:hlinkClick r:id="rId2"/>
              </a:rPr>
              <a:t>statistika</a:t>
            </a:r>
            <a:endParaRPr lang="en-US" sz="6000" i="1" dirty="0"/>
          </a:p>
        </p:txBody>
      </p:sp>
    </p:spTree>
    <p:extLst>
      <p:ext uri="{BB962C8B-B14F-4D97-AF65-F5344CB8AC3E}">
        <p14:creationId xmlns:p14="http://schemas.microsoft.com/office/powerpoint/2010/main" val="7083951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DEF6A5-36A0-4D9F-BA05-1ED4A8A3CA97}"/>
              </a:ext>
            </a:extLst>
          </p:cNvPr>
          <p:cNvSpPr>
            <a:spLocks noGrp="1"/>
          </p:cNvSpPr>
          <p:nvPr>
            <p:ph type="title"/>
          </p:nvPr>
        </p:nvSpPr>
        <p:spPr/>
        <p:txBody>
          <a:bodyPr/>
          <a:lstStyle/>
          <a:p>
            <a:endParaRPr lang="cs-CZ" dirty="0"/>
          </a:p>
        </p:txBody>
      </p:sp>
      <p:sp>
        <p:nvSpPr>
          <p:cNvPr id="3" name="Zástupný symbol pro obsah 2">
            <a:extLst>
              <a:ext uri="{FF2B5EF4-FFF2-40B4-BE49-F238E27FC236}">
                <a16:creationId xmlns:a16="http://schemas.microsoft.com/office/drawing/2014/main" id="{3B95AFD0-4060-48FF-9DB7-EF8D4CB375B5}"/>
              </a:ext>
            </a:extLst>
          </p:cNvPr>
          <p:cNvSpPr>
            <a:spLocks noGrp="1"/>
          </p:cNvSpPr>
          <p:nvPr>
            <p:ph idx="1"/>
          </p:nvPr>
        </p:nvSpPr>
        <p:spPr/>
        <p:txBody>
          <a:bodyPr/>
          <a:lstStyle/>
          <a:p>
            <a:r>
              <a:rPr lang="cs-CZ" dirty="0">
                <a:hlinkClick r:id="rId2"/>
              </a:rPr>
              <a:t>To všechno z lásky</a:t>
            </a:r>
            <a:endParaRPr lang="cs-CZ" dirty="0"/>
          </a:p>
          <a:p>
            <a:r>
              <a:rPr lang="cs-CZ" dirty="0">
                <a:hlinkClick r:id="rId3"/>
              </a:rPr>
              <a:t>Aplikace </a:t>
            </a:r>
            <a:r>
              <a:rPr lang="cs-CZ" dirty="0" err="1">
                <a:hlinkClick r:id="rId3"/>
              </a:rPr>
              <a:t>Bright</a:t>
            </a:r>
            <a:r>
              <a:rPr lang="cs-CZ" dirty="0">
                <a:hlinkClick r:id="rId3"/>
              </a:rPr>
              <a:t> </a:t>
            </a:r>
            <a:r>
              <a:rPr lang="cs-CZ" dirty="0" err="1">
                <a:hlinkClick r:id="rId3"/>
              </a:rPr>
              <a:t>Sky</a:t>
            </a:r>
            <a:endParaRPr lang="cs-CZ" dirty="0"/>
          </a:p>
        </p:txBody>
      </p:sp>
    </p:spTree>
    <p:extLst>
      <p:ext uri="{BB962C8B-B14F-4D97-AF65-F5344CB8AC3E}">
        <p14:creationId xmlns:p14="http://schemas.microsoft.com/office/powerpoint/2010/main" val="41239175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Graphic 1">
            <a:extLst>
              <a:ext uri="{FF2B5EF4-FFF2-40B4-BE49-F238E27FC236}">
                <a16:creationId xmlns:a16="http://schemas.microsoft.com/office/drawing/2014/main" id="{0D57E7FA-E8FC-45AC-868F-CDC814493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2599854" y="527562"/>
            <a:ext cx="6992292" cy="5102484"/>
          </a:xfrm>
          <a:custGeom>
            <a:avLst/>
            <a:gdLst/>
            <a:ahLst/>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useBgFill="1">
        <p:nvSpPr>
          <p:cNvPr id="10" name="Rectangle 9">
            <a:extLst>
              <a:ext uri="{FF2B5EF4-FFF2-40B4-BE49-F238E27FC236}">
                <a16:creationId xmlns:a16="http://schemas.microsoft.com/office/drawing/2014/main" id="{FEC7823C-FDD6-429C-986C-063FDEBF9E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9CF7FE1C-8BC5-4B0C-A2BC-93AB72C90F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B0651F5E-0457-4065-ACB2-8B81590C20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050098" flipH="1" flipV="1">
            <a:off x="-160709" y="3977842"/>
            <a:ext cx="7507400" cy="3166385"/>
          </a:xfrm>
          <a:custGeom>
            <a:avLst/>
            <a:gdLst>
              <a:gd name="connsiteX0" fmla="*/ 5497485 w 7507400"/>
              <a:gd name="connsiteY0" fmla="*/ 2912009 h 3166385"/>
              <a:gd name="connsiteX1" fmla="*/ 7034681 w 7507400"/>
              <a:gd name="connsiteY1" fmla="*/ 3151263 h 3166385"/>
              <a:gd name="connsiteX2" fmla="*/ 7137723 w 7507400"/>
              <a:gd name="connsiteY2" fmla="*/ 3166385 h 3166385"/>
              <a:gd name="connsiteX3" fmla="*/ 7507400 w 7507400"/>
              <a:gd name="connsiteY3" fmla="*/ 875071 h 3166385"/>
              <a:gd name="connsiteX4" fmla="*/ 2083578 w 7507400"/>
              <a:gd name="connsiteY4" fmla="*/ 0 h 3166385"/>
              <a:gd name="connsiteX5" fmla="*/ 2023081 w 7507400"/>
              <a:gd name="connsiteY5" fmla="*/ 5468 h 3166385"/>
              <a:gd name="connsiteX6" fmla="*/ 1865374 w 7507400"/>
              <a:gd name="connsiteY6" fmla="*/ 76313 h 3166385"/>
              <a:gd name="connsiteX7" fmla="*/ 1634010 w 7507400"/>
              <a:gd name="connsiteY7" fmla="*/ 119359 h 3166385"/>
              <a:gd name="connsiteX8" fmla="*/ 1388186 w 7507400"/>
              <a:gd name="connsiteY8" fmla="*/ 130121 h 3166385"/>
              <a:gd name="connsiteX9" fmla="*/ 1330344 w 7507400"/>
              <a:gd name="connsiteY9" fmla="*/ 198275 h 3166385"/>
              <a:gd name="connsiteX10" fmla="*/ 1406262 w 7507400"/>
              <a:gd name="connsiteY10" fmla="*/ 270018 h 3166385"/>
              <a:gd name="connsiteX11" fmla="*/ 1521942 w 7507400"/>
              <a:gd name="connsiteY11" fmla="*/ 277191 h 3166385"/>
              <a:gd name="connsiteX12" fmla="*/ 2212420 w 7507400"/>
              <a:gd name="connsiteY12" fmla="*/ 295128 h 3166385"/>
              <a:gd name="connsiteX13" fmla="*/ 0 w 7507400"/>
              <a:gd name="connsiteY13" fmla="*/ 452960 h 3166385"/>
              <a:gd name="connsiteX14" fmla="*/ 300051 w 7507400"/>
              <a:gd name="connsiteY14" fmla="*/ 549813 h 3166385"/>
              <a:gd name="connsiteX15" fmla="*/ 401272 w 7507400"/>
              <a:gd name="connsiteY15" fmla="*/ 815258 h 3166385"/>
              <a:gd name="connsiteX16" fmla="*/ 770008 w 7507400"/>
              <a:gd name="connsiteY16" fmla="*/ 965917 h 3166385"/>
              <a:gd name="connsiteX17" fmla="*/ 1008605 w 7507400"/>
              <a:gd name="connsiteY17" fmla="*/ 1019724 h 3166385"/>
              <a:gd name="connsiteX18" fmla="*/ 1554478 w 7507400"/>
              <a:gd name="connsiteY18" fmla="*/ 1098641 h 3166385"/>
              <a:gd name="connsiteX19" fmla="*/ 1634010 w 7507400"/>
              <a:gd name="connsiteY19" fmla="*/ 1227777 h 3166385"/>
              <a:gd name="connsiteX20" fmla="*/ 1702696 w 7507400"/>
              <a:gd name="connsiteY20" fmla="*/ 1371261 h 3166385"/>
              <a:gd name="connsiteX21" fmla="*/ 1847299 w 7507400"/>
              <a:gd name="connsiteY21" fmla="*/ 1464526 h 3166385"/>
              <a:gd name="connsiteX22" fmla="*/ 723015 w 7507400"/>
              <a:gd name="connsiteY22" fmla="*/ 1450177 h 3166385"/>
              <a:gd name="connsiteX23" fmla="*/ 1991901 w 7507400"/>
              <a:gd name="connsiteY23" fmla="*/ 1751495 h 3166385"/>
              <a:gd name="connsiteX24" fmla="*/ 1879835 w 7507400"/>
              <a:gd name="connsiteY24" fmla="*/ 1869870 h 3166385"/>
              <a:gd name="connsiteX25" fmla="*/ 2573927 w 7507400"/>
              <a:gd name="connsiteY25" fmla="*/ 2031290 h 3166385"/>
              <a:gd name="connsiteX26" fmla="*/ 2201575 w 7507400"/>
              <a:gd name="connsiteY26" fmla="*/ 2049225 h 3166385"/>
              <a:gd name="connsiteX27" fmla="*/ 4367000 w 7507400"/>
              <a:gd name="connsiteY27" fmla="*/ 2723602 h 3166385"/>
              <a:gd name="connsiteX28" fmla="*/ 5497485 w 7507400"/>
              <a:gd name="connsiteY28" fmla="*/ 2912009 h 31663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507400" h="3166385">
                <a:moveTo>
                  <a:pt x="5497485" y="2912009"/>
                </a:moveTo>
                <a:cubicBezTo>
                  <a:pt x="6033497" y="2998226"/>
                  <a:pt x="6619155" y="3089592"/>
                  <a:pt x="7034681" y="3151263"/>
                </a:cubicBezTo>
                <a:lnTo>
                  <a:pt x="7137723" y="3166385"/>
                </a:lnTo>
                <a:lnTo>
                  <a:pt x="7507400" y="875071"/>
                </a:lnTo>
                <a:lnTo>
                  <a:pt x="2083578" y="0"/>
                </a:lnTo>
                <a:lnTo>
                  <a:pt x="2023081" y="5468"/>
                </a:lnTo>
                <a:cubicBezTo>
                  <a:pt x="1965692" y="12642"/>
                  <a:pt x="1910562" y="27887"/>
                  <a:pt x="1865374" y="76313"/>
                </a:cubicBezTo>
                <a:cubicBezTo>
                  <a:pt x="1796688" y="151642"/>
                  <a:pt x="1724387" y="162404"/>
                  <a:pt x="1634010" y="119359"/>
                </a:cubicBezTo>
                <a:cubicBezTo>
                  <a:pt x="1554478" y="79900"/>
                  <a:pt x="1467718" y="90662"/>
                  <a:pt x="1388186" y="130121"/>
                </a:cubicBezTo>
                <a:cubicBezTo>
                  <a:pt x="1359266" y="144469"/>
                  <a:pt x="1330344" y="162404"/>
                  <a:pt x="1330344" y="198275"/>
                </a:cubicBezTo>
                <a:cubicBezTo>
                  <a:pt x="1330344" y="248495"/>
                  <a:pt x="1366496" y="262843"/>
                  <a:pt x="1406262" y="270018"/>
                </a:cubicBezTo>
                <a:cubicBezTo>
                  <a:pt x="1442412" y="277191"/>
                  <a:pt x="1485792" y="284366"/>
                  <a:pt x="1521942" y="277191"/>
                </a:cubicBezTo>
                <a:cubicBezTo>
                  <a:pt x="1753307" y="237734"/>
                  <a:pt x="1981057" y="302301"/>
                  <a:pt x="2212420" y="295128"/>
                </a:cubicBezTo>
                <a:cubicBezTo>
                  <a:pt x="1485792" y="449373"/>
                  <a:pt x="751934" y="399154"/>
                  <a:pt x="0" y="452960"/>
                </a:cubicBezTo>
                <a:cubicBezTo>
                  <a:pt x="97608" y="560573"/>
                  <a:pt x="224135" y="470896"/>
                  <a:pt x="300051" y="549813"/>
                </a:cubicBezTo>
                <a:cubicBezTo>
                  <a:pt x="227750" y="714820"/>
                  <a:pt x="256671" y="804497"/>
                  <a:pt x="401272" y="815258"/>
                </a:cubicBezTo>
                <a:cubicBezTo>
                  <a:pt x="542261" y="826019"/>
                  <a:pt x="694093" y="768625"/>
                  <a:pt x="770008" y="965917"/>
                </a:cubicBezTo>
                <a:cubicBezTo>
                  <a:pt x="791699" y="1026898"/>
                  <a:pt x="925458" y="1008963"/>
                  <a:pt x="1008605" y="1019724"/>
                </a:cubicBezTo>
                <a:cubicBezTo>
                  <a:pt x="1189357" y="1044833"/>
                  <a:pt x="1380957" y="1019724"/>
                  <a:pt x="1554478" y="1098641"/>
                </a:cubicBezTo>
                <a:cubicBezTo>
                  <a:pt x="1623165" y="1127337"/>
                  <a:pt x="1670160" y="1148860"/>
                  <a:pt x="1634010" y="1227777"/>
                </a:cubicBezTo>
                <a:cubicBezTo>
                  <a:pt x="1597859" y="1310280"/>
                  <a:pt x="1644855" y="1338976"/>
                  <a:pt x="1702696" y="1371261"/>
                </a:cubicBezTo>
                <a:cubicBezTo>
                  <a:pt x="1746077" y="1396370"/>
                  <a:pt x="1811148" y="1389197"/>
                  <a:pt x="1847299" y="1464526"/>
                </a:cubicBezTo>
                <a:cubicBezTo>
                  <a:pt x="1467717" y="1453764"/>
                  <a:pt x="1098981" y="1392783"/>
                  <a:pt x="723015" y="1450177"/>
                </a:cubicBezTo>
                <a:cubicBezTo>
                  <a:pt x="1135131" y="1593662"/>
                  <a:pt x="1587014" y="1586487"/>
                  <a:pt x="1991901" y="1751495"/>
                </a:cubicBezTo>
                <a:cubicBezTo>
                  <a:pt x="1977441" y="1808889"/>
                  <a:pt x="1883449" y="1783778"/>
                  <a:pt x="1879835" y="1869870"/>
                </a:cubicBezTo>
                <a:cubicBezTo>
                  <a:pt x="2093123" y="1959548"/>
                  <a:pt x="2349794" y="1898566"/>
                  <a:pt x="2573927" y="2031290"/>
                </a:cubicBezTo>
                <a:cubicBezTo>
                  <a:pt x="2443785" y="2092271"/>
                  <a:pt x="2324488" y="1991831"/>
                  <a:pt x="2201575" y="2049225"/>
                </a:cubicBezTo>
                <a:cubicBezTo>
                  <a:pt x="2241342" y="2135316"/>
                  <a:pt x="4041644" y="2666208"/>
                  <a:pt x="4367000" y="2723602"/>
                </a:cubicBezTo>
                <a:cubicBezTo>
                  <a:pt x="4615085" y="2767993"/>
                  <a:pt x="5038048" y="2838109"/>
                  <a:pt x="5497485" y="2912009"/>
                </a:cubicBezTo>
                <a:close/>
              </a:path>
            </a:pathLst>
          </a:custGeom>
          <a:solidFill>
            <a:srgbClr val="C696A5">
              <a:alpha val="20000"/>
            </a:srgbClr>
          </a:solidFill>
          <a:ln w="32707" cap="flat">
            <a:noFill/>
            <a:prstDash val="solid"/>
            <a:miter/>
          </a:ln>
        </p:spPr>
        <p:txBody>
          <a:bodyPr wrap="square" rtlCol="0" anchor="ctr">
            <a:noAutofit/>
          </a:bodyPr>
          <a:lstStyle/>
          <a:p>
            <a:endParaRPr lang="en-US"/>
          </a:p>
        </p:txBody>
      </p:sp>
      <p:sp>
        <p:nvSpPr>
          <p:cNvPr id="2" name="Nadpis 1">
            <a:extLst>
              <a:ext uri="{FF2B5EF4-FFF2-40B4-BE49-F238E27FC236}">
                <a16:creationId xmlns:a16="http://schemas.microsoft.com/office/drawing/2014/main" id="{BA457F74-5DEF-B4E8-0254-C71DAA933FE3}"/>
              </a:ext>
            </a:extLst>
          </p:cNvPr>
          <p:cNvSpPr>
            <a:spLocks noGrp="1"/>
          </p:cNvSpPr>
          <p:nvPr>
            <p:ph type="title"/>
          </p:nvPr>
        </p:nvSpPr>
        <p:spPr>
          <a:xfrm>
            <a:off x="5751094" y="1058780"/>
            <a:ext cx="5602705" cy="3092116"/>
          </a:xfrm>
        </p:spPr>
        <p:txBody>
          <a:bodyPr vert="horz" lIns="91440" tIns="45720" rIns="91440" bIns="45720" rtlCol="0" anchor="ctr">
            <a:normAutofit/>
          </a:bodyPr>
          <a:lstStyle/>
          <a:p>
            <a:r>
              <a:rPr lang="cs-CZ" sz="6000" i="1" dirty="0"/>
              <a:t>Syndrom EAN</a:t>
            </a:r>
            <a:br>
              <a:rPr lang="cs-CZ" sz="6000" i="1" dirty="0"/>
            </a:br>
            <a:endParaRPr lang="en-US" sz="6000" i="1" dirty="0"/>
          </a:p>
        </p:txBody>
      </p:sp>
    </p:spTree>
    <p:extLst>
      <p:ext uri="{BB962C8B-B14F-4D97-AF65-F5344CB8AC3E}">
        <p14:creationId xmlns:p14="http://schemas.microsoft.com/office/powerpoint/2010/main" val="14822451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fontScale="90000"/>
          </a:bodyPr>
          <a:lstStyle/>
          <a:p>
            <a:pPr algn="ctr"/>
            <a:r>
              <a:rPr lang="cs-CZ" sz="2800" dirty="0">
                <a:solidFill>
                  <a:srgbClr val="FFFFFF"/>
                </a:solidFill>
              </a:rPr>
              <a:t>Vymezení</a:t>
            </a:r>
            <a:br>
              <a:rPr lang="cs-CZ" sz="2800" dirty="0">
                <a:solidFill>
                  <a:srgbClr val="FFFFFF"/>
                </a:solidFill>
              </a:rPr>
            </a:br>
            <a:r>
              <a:rPr lang="cs-CZ" dirty="0" err="1"/>
              <a:t>Elder</a:t>
            </a:r>
            <a:r>
              <a:rPr lang="cs-CZ" dirty="0"/>
              <a:t> Abuse and </a:t>
            </a:r>
            <a:r>
              <a:rPr lang="cs-CZ" dirty="0" err="1"/>
              <a:t>Neglect</a:t>
            </a:r>
            <a:r>
              <a:rPr lang="cs-CZ" dirty="0"/>
              <a:t> </a:t>
            </a:r>
            <a:endParaRPr lang="cs-CZ" sz="2800" dirty="0">
              <a:solidFill>
                <a:srgbClr val="FFFFFF"/>
              </a:solidFill>
            </a:endParaRP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r>
              <a:rPr lang="cs-CZ" dirty="0"/>
              <a:t>Jednorázový nebo opakovaný čin nebo nedostatek vhodného jednání, ke kterému dochází v jakémkoli vztahu, kde existuje očekávání důvěry, což způsobuje újmu nebo úzkost starší osobě. </a:t>
            </a:r>
          </a:p>
          <a:p>
            <a:r>
              <a:rPr lang="cs-CZ" dirty="0"/>
              <a:t>Tento typ násilí představuje porušení lidských práv a zahrnuje:</a:t>
            </a:r>
          </a:p>
          <a:p>
            <a:pPr lvl="1"/>
            <a:r>
              <a:rPr lang="cs-CZ" dirty="0"/>
              <a:t>fyzické, sexuální, psychické a emocionální zneužívání, </a:t>
            </a:r>
          </a:p>
          <a:p>
            <a:pPr lvl="1"/>
            <a:r>
              <a:rPr lang="cs-CZ" dirty="0"/>
              <a:t>finanční a materiální zneužívání, </a:t>
            </a:r>
          </a:p>
          <a:p>
            <a:pPr lvl="1"/>
            <a:r>
              <a:rPr lang="cs-CZ" dirty="0"/>
              <a:t>opuštění,</a:t>
            </a:r>
          </a:p>
          <a:p>
            <a:pPr lvl="1"/>
            <a:r>
              <a:rPr lang="cs-CZ" dirty="0"/>
              <a:t>zanedbání,</a:t>
            </a:r>
          </a:p>
          <a:p>
            <a:pPr lvl="1"/>
            <a:r>
              <a:rPr lang="cs-CZ" dirty="0"/>
              <a:t>vážnou ztrátu důstojnosti a respektu.</a:t>
            </a:r>
            <a:endParaRPr lang="cs-CZ" sz="14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841488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výskyt</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pPr algn="just" hangingPunct="0">
              <a:tabLst>
                <a:tab pos="228600" algn="l"/>
              </a:tabLst>
            </a:pPr>
            <a:r>
              <a:rPr lang="cs-CZ" dirty="0"/>
              <a:t>K nějaké formě násilí, nebo zanedbávání dochází u min. 15,6% lidí ve věku nad 60 let</a:t>
            </a:r>
          </a:p>
          <a:p>
            <a:pPr algn="just" hangingPunct="0">
              <a:tabLst>
                <a:tab pos="228600" algn="l"/>
              </a:tabLst>
            </a:pPr>
            <a:r>
              <a:rPr lang="cs-CZ" dirty="0"/>
              <a:t>V domácím prostředí dokonce až na 84%</a:t>
            </a:r>
            <a:endParaRPr lang="cs-CZ" sz="1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2942835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RIZIKOVÉ FAKTORY</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fontScale="77500" lnSpcReduction="20000"/>
          </a:bodyPr>
          <a:lstStyle/>
          <a:p>
            <a:pPr lvl="0"/>
            <a:r>
              <a:rPr lang="cs-CZ" dirty="0"/>
              <a:t>závislost na okolí (péči atp.),</a:t>
            </a:r>
          </a:p>
          <a:p>
            <a:pPr lvl="0"/>
            <a:r>
              <a:rPr lang="cs-CZ" dirty="0"/>
              <a:t>sociální izolovanost,</a:t>
            </a:r>
          </a:p>
          <a:p>
            <a:pPr lvl="0"/>
            <a:r>
              <a:rPr lang="cs-CZ" dirty="0"/>
              <a:t>nedostatek sebedůvěry,</a:t>
            </a:r>
          </a:p>
          <a:p>
            <a:pPr lvl="0"/>
            <a:r>
              <a:rPr lang="cs-CZ" dirty="0"/>
              <a:t>dlouhodobé závažnější onemocnění, </a:t>
            </a:r>
          </a:p>
          <a:p>
            <a:pPr lvl="0"/>
            <a:r>
              <a:rPr lang="cs-CZ" dirty="0"/>
              <a:t>návrat dospělých dětí k rodičům (zejm. v případě, pokud jsou tyto osoby závislé na alkoholu, drogách atp.),</a:t>
            </a:r>
          </a:p>
          <a:p>
            <a:pPr lvl="0"/>
            <a:r>
              <a:rPr lang="cs-CZ" dirty="0"/>
              <a:t>soužití starších lidí s duševně nemocnými dospělými dětmi,</a:t>
            </a:r>
          </a:p>
          <a:p>
            <a:pPr lvl="0"/>
            <a:r>
              <a:rPr lang="cs-CZ" dirty="0"/>
              <a:t>funkční postižení a s ním spojená závislost na okolí,</a:t>
            </a:r>
          </a:p>
          <a:p>
            <a:pPr lvl="0"/>
            <a:r>
              <a:rPr lang="cs-CZ" dirty="0"/>
              <a:t>špatné fyzické,</a:t>
            </a:r>
          </a:p>
          <a:p>
            <a:pPr lvl="0"/>
            <a:r>
              <a:rPr lang="cs-CZ" dirty="0"/>
              <a:t>duševní zdraví,</a:t>
            </a:r>
          </a:p>
          <a:p>
            <a:pPr lvl="0"/>
            <a:r>
              <a:rPr lang="cs-CZ" dirty="0"/>
              <a:t>kognitivní poruchy, </a:t>
            </a:r>
          </a:p>
          <a:p>
            <a:pPr lvl="0"/>
            <a:r>
              <a:rPr lang="cs-CZ" dirty="0"/>
              <a:t>nízký příjem,</a:t>
            </a:r>
          </a:p>
          <a:p>
            <a:r>
              <a:rPr lang="cs-CZ" dirty="0"/>
              <a:t>na úrovní společnosti – ageismus vůči starším lidem a určité kulturní normy (např. normalizace násilí)</a:t>
            </a:r>
            <a:endParaRPr lang="cs-CZ" sz="18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929108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AKTIVNÍ FORMY EAN</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fontScale="85000" lnSpcReduction="10000"/>
          </a:bodyPr>
          <a:lstStyle/>
          <a:p>
            <a:pPr lvl="0"/>
            <a:r>
              <a:rPr lang="cs-CZ" dirty="0"/>
              <a:t>fyzické násilí,</a:t>
            </a:r>
          </a:p>
          <a:p>
            <a:pPr lvl="0"/>
            <a:r>
              <a:rPr lang="cs-CZ" dirty="0"/>
              <a:t>psychické násilí</a:t>
            </a:r>
          </a:p>
          <a:p>
            <a:pPr lvl="1"/>
            <a:r>
              <a:rPr lang="cs-CZ" dirty="0"/>
              <a:t>nerespektování lidské důstojnosti (urážky, vyhrožování, zesměšňování, nadávky, </a:t>
            </a:r>
            <a:r>
              <a:rPr lang="cs-CZ" dirty="0" err="1"/>
              <a:t>dehonestace</a:t>
            </a:r>
            <a:r>
              <a:rPr lang="cs-CZ" dirty="0"/>
              <a:t>) </a:t>
            </a:r>
          </a:p>
          <a:p>
            <a:pPr lvl="0"/>
            <a:r>
              <a:rPr lang="cs-CZ" dirty="0"/>
              <a:t>sociální izolace (omezování kontaktu),</a:t>
            </a:r>
          </a:p>
          <a:p>
            <a:pPr lvl="0"/>
            <a:r>
              <a:rPr lang="cs-CZ" dirty="0"/>
              <a:t>finanční a materiální zneužívání (ekonomické vydírání, krádeže, odebírání důchodu atp.),</a:t>
            </a:r>
          </a:p>
          <a:p>
            <a:pPr lvl="0"/>
            <a:r>
              <a:rPr lang="cs-CZ" dirty="0"/>
              <a:t>omezování svobodného rozhodování (např. nátlak na převod majetku, znemožnění volby vlastního bydliště), </a:t>
            </a:r>
          </a:p>
          <a:p>
            <a:pPr lvl="0"/>
            <a:r>
              <a:rPr lang="cs-CZ" dirty="0"/>
              <a:t>úmyslné předávkování léky, či jiná manipulace s medikací, </a:t>
            </a:r>
          </a:p>
          <a:p>
            <a:pPr lvl="0"/>
            <a:r>
              <a:rPr lang="cs-CZ" dirty="0"/>
              <a:t>sexuální násilí (kontaktní forma i nekontaktní forma)</a:t>
            </a:r>
          </a:p>
        </p:txBody>
      </p:sp>
    </p:spTree>
    <p:extLst>
      <p:ext uri="{BB962C8B-B14F-4D97-AF65-F5344CB8AC3E}">
        <p14:creationId xmlns:p14="http://schemas.microsoft.com/office/powerpoint/2010/main" val="14095346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PASIVNÍ FORMY EAN</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pPr lvl="0"/>
            <a:r>
              <a:rPr lang="cs-CZ" dirty="0"/>
              <a:t>zanedbávání osobní hygieny,</a:t>
            </a:r>
          </a:p>
          <a:p>
            <a:pPr lvl="0"/>
            <a:r>
              <a:rPr lang="cs-CZ" dirty="0"/>
              <a:t>nedostatečné poskytování výživy,</a:t>
            </a:r>
          </a:p>
          <a:p>
            <a:pPr lvl="0"/>
            <a:r>
              <a:rPr lang="cs-CZ" dirty="0"/>
              <a:t>nedostatečné poskytování základní zdravotní péče,</a:t>
            </a:r>
          </a:p>
          <a:p>
            <a:pPr lvl="0"/>
            <a:r>
              <a:rPr lang="cs-CZ" dirty="0"/>
              <a:t>odmítání návštěvy lékaře nebo pečujících osob,</a:t>
            </a:r>
          </a:p>
          <a:p>
            <a:pPr lvl="0"/>
            <a:r>
              <a:rPr lang="cs-CZ" dirty="0"/>
              <a:t>neinformovanost o právech. </a:t>
            </a:r>
            <a:endParaRPr lang="cs-CZ" sz="40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679855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DRUHY EAN</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pPr lvl="0"/>
            <a:r>
              <a:rPr lang="cs-CZ" dirty="0"/>
              <a:t>mezigenerační EAN (soužití s dospělými dětmi – generační násilí; nebo vnoučaty –</a:t>
            </a:r>
            <a:r>
              <a:rPr lang="cs-CZ" dirty="0" err="1"/>
              <a:t>transgenerační</a:t>
            </a:r>
            <a:r>
              <a:rPr lang="cs-CZ" dirty="0"/>
              <a:t> násilí)</a:t>
            </a:r>
          </a:p>
          <a:p>
            <a:pPr lvl="0"/>
            <a:r>
              <a:rPr lang="cs-CZ" dirty="0"/>
              <a:t>EAN uvnitř partnerského vztahu</a:t>
            </a:r>
          </a:p>
          <a:p>
            <a:pPr lvl="0"/>
            <a:r>
              <a:rPr lang="cs-CZ" dirty="0"/>
              <a:t>EAN páchaný jinou osobu</a:t>
            </a:r>
          </a:p>
        </p:txBody>
      </p:sp>
    </p:spTree>
    <p:extLst>
      <p:ext uri="{BB962C8B-B14F-4D97-AF65-F5344CB8AC3E}">
        <p14:creationId xmlns:p14="http://schemas.microsoft.com/office/powerpoint/2010/main" val="128240307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ZNAKY EAN</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fontScale="92500"/>
          </a:bodyPr>
          <a:lstStyle/>
          <a:p>
            <a:pPr marL="0" indent="0">
              <a:buNone/>
            </a:pPr>
            <a:r>
              <a:rPr lang="cs-CZ" dirty="0"/>
              <a:t>fyzické násilí:</a:t>
            </a:r>
          </a:p>
          <a:p>
            <a:pPr lvl="0"/>
            <a:r>
              <a:rPr lang="cs-CZ" dirty="0"/>
              <a:t>poranění (výrony, poranění oka, hematomy, zlomeniny, popáleniny),</a:t>
            </a:r>
          </a:p>
          <a:p>
            <a:pPr lvl="0"/>
            <a:r>
              <a:rPr lang="cs-CZ" dirty="0"/>
              <a:t>opakovaná zranění – hematomy, řezné rány, popáleniny, odřeniny,</a:t>
            </a:r>
          </a:p>
          <a:p>
            <a:pPr lvl="0"/>
            <a:r>
              <a:rPr lang="cs-CZ" dirty="0"/>
              <a:t>opakovaná a stará zranění – pro něž nemá senior vysvětlení,</a:t>
            </a:r>
          </a:p>
          <a:p>
            <a:pPr lvl="0"/>
            <a:r>
              <a:rPr lang="cs-CZ" dirty="0"/>
              <a:t>časté návštěvy u lékaře – podvrtnutí, polámané kosti, zlomeniny,</a:t>
            </a:r>
          </a:p>
          <a:p>
            <a:pPr lvl="0"/>
            <a:r>
              <a:rPr lang="cs-CZ" dirty="0"/>
              <a:t>modřiny na těle, modřiny na vnitřních stehnech (možné sexuální </a:t>
            </a:r>
            <a:br>
              <a:rPr lang="cs-CZ" dirty="0"/>
            </a:br>
            <a:r>
              <a:rPr lang="cs-CZ" dirty="0"/>
              <a:t>násilí),</a:t>
            </a:r>
          </a:p>
        </p:txBody>
      </p:sp>
    </p:spTree>
    <p:extLst>
      <p:ext uri="{BB962C8B-B14F-4D97-AF65-F5344CB8AC3E}">
        <p14:creationId xmlns:p14="http://schemas.microsoft.com/office/powerpoint/2010/main" val="549694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endParaRPr lang="cs-CZ">
              <a:solidFill>
                <a:srgbClr val="FFFFFF"/>
              </a:solidFill>
            </a:endParaRP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6095999" y="713313"/>
            <a:ext cx="5257801" cy="5431376"/>
          </a:xfrm>
        </p:spPr>
        <p:txBody>
          <a:bodyPr anchor="ctr">
            <a:normAutofit/>
          </a:bodyPr>
          <a:lstStyle/>
          <a:p>
            <a:pPr indent="0" algn="just">
              <a:lnSpc>
                <a:spcPct val="115000"/>
              </a:lnSpc>
              <a:spcBef>
                <a:spcPts val="1200"/>
              </a:spcBef>
              <a:spcAft>
                <a:spcPts val="1200"/>
              </a:spcAft>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Definice syndromu CAN podle Zdravotní komise Rady Evropy (1992) „zahrnuje následující diagnostické kategorie: </a:t>
            </a:r>
          </a:p>
          <a:p>
            <a:pPr marL="342900" lvl="0" indent="-342900" algn="just">
              <a:lnSpc>
                <a:spcPct val="115000"/>
              </a:lnSpc>
              <a:spcBef>
                <a:spcPts val="1200"/>
              </a:spcBef>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Fyzické týrání</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Psychické týrání</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Sexuální zneužívání</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Zanedbávání</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Šikanování</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Systémové týrání (druhotné ponižování)</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Sekundární viktimizace</a:t>
            </a:r>
          </a:p>
          <a:p>
            <a:pPr marL="342900" lvl="0" indent="-342900" algn="just">
              <a:lnSpc>
                <a:spcPct val="115000"/>
              </a:lnSpc>
              <a:spcAft>
                <a:spcPts val="1200"/>
              </a:spcAft>
              <a:buFont typeface="Symbol" panose="05050102010706020507" pitchFamily="18" charset="2"/>
              <a:buChar char=""/>
              <a:tabLst>
                <a:tab pos="228600" algn="l"/>
                <a:tab pos="449580" algn="l"/>
              </a:tabLst>
            </a:pP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Münchhausenův</a:t>
            </a: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 syndrom by </a:t>
            </a:r>
            <a:r>
              <a:rPr lang="cs-CZ" sz="1800" dirty="0" err="1">
                <a:effectLst/>
                <a:latin typeface="Times New Roman" panose="02020603050405020304" pitchFamily="18" charset="0"/>
                <a:ea typeface="Calibri" panose="020F0502020204030204" pitchFamily="34" charset="0"/>
                <a:cs typeface="Times New Roman" panose="02020603050405020304" pitchFamily="18" charset="0"/>
              </a:rPr>
              <a:t>proxy</a:t>
            </a: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36732571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ZNAKY EAN</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pPr marL="0" indent="0">
              <a:buNone/>
            </a:pPr>
            <a:r>
              <a:rPr lang="cs-CZ" dirty="0"/>
              <a:t>psychické násilí: </a:t>
            </a:r>
          </a:p>
          <a:p>
            <a:pPr lvl="0"/>
            <a:r>
              <a:rPr lang="cs-CZ" dirty="0"/>
              <a:t>úzkost, zmatenost, </a:t>
            </a:r>
          </a:p>
          <a:p>
            <a:pPr lvl="0"/>
            <a:r>
              <a:rPr lang="cs-CZ" dirty="0"/>
              <a:t>potíže se spánkem, stud,</a:t>
            </a:r>
          </a:p>
          <a:p>
            <a:pPr lvl="0"/>
            <a:r>
              <a:rPr lang="cs-CZ" dirty="0"/>
              <a:t>deprese, beznaděj, myšlenky na sebevraždu, </a:t>
            </a:r>
          </a:p>
          <a:p>
            <a:pPr lvl="0"/>
            <a:r>
              <a:rPr lang="cs-CZ" dirty="0"/>
              <a:t>výrazný úbytek na váze, nebo naopak nárůst, který není způsoben nemocí,</a:t>
            </a:r>
          </a:p>
        </p:txBody>
      </p:sp>
    </p:spTree>
    <p:extLst>
      <p:ext uri="{BB962C8B-B14F-4D97-AF65-F5344CB8AC3E}">
        <p14:creationId xmlns:p14="http://schemas.microsoft.com/office/powerpoint/2010/main" val="37323235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ZNAKY EAN</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pPr marL="0" indent="0">
              <a:buNone/>
            </a:pPr>
            <a:r>
              <a:rPr lang="cs-CZ" dirty="0"/>
              <a:t>ekonomické násilí: </a:t>
            </a:r>
          </a:p>
          <a:p>
            <a:pPr lvl="0"/>
            <a:r>
              <a:rPr lang="cs-CZ" dirty="0"/>
              <a:t>nucení k podpisu dokumentů, kterým senior nerozumí,</a:t>
            </a:r>
          </a:p>
          <a:p>
            <a:pPr lvl="0"/>
            <a:r>
              <a:rPr lang="cs-CZ" dirty="0"/>
              <a:t>nucení k převodu nemovitosti,</a:t>
            </a:r>
          </a:p>
          <a:p>
            <a:pPr lvl="0"/>
            <a:r>
              <a:rPr lang="cs-CZ" dirty="0"/>
              <a:t>neobvyklé převody hotovosti, vybírání z bankomatu u ležící osoby,</a:t>
            </a:r>
          </a:p>
          <a:p>
            <a:pPr lvl="0"/>
            <a:r>
              <a:rPr lang="cs-CZ" dirty="0"/>
              <a:t>nucení k půjčkám,</a:t>
            </a:r>
          </a:p>
          <a:p>
            <a:pPr lvl="0"/>
            <a:r>
              <a:rPr lang="cs-CZ" dirty="0"/>
              <a:t>příslib doživotní péče za odkázání majetku,</a:t>
            </a:r>
          </a:p>
        </p:txBody>
      </p:sp>
    </p:spTree>
    <p:extLst>
      <p:ext uri="{BB962C8B-B14F-4D97-AF65-F5344CB8AC3E}">
        <p14:creationId xmlns:p14="http://schemas.microsoft.com/office/powerpoint/2010/main" val="36519260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2800" dirty="0">
                <a:solidFill>
                  <a:srgbClr val="FFFFFF"/>
                </a:solidFill>
              </a:rPr>
              <a:t>ZNAKY EAN</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118653" y="178904"/>
            <a:ext cx="6235148" cy="6361044"/>
          </a:xfrm>
        </p:spPr>
        <p:txBody>
          <a:bodyPr anchor="ctr">
            <a:normAutofit/>
          </a:bodyPr>
          <a:lstStyle/>
          <a:p>
            <a:pPr marL="0" indent="0">
              <a:buNone/>
            </a:pPr>
            <a:r>
              <a:rPr lang="cs-CZ" dirty="0"/>
              <a:t>sexuální násilí: </a:t>
            </a:r>
          </a:p>
          <a:p>
            <a:pPr lvl="0"/>
            <a:r>
              <a:rPr lang="cs-CZ" dirty="0"/>
              <a:t>sexuálně přenosné nemoci, infekce, </a:t>
            </a:r>
          </a:p>
          <a:p>
            <a:pPr lvl="0"/>
            <a:r>
              <a:rPr lang="cs-CZ" dirty="0"/>
              <a:t>bolestivost v oblasti genitálií (modřiny na vnitřní straně stehen),</a:t>
            </a:r>
          </a:p>
          <a:p>
            <a:r>
              <a:rPr lang="cs-CZ" dirty="0"/>
              <a:t>krvácení v oblasti genitálií. </a:t>
            </a:r>
          </a:p>
        </p:txBody>
      </p:sp>
    </p:spTree>
    <p:extLst>
      <p:ext uri="{BB962C8B-B14F-4D97-AF65-F5344CB8AC3E}">
        <p14:creationId xmlns:p14="http://schemas.microsoft.com/office/powerpoint/2010/main" val="2424127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18110CE-F535-4EF7-8FC5-22BB7EE4B0F0}"/>
              </a:ext>
            </a:extLst>
          </p:cNvPr>
          <p:cNvSpPr>
            <a:spLocks noGrp="1"/>
          </p:cNvSpPr>
          <p:nvPr>
            <p:ph type="title"/>
          </p:nvPr>
        </p:nvSpPr>
        <p:spPr/>
        <p:txBody>
          <a:bodyPr>
            <a:normAutofit fontScale="90000"/>
          </a:bodyPr>
          <a:lstStyle/>
          <a:p>
            <a:r>
              <a:rPr lang="cs-CZ" b="1" cap="small" dirty="0"/>
              <a:t>Znaky zanedbávání</a:t>
            </a:r>
            <a:br>
              <a:rPr lang="cs-CZ" b="1" cap="small" dirty="0"/>
            </a:br>
            <a:r>
              <a:rPr lang="cs-CZ" dirty="0"/>
              <a:t>chybějící osobní péče, špinavé prádlo, neostříhané nehty, přítomnost výkalů,</a:t>
            </a:r>
            <a:br>
              <a:rPr lang="cs-CZ" dirty="0"/>
            </a:br>
            <a:r>
              <a:rPr lang="cs-CZ" dirty="0"/>
              <a:t>zanedbanost, podvýživa,</a:t>
            </a:r>
            <a:br>
              <a:rPr lang="cs-CZ" dirty="0"/>
            </a:br>
            <a:r>
              <a:rPr lang="cs-CZ" dirty="0"/>
              <a:t>dehydratace, kdy je extrémní žízeň,</a:t>
            </a:r>
            <a:br>
              <a:rPr lang="cs-CZ" dirty="0"/>
            </a:br>
            <a:r>
              <a:rPr lang="cs-CZ" dirty="0"/>
              <a:t>sucho v ústech, apatie, bolestivost,</a:t>
            </a:r>
            <a:br>
              <a:rPr lang="cs-CZ" dirty="0"/>
            </a:br>
            <a:r>
              <a:rPr lang="cs-CZ" dirty="0"/>
              <a:t>nedostatek pomůcek – brýle, naslouchátka, chodítka, berle,</a:t>
            </a:r>
            <a:br>
              <a:rPr lang="cs-CZ" dirty="0"/>
            </a:br>
            <a:r>
              <a:rPr lang="cs-CZ" dirty="0"/>
              <a:t>proleženiny.</a:t>
            </a:r>
            <a:br>
              <a:rPr lang="cs-CZ" dirty="0"/>
            </a:br>
            <a:endParaRPr lang="cs-CZ" dirty="0"/>
          </a:p>
        </p:txBody>
      </p:sp>
    </p:spTree>
    <p:extLst>
      <p:ext uri="{BB962C8B-B14F-4D97-AF65-F5344CB8AC3E}">
        <p14:creationId xmlns:p14="http://schemas.microsoft.com/office/powerpoint/2010/main" val="359947595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3A476124-3482-4102-9376-A76D51974F11}"/>
              </a:ext>
            </a:extLst>
          </p:cNvPr>
          <p:cNvSpPr>
            <a:spLocks noGrp="1"/>
          </p:cNvSpPr>
          <p:nvPr>
            <p:ph type="title"/>
          </p:nvPr>
        </p:nvSpPr>
        <p:spPr/>
        <p:txBody>
          <a:bodyPr/>
          <a:lstStyle/>
          <a:p>
            <a:r>
              <a:rPr lang="cs-CZ" dirty="0"/>
              <a:t>PREVENCE EAN</a:t>
            </a:r>
          </a:p>
        </p:txBody>
      </p:sp>
      <p:sp>
        <p:nvSpPr>
          <p:cNvPr id="6" name="Zástupný symbol pro obsah 5">
            <a:extLst>
              <a:ext uri="{FF2B5EF4-FFF2-40B4-BE49-F238E27FC236}">
                <a16:creationId xmlns:a16="http://schemas.microsoft.com/office/drawing/2014/main" id="{78BBA208-45C2-48C4-9321-67419DB2BB93}"/>
              </a:ext>
            </a:extLst>
          </p:cNvPr>
          <p:cNvSpPr>
            <a:spLocks noGrp="1"/>
          </p:cNvSpPr>
          <p:nvPr>
            <p:ph idx="1"/>
          </p:nvPr>
        </p:nvSpPr>
        <p:spPr/>
        <p:txBody>
          <a:bodyPr>
            <a:normAutofit fontScale="70000" lnSpcReduction="20000"/>
          </a:bodyPr>
          <a:lstStyle/>
          <a:p>
            <a:pPr marL="0" indent="0">
              <a:buNone/>
            </a:pPr>
            <a:r>
              <a:rPr lang="cs-CZ" dirty="0"/>
              <a:t>Mezi strategie považované za nejslibnější patří:</a:t>
            </a:r>
          </a:p>
          <a:p>
            <a:pPr lvl="0"/>
            <a:r>
              <a:rPr lang="cs-CZ" dirty="0"/>
              <a:t>intervence pečovatelů, které poskytují služby ke zmírnění „břemene péče“,</a:t>
            </a:r>
          </a:p>
          <a:p>
            <a:pPr lvl="0"/>
            <a:r>
              <a:rPr lang="cs-CZ" dirty="0"/>
              <a:t>programy pro správu peněz pro starší dospělé ohrožené finančním vykořisťováním,</a:t>
            </a:r>
          </a:p>
          <a:p>
            <a:pPr lvl="0"/>
            <a:r>
              <a:rPr lang="cs-CZ" dirty="0"/>
              <a:t>linky pomoci a nouzové přístřešky,</a:t>
            </a:r>
          </a:p>
          <a:p>
            <a:r>
              <a:rPr lang="cs-CZ" dirty="0"/>
              <a:t>multidisciplinární týmy, protože požadované reakce často procházejí mnoha systémy, včetně trestního soudnictví, zdravotní péče, péče o duševní zdraví, služeb ochrany dospělých a dlouhodobé péče.</a:t>
            </a:r>
          </a:p>
        </p:txBody>
      </p:sp>
      <p:sp>
        <p:nvSpPr>
          <p:cNvPr id="7" name="Zástupný symbol pro text 6">
            <a:extLst>
              <a:ext uri="{FF2B5EF4-FFF2-40B4-BE49-F238E27FC236}">
                <a16:creationId xmlns:a16="http://schemas.microsoft.com/office/drawing/2014/main" id="{FAA8EA2A-E8EA-450B-9A61-6F88050FB87B}"/>
              </a:ext>
            </a:extLst>
          </p:cNvPr>
          <p:cNvSpPr>
            <a:spLocks noGrp="1"/>
          </p:cNvSpPr>
          <p:nvPr>
            <p:ph type="body" sz="half" idx="2"/>
          </p:nvPr>
        </p:nvSpPr>
        <p:spPr/>
        <p:txBody>
          <a:bodyPr/>
          <a:lstStyle/>
          <a:p>
            <a:endParaRPr lang="cs-CZ" dirty="0"/>
          </a:p>
        </p:txBody>
      </p:sp>
    </p:spTree>
    <p:extLst>
      <p:ext uri="{BB962C8B-B14F-4D97-AF65-F5344CB8AC3E}">
        <p14:creationId xmlns:p14="http://schemas.microsoft.com/office/powerpoint/2010/main" val="8156437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8C6111-B599-4705-8ECD-A783F6001A2F}"/>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6F613D0A-7623-4752-868D-CB21090DA4A2}"/>
              </a:ext>
            </a:extLst>
          </p:cNvPr>
          <p:cNvSpPr>
            <a:spLocks noGrp="1"/>
          </p:cNvSpPr>
          <p:nvPr>
            <p:ph idx="1"/>
          </p:nvPr>
        </p:nvSpPr>
        <p:spPr/>
        <p:txBody>
          <a:bodyPr/>
          <a:lstStyle/>
          <a:p>
            <a:r>
              <a:rPr lang="cs-CZ" dirty="0">
                <a:hlinkClick r:id="rId2"/>
              </a:rPr>
              <a:t>Z lásky nenávist</a:t>
            </a:r>
            <a:endParaRPr lang="cs-CZ" dirty="0"/>
          </a:p>
        </p:txBody>
      </p:sp>
    </p:spTree>
    <p:extLst>
      <p:ext uri="{BB962C8B-B14F-4D97-AF65-F5344CB8AC3E}">
        <p14:creationId xmlns:p14="http://schemas.microsoft.com/office/powerpoint/2010/main" val="1190152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5070" y="1834243"/>
            <a:ext cx="3781618" cy="3189514"/>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rgbClr val="C696A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Nadpis 1">
            <a:extLst>
              <a:ext uri="{FF2B5EF4-FFF2-40B4-BE49-F238E27FC236}">
                <a16:creationId xmlns:a16="http://schemas.microsoft.com/office/drawing/2014/main" id="{8322664C-4235-A887-4FB2-B3C39759E924}"/>
              </a:ext>
            </a:extLst>
          </p:cNvPr>
          <p:cNvSpPr>
            <a:spLocks noGrp="1"/>
          </p:cNvSpPr>
          <p:nvPr>
            <p:ph type="title"/>
          </p:nvPr>
        </p:nvSpPr>
        <p:spPr>
          <a:xfrm>
            <a:off x="960510" y="2785830"/>
            <a:ext cx="3010737" cy="1765613"/>
          </a:xfrm>
        </p:spPr>
        <p:txBody>
          <a:bodyPr>
            <a:normAutofit/>
          </a:bodyPr>
          <a:lstStyle/>
          <a:p>
            <a:pPr algn="ctr"/>
            <a:r>
              <a:rPr lang="cs-CZ" sz="3200" dirty="0">
                <a:solidFill>
                  <a:srgbClr val="FFFFFF"/>
                </a:solidFill>
              </a:rPr>
              <a:t>Výskyt</a:t>
            </a:r>
          </a:p>
        </p:txBody>
      </p:sp>
      <p:sp>
        <p:nvSpPr>
          <p:cNvPr id="3" name="Zástupný obsah 2">
            <a:extLst>
              <a:ext uri="{FF2B5EF4-FFF2-40B4-BE49-F238E27FC236}">
                <a16:creationId xmlns:a16="http://schemas.microsoft.com/office/drawing/2014/main" id="{99DF0BB2-C155-A255-067C-CD01F9ACB30C}"/>
              </a:ext>
            </a:extLst>
          </p:cNvPr>
          <p:cNvSpPr>
            <a:spLocks noGrp="1"/>
          </p:cNvSpPr>
          <p:nvPr>
            <p:ph idx="1"/>
          </p:nvPr>
        </p:nvSpPr>
        <p:spPr>
          <a:xfrm>
            <a:off x="5285014" y="964850"/>
            <a:ext cx="6068786" cy="4928300"/>
          </a:xfrm>
        </p:spPr>
        <p:txBody>
          <a:bodyPr anchor="ctr">
            <a:normAutofit/>
          </a:bodyPr>
          <a:lstStyle/>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trpí v současné době 1-2% dětí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přesnější určení není možné, řada případů není zachycena</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zanedbávání mohou být vystaveny děti od raného věku, i týrání</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nadpoloviční většina jsou týrané děti mladší 6-ti let</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nějakou zkušenost s psychickým týráním</a:t>
            </a:r>
            <a:r>
              <a:rPr lang="cs-CZ" sz="1800" dirty="0">
                <a:solidFill>
                  <a:srgbClr val="000000"/>
                </a:solidFill>
                <a:latin typeface="Times New Roman" panose="02020603050405020304" pitchFamily="18" charset="0"/>
                <a:ea typeface="Times New Roman" panose="02020603050405020304" pitchFamily="18" charset="0"/>
              </a:rPr>
              <a:t> </a:t>
            </a:r>
            <a:r>
              <a:rPr lang="cs-CZ" sz="1800" dirty="0">
                <a:solidFill>
                  <a:srgbClr val="000000"/>
                </a:solidFill>
                <a:effectLst/>
                <a:latin typeface="Times New Roman" panose="02020603050405020304" pitchFamily="18" charset="0"/>
                <a:ea typeface="Times New Roman" panose="02020603050405020304" pitchFamily="18" charset="0"/>
              </a:rPr>
              <a:t>udává 69% českých dospělých</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Častější je pravděpodobně psychické než fyzické týrání (často současně)</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přesnější vymezení počtu sexuálně zneužívaných je obtížnější, studie uvádějí 20-25% dospělé populace s nějakou takovou zkušeností, </a:t>
            </a:r>
          </a:p>
          <a:p>
            <a:pPr algn="just" hangingPunct="0">
              <a:tabLst>
                <a:tab pos="228600" algn="l"/>
              </a:tabLst>
            </a:pPr>
            <a:r>
              <a:rPr lang="cs-CZ" sz="1800" dirty="0">
                <a:solidFill>
                  <a:srgbClr val="000000"/>
                </a:solidFill>
                <a:effectLst/>
                <a:latin typeface="Times New Roman" panose="02020603050405020304" pitchFamily="18" charset="0"/>
                <a:ea typeface="Times New Roman" panose="02020603050405020304" pitchFamily="18" charset="0"/>
              </a:rPr>
              <a:t>sexuálně zneužívané jsou častěji dívky</a:t>
            </a:r>
          </a:p>
          <a:p>
            <a:endParaRPr lang="cs-CZ" sz="2000" dirty="0"/>
          </a:p>
        </p:txBody>
      </p:sp>
    </p:spTree>
    <p:extLst>
      <p:ext uri="{BB962C8B-B14F-4D97-AF65-F5344CB8AC3E}">
        <p14:creationId xmlns:p14="http://schemas.microsoft.com/office/powerpoint/2010/main" val="3759504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0339EE9-5436-4860-BBFC-7CD7C90DBA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A770EBD-5B77-46EC-BF58-EF27ACD6B4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0"/>
            <a:ext cx="7537705" cy="6858000"/>
          </a:xfrm>
          <a:custGeom>
            <a:avLst/>
            <a:gdLst>
              <a:gd name="connsiteX0" fmla="*/ 1008599 w 7299977"/>
              <a:gd name="connsiteY0" fmla="*/ 0 h 6858000"/>
              <a:gd name="connsiteX1" fmla="*/ 4420653 w 7299977"/>
              <a:gd name="connsiteY1" fmla="*/ 0 h 6858000"/>
              <a:gd name="connsiteX2" fmla="*/ 5511704 w 7299977"/>
              <a:gd name="connsiteY2" fmla="*/ 0 h 6858000"/>
              <a:gd name="connsiteX3" fmla="*/ 7299977 w 7299977"/>
              <a:gd name="connsiteY3" fmla="*/ 0 h 6858000"/>
              <a:gd name="connsiteX4" fmla="*/ 7299977 w 7299977"/>
              <a:gd name="connsiteY4" fmla="*/ 6858000 h 6858000"/>
              <a:gd name="connsiteX5" fmla="*/ 5511704 w 7299977"/>
              <a:gd name="connsiteY5" fmla="*/ 6858000 h 6858000"/>
              <a:gd name="connsiteX6" fmla="*/ 4420653 w 7299977"/>
              <a:gd name="connsiteY6" fmla="*/ 6858000 h 6858000"/>
              <a:gd name="connsiteX7" fmla="*/ 1592997 w 7299977"/>
              <a:gd name="connsiteY7" fmla="*/ 6858000 h 6858000"/>
              <a:gd name="connsiteX8" fmla="*/ 1232473 w 7299977"/>
              <a:gd name="connsiteY8" fmla="*/ 6658805 h 6858000"/>
              <a:gd name="connsiteX9" fmla="*/ 1075471 w 7299977"/>
              <a:gd name="connsiteY9" fmla="*/ 6431153 h 6858000"/>
              <a:gd name="connsiteX10" fmla="*/ 1020229 w 7299977"/>
              <a:gd name="connsiteY10" fmla="*/ 6367127 h 6858000"/>
              <a:gd name="connsiteX11" fmla="*/ 883579 w 7299977"/>
              <a:gd name="connsiteY11" fmla="*/ 6281757 h 6858000"/>
              <a:gd name="connsiteX12" fmla="*/ 645167 w 7299977"/>
              <a:gd name="connsiteY12" fmla="*/ 6100347 h 6858000"/>
              <a:gd name="connsiteX13" fmla="*/ 732391 w 7299977"/>
              <a:gd name="connsiteY13" fmla="*/ 6057663 h 6858000"/>
              <a:gd name="connsiteX14" fmla="*/ 985339 w 7299977"/>
              <a:gd name="connsiteY14" fmla="*/ 6167932 h 6858000"/>
              <a:gd name="connsiteX15" fmla="*/ 1168509 w 7299977"/>
              <a:gd name="connsiteY15" fmla="*/ 6196388 h 6858000"/>
              <a:gd name="connsiteX16" fmla="*/ 909746 w 7299977"/>
              <a:gd name="connsiteY16" fmla="*/ 6004307 h 6858000"/>
              <a:gd name="connsiteX17" fmla="*/ 659704 w 7299977"/>
              <a:gd name="connsiteY17" fmla="*/ 5755314 h 6858000"/>
              <a:gd name="connsiteX18" fmla="*/ 851597 w 7299977"/>
              <a:gd name="connsiteY18" fmla="*/ 5801555 h 6858000"/>
              <a:gd name="connsiteX19" fmla="*/ 860319 w 7299977"/>
              <a:gd name="connsiteY19" fmla="*/ 5769542 h 6858000"/>
              <a:gd name="connsiteX20" fmla="*/ 691686 w 7299977"/>
              <a:gd name="connsiteY20" fmla="*/ 5474306 h 6858000"/>
              <a:gd name="connsiteX21" fmla="*/ 610278 w 7299977"/>
              <a:gd name="connsiteY21" fmla="*/ 5353367 h 6858000"/>
              <a:gd name="connsiteX22" fmla="*/ 238123 w 7299977"/>
              <a:gd name="connsiteY22" fmla="*/ 4994104 h 6858000"/>
              <a:gd name="connsiteX23" fmla="*/ 592833 w 7299977"/>
              <a:gd name="connsiteY23" fmla="*/ 5154171 h 6858000"/>
              <a:gd name="connsiteX24" fmla="*/ 226494 w 7299977"/>
              <a:gd name="connsiteY24" fmla="*/ 4805580 h 6858000"/>
              <a:gd name="connsiteX25" fmla="*/ 49139 w 7299977"/>
              <a:gd name="connsiteY25" fmla="*/ 4677526 h 6858000"/>
              <a:gd name="connsiteX26" fmla="*/ 5527 w 7299977"/>
              <a:gd name="connsiteY26" fmla="*/ 4602828 h 6858000"/>
              <a:gd name="connsiteX27" fmla="*/ 84029 w 7299977"/>
              <a:gd name="connsiteY27" fmla="*/ 4585042 h 6858000"/>
              <a:gd name="connsiteX28" fmla="*/ 325347 w 7299977"/>
              <a:gd name="connsiteY28" fmla="*/ 4613499 h 6858000"/>
              <a:gd name="connsiteX29" fmla="*/ 25879 w 7299977"/>
              <a:gd name="connsiteY29" fmla="*/ 4378734 h 6858000"/>
              <a:gd name="connsiteX30" fmla="*/ 249753 w 7299977"/>
              <a:gd name="connsiteY30" fmla="*/ 4414305 h 6858000"/>
              <a:gd name="connsiteX31" fmla="*/ 313718 w 7299977"/>
              <a:gd name="connsiteY31" fmla="*/ 4321821 h 6858000"/>
              <a:gd name="connsiteX32" fmla="*/ 418386 w 7299977"/>
              <a:gd name="connsiteY32" fmla="*/ 4172424 h 6858000"/>
              <a:gd name="connsiteX33" fmla="*/ 491072 w 7299977"/>
              <a:gd name="connsiteY33" fmla="*/ 4090612 h 6858000"/>
              <a:gd name="connsiteX34" fmla="*/ 520147 w 7299977"/>
              <a:gd name="connsiteY34" fmla="*/ 3827390 h 6858000"/>
              <a:gd name="connsiteX35" fmla="*/ 459090 w 7299977"/>
              <a:gd name="connsiteY35" fmla="*/ 3539269 h 6858000"/>
              <a:gd name="connsiteX36" fmla="*/ 290458 w 7299977"/>
              <a:gd name="connsiteY36" fmla="*/ 3393429 h 6858000"/>
              <a:gd name="connsiteX37" fmla="*/ 339884 w 7299977"/>
              <a:gd name="connsiteY37" fmla="*/ 3229805 h 6858000"/>
              <a:gd name="connsiteX38" fmla="*/ 697501 w 7299977"/>
              <a:gd name="connsiteY38" fmla="*/ 3329402 h 6858000"/>
              <a:gd name="connsiteX39" fmla="*/ 165437 w 7299977"/>
              <a:gd name="connsiteY39" fmla="*/ 2941684 h 6858000"/>
              <a:gd name="connsiteX40" fmla="*/ 255568 w 7299977"/>
              <a:gd name="connsiteY40" fmla="*/ 2923898 h 6858000"/>
              <a:gd name="connsiteX41" fmla="*/ 578296 w 7299977"/>
              <a:gd name="connsiteY41" fmla="*/ 2703362 h 6858000"/>
              <a:gd name="connsiteX42" fmla="*/ 595740 w 7299977"/>
              <a:gd name="connsiteY42" fmla="*/ 2692689 h 6858000"/>
              <a:gd name="connsiteX43" fmla="*/ 650982 w 7299977"/>
              <a:gd name="connsiteY43" fmla="*/ 2553965 h 6858000"/>
              <a:gd name="connsiteX44" fmla="*/ 825429 w 7299977"/>
              <a:gd name="connsiteY44" fmla="*/ 2532623 h 6858000"/>
              <a:gd name="connsiteX45" fmla="*/ 970802 w 7299977"/>
              <a:gd name="connsiteY45" fmla="*/ 2564636 h 6858000"/>
              <a:gd name="connsiteX46" fmla="*/ 1127805 w 7299977"/>
              <a:gd name="connsiteY46" fmla="*/ 2525509 h 6858000"/>
              <a:gd name="connsiteX47" fmla="*/ 1267362 w 7299977"/>
              <a:gd name="connsiteY47" fmla="*/ 2543294 h 6858000"/>
              <a:gd name="connsiteX48" fmla="*/ 1386568 w 7299977"/>
              <a:gd name="connsiteY48" fmla="*/ 2518395 h 6858000"/>
              <a:gd name="connsiteX49" fmla="*/ 1270270 w 7299977"/>
              <a:gd name="connsiteY49" fmla="*/ 2401012 h 6858000"/>
              <a:gd name="connsiteX50" fmla="*/ 1107453 w 7299977"/>
              <a:gd name="connsiteY50" fmla="*/ 2401012 h 6858000"/>
              <a:gd name="connsiteX51" fmla="*/ 991154 w 7299977"/>
              <a:gd name="connsiteY51" fmla="*/ 2326314 h 6858000"/>
              <a:gd name="connsiteX52" fmla="*/ 880671 w 7299977"/>
              <a:gd name="connsiteY52" fmla="*/ 2191146 h 6858000"/>
              <a:gd name="connsiteX53" fmla="*/ 491072 w 7299977"/>
              <a:gd name="connsiteY53" fmla="*/ 1974165 h 6858000"/>
              <a:gd name="connsiteX54" fmla="*/ 421293 w 7299977"/>
              <a:gd name="connsiteY54" fmla="*/ 1892353 h 6858000"/>
              <a:gd name="connsiteX55" fmla="*/ 1531941 w 7299977"/>
              <a:gd name="connsiteY55" fmla="*/ 2208931 h 6858000"/>
              <a:gd name="connsiteX56" fmla="*/ 1188861 w 7299977"/>
              <a:gd name="connsiteY56" fmla="*/ 2077320 h 6858000"/>
              <a:gd name="connsiteX57" fmla="*/ 1421458 w 7299977"/>
              <a:gd name="connsiteY57" fmla="*/ 2102219 h 6858000"/>
              <a:gd name="connsiteX58" fmla="*/ 1549386 w 7299977"/>
              <a:gd name="connsiteY58" fmla="*/ 2013292 h 6858000"/>
              <a:gd name="connsiteX59" fmla="*/ 1549386 w 7299977"/>
              <a:gd name="connsiteY59" fmla="*/ 1984836 h 6858000"/>
              <a:gd name="connsiteX60" fmla="*/ 1453440 w 7299977"/>
              <a:gd name="connsiteY60" fmla="*/ 1903025 h 6858000"/>
              <a:gd name="connsiteX61" fmla="*/ 1398198 w 7299977"/>
              <a:gd name="connsiteY61" fmla="*/ 1849668 h 6858000"/>
              <a:gd name="connsiteX62" fmla="*/ 1247011 w 7299977"/>
              <a:gd name="connsiteY62" fmla="*/ 1657587 h 6858000"/>
              <a:gd name="connsiteX63" fmla="*/ 1354586 w 7299977"/>
              <a:gd name="connsiteY63" fmla="*/ 1636245 h 6858000"/>
              <a:gd name="connsiteX64" fmla="*/ 1395290 w 7299977"/>
              <a:gd name="connsiteY64" fmla="*/ 1597117 h 6858000"/>
              <a:gd name="connsiteX65" fmla="*/ 1366216 w 7299977"/>
              <a:gd name="connsiteY65" fmla="*/ 1540204 h 6858000"/>
              <a:gd name="connsiteX66" fmla="*/ 1031858 w 7299977"/>
              <a:gd name="connsiteY66" fmla="*/ 1365909 h 6858000"/>
              <a:gd name="connsiteX67" fmla="*/ 1005692 w 7299977"/>
              <a:gd name="connsiteY67" fmla="*/ 1230741 h 6858000"/>
              <a:gd name="connsiteX68" fmla="*/ 1069655 w 7299977"/>
              <a:gd name="connsiteY68" fmla="*/ 1209399 h 6858000"/>
              <a:gd name="connsiteX69" fmla="*/ 1142342 w 7299977"/>
              <a:gd name="connsiteY69" fmla="*/ 1220069 h 6858000"/>
              <a:gd name="connsiteX70" fmla="*/ 1084193 w 7299977"/>
              <a:gd name="connsiteY70" fmla="*/ 1113358 h 6858000"/>
              <a:gd name="connsiteX71" fmla="*/ 848689 w 7299977"/>
              <a:gd name="connsiteY71" fmla="*/ 1006647 h 6858000"/>
              <a:gd name="connsiteX72" fmla="*/ 805077 w 7299977"/>
              <a:gd name="connsiteY72" fmla="*/ 949734 h 6858000"/>
              <a:gd name="connsiteX73" fmla="*/ 863226 w 7299977"/>
              <a:gd name="connsiteY73" fmla="*/ 921277 h 6858000"/>
              <a:gd name="connsiteX74" fmla="*/ 906838 w 7299977"/>
              <a:gd name="connsiteY74" fmla="*/ 910606 h 6858000"/>
              <a:gd name="connsiteX75" fmla="*/ 5527 w 7299977"/>
              <a:gd name="connsiteY75" fmla="*/ 465975 h 6858000"/>
              <a:gd name="connsiteX76" fmla="*/ 209049 w 7299977"/>
              <a:gd name="connsiteY76" fmla="*/ 462417 h 6858000"/>
              <a:gd name="connsiteX77" fmla="*/ 409664 w 7299977"/>
              <a:gd name="connsiteY77" fmla="*/ 533558 h 6858000"/>
              <a:gd name="connsiteX78" fmla="*/ 621908 w 7299977"/>
              <a:gd name="connsiteY78" fmla="*/ 522887 h 6858000"/>
              <a:gd name="connsiteX79" fmla="*/ 822522 w 7299977"/>
              <a:gd name="connsiteY79" fmla="*/ 558458 h 6858000"/>
              <a:gd name="connsiteX80" fmla="*/ 996969 w 7299977"/>
              <a:gd name="connsiteY80" fmla="*/ 558458 h 6858000"/>
              <a:gd name="connsiteX81" fmla="*/ 834151 w 7299977"/>
              <a:gd name="connsiteY81" fmla="*/ 505101 h 6858000"/>
              <a:gd name="connsiteX82" fmla="*/ 773095 w 7299977"/>
              <a:gd name="connsiteY82" fmla="*/ 416176 h 6858000"/>
              <a:gd name="connsiteX83" fmla="*/ 793447 w 7299977"/>
              <a:gd name="connsiteY83" fmla="*/ 334364 h 6858000"/>
              <a:gd name="connsiteX84" fmla="*/ 860319 w 7299977"/>
              <a:gd name="connsiteY84" fmla="*/ 359262 h 6858000"/>
              <a:gd name="connsiteX85" fmla="*/ 938820 w 7299977"/>
              <a:gd name="connsiteY85" fmla="*/ 451747 h 6858000"/>
              <a:gd name="connsiteX86" fmla="*/ 956265 w 7299977"/>
              <a:gd name="connsiteY86" fmla="*/ 394834 h 6858000"/>
              <a:gd name="connsiteX87" fmla="*/ 1002784 w 7299977"/>
              <a:gd name="connsiteY87" fmla="*/ 352148 h 6858000"/>
              <a:gd name="connsiteX88" fmla="*/ 1270270 w 7299977"/>
              <a:gd name="connsiteY88" fmla="*/ 373491 h 6858000"/>
              <a:gd name="connsiteX89" fmla="*/ 1092915 w 7299977"/>
              <a:gd name="connsiteY89" fmla="*/ 192082 h 6858000"/>
              <a:gd name="connsiteX90" fmla="*/ 979525 w 7299977"/>
              <a:gd name="connsiteY90" fmla="*/ 163625 h 6858000"/>
              <a:gd name="connsiteX91" fmla="*/ 953358 w 7299977"/>
              <a:gd name="connsiteY91" fmla="*/ 88927 h 6858000"/>
              <a:gd name="connsiteX92" fmla="*/ 1005692 w 7299977"/>
              <a:gd name="connsiteY92" fmla="*/ 71141 h 6858000"/>
              <a:gd name="connsiteX93" fmla="*/ 1267362 w 7299977"/>
              <a:gd name="connsiteY93" fmla="*/ 135168 h 6858000"/>
              <a:gd name="connsiteX94" fmla="*/ 1310975 w 7299977"/>
              <a:gd name="connsiteY94" fmla="*/ 110269 h 6858000"/>
              <a:gd name="connsiteX95" fmla="*/ 1008599 w 7299977"/>
              <a:gd name="connsiteY9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Lst>
            <a:rect l="l" t="t" r="r" b="b"/>
            <a:pathLst>
              <a:path w="7299977" h="6858000">
                <a:moveTo>
                  <a:pt x="1008599" y="0"/>
                </a:moveTo>
                <a:lnTo>
                  <a:pt x="4420653" y="0"/>
                </a:lnTo>
                <a:lnTo>
                  <a:pt x="5511704" y="0"/>
                </a:lnTo>
                <a:lnTo>
                  <a:pt x="7299977" y="0"/>
                </a:lnTo>
                <a:lnTo>
                  <a:pt x="7299977" y="6858000"/>
                </a:lnTo>
                <a:lnTo>
                  <a:pt x="5511704" y="6858000"/>
                </a:lnTo>
                <a:lnTo>
                  <a:pt x="4420653" y="6858000"/>
                </a:lnTo>
                <a:lnTo>
                  <a:pt x="1592997" y="6858000"/>
                </a:lnTo>
                <a:cubicBezTo>
                  <a:pt x="1473792" y="6786859"/>
                  <a:pt x="1360401" y="6701489"/>
                  <a:pt x="1232473" y="6658805"/>
                </a:cubicBezTo>
                <a:cubicBezTo>
                  <a:pt x="1145250" y="6630349"/>
                  <a:pt x="1060933" y="6580550"/>
                  <a:pt x="1075471" y="6431153"/>
                </a:cubicBezTo>
                <a:cubicBezTo>
                  <a:pt x="1078378" y="6388469"/>
                  <a:pt x="1055118" y="6356456"/>
                  <a:pt x="1020229" y="6367127"/>
                </a:cubicBezTo>
                <a:cubicBezTo>
                  <a:pt x="953358" y="6388469"/>
                  <a:pt x="921375" y="6327999"/>
                  <a:pt x="883579" y="6281757"/>
                </a:cubicBezTo>
                <a:cubicBezTo>
                  <a:pt x="816707" y="6199945"/>
                  <a:pt x="752743" y="6114575"/>
                  <a:pt x="645167" y="6100347"/>
                </a:cubicBezTo>
                <a:cubicBezTo>
                  <a:pt x="665519" y="6036320"/>
                  <a:pt x="700408" y="6043434"/>
                  <a:pt x="732391" y="6057663"/>
                </a:cubicBezTo>
                <a:cubicBezTo>
                  <a:pt x="816707" y="6093234"/>
                  <a:pt x="901023" y="6132361"/>
                  <a:pt x="985339" y="6167932"/>
                </a:cubicBezTo>
                <a:cubicBezTo>
                  <a:pt x="1040581" y="6189274"/>
                  <a:pt x="1095822" y="6221287"/>
                  <a:pt x="1168509" y="6196388"/>
                </a:cubicBezTo>
                <a:cubicBezTo>
                  <a:pt x="1104545" y="6068335"/>
                  <a:pt x="996969" y="6043434"/>
                  <a:pt x="909746" y="6004307"/>
                </a:cubicBezTo>
                <a:cubicBezTo>
                  <a:pt x="802169" y="5954508"/>
                  <a:pt x="738206" y="5862025"/>
                  <a:pt x="659704" y="5755314"/>
                </a:cubicBezTo>
                <a:cubicBezTo>
                  <a:pt x="738206" y="5726858"/>
                  <a:pt x="787632" y="5805112"/>
                  <a:pt x="851597" y="5801555"/>
                </a:cubicBezTo>
                <a:cubicBezTo>
                  <a:pt x="854504" y="5790884"/>
                  <a:pt x="860319" y="5769542"/>
                  <a:pt x="860319" y="5769542"/>
                </a:cubicBezTo>
                <a:cubicBezTo>
                  <a:pt x="755650" y="5712629"/>
                  <a:pt x="709132" y="5605917"/>
                  <a:pt x="691686" y="5474306"/>
                </a:cubicBezTo>
                <a:cubicBezTo>
                  <a:pt x="685872" y="5406721"/>
                  <a:pt x="648075" y="5385379"/>
                  <a:pt x="610278" y="5353367"/>
                </a:cubicBezTo>
                <a:cubicBezTo>
                  <a:pt x="482350" y="5243097"/>
                  <a:pt x="345700" y="5143500"/>
                  <a:pt x="238123" y="4994104"/>
                </a:cubicBezTo>
                <a:cubicBezTo>
                  <a:pt x="363144" y="5011889"/>
                  <a:pt x="461997" y="5111487"/>
                  <a:pt x="592833" y="5154171"/>
                </a:cubicBezTo>
                <a:cubicBezTo>
                  <a:pt x="488165" y="4990547"/>
                  <a:pt x="351514" y="4905177"/>
                  <a:pt x="226494" y="4805580"/>
                </a:cubicBezTo>
                <a:cubicBezTo>
                  <a:pt x="168344" y="4759339"/>
                  <a:pt x="116011" y="4702425"/>
                  <a:pt x="49139" y="4677526"/>
                </a:cubicBezTo>
                <a:cubicBezTo>
                  <a:pt x="25879" y="4670412"/>
                  <a:pt x="-14826" y="4652628"/>
                  <a:pt x="5527" y="4602828"/>
                </a:cubicBezTo>
                <a:cubicBezTo>
                  <a:pt x="22972" y="4560144"/>
                  <a:pt x="54954" y="4574373"/>
                  <a:pt x="84029" y="4585042"/>
                </a:cubicBezTo>
                <a:cubicBezTo>
                  <a:pt x="153807" y="4613499"/>
                  <a:pt x="229401" y="4613499"/>
                  <a:pt x="325347" y="4613499"/>
                </a:cubicBezTo>
                <a:cubicBezTo>
                  <a:pt x="243939" y="4478331"/>
                  <a:pt x="95658" y="4521016"/>
                  <a:pt x="25879" y="4378734"/>
                </a:cubicBezTo>
                <a:cubicBezTo>
                  <a:pt x="113103" y="4353835"/>
                  <a:pt x="179975" y="4403633"/>
                  <a:pt x="249753" y="4414305"/>
                </a:cubicBezTo>
                <a:cubicBezTo>
                  <a:pt x="313718" y="4424975"/>
                  <a:pt x="328254" y="4400076"/>
                  <a:pt x="313718" y="4321821"/>
                </a:cubicBezTo>
                <a:cubicBezTo>
                  <a:pt x="290458" y="4200882"/>
                  <a:pt x="325347" y="4140411"/>
                  <a:pt x="418386" y="4172424"/>
                </a:cubicBezTo>
                <a:cubicBezTo>
                  <a:pt x="505609" y="4204438"/>
                  <a:pt x="514332" y="4158196"/>
                  <a:pt x="491072" y="4090612"/>
                </a:cubicBezTo>
                <a:cubicBezTo>
                  <a:pt x="456183" y="3991015"/>
                  <a:pt x="493979" y="3912759"/>
                  <a:pt x="520147" y="3827390"/>
                </a:cubicBezTo>
                <a:cubicBezTo>
                  <a:pt x="560851" y="3699337"/>
                  <a:pt x="543407" y="3635309"/>
                  <a:pt x="459090" y="3539269"/>
                </a:cubicBezTo>
                <a:cubicBezTo>
                  <a:pt x="409664" y="3485914"/>
                  <a:pt x="360236" y="3439672"/>
                  <a:pt x="290458" y="3393429"/>
                </a:cubicBezTo>
                <a:cubicBezTo>
                  <a:pt x="450368" y="3368530"/>
                  <a:pt x="284643" y="3283162"/>
                  <a:pt x="339884" y="3229805"/>
                </a:cubicBezTo>
                <a:cubicBezTo>
                  <a:pt x="453275" y="3208463"/>
                  <a:pt x="543407" y="3379202"/>
                  <a:pt x="697501" y="3329402"/>
                </a:cubicBezTo>
                <a:cubicBezTo>
                  <a:pt x="511425" y="3183563"/>
                  <a:pt x="302087" y="3137322"/>
                  <a:pt x="165437" y="2941684"/>
                </a:cubicBezTo>
                <a:cubicBezTo>
                  <a:pt x="197419" y="2899000"/>
                  <a:pt x="229401" y="2941684"/>
                  <a:pt x="255568" y="2923898"/>
                </a:cubicBezTo>
                <a:cubicBezTo>
                  <a:pt x="255568" y="2913227"/>
                  <a:pt x="560851" y="2980812"/>
                  <a:pt x="578296" y="2703362"/>
                </a:cubicBezTo>
                <a:cubicBezTo>
                  <a:pt x="584111" y="2703362"/>
                  <a:pt x="589926" y="2703362"/>
                  <a:pt x="595740" y="2692689"/>
                </a:cubicBezTo>
                <a:cubicBezTo>
                  <a:pt x="627722" y="2653563"/>
                  <a:pt x="598648" y="2561080"/>
                  <a:pt x="650982" y="2553965"/>
                </a:cubicBezTo>
                <a:cubicBezTo>
                  <a:pt x="709132" y="2546851"/>
                  <a:pt x="764373" y="2514837"/>
                  <a:pt x="825429" y="2532623"/>
                </a:cubicBezTo>
                <a:cubicBezTo>
                  <a:pt x="871949" y="2546851"/>
                  <a:pt x="921375" y="2564636"/>
                  <a:pt x="970802" y="2564636"/>
                </a:cubicBezTo>
                <a:cubicBezTo>
                  <a:pt x="1023136" y="2564636"/>
                  <a:pt x="1095822" y="2685576"/>
                  <a:pt x="1127805" y="2525509"/>
                </a:cubicBezTo>
                <a:cubicBezTo>
                  <a:pt x="1127805" y="2518395"/>
                  <a:pt x="1217936" y="2536181"/>
                  <a:pt x="1267362" y="2543294"/>
                </a:cubicBezTo>
                <a:cubicBezTo>
                  <a:pt x="1308067" y="2550408"/>
                  <a:pt x="1357494" y="2582422"/>
                  <a:pt x="1386568" y="2518395"/>
                </a:cubicBezTo>
                <a:cubicBezTo>
                  <a:pt x="1401105" y="2479267"/>
                  <a:pt x="1331326" y="2408126"/>
                  <a:pt x="1270270" y="2401012"/>
                </a:cubicBezTo>
                <a:cubicBezTo>
                  <a:pt x="1215029" y="2393898"/>
                  <a:pt x="1159787" y="2386784"/>
                  <a:pt x="1107453" y="2401012"/>
                </a:cubicBezTo>
                <a:cubicBezTo>
                  <a:pt x="1043489" y="2418796"/>
                  <a:pt x="1008599" y="2390340"/>
                  <a:pt x="991154" y="2326314"/>
                </a:cubicBezTo>
                <a:cubicBezTo>
                  <a:pt x="970802" y="2258731"/>
                  <a:pt x="933005" y="2223159"/>
                  <a:pt x="880671" y="2191146"/>
                </a:cubicBezTo>
                <a:cubicBezTo>
                  <a:pt x="752743" y="2112891"/>
                  <a:pt x="630630" y="2020407"/>
                  <a:pt x="491072" y="1974165"/>
                </a:cubicBezTo>
                <a:cubicBezTo>
                  <a:pt x="464905" y="1967051"/>
                  <a:pt x="432923" y="1952823"/>
                  <a:pt x="421293" y="1892353"/>
                </a:cubicBezTo>
                <a:cubicBezTo>
                  <a:pt x="799262" y="1984836"/>
                  <a:pt x="1142342" y="2223159"/>
                  <a:pt x="1531941" y="2208931"/>
                </a:cubicBezTo>
                <a:cubicBezTo>
                  <a:pt x="1427272" y="2134233"/>
                  <a:pt x="1302252" y="2130676"/>
                  <a:pt x="1188861" y="2077320"/>
                </a:cubicBezTo>
                <a:cubicBezTo>
                  <a:pt x="1270270" y="2038192"/>
                  <a:pt x="1345864" y="2080877"/>
                  <a:pt x="1421458" y="2102219"/>
                </a:cubicBezTo>
                <a:cubicBezTo>
                  <a:pt x="1485422" y="2120004"/>
                  <a:pt x="1543571" y="2123562"/>
                  <a:pt x="1549386" y="2013292"/>
                </a:cubicBezTo>
                <a:cubicBezTo>
                  <a:pt x="1549386" y="2002622"/>
                  <a:pt x="1549386" y="1995507"/>
                  <a:pt x="1549386" y="1984836"/>
                </a:cubicBezTo>
                <a:cubicBezTo>
                  <a:pt x="1526126" y="1938595"/>
                  <a:pt x="1494144" y="1917252"/>
                  <a:pt x="1453440" y="1903025"/>
                </a:cubicBezTo>
                <a:cubicBezTo>
                  <a:pt x="1430180" y="1895910"/>
                  <a:pt x="1398198" y="1881683"/>
                  <a:pt x="1398198" y="1849668"/>
                </a:cubicBezTo>
                <a:cubicBezTo>
                  <a:pt x="1401105" y="1728729"/>
                  <a:pt x="1322604" y="1693158"/>
                  <a:pt x="1247011" y="1657587"/>
                </a:cubicBezTo>
                <a:cubicBezTo>
                  <a:pt x="1287715" y="1597117"/>
                  <a:pt x="1322604" y="1639802"/>
                  <a:pt x="1354586" y="1636245"/>
                </a:cubicBezTo>
                <a:cubicBezTo>
                  <a:pt x="1374939" y="1632688"/>
                  <a:pt x="1395290" y="1629132"/>
                  <a:pt x="1395290" y="1597117"/>
                </a:cubicBezTo>
                <a:cubicBezTo>
                  <a:pt x="1395290" y="1572219"/>
                  <a:pt x="1386568" y="1540204"/>
                  <a:pt x="1366216" y="1540204"/>
                </a:cubicBezTo>
                <a:cubicBezTo>
                  <a:pt x="1238288" y="1536647"/>
                  <a:pt x="1165601" y="1365909"/>
                  <a:pt x="1031858" y="1365909"/>
                </a:cubicBezTo>
                <a:cubicBezTo>
                  <a:pt x="950450" y="1365909"/>
                  <a:pt x="1072563" y="1269868"/>
                  <a:pt x="1005692" y="1230741"/>
                </a:cubicBezTo>
                <a:cubicBezTo>
                  <a:pt x="991154" y="1220069"/>
                  <a:pt x="1046396" y="1205842"/>
                  <a:pt x="1069655" y="1209399"/>
                </a:cubicBezTo>
                <a:cubicBezTo>
                  <a:pt x="1092915" y="1212955"/>
                  <a:pt x="1113268" y="1237855"/>
                  <a:pt x="1142342" y="1220069"/>
                </a:cubicBezTo>
                <a:cubicBezTo>
                  <a:pt x="1156879" y="1156043"/>
                  <a:pt x="1119082" y="1131144"/>
                  <a:pt x="1084193" y="1113358"/>
                </a:cubicBezTo>
                <a:cubicBezTo>
                  <a:pt x="1008599" y="1070674"/>
                  <a:pt x="933005" y="1020875"/>
                  <a:pt x="848689" y="1006647"/>
                </a:cubicBezTo>
                <a:cubicBezTo>
                  <a:pt x="819615" y="1003089"/>
                  <a:pt x="802169" y="985305"/>
                  <a:pt x="805077" y="949734"/>
                </a:cubicBezTo>
                <a:cubicBezTo>
                  <a:pt x="810892" y="903491"/>
                  <a:pt x="839967" y="917720"/>
                  <a:pt x="863226" y="921277"/>
                </a:cubicBezTo>
                <a:cubicBezTo>
                  <a:pt x="877764" y="924835"/>
                  <a:pt x="892301" y="935506"/>
                  <a:pt x="906838" y="910606"/>
                </a:cubicBezTo>
                <a:cubicBezTo>
                  <a:pt x="566666" y="658055"/>
                  <a:pt x="386404" y="672284"/>
                  <a:pt x="5527" y="465975"/>
                </a:cubicBezTo>
                <a:cubicBezTo>
                  <a:pt x="89843" y="426847"/>
                  <a:pt x="150900" y="455303"/>
                  <a:pt x="209049" y="462417"/>
                </a:cubicBezTo>
                <a:cubicBezTo>
                  <a:pt x="354422" y="480203"/>
                  <a:pt x="264290" y="512216"/>
                  <a:pt x="409664" y="533558"/>
                </a:cubicBezTo>
                <a:cubicBezTo>
                  <a:pt x="479443" y="544229"/>
                  <a:pt x="543407" y="579800"/>
                  <a:pt x="621908" y="522887"/>
                </a:cubicBezTo>
                <a:cubicBezTo>
                  <a:pt x="674242" y="483759"/>
                  <a:pt x="758558" y="526444"/>
                  <a:pt x="822522" y="558458"/>
                </a:cubicBezTo>
                <a:cubicBezTo>
                  <a:pt x="874856" y="586915"/>
                  <a:pt x="927190" y="594028"/>
                  <a:pt x="996969" y="558458"/>
                </a:cubicBezTo>
                <a:cubicBezTo>
                  <a:pt x="933005" y="537116"/>
                  <a:pt x="883579" y="519330"/>
                  <a:pt x="834151" y="505101"/>
                </a:cubicBezTo>
                <a:cubicBezTo>
                  <a:pt x="793447" y="494431"/>
                  <a:pt x="770187" y="469532"/>
                  <a:pt x="773095" y="416176"/>
                </a:cubicBezTo>
                <a:cubicBezTo>
                  <a:pt x="773095" y="387720"/>
                  <a:pt x="764373" y="348592"/>
                  <a:pt x="793447" y="334364"/>
                </a:cubicBezTo>
                <a:cubicBezTo>
                  <a:pt x="816707" y="320135"/>
                  <a:pt x="848689" y="334364"/>
                  <a:pt x="860319" y="359262"/>
                </a:cubicBezTo>
                <a:cubicBezTo>
                  <a:pt x="874856" y="405504"/>
                  <a:pt x="889393" y="448189"/>
                  <a:pt x="938820" y="451747"/>
                </a:cubicBezTo>
                <a:cubicBezTo>
                  <a:pt x="1005692" y="458860"/>
                  <a:pt x="967894" y="430405"/>
                  <a:pt x="956265" y="394834"/>
                </a:cubicBezTo>
                <a:cubicBezTo>
                  <a:pt x="944635" y="355706"/>
                  <a:pt x="979525" y="345034"/>
                  <a:pt x="1002784" y="352148"/>
                </a:cubicBezTo>
                <a:cubicBezTo>
                  <a:pt x="1090008" y="384162"/>
                  <a:pt x="1180139" y="327250"/>
                  <a:pt x="1270270" y="373491"/>
                </a:cubicBezTo>
                <a:cubicBezTo>
                  <a:pt x="1247011" y="259665"/>
                  <a:pt x="1197583" y="209867"/>
                  <a:pt x="1092915" y="192082"/>
                </a:cubicBezTo>
                <a:cubicBezTo>
                  <a:pt x="1055118" y="188525"/>
                  <a:pt x="1014414" y="195638"/>
                  <a:pt x="979525" y="163625"/>
                </a:cubicBezTo>
                <a:cubicBezTo>
                  <a:pt x="959172" y="145839"/>
                  <a:pt x="938820" y="124497"/>
                  <a:pt x="953358" y="88927"/>
                </a:cubicBezTo>
                <a:cubicBezTo>
                  <a:pt x="962080" y="64027"/>
                  <a:pt x="985339" y="64027"/>
                  <a:pt x="1005692" y="71141"/>
                </a:cubicBezTo>
                <a:cubicBezTo>
                  <a:pt x="1090008" y="110269"/>
                  <a:pt x="1180139" y="120941"/>
                  <a:pt x="1267362" y="135168"/>
                </a:cubicBezTo>
                <a:cubicBezTo>
                  <a:pt x="1281900" y="138725"/>
                  <a:pt x="1296437" y="145839"/>
                  <a:pt x="1310975" y="110269"/>
                </a:cubicBezTo>
                <a:cubicBezTo>
                  <a:pt x="1209214" y="78255"/>
                  <a:pt x="1110360" y="35571"/>
                  <a:pt x="1008599" y="0"/>
                </a:cubicBezTo>
                <a:close/>
              </a:path>
            </a:pathLst>
          </a:custGeom>
          <a:solidFill>
            <a:srgbClr val="C696A5">
              <a:alpha val="20000"/>
            </a:srgbClr>
          </a:solidFill>
          <a:ln w="32707" cap="flat">
            <a:noFill/>
            <a:prstDash val="solid"/>
            <a:miter/>
          </a:ln>
        </p:spPr>
        <p:txBody>
          <a:bodyPr rtlCol="0" anchor="ctr"/>
          <a:lstStyle/>
          <a:p>
            <a:endParaRPr lang="en-US">
              <a:solidFill>
                <a:schemeClr val="tx1"/>
              </a:solidFill>
            </a:endParaRPr>
          </a:p>
        </p:txBody>
      </p:sp>
      <p:sp>
        <p:nvSpPr>
          <p:cNvPr id="2" name="Nadpis 1">
            <a:extLst>
              <a:ext uri="{FF2B5EF4-FFF2-40B4-BE49-F238E27FC236}">
                <a16:creationId xmlns:a16="http://schemas.microsoft.com/office/drawing/2014/main" id="{0A1CCAA6-9D07-7F33-4B9A-E495EFFBA3F6}"/>
              </a:ext>
            </a:extLst>
          </p:cNvPr>
          <p:cNvSpPr>
            <a:spLocks noGrp="1"/>
          </p:cNvSpPr>
          <p:nvPr>
            <p:ph type="title"/>
          </p:nvPr>
        </p:nvSpPr>
        <p:spPr>
          <a:xfrm>
            <a:off x="905484" y="1065749"/>
            <a:ext cx="3748810" cy="4726502"/>
          </a:xfrm>
        </p:spPr>
        <p:txBody>
          <a:bodyPr>
            <a:normAutofit/>
          </a:bodyPr>
          <a:lstStyle/>
          <a:p>
            <a:pPr marL="342900" lvl="0" indent="-342900">
              <a:lnSpc>
                <a:spcPct val="115000"/>
              </a:lnSpc>
              <a:spcBef>
                <a:spcPts val="1200"/>
              </a:spcBef>
            </a:pPr>
            <a:br>
              <a:rPr lang="cs-CZ" sz="1800" dirty="0">
                <a:effectLst/>
                <a:latin typeface="Times New Roman" panose="02020603050405020304" pitchFamily="18" charset="0"/>
                <a:ea typeface="Calibri" panose="020F0502020204030204" pitchFamily="34" charset="0"/>
                <a:cs typeface="Times New Roman" panose="02020603050405020304" pitchFamily="18" charset="0"/>
              </a:rPr>
            </a:br>
            <a:r>
              <a:rPr lang="cs-CZ" sz="5400" dirty="0">
                <a:effectLst/>
                <a:latin typeface="Times New Roman" panose="02020603050405020304" pitchFamily="18" charset="0"/>
                <a:ea typeface="Calibri" panose="020F0502020204030204" pitchFamily="34" charset="0"/>
                <a:cs typeface="Times New Roman" panose="02020603050405020304" pitchFamily="18" charset="0"/>
              </a:rPr>
              <a:t>Fenomén POPELKA</a:t>
            </a:r>
            <a:endParaRPr lang="cs-CZ" sz="5400" dirty="0"/>
          </a:p>
        </p:txBody>
      </p:sp>
      <p:sp>
        <p:nvSpPr>
          <p:cNvPr id="3" name="Zástupný obsah 2">
            <a:extLst>
              <a:ext uri="{FF2B5EF4-FFF2-40B4-BE49-F238E27FC236}">
                <a16:creationId xmlns:a16="http://schemas.microsoft.com/office/drawing/2014/main" id="{24D7D961-D1C8-8D28-23B6-B2F34984B316}"/>
              </a:ext>
            </a:extLst>
          </p:cNvPr>
          <p:cNvSpPr>
            <a:spLocks noGrp="1"/>
          </p:cNvSpPr>
          <p:nvPr>
            <p:ph idx="1"/>
          </p:nvPr>
        </p:nvSpPr>
        <p:spPr>
          <a:xfrm>
            <a:off x="6804401" y="713313"/>
            <a:ext cx="4549400" cy="5431376"/>
          </a:xfrm>
        </p:spPr>
        <p:txBody>
          <a:bodyPr anchor="ctr">
            <a:normAutofit fontScale="92500" lnSpcReduction="10000"/>
          </a:bodyPr>
          <a:lstStyle/>
          <a:p>
            <a:pPr marL="342900" lvl="0" indent="-342900" algn="just">
              <a:lnSpc>
                <a:spcPct val="115000"/>
              </a:lnSpc>
              <a:spcBef>
                <a:spcPts val="1200"/>
              </a:spcBef>
              <a:buFont typeface="Symbol" panose="05050102010706020507" pitchFamily="18" charset="2"/>
              <a:buChar char=""/>
            </a:pP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Situaci, kdy si rodič vybere pouze jedno dítě jako „terč“ týrání, zneužívání nebo zanedbávání. Bez vazby na </a:t>
            </a:r>
            <a:r>
              <a:rPr lang="cs-CZ" sz="1800" b="1" dirty="0" err="1">
                <a:effectLst/>
                <a:latin typeface="Times New Roman" panose="02020603050405020304" pitchFamily="18" charset="0"/>
                <a:ea typeface="Calibri" panose="020F0502020204030204" pitchFamily="34" charset="0"/>
                <a:cs typeface="Times New Roman" panose="02020603050405020304" pitchFamily="18" charset="0"/>
              </a:rPr>
              <a:t>biologičnost</a:t>
            </a:r>
            <a:r>
              <a:rPr lang="cs-CZ" sz="1800" b="1" dirty="0">
                <a:effectLst/>
                <a:latin typeface="Times New Roman" panose="02020603050405020304" pitchFamily="18" charset="0"/>
                <a:ea typeface="Calibri" panose="020F0502020204030204" pitchFamily="34" charset="0"/>
                <a:cs typeface="Times New Roman" panose="02020603050405020304" pitchFamily="18" charset="0"/>
              </a:rPr>
              <a:t> rodiče. </a:t>
            </a:r>
          </a:p>
          <a:p>
            <a:pPr marL="342900" lvl="0" indent="-342900" algn="just">
              <a:lnSpc>
                <a:spcPct val="115000"/>
              </a:lnSpc>
              <a:buFont typeface="Symbol" panose="05050102010706020507" pitchFamily="18" charset="2"/>
              <a:buChar cha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Podle některých názorů evoluční psychologie se jedná o efekt, kdy se může projevit vyšší hladina agresivity u „nebiologických“ rodičů, oproti biologickým. </a:t>
            </a:r>
          </a:p>
          <a:p>
            <a:pPr marL="342900" lvl="0" indent="-342900" algn="just">
              <a:lnSpc>
                <a:spcPct val="115000"/>
              </a:lnSpc>
              <a:buFont typeface="Symbol" panose="05050102010706020507" pitchFamily="18" charset="2"/>
              <a:buChar char=""/>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Dále bývá výraz vysvětlován jako strach ženy z nezávislosti (finanční, citové aj.), spojený s touhou, aby se ostatní o danou osobu starali. Zvýrazňuje se současně s věkem. Často se spojuje s nerealistickým očekávání ideálního partnera (prince) a nedůvěrou dosáhnout „štěstí“ vlastními silami. Někdy se projevuje i frustrace za závislosti, kdy ženy po závislosti touží, ale bojí se, co by to mohlo pro ně znamenat. </a:t>
            </a:r>
            <a:endParaRPr lang="cs-CZ" sz="2000" dirty="0"/>
          </a:p>
        </p:txBody>
      </p:sp>
    </p:spTree>
    <p:extLst>
      <p:ext uri="{BB962C8B-B14F-4D97-AF65-F5344CB8AC3E}">
        <p14:creationId xmlns:p14="http://schemas.microsoft.com/office/powerpoint/2010/main" val="98003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7718681-A12E-49D6-9925-DD7C68176D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FBD77573-9EF2-4C35-8285-A1CF6FBB0E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5511704" cy="6858000"/>
          </a:xfrm>
          <a:custGeom>
            <a:avLst/>
            <a:gdLst>
              <a:gd name="connsiteX0" fmla="*/ 5511704 w 5511704"/>
              <a:gd name="connsiteY0" fmla="*/ 0 h 6886576"/>
              <a:gd name="connsiteX1" fmla="*/ 1008599 w 5511704"/>
              <a:gd name="connsiteY1" fmla="*/ 0 h 6886576"/>
              <a:gd name="connsiteX2" fmla="*/ 1310975 w 5511704"/>
              <a:gd name="connsiteY2" fmla="*/ 110728 h 6886576"/>
              <a:gd name="connsiteX3" fmla="*/ 1267362 w 5511704"/>
              <a:gd name="connsiteY3" fmla="*/ 135731 h 6886576"/>
              <a:gd name="connsiteX4" fmla="*/ 1005692 w 5511704"/>
              <a:gd name="connsiteY4" fmla="*/ 71437 h 6886576"/>
              <a:gd name="connsiteX5" fmla="*/ 953358 w 5511704"/>
              <a:gd name="connsiteY5" fmla="*/ 89297 h 6886576"/>
              <a:gd name="connsiteX6" fmla="*/ 979525 w 5511704"/>
              <a:gd name="connsiteY6" fmla="*/ 164307 h 6886576"/>
              <a:gd name="connsiteX7" fmla="*/ 1092915 w 5511704"/>
              <a:gd name="connsiteY7" fmla="*/ 192882 h 6886576"/>
              <a:gd name="connsiteX8" fmla="*/ 1270270 w 5511704"/>
              <a:gd name="connsiteY8" fmla="*/ 375047 h 6886576"/>
              <a:gd name="connsiteX9" fmla="*/ 1002784 w 5511704"/>
              <a:gd name="connsiteY9" fmla="*/ 353615 h 6886576"/>
              <a:gd name="connsiteX10" fmla="*/ 956265 w 5511704"/>
              <a:gd name="connsiteY10" fmla="*/ 396479 h 6886576"/>
              <a:gd name="connsiteX11" fmla="*/ 938820 w 5511704"/>
              <a:gd name="connsiteY11" fmla="*/ 453629 h 6886576"/>
              <a:gd name="connsiteX12" fmla="*/ 860319 w 5511704"/>
              <a:gd name="connsiteY12" fmla="*/ 360759 h 6886576"/>
              <a:gd name="connsiteX13" fmla="*/ 793447 w 5511704"/>
              <a:gd name="connsiteY13" fmla="*/ 335757 h 6886576"/>
              <a:gd name="connsiteX14" fmla="*/ 773095 w 5511704"/>
              <a:gd name="connsiteY14" fmla="*/ 417910 h 6886576"/>
              <a:gd name="connsiteX15" fmla="*/ 834151 w 5511704"/>
              <a:gd name="connsiteY15" fmla="*/ 507206 h 6886576"/>
              <a:gd name="connsiteX16" fmla="*/ 996969 w 5511704"/>
              <a:gd name="connsiteY16" fmla="*/ 560785 h 6886576"/>
              <a:gd name="connsiteX17" fmla="*/ 822522 w 5511704"/>
              <a:gd name="connsiteY17" fmla="*/ 560785 h 6886576"/>
              <a:gd name="connsiteX18" fmla="*/ 621908 w 5511704"/>
              <a:gd name="connsiteY18" fmla="*/ 525066 h 6886576"/>
              <a:gd name="connsiteX19" fmla="*/ 409664 w 5511704"/>
              <a:gd name="connsiteY19" fmla="*/ 535781 h 6886576"/>
              <a:gd name="connsiteX20" fmla="*/ 209049 w 5511704"/>
              <a:gd name="connsiteY20" fmla="*/ 464344 h 6886576"/>
              <a:gd name="connsiteX21" fmla="*/ 5527 w 5511704"/>
              <a:gd name="connsiteY21" fmla="*/ 467916 h 6886576"/>
              <a:gd name="connsiteX22" fmla="*/ 906838 w 5511704"/>
              <a:gd name="connsiteY22" fmla="*/ 914400 h 6886576"/>
              <a:gd name="connsiteX23" fmla="*/ 863226 w 5511704"/>
              <a:gd name="connsiteY23" fmla="*/ 925116 h 6886576"/>
              <a:gd name="connsiteX24" fmla="*/ 805077 w 5511704"/>
              <a:gd name="connsiteY24" fmla="*/ 953691 h 6886576"/>
              <a:gd name="connsiteX25" fmla="*/ 848689 w 5511704"/>
              <a:gd name="connsiteY25" fmla="*/ 1010841 h 6886576"/>
              <a:gd name="connsiteX26" fmla="*/ 1084193 w 5511704"/>
              <a:gd name="connsiteY26" fmla="*/ 1117997 h 6886576"/>
              <a:gd name="connsiteX27" fmla="*/ 1142342 w 5511704"/>
              <a:gd name="connsiteY27" fmla="*/ 1225153 h 6886576"/>
              <a:gd name="connsiteX28" fmla="*/ 1069655 w 5511704"/>
              <a:gd name="connsiteY28" fmla="*/ 1214438 h 6886576"/>
              <a:gd name="connsiteX29" fmla="*/ 1005692 w 5511704"/>
              <a:gd name="connsiteY29" fmla="*/ 1235869 h 6886576"/>
              <a:gd name="connsiteX30" fmla="*/ 1031858 w 5511704"/>
              <a:gd name="connsiteY30" fmla="*/ 1371600 h 6886576"/>
              <a:gd name="connsiteX31" fmla="*/ 1366216 w 5511704"/>
              <a:gd name="connsiteY31" fmla="*/ 1546622 h 6886576"/>
              <a:gd name="connsiteX32" fmla="*/ 1395290 w 5511704"/>
              <a:gd name="connsiteY32" fmla="*/ 1603772 h 6886576"/>
              <a:gd name="connsiteX33" fmla="*/ 1354586 w 5511704"/>
              <a:gd name="connsiteY33" fmla="*/ 1643063 h 6886576"/>
              <a:gd name="connsiteX34" fmla="*/ 1247011 w 5511704"/>
              <a:gd name="connsiteY34" fmla="*/ 1664494 h 6886576"/>
              <a:gd name="connsiteX35" fmla="*/ 1398198 w 5511704"/>
              <a:gd name="connsiteY35" fmla="*/ 1857375 h 6886576"/>
              <a:gd name="connsiteX36" fmla="*/ 1453440 w 5511704"/>
              <a:gd name="connsiteY36" fmla="*/ 1910954 h 6886576"/>
              <a:gd name="connsiteX37" fmla="*/ 1549386 w 5511704"/>
              <a:gd name="connsiteY37" fmla="*/ 1993106 h 6886576"/>
              <a:gd name="connsiteX38" fmla="*/ 1549386 w 5511704"/>
              <a:gd name="connsiteY38" fmla="*/ 2021681 h 6886576"/>
              <a:gd name="connsiteX39" fmla="*/ 1421458 w 5511704"/>
              <a:gd name="connsiteY39" fmla="*/ 2110978 h 6886576"/>
              <a:gd name="connsiteX40" fmla="*/ 1188861 w 5511704"/>
              <a:gd name="connsiteY40" fmla="*/ 2085976 h 6886576"/>
              <a:gd name="connsiteX41" fmla="*/ 1531941 w 5511704"/>
              <a:gd name="connsiteY41" fmla="*/ 2218135 h 6886576"/>
              <a:gd name="connsiteX42" fmla="*/ 421293 w 5511704"/>
              <a:gd name="connsiteY42" fmla="*/ 1900238 h 6886576"/>
              <a:gd name="connsiteX43" fmla="*/ 491072 w 5511704"/>
              <a:gd name="connsiteY43" fmla="*/ 1982391 h 6886576"/>
              <a:gd name="connsiteX44" fmla="*/ 880671 w 5511704"/>
              <a:gd name="connsiteY44" fmla="*/ 2200276 h 6886576"/>
              <a:gd name="connsiteX45" fmla="*/ 991154 w 5511704"/>
              <a:gd name="connsiteY45" fmla="*/ 2336007 h 6886576"/>
              <a:gd name="connsiteX46" fmla="*/ 1107453 w 5511704"/>
              <a:gd name="connsiteY46" fmla="*/ 2411016 h 6886576"/>
              <a:gd name="connsiteX47" fmla="*/ 1270270 w 5511704"/>
              <a:gd name="connsiteY47" fmla="*/ 2411016 h 6886576"/>
              <a:gd name="connsiteX48" fmla="*/ 1386568 w 5511704"/>
              <a:gd name="connsiteY48" fmla="*/ 2528889 h 6886576"/>
              <a:gd name="connsiteX49" fmla="*/ 1267362 w 5511704"/>
              <a:gd name="connsiteY49" fmla="*/ 2553891 h 6886576"/>
              <a:gd name="connsiteX50" fmla="*/ 1127805 w 5511704"/>
              <a:gd name="connsiteY50" fmla="*/ 2536032 h 6886576"/>
              <a:gd name="connsiteX51" fmla="*/ 970802 w 5511704"/>
              <a:gd name="connsiteY51" fmla="*/ 2575322 h 6886576"/>
              <a:gd name="connsiteX52" fmla="*/ 825429 w 5511704"/>
              <a:gd name="connsiteY52" fmla="*/ 2543176 h 6886576"/>
              <a:gd name="connsiteX53" fmla="*/ 650982 w 5511704"/>
              <a:gd name="connsiteY53" fmla="*/ 2564607 h 6886576"/>
              <a:gd name="connsiteX54" fmla="*/ 595740 w 5511704"/>
              <a:gd name="connsiteY54" fmla="*/ 2703909 h 6886576"/>
              <a:gd name="connsiteX55" fmla="*/ 578296 w 5511704"/>
              <a:gd name="connsiteY55" fmla="*/ 2714626 h 6886576"/>
              <a:gd name="connsiteX56" fmla="*/ 255568 w 5511704"/>
              <a:gd name="connsiteY56" fmla="*/ 2936081 h 6886576"/>
              <a:gd name="connsiteX57" fmla="*/ 165437 w 5511704"/>
              <a:gd name="connsiteY57" fmla="*/ 2953941 h 6886576"/>
              <a:gd name="connsiteX58" fmla="*/ 697501 w 5511704"/>
              <a:gd name="connsiteY58" fmla="*/ 3343275 h 6886576"/>
              <a:gd name="connsiteX59" fmla="*/ 339884 w 5511704"/>
              <a:gd name="connsiteY59" fmla="*/ 3243263 h 6886576"/>
              <a:gd name="connsiteX60" fmla="*/ 290458 w 5511704"/>
              <a:gd name="connsiteY60" fmla="*/ 3407569 h 6886576"/>
              <a:gd name="connsiteX61" fmla="*/ 459090 w 5511704"/>
              <a:gd name="connsiteY61" fmla="*/ 3554016 h 6886576"/>
              <a:gd name="connsiteX62" fmla="*/ 520147 w 5511704"/>
              <a:gd name="connsiteY62" fmla="*/ 3843338 h 6886576"/>
              <a:gd name="connsiteX63" fmla="*/ 491072 w 5511704"/>
              <a:gd name="connsiteY63" fmla="*/ 4107657 h 6886576"/>
              <a:gd name="connsiteX64" fmla="*/ 418386 w 5511704"/>
              <a:gd name="connsiteY64" fmla="*/ 4189810 h 6886576"/>
              <a:gd name="connsiteX65" fmla="*/ 313718 w 5511704"/>
              <a:gd name="connsiteY65" fmla="*/ 4339829 h 6886576"/>
              <a:gd name="connsiteX66" fmla="*/ 249753 w 5511704"/>
              <a:gd name="connsiteY66" fmla="*/ 4432698 h 6886576"/>
              <a:gd name="connsiteX67" fmla="*/ 25879 w 5511704"/>
              <a:gd name="connsiteY67" fmla="*/ 4396979 h 6886576"/>
              <a:gd name="connsiteX68" fmla="*/ 325347 w 5511704"/>
              <a:gd name="connsiteY68" fmla="*/ 4632722 h 6886576"/>
              <a:gd name="connsiteX69" fmla="*/ 84029 w 5511704"/>
              <a:gd name="connsiteY69" fmla="*/ 4604147 h 6886576"/>
              <a:gd name="connsiteX70" fmla="*/ 5527 w 5511704"/>
              <a:gd name="connsiteY70" fmla="*/ 4622007 h 6886576"/>
              <a:gd name="connsiteX71" fmla="*/ 49139 w 5511704"/>
              <a:gd name="connsiteY71" fmla="*/ 4697016 h 6886576"/>
              <a:gd name="connsiteX72" fmla="*/ 226494 w 5511704"/>
              <a:gd name="connsiteY72" fmla="*/ 4825604 h 6886576"/>
              <a:gd name="connsiteX73" fmla="*/ 592833 w 5511704"/>
              <a:gd name="connsiteY73" fmla="*/ 5175647 h 6886576"/>
              <a:gd name="connsiteX74" fmla="*/ 238123 w 5511704"/>
              <a:gd name="connsiteY74" fmla="*/ 5014913 h 6886576"/>
              <a:gd name="connsiteX75" fmla="*/ 610278 w 5511704"/>
              <a:gd name="connsiteY75" fmla="*/ 5375673 h 6886576"/>
              <a:gd name="connsiteX76" fmla="*/ 691686 w 5511704"/>
              <a:gd name="connsiteY76" fmla="*/ 5497116 h 6886576"/>
              <a:gd name="connsiteX77" fmla="*/ 860319 w 5511704"/>
              <a:gd name="connsiteY77" fmla="*/ 5793582 h 6886576"/>
              <a:gd name="connsiteX78" fmla="*/ 851597 w 5511704"/>
              <a:gd name="connsiteY78" fmla="*/ 5825729 h 6886576"/>
              <a:gd name="connsiteX79" fmla="*/ 659704 w 5511704"/>
              <a:gd name="connsiteY79" fmla="*/ 5779295 h 6886576"/>
              <a:gd name="connsiteX80" fmla="*/ 909746 w 5511704"/>
              <a:gd name="connsiteY80" fmla="*/ 6029326 h 6886576"/>
              <a:gd name="connsiteX81" fmla="*/ 1168509 w 5511704"/>
              <a:gd name="connsiteY81" fmla="*/ 6222207 h 6886576"/>
              <a:gd name="connsiteX82" fmla="*/ 985339 w 5511704"/>
              <a:gd name="connsiteY82" fmla="*/ 6193632 h 6886576"/>
              <a:gd name="connsiteX83" fmla="*/ 732391 w 5511704"/>
              <a:gd name="connsiteY83" fmla="*/ 6082904 h 6886576"/>
              <a:gd name="connsiteX84" fmla="*/ 645167 w 5511704"/>
              <a:gd name="connsiteY84" fmla="*/ 6125766 h 6886576"/>
              <a:gd name="connsiteX85" fmla="*/ 883579 w 5511704"/>
              <a:gd name="connsiteY85" fmla="*/ 6307932 h 6886576"/>
              <a:gd name="connsiteX86" fmla="*/ 1020229 w 5511704"/>
              <a:gd name="connsiteY86" fmla="*/ 6393657 h 6886576"/>
              <a:gd name="connsiteX87" fmla="*/ 1075471 w 5511704"/>
              <a:gd name="connsiteY87" fmla="*/ 6457950 h 6886576"/>
              <a:gd name="connsiteX88" fmla="*/ 1232473 w 5511704"/>
              <a:gd name="connsiteY88" fmla="*/ 6686551 h 6886576"/>
              <a:gd name="connsiteX89" fmla="*/ 1592997 w 5511704"/>
              <a:gd name="connsiteY89" fmla="*/ 6886576 h 6886576"/>
              <a:gd name="connsiteX90" fmla="*/ 5511704 w 5511704"/>
              <a:gd name="connsiteY90" fmla="*/ 6886576 h 6886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Lst>
            <a:rect l="l" t="t" r="r" b="b"/>
            <a:pathLst>
              <a:path w="5511704" h="6886576">
                <a:moveTo>
                  <a:pt x="5511704" y="0"/>
                </a:moveTo>
                <a:lnTo>
                  <a:pt x="1008599" y="0"/>
                </a:lnTo>
                <a:cubicBezTo>
                  <a:pt x="1110360" y="35719"/>
                  <a:pt x="1209214" y="78581"/>
                  <a:pt x="1310975" y="110728"/>
                </a:cubicBezTo>
                <a:cubicBezTo>
                  <a:pt x="1296437" y="146447"/>
                  <a:pt x="1281900" y="139303"/>
                  <a:pt x="1267362" y="135731"/>
                </a:cubicBezTo>
                <a:cubicBezTo>
                  <a:pt x="1180139" y="121445"/>
                  <a:pt x="1090008" y="110728"/>
                  <a:pt x="1005692" y="71437"/>
                </a:cubicBezTo>
                <a:cubicBezTo>
                  <a:pt x="985339" y="64294"/>
                  <a:pt x="962080" y="64294"/>
                  <a:pt x="953358" y="89297"/>
                </a:cubicBezTo>
                <a:cubicBezTo>
                  <a:pt x="938820" y="125016"/>
                  <a:pt x="959172" y="146447"/>
                  <a:pt x="979525" y="164307"/>
                </a:cubicBezTo>
                <a:cubicBezTo>
                  <a:pt x="1014414" y="196453"/>
                  <a:pt x="1055118" y="189310"/>
                  <a:pt x="1092915" y="192882"/>
                </a:cubicBezTo>
                <a:cubicBezTo>
                  <a:pt x="1197583" y="210741"/>
                  <a:pt x="1247011" y="260747"/>
                  <a:pt x="1270270" y="375047"/>
                </a:cubicBezTo>
                <a:cubicBezTo>
                  <a:pt x="1180139" y="328613"/>
                  <a:pt x="1090008" y="385763"/>
                  <a:pt x="1002784" y="353615"/>
                </a:cubicBezTo>
                <a:cubicBezTo>
                  <a:pt x="979525" y="346472"/>
                  <a:pt x="944635" y="357188"/>
                  <a:pt x="956265" y="396479"/>
                </a:cubicBezTo>
                <a:cubicBezTo>
                  <a:pt x="967894" y="432198"/>
                  <a:pt x="1005692" y="460772"/>
                  <a:pt x="938820" y="453629"/>
                </a:cubicBezTo>
                <a:cubicBezTo>
                  <a:pt x="889393" y="450056"/>
                  <a:pt x="874856" y="407194"/>
                  <a:pt x="860319" y="360759"/>
                </a:cubicBezTo>
                <a:cubicBezTo>
                  <a:pt x="848689" y="335757"/>
                  <a:pt x="816707" y="321469"/>
                  <a:pt x="793447" y="335757"/>
                </a:cubicBezTo>
                <a:cubicBezTo>
                  <a:pt x="764373" y="350044"/>
                  <a:pt x="773095" y="389335"/>
                  <a:pt x="773095" y="417910"/>
                </a:cubicBezTo>
                <a:cubicBezTo>
                  <a:pt x="770187" y="471488"/>
                  <a:pt x="793447" y="496491"/>
                  <a:pt x="834151" y="507206"/>
                </a:cubicBezTo>
                <a:cubicBezTo>
                  <a:pt x="883579" y="521494"/>
                  <a:pt x="933005" y="539354"/>
                  <a:pt x="996969" y="560785"/>
                </a:cubicBezTo>
                <a:cubicBezTo>
                  <a:pt x="927190" y="596503"/>
                  <a:pt x="874856" y="589360"/>
                  <a:pt x="822522" y="560785"/>
                </a:cubicBezTo>
                <a:cubicBezTo>
                  <a:pt x="758558" y="528637"/>
                  <a:pt x="674242" y="485775"/>
                  <a:pt x="621908" y="525066"/>
                </a:cubicBezTo>
                <a:cubicBezTo>
                  <a:pt x="543407" y="582216"/>
                  <a:pt x="479443" y="546497"/>
                  <a:pt x="409664" y="535781"/>
                </a:cubicBezTo>
                <a:cubicBezTo>
                  <a:pt x="264290" y="514350"/>
                  <a:pt x="354422" y="482204"/>
                  <a:pt x="209049" y="464344"/>
                </a:cubicBezTo>
                <a:cubicBezTo>
                  <a:pt x="150900" y="457200"/>
                  <a:pt x="89843" y="428625"/>
                  <a:pt x="5527" y="467916"/>
                </a:cubicBezTo>
                <a:cubicBezTo>
                  <a:pt x="386404" y="675085"/>
                  <a:pt x="566666" y="660797"/>
                  <a:pt x="906838" y="914400"/>
                </a:cubicBezTo>
                <a:cubicBezTo>
                  <a:pt x="892301" y="939404"/>
                  <a:pt x="877764" y="928688"/>
                  <a:pt x="863226" y="925116"/>
                </a:cubicBezTo>
                <a:cubicBezTo>
                  <a:pt x="839967" y="921544"/>
                  <a:pt x="810892" y="907256"/>
                  <a:pt x="805077" y="953691"/>
                </a:cubicBezTo>
                <a:cubicBezTo>
                  <a:pt x="802169" y="989410"/>
                  <a:pt x="819615" y="1007269"/>
                  <a:pt x="848689" y="1010841"/>
                </a:cubicBezTo>
                <a:cubicBezTo>
                  <a:pt x="933005" y="1025129"/>
                  <a:pt x="1008599" y="1075135"/>
                  <a:pt x="1084193" y="1117997"/>
                </a:cubicBezTo>
                <a:cubicBezTo>
                  <a:pt x="1119082" y="1135857"/>
                  <a:pt x="1156879" y="1160860"/>
                  <a:pt x="1142342" y="1225153"/>
                </a:cubicBezTo>
                <a:cubicBezTo>
                  <a:pt x="1113268" y="1243013"/>
                  <a:pt x="1092915" y="1218009"/>
                  <a:pt x="1069655" y="1214438"/>
                </a:cubicBezTo>
                <a:cubicBezTo>
                  <a:pt x="1046396" y="1210866"/>
                  <a:pt x="991154" y="1225153"/>
                  <a:pt x="1005692" y="1235869"/>
                </a:cubicBezTo>
                <a:cubicBezTo>
                  <a:pt x="1072563" y="1275159"/>
                  <a:pt x="950450" y="1371600"/>
                  <a:pt x="1031858" y="1371600"/>
                </a:cubicBezTo>
                <a:cubicBezTo>
                  <a:pt x="1165601" y="1371600"/>
                  <a:pt x="1238288" y="1543050"/>
                  <a:pt x="1366216" y="1546622"/>
                </a:cubicBezTo>
                <a:cubicBezTo>
                  <a:pt x="1386568" y="1546622"/>
                  <a:pt x="1395290" y="1578770"/>
                  <a:pt x="1395290" y="1603772"/>
                </a:cubicBezTo>
                <a:cubicBezTo>
                  <a:pt x="1395290" y="1635920"/>
                  <a:pt x="1374939" y="1639491"/>
                  <a:pt x="1354586" y="1643063"/>
                </a:cubicBezTo>
                <a:cubicBezTo>
                  <a:pt x="1322604" y="1646635"/>
                  <a:pt x="1287715" y="1603772"/>
                  <a:pt x="1247011" y="1664494"/>
                </a:cubicBezTo>
                <a:cubicBezTo>
                  <a:pt x="1322604" y="1700213"/>
                  <a:pt x="1401105" y="1735932"/>
                  <a:pt x="1398198" y="1857375"/>
                </a:cubicBezTo>
                <a:cubicBezTo>
                  <a:pt x="1398198" y="1889523"/>
                  <a:pt x="1430180" y="1903810"/>
                  <a:pt x="1453440" y="1910954"/>
                </a:cubicBezTo>
                <a:cubicBezTo>
                  <a:pt x="1494144" y="1925241"/>
                  <a:pt x="1526126" y="1946673"/>
                  <a:pt x="1549386" y="1993106"/>
                </a:cubicBezTo>
                <a:cubicBezTo>
                  <a:pt x="1549386" y="2003822"/>
                  <a:pt x="1549386" y="2010966"/>
                  <a:pt x="1549386" y="2021681"/>
                </a:cubicBezTo>
                <a:cubicBezTo>
                  <a:pt x="1543571" y="2132410"/>
                  <a:pt x="1485422" y="2128838"/>
                  <a:pt x="1421458" y="2110978"/>
                </a:cubicBezTo>
                <a:cubicBezTo>
                  <a:pt x="1345864" y="2089547"/>
                  <a:pt x="1270270" y="2046685"/>
                  <a:pt x="1188861" y="2085976"/>
                </a:cubicBezTo>
                <a:cubicBezTo>
                  <a:pt x="1302252" y="2139554"/>
                  <a:pt x="1427272" y="2143126"/>
                  <a:pt x="1531941" y="2218135"/>
                </a:cubicBezTo>
                <a:cubicBezTo>
                  <a:pt x="1142342" y="2232422"/>
                  <a:pt x="799262" y="1993106"/>
                  <a:pt x="421293" y="1900238"/>
                </a:cubicBezTo>
                <a:cubicBezTo>
                  <a:pt x="432923" y="1960960"/>
                  <a:pt x="464905" y="1975247"/>
                  <a:pt x="491072" y="1982391"/>
                </a:cubicBezTo>
                <a:cubicBezTo>
                  <a:pt x="630630" y="2028825"/>
                  <a:pt x="752743" y="2121695"/>
                  <a:pt x="880671" y="2200276"/>
                </a:cubicBezTo>
                <a:cubicBezTo>
                  <a:pt x="933005" y="2232422"/>
                  <a:pt x="970802" y="2268142"/>
                  <a:pt x="991154" y="2336007"/>
                </a:cubicBezTo>
                <a:cubicBezTo>
                  <a:pt x="1008599" y="2400300"/>
                  <a:pt x="1043489" y="2428875"/>
                  <a:pt x="1107453" y="2411016"/>
                </a:cubicBezTo>
                <a:cubicBezTo>
                  <a:pt x="1159787" y="2396729"/>
                  <a:pt x="1215029" y="2403873"/>
                  <a:pt x="1270270" y="2411016"/>
                </a:cubicBezTo>
                <a:cubicBezTo>
                  <a:pt x="1331326" y="2418160"/>
                  <a:pt x="1401105" y="2489597"/>
                  <a:pt x="1386568" y="2528889"/>
                </a:cubicBezTo>
                <a:cubicBezTo>
                  <a:pt x="1357494" y="2593182"/>
                  <a:pt x="1308067" y="2561035"/>
                  <a:pt x="1267362" y="2553891"/>
                </a:cubicBezTo>
                <a:cubicBezTo>
                  <a:pt x="1217936" y="2546748"/>
                  <a:pt x="1127805" y="2528889"/>
                  <a:pt x="1127805" y="2536032"/>
                </a:cubicBezTo>
                <a:cubicBezTo>
                  <a:pt x="1095822" y="2696766"/>
                  <a:pt x="1023136" y="2575322"/>
                  <a:pt x="970802" y="2575322"/>
                </a:cubicBezTo>
                <a:cubicBezTo>
                  <a:pt x="921375" y="2575322"/>
                  <a:pt x="871949" y="2557463"/>
                  <a:pt x="825429" y="2543176"/>
                </a:cubicBezTo>
                <a:cubicBezTo>
                  <a:pt x="764373" y="2525316"/>
                  <a:pt x="709132" y="2557463"/>
                  <a:pt x="650982" y="2564607"/>
                </a:cubicBezTo>
                <a:cubicBezTo>
                  <a:pt x="598648" y="2571751"/>
                  <a:pt x="627722" y="2664620"/>
                  <a:pt x="595740" y="2703909"/>
                </a:cubicBezTo>
                <a:cubicBezTo>
                  <a:pt x="589926" y="2714626"/>
                  <a:pt x="584111" y="2714626"/>
                  <a:pt x="578296" y="2714626"/>
                </a:cubicBezTo>
                <a:cubicBezTo>
                  <a:pt x="560851" y="2993232"/>
                  <a:pt x="255568" y="2925366"/>
                  <a:pt x="255568" y="2936081"/>
                </a:cubicBezTo>
                <a:cubicBezTo>
                  <a:pt x="229401" y="2953941"/>
                  <a:pt x="197419" y="2911079"/>
                  <a:pt x="165437" y="2953941"/>
                </a:cubicBezTo>
                <a:cubicBezTo>
                  <a:pt x="302087" y="3150394"/>
                  <a:pt x="511425" y="3196828"/>
                  <a:pt x="697501" y="3343275"/>
                </a:cubicBezTo>
                <a:cubicBezTo>
                  <a:pt x="543407" y="3393282"/>
                  <a:pt x="453275" y="3221832"/>
                  <a:pt x="339884" y="3243263"/>
                </a:cubicBezTo>
                <a:cubicBezTo>
                  <a:pt x="284643" y="3296842"/>
                  <a:pt x="450368" y="3382566"/>
                  <a:pt x="290458" y="3407569"/>
                </a:cubicBezTo>
                <a:cubicBezTo>
                  <a:pt x="360236" y="3454004"/>
                  <a:pt x="409664" y="3500439"/>
                  <a:pt x="459090" y="3554016"/>
                </a:cubicBezTo>
                <a:cubicBezTo>
                  <a:pt x="543407" y="3650457"/>
                  <a:pt x="560851" y="3714751"/>
                  <a:pt x="520147" y="3843338"/>
                </a:cubicBezTo>
                <a:cubicBezTo>
                  <a:pt x="493979" y="3929063"/>
                  <a:pt x="456183" y="4007645"/>
                  <a:pt x="491072" y="4107657"/>
                </a:cubicBezTo>
                <a:cubicBezTo>
                  <a:pt x="514332" y="4175522"/>
                  <a:pt x="505609" y="4221957"/>
                  <a:pt x="418386" y="4189810"/>
                </a:cubicBezTo>
                <a:cubicBezTo>
                  <a:pt x="325347" y="4157663"/>
                  <a:pt x="290458" y="4218386"/>
                  <a:pt x="313718" y="4339829"/>
                </a:cubicBezTo>
                <a:cubicBezTo>
                  <a:pt x="328254" y="4418410"/>
                  <a:pt x="313718" y="4443413"/>
                  <a:pt x="249753" y="4432698"/>
                </a:cubicBezTo>
                <a:cubicBezTo>
                  <a:pt x="179975" y="4421982"/>
                  <a:pt x="113103" y="4371976"/>
                  <a:pt x="25879" y="4396979"/>
                </a:cubicBezTo>
                <a:cubicBezTo>
                  <a:pt x="95658" y="4539854"/>
                  <a:pt x="243939" y="4496991"/>
                  <a:pt x="325347" y="4632722"/>
                </a:cubicBezTo>
                <a:cubicBezTo>
                  <a:pt x="229401" y="4632722"/>
                  <a:pt x="153807" y="4632722"/>
                  <a:pt x="84029" y="4604147"/>
                </a:cubicBezTo>
                <a:cubicBezTo>
                  <a:pt x="54954" y="4593433"/>
                  <a:pt x="22972" y="4579145"/>
                  <a:pt x="5527" y="4622007"/>
                </a:cubicBezTo>
                <a:cubicBezTo>
                  <a:pt x="-14826" y="4672014"/>
                  <a:pt x="25879" y="4689872"/>
                  <a:pt x="49139" y="4697016"/>
                </a:cubicBezTo>
                <a:cubicBezTo>
                  <a:pt x="116011" y="4722019"/>
                  <a:pt x="168344" y="4779170"/>
                  <a:pt x="226494" y="4825604"/>
                </a:cubicBezTo>
                <a:cubicBezTo>
                  <a:pt x="351514" y="4925616"/>
                  <a:pt x="488165" y="5011341"/>
                  <a:pt x="592833" y="5175647"/>
                </a:cubicBezTo>
                <a:cubicBezTo>
                  <a:pt x="461997" y="5132785"/>
                  <a:pt x="363144" y="5032772"/>
                  <a:pt x="238123" y="5014913"/>
                </a:cubicBezTo>
                <a:cubicBezTo>
                  <a:pt x="345700" y="5164932"/>
                  <a:pt x="482350" y="5264944"/>
                  <a:pt x="610278" y="5375673"/>
                </a:cubicBezTo>
                <a:cubicBezTo>
                  <a:pt x="648075" y="5407819"/>
                  <a:pt x="685872" y="5429250"/>
                  <a:pt x="691686" y="5497116"/>
                </a:cubicBezTo>
                <a:cubicBezTo>
                  <a:pt x="709132" y="5629276"/>
                  <a:pt x="755650" y="5736432"/>
                  <a:pt x="860319" y="5793582"/>
                </a:cubicBezTo>
                <a:cubicBezTo>
                  <a:pt x="860319" y="5793582"/>
                  <a:pt x="854504" y="5815013"/>
                  <a:pt x="851597" y="5825729"/>
                </a:cubicBezTo>
                <a:cubicBezTo>
                  <a:pt x="787632" y="5829301"/>
                  <a:pt x="738206" y="5750720"/>
                  <a:pt x="659704" y="5779295"/>
                </a:cubicBezTo>
                <a:cubicBezTo>
                  <a:pt x="738206" y="5886451"/>
                  <a:pt x="802169" y="5979319"/>
                  <a:pt x="909746" y="6029326"/>
                </a:cubicBezTo>
                <a:cubicBezTo>
                  <a:pt x="996969" y="6068616"/>
                  <a:pt x="1104545" y="6093620"/>
                  <a:pt x="1168509" y="6222207"/>
                </a:cubicBezTo>
                <a:cubicBezTo>
                  <a:pt x="1095822" y="6247210"/>
                  <a:pt x="1040581" y="6215063"/>
                  <a:pt x="985339" y="6193632"/>
                </a:cubicBezTo>
                <a:cubicBezTo>
                  <a:pt x="901023" y="6157913"/>
                  <a:pt x="816707" y="6118623"/>
                  <a:pt x="732391" y="6082904"/>
                </a:cubicBezTo>
                <a:cubicBezTo>
                  <a:pt x="700408" y="6068616"/>
                  <a:pt x="665519" y="6061472"/>
                  <a:pt x="645167" y="6125766"/>
                </a:cubicBezTo>
                <a:cubicBezTo>
                  <a:pt x="752743" y="6140053"/>
                  <a:pt x="816707" y="6225779"/>
                  <a:pt x="883579" y="6307932"/>
                </a:cubicBezTo>
                <a:cubicBezTo>
                  <a:pt x="921375" y="6354366"/>
                  <a:pt x="953358" y="6415088"/>
                  <a:pt x="1020229" y="6393657"/>
                </a:cubicBezTo>
                <a:cubicBezTo>
                  <a:pt x="1055118" y="6382942"/>
                  <a:pt x="1078378" y="6415088"/>
                  <a:pt x="1075471" y="6457950"/>
                </a:cubicBezTo>
                <a:cubicBezTo>
                  <a:pt x="1060933" y="6607970"/>
                  <a:pt x="1145250" y="6657976"/>
                  <a:pt x="1232473" y="6686551"/>
                </a:cubicBezTo>
                <a:cubicBezTo>
                  <a:pt x="1360401" y="6729413"/>
                  <a:pt x="1473792" y="6815138"/>
                  <a:pt x="1592997" y="6886576"/>
                </a:cubicBezTo>
                <a:lnTo>
                  <a:pt x="5511704" y="6886576"/>
                </a:lnTo>
                <a:close/>
              </a:path>
            </a:pathLst>
          </a:custGeom>
          <a:solidFill>
            <a:srgbClr val="C696A5"/>
          </a:solidFill>
          <a:ln w="32707" cap="flat">
            <a:noFill/>
            <a:prstDash val="solid"/>
            <a:miter/>
          </a:ln>
        </p:spPr>
        <p:txBody>
          <a:bodyPr rtlCol="0" anchor="ctr"/>
          <a:lstStyle/>
          <a:p>
            <a:endParaRPr lang="en-US" dirty="0"/>
          </a:p>
        </p:txBody>
      </p:sp>
      <p:sp>
        <p:nvSpPr>
          <p:cNvPr id="2" name="Nadpis 1">
            <a:extLst>
              <a:ext uri="{FF2B5EF4-FFF2-40B4-BE49-F238E27FC236}">
                <a16:creationId xmlns:a16="http://schemas.microsoft.com/office/drawing/2014/main" id="{DF6FF0A6-3988-35AC-5095-D32C47E729D5}"/>
              </a:ext>
            </a:extLst>
          </p:cNvPr>
          <p:cNvSpPr>
            <a:spLocks noGrp="1"/>
          </p:cNvSpPr>
          <p:nvPr>
            <p:ph type="title"/>
          </p:nvPr>
        </p:nvSpPr>
        <p:spPr>
          <a:xfrm>
            <a:off x="838200" y="713312"/>
            <a:ext cx="3461084" cy="5431376"/>
          </a:xfrm>
        </p:spPr>
        <p:txBody>
          <a:bodyPr>
            <a:normAutofit/>
          </a:bodyPr>
          <a:lstStyle/>
          <a:p>
            <a:r>
              <a:rPr lang="cs-CZ" sz="3600" dirty="0">
                <a:solidFill>
                  <a:srgbClr val="FFFFFF"/>
                </a:solidFill>
              </a:rPr>
              <a:t>ZANEDBÁVÁNÍ</a:t>
            </a:r>
            <a:br>
              <a:rPr lang="cs-CZ" sz="3600" dirty="0">
                <a:solidFill>
                  <a:srgbClr val="FFFFFF"/>
                </a:solidFill>
              </a:rPr>
            </a:br>
            <a:r>
              <a:rPr lang="cs-CZ" sz="3600" dirty="0">
                <a:solidFill>
                  <a:srgbClr val="FFFFFF"/>
                </a:solidFill>
              </a:rPr>
              <a:t>DÍTĚTE</a:t>
            </a:r>
          </a:p>
        </p:txBody>
      </p:sp>
      <p:sp>
        <p:nvSpPr>
          <p:cNvPr id="3" name="Zástupný obsah 2">
            <a:extLst>
              <a:ext uri="{FF2B5EF4-FFF2-40B4-BE49-F238E27FC236}">
                <a16:creationId xmlns:a16="http://schemas.microsoft.com/office/drawing/2014/main" id="{F324F13C-F94F-A75D-6B79-5CE43EA19414}"/>
              </a:ext>
            </a:extLst>
          </p:cNvPr>
          <p:cNvSpPr>
            <a:spLocks noGrp="1"/>
          </p:cNvSpPr>
          <p:nvPr>
            <p:ph idx="1"/>
          </p:nvPr>
        </p:nvSpPr>
        <p:spPr>
          <a:xfrm>
            <a:off x="5923723" y="198782"/>
            <a:ext cx="6162260" cy="6659217"/>
          </a:xfrm>
        </p:spPr>
        <p:txBody>
          <a:bodyPr anchor="ctr">
            <a:normAutofit/>
          </a:bodyPr>
          <a:lstStyle/>
          <a:p>
            <a:pPr indent="0" algn="just">
              <a:lnSpc>
                <a:spcPct val="115000"/>
              </a:lnSpc>
              <a:spcBef>
                <a:spcPts val="1200"/>
              </a:spcBef>
              <a:spcAft>
                <a:spcPts val="1200"/>
              </a:spcAft>
              <a:buNone/>
            </a:pPr>
            <a:r>
              <a:rPr lang="cs-CZ" sz="1800" b="1" dirty="0">
                <a:effectLst/>
                <a:latin typeface="Times New Roman" panose="02020603050405020304" pitchFamily="18" charset="0"/>
                <a:ea typeface="Calibri" panose="020F0502020204030204" pitchFamily="34" charset="0"/>
              </a:rPr>
              <a:t>Můžeme definovat jako neaktivitu v oblasti zajišťování péče o dítě a uspokojování jeho potřeb ze strany osob, které jsou zodpovědné za tuto péči. Jedná se především o péči o jeho zdraví, jeho tělesný, citový, rozumový a mravní vývoj, o ochranu dítěte, zajišťování výchovy a vzdělání dítěte. </a:t>
            </a:r>
          </a:p>
          <a:p>
            <a:pPr indent="0" algn="just">
              <a:lnSpc>
                <a:spcPct val="115000"/>
              </a:lnSpc>
              <a:spcBef>
                <a:spcPts val="1200"/>
              </a:spcBef>
              <a:spcAft>
                <a:spcPts val="1200"/>
              </a:spcAft>
              <a:buNone/>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Oblasti zanedbávání: </a:t>
            </a:r>
          </a:p>
          <a:p>
            <a:pPr marL="342900" lvl="0" indent="-342900" algn="just">
              <a:lnSpc>
                <a:spcPct val="115000"/>
              </a:lnSpc>
              <a:spcBef>
                <a:spcPts val="1200"/>
              </a:spcBef>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fyzická (zanedbávání výživy, zajištění základních potřeb, zajištění odpovídajícího ošacení atp.),</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emoční (zanedbávání dítěte v oblasti citové – emoční),</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kognitivní (zanedbávání dítěte v oblasti rozumového rozvoje; nerozvíjení dítěte, nedostatek podnětů),</a:t>
            </a:r>
          </a:p>
          <a:p>
            <a:pPr marL="342900" lvl="0" indent="-342900" algn="just">
              <a:lnSpc>
                <a:spcPct val="115000"/>
              </a:lnSpc>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sociální (zejm. omezování kontaktů s okolím),</a:t>
            </a:r>
          </a:p>
          <a:p>
            <a:pPr marL="342900" lvl="0" indent="-342900" algn="just">
              <a:lnSpc>
                <a:spcPct val="115000"/>
              </a:lnSpc>
              <a:spcAft>
                <a:spcPts val="1200"/>
              </a:spcAft>
              <a:buFont typeface="Symbol" panose="05050102010706020507" pitchFamily="18" charset="2"/>
              <a:buChar char=""/>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psychomotorická (omezování pohybu, nerozvíjení motoriky). </a:t>
            </a:r>
          </a:p>
          <a:p>
            <a:pPr marL="0" lvl="0" indent="0" algn="just">
              <a:lnSpc>
                <a:spcPct val="115000"/>
              </a:lnSpc>
              <a:spcAft>
                <a:spcPts val="1200"/>
              </a:spcAft>
              <a:buNone/>
              <a:tabLst>
                <a:tab pos="228600" algn="l"/>
                <a:tab pos="449580" algn="l"/>
              </a:tabLst>
            </a:pPr>
            <a:r>
              <a:rPr lang="cs-CZ" sz="1800" dirty="0">
                <a:effectLst/>
                <a:latin typeface="Times New Roman" panose="02020603050405020304" pitchFamily="18" charset="0"/>
                <a:ea typeface="Calibri" panose="020F0502020204030204" pitchFamily="34" charset="0"/>
                <a:cs typeface="Times New Roman" panose="02020603050405020304" pitchFamily="18" charset="0"/>
              </a:rPr>
              <a:t>FRUSTRACE – SUBDEPRIVACE - DEPRIVACE</a:t>
            </a:r>
          </a:p>
          <a:p>
            <a:pPr indent="0" algn="just">
              <a:lnSpc>
                <a:spcPct val="115000"/>
              </a:lnSpc>
              <a:spcBef>
                <a:spcPts val="1200"/>
              </a:spcBef>
              <a:spcAft>
                <a:spcPts val="1200"/>
              </a:spcAft>
              <a:buNone/>
            </a:pPr>
            <a:endParaRPr lang="cs-CZ" sz="2000" dirty="0"/>
          </a:p>
        </p:txBody>
      </p:sp>
    </p:spTree>
    <p:extLst>
      <p:ext uri="{BB962C8B-B14F-4D97-AF65-F5344CB8AC3E}">
        <p14:creationId xmlns:p14="http://schemas.microsoft.com/office/powerpoint/2010/main" val="1966343348"/>
      </p:ext>
    </p:extLst>
  </p:cSld>
  <p:clrMapOvr>
    <a:masterClrMapping/>
  </p:clrMapOvr>
</p:sld>
</file>

<file path=ppt/theme/theme1.xml><?xml version="1.0" encoding="utf-8"?>
<a:theme xmlns:a="http://schemas.openxmlformats.org/drawingml/2006/main" name="BrushVTI">
  <a:themeElements>
    <a:clrScheme name="AnalogousFromLightSeedLeftStep">
      <a:dk1>
        <a:srgbClr val="000000"/>
      </a:dk1>
      <a:lt1>
        <a:srgbClr val="FFFFFF"/>
      </a:lt1>
      <a:dk2>
        <a:srgbClr val="252441"/>
      </a:dk2>
      <a:lt2>
        <a:srgbClr val="E2E8E6"/>
      </a:lt2>
      <a:accent1>
        <a:srgbClr val="C696A5"/>
      </a:accent1>
      <a:accent2>
        <a:srgbClr val="BA7FA9"/>
      </a:accent2>
      <a:accent3>
        <a:srgbClr val="C096C6"/>
      </a:accent3>
      <a:accent4>
        <a:srgbClr val="997FBA"/>
      </a:accent4>
      <a:accent5>
        <a:srgbClr val="9896C6"/>
      </a:accent5>
      <a:accent6>
        <a:srgbClr val="7F96BA"/>
      </a:accent6>
      <a:hlink>
        <a:srgbClr val="568F7E"/>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252</TotalTime>
  <Words>5915</Words>
  <Application>Microsoft Office PowerPoint</Application>
  <PresentationFormat>Širokoúhlá obrazovka</PresentationFormat>
  <Paragraphs>409</Paragraphs>
  <Slides>65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65</vt:i4>
      </vt:variant>
    </vt:vector>
  </HeadingPairs>
  <TitlesOfParts>
    <vt:vector size="70" baseType="lpstr">
      <vt:lpstr>Arial</vt:lpstr>
      <vt:lpstr>Century Gothic</vt:lpstr>
      <vt:lpstr>Symbol</vt:lpstr>
      <vt:lpstr>Times New Roman</vt:lpstr>
      <vt:lpstr>BrushVTI</vt:lpstr>
      <vt:lpstr>NÁSILÍ V RODINĚ</vt:lpstr>
      <vt:lpstr> </vt:lpstr>
      <vt:lpstr>Prezentace aplikace PowerPoint</vt:lpstr>
      <vt:lpstr>Syndrom CAN</vt:lpstr>
      <vt:lpstr> </vt:lpstr>
      <vt:lpstr>Prezentace aplikace PowerPoint</vt:lpstr>
      <vt:lpstr>Výskyt</vt:lpstr>
      <vt:lpstr> Fenomén POPELKA</vt:lpstr>
      <vt:lpstr>ZANEDBÁVÁNÍ DÍTĚTE</vt:lpstr>
      <vt:lpstr>Syndrom deprivovaného dítěte</vt:lpstr>
      <vt:lpstr>CITOVÁ SUBDEPRIVACE</vt:lpstr>
      <vt:lpstr>CITOVÁ SUBDEPRIVACE</vt:lpstr>
      <vt:lpstr>ZANEDBÁVÁNÍ DÍTĚTE</vt:lpstr>
      <vt:lpstr> TÝRÁNÍ DÍTĚTE</vt:lpstr>
      <vt:lpstr> TÝRÁNÍ DÍTĚTE</vt:lpstr>
      <vt:lpstr> TÝRÁNÍ DÍTĚTE</vt:lpstr>
      <vt:lpstr> TÝRÁNÍ DÍTĚTE</vt:lpstr>
      <vt:lpstr>SEXUÁLNÍ ZNEUŽÍVÁÍ</vt:lpstr>
      <vt:lpstr>SEXUÁLNÍ ZNEUŽÍVÁÍ</vt:lpstr>
      <vt:lpstr>SEXUÁLNÍ ZNEUŽÍVÁNÍ</vt:lpstr>
      <vt:lpstr>SEXUÁLNÍ ZNEUŽÍVÁNÍ</vt:lpstr>
      <vt:lpstr>KOMERČNÍ  SEXUÁLNÍ ZNEUŽÍVÁNÍ</vt:lpstr>
      <vt:lpstr>SYNDROM PŘIZPŮSOBENÍ SE SEXUÁLNÍMU ZNEUŽÍVÁNÍ</vt:lpstr>
      <vt:lpstr>Důsledky  citového strádání - deprivace</vt:lpstr>
      <vt:lpstr>ŘEČ A KOMUNIKACE</vt:lpstr>
      <vt:lpstr>SEBEPOJETÍ</vt:lpstr>
      <vt:lpstr>CHOVÁNÍ</vt:lpstr>
      <vt:lpstr>SOCIÁLNÍ ADAPTACE</vt:lpstr>
      <vt:lpstr>POZDNÍ DŮSLEDKY</vt:lpstr>
      <vt:lpstr>Důsledky  týrání</vt:lpstr>
      <vt:lpstr>Prezentace aplikace PowerPoint</vt:lpstr>
      <vt:lpstr>POZDNÍ DŮSLEDKY</vt:lpstr>
      <vt:lpstr>Důsledky  sexuálního zneužívání</vt:lpstr>
      <vt:lpstr>PSYCHICKÉ DŮSLEDKY</vt:lpstr>
      <vt:lpstr>PSYCHICKÉ DŮSLEDKY</vt:lpstr>
      <vt:lpstr>OBRANNÉ MECHANISMY</vt:lpstr>
      <vt:lpstr>POZDNÍ DŮSLEDKY</vt:lpstr>
      <vt:lpstr>Práva dětí</vt:lpstr>
      <vt:lpstr>videa</vt:lpstr>
      <vt:lpstr>DOMÁCÍ NÁSILÍ</vt:lpstr>
      <vt:lpstr>DOMÁCÍ NÁSILÍ   </vt:lpstr>
      <vt:lpstr> </vt:lpstr>
      <vt:lpstr> DRUHY </vt:lpstr>
      <vt:lpstr>DEFINIČNÍ ZNAKY</vt:lpstr>
      <vt:lpstr>v praxi se zkoumá</vt:lpstr>
      <vt:lpstr> DYNAMIKA DN </vt:lpstr>
      <vt:lpstr> Syndrom adaptace</vt:lpstr>
      <vt:lpstr>INTERVENCE</vt:lpstr>
      <vt:lpstr>INSTITUT VYKÁZÁNÍ</vt:lpstr>
      <vt:lpstr>DOMÁCÍ NÁSILÍ statistika</vt:lpstr>
      <vt:lpstr>Prezentace aplikace PowerPoint</vt:lpstr>
      <vt:lpstr>Syndrom EAN </vt:lpstr>
      <vt:lpstr>Vymezení Elder Abuse and Neglect </vt:lpstr>
      <vt:lpstr>výskyt</vt:lpstr>
      <vt:lpstr>RIZIKOVÉ FAKTORY</vt:lpstr>
      <vt:lpstr>AKTIVNÍ FORMY EAN</vt:lpstr>
      <vt:lpstr>PASIVNÍ FORMY EAN</vt:lpstr>
      <vt:lpstr>DRUHY EAN</vt:lpstr>
      <vt:lpstr>ZNAKY EAN</vt:lpstr>
      <vt:lpstr>ZNAKY EAN</vt:lpstr>
      <vt:lpstr>ZNAKY EAN</vt:lpstr>
      <vt:lpstr>ZNAKY EAN</vt:lpstr>
      <vt:lpstr>Znaky zanedbávání chybějící osobní péče, špinavé prádlo, neostříhané nehty, přítomnost výkalů, zanedbanost, podvýživa, dehydratace, kdy je extrémní žízeň, sucho v ústech, apatie, bolestivost, nedostatek pomůcek – brýle, naslouchátka, chodítka, berle, proleženiny. </vt:lpstr>
      <vt:lpstr>PREVENCE EAN</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koc0101</dc:creator>
  <cp:lastModifiedBy>Vladimíra Kocourková</cp:lastModifiedBy>
  <cp:revision>50</cp:revision>
  <dcterms:created xsi:type="dcterms:W3CDTF">2024-03-15T11:01:23Z</dcterms:created>
  <dcterms:modified xsi:type="dcterms:W3CDTF">2024-04-25T14:42:26Z</dcterms:modified>
</cp:coreProperties>
</file>