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0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5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76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9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08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091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15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94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54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5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12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0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21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7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1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4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83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F66DD-562F-4F98-BE8D-CD2205AD6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2680" y="1871131"/>
            <a:ext cx="7352778" cy="2262458"/>
          </a:xfrm>
        </p:spPr>
        <p:txBody>
          <a:bodyPr/>
          <a:lstStyle/>
          <a:p>
            <a:r>
              <a:rPr lang="cs-CZ" b="1" dirty="0"/>
              <a:t>Ztráta zraku v dospělosti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BF5AD5-9696-4D8F-98B1-9E4E7A727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Loss Vision Stock Illustrations – 2,143 Loss Vision Stock Illustrations,  Vectors &amp; Clipart - Dreamstime">
            <a:extLst>
              <a:ext uri="{FF2B5EF4-FFF2-40B4-BE49-F238E27FC236}">
                <a16:creationId xmlns:a16="http://schemas.microsoft.com/office/drawing/2014/main" id="{7EDC098E-8813-477B-807B-8B717E8A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ss Vision Stock Illustrations – 2,143 Loss Vision Stock Illustrations,  Vectors &amp; Clipart - Dreamstime">
            <a:extLst>
              <a:ext uri="{FF2B5EF4-FFF2-40B4-BE49-F238E27FC236}">
                <a16:creationId xmlns:a16="http://schemas.microsoft.com/office/drawing/2014/main" id="{1EBD1025-145B-48A0-8B27-70F2BEA03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86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4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AE202-C7A5-4C1B-A4E9-96F20A7A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cap="all" dirty="0"/>
              <a:t>Příčiny ztráty </a:t>
            </a:r>
            <a:r>
              <a:rPr lang="cs-CZ" b="1" cap="all" dirty="0" err="1"/>
              <a:t>zrakU</a:t>
            </a:r>
            <a:endParaRPr lang="cs-CZ" b="1" cap="all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3208C-9D3A-4431-A3F5-31999804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/>
              <a:t>narušení sítnic u diabetiků, </a:t>
            </a:r>
          </a:p>
          <a:p>
            <a:pPr lvl="0"/>
            <a:r>
              <a:rPr lang="cs-CZ" dirty="0"/>
              <a:t>glaukom, </a:t>
            </a:r>
          </a:p>
          <a:p>
            <a:pPr lvl="0"/>
            <a:r>
              <a:rPr lang="cs-CZ" dirty="0"/>
              <a:t>úrazy, </a:t>
            </a:r>
          </a:p>
          <a:p>
            <a:pPr lvl="0"/>
            <a:r>
              <a:rPr lang="cs-CZ" dirty="0"/>
              <a:t>nádorová onemocnění CNS, </a:t>
            </a:r>
          </a:p>
          <a:p>
            <a:pPr lvl="0"/>
            <a:r>
              <a:rPr lang="cs-CZ" dirty="0"/>
              <a:t>různé degenerativní procesy, </a:t>
            </a:r>
          </a:p>
          <a:p>
            <a:pPr lvl="0"/>
            <a:r>
              <a:rPr lang="cs-CZ" dirty="0"/>
              <a:t>vrozené nebo dědičné postupně zhoršující se vady atd. </a:t>
            </a:r>
          </a:p>
        </p:txBody>
      </p:sp>
    </p:spTree>
    <p:extLst>
      <p:ext uri="{BB962C8B-B14F-4D97-AF65-F5344CB8AC3E}">
        <p14:creationId xmlns:p14="http://schemas.microsoft.com/office/powerpoint/2010/main" val="339067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AE202-C7A5-4C1B-A4E9-96F20A7A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náhlá x postupná ztráta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3208C-9D3A-4431-A3F5-31999804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60286"/>
            <a:ext cx="9601196" cy="3735713"/>
          </a:xfrm>
        </p:spPr>
        <p:txBody>
          <a:bodyPr>
            <a:normAutofit/>
          </a:bodyPr>
          <a:lstStyle/>
          <a:p>
            <a:r>
              <a:rPr lang="cs-CZ" b="1" dirty="0"/>
              <a:t>Náhlá ztráta zraku</a:t>
            </a:r>
            <a:endParaRPr lang="cs-CZ" dirty="0"/>
          </a:p>
          <a:p>
            <a:pPr lvl="1"/>
            <a:r>
              <a:rPr lang="cs-CZ" b="1" dirty="0"/>
              <a:t>krize bez ohledu na osobnost</a:t>
            </a:r>
          </a:p>
          <a:p>
            <a:pPr lvl="1"/>
            <a:r>
              <a:rPr lang="cs-CZ" dirty="0"/>
              <a:t>délka doby jejího trvání</a:t>
            </a:r>
          </a:p>
          <a:p>
            <a:pPr lvl="1"/>
            <a:r>
              <a:rPr lang="cs-CZ" dirty="0"/>
              <a:t>truchlení nad ztrátou blízkého člověka</a:t>
            </a:r>
          </a:p>
          <a:p>
            <a:r>
              <a:rPr lang="cs-CZ" b="1" dirty="0"/>
              <a:t>Pozvolná ztráta zraku</a:t>
            </a:r>
          </a:p>
          <a:p>
            <a:pPr lvl="1"/>
            <a:r>
              <a:rPr lang="cs-CZ" dirty="0"/>
              <a:t>i desítky let, dlouhodobá psychická zátěž</a:t>
            </a:r>
          </a:p>
          <a:p>
            <a:pPr lvl="1"/>
            <a:r>
              <a:rPr lang="cs-CZ" dirty="0"/>
              <a:t>dynamika naděje a zoufalství</a:t>
            </a:r>
          </a:p>
          <a:p>
            <a:pPr lvl="1"/>
            <a:r>
              <a:rPr lang="cs-CZ" dirty="0"/>
              <a:t>dopad na osobnost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63538" indent="-363538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12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AE202-C7A5-4C1B-A4E9-96F20A7A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na ztrátu zraku</a:t>
            </a:r>
            <a:endParaRPr lang="cs-CZ" b="1" cap="all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3208C-9D3A-4431-A3F5-31999804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575" y="2272344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363538" indent="-363538"/>
            <a:r>
              <a:rPr lang="cs-CZ" b="1" dirty="0"/>
              <a:t>ŠOK</a:t>
            </a:r>
            <a:endParaRPr lang="cs-CZ" dirty="0"/>
          </a:p>
          <a:p>
            <a:pPr marL="363538" indent="-363538"/>
            <a:r>
              <a:rPr lang="cs-CZ" b="1" dirty="0"/>
              <a:t>REAKTIVNÍ DEPRESE</a:t>
            </a:r>
            <a:endParaRPr lang="cs-CZ" dirty="0"/>
          </a:p>
          <a:p>
            <a:pPr marL="363538" indent="-363538"/>
            <a:r>
              <a:rPr lang="cs-CZ" b="1" dirty="0"/>
              <a:t>REORGANIZACE</a:t>
            </a:r>
          </a:p>
          <a:p>
            <a:pPr marL="363538" indent="-363538"/>
            <a:r>
              <a:rPr lang="cs-CZ" dirty="0"/>
              <a:t>NE VŠICHNI TĚMITO STÁDII PROCHÁZEJÍ, NĚKTERÉ FÁZE VYNECHÁVAJÍ</a:t>
            </a:r>
          </a:p>
          <a:p>
            <a:pPr marL="363538" indent="-363538"/>
            <a:r>
              <a:rPr lang="cs-CZ" b="1" dirty="0"/>
              <a:t>Allan </a:t>
            </a:r>
            <a:r>
              <a:rPr lang="cs-CZ" b="1" dirty="0" err="1"/>
              <a:t>Dodds</a:t>
            </a:r>
            <a:r>
              <a:rPr lang="cs-CZ" b="1" dirty="0"/>
              <a:t>: </a:t>
            </a:r>
            <a:r>
              <a:rPr lang="cs-CZ" dirty="0"/>
              <a:t>alternativní model ztráty zraku </a:t>
            </a:r>
          </a:p>
          <a:p>
            <a:pPr marL="820738" lvl="1" indent="-363538"/>
            <a:r>
              <a:rPr lang="cs-CZ" dirty="0"/>
              <a:t>Deprese a úzkost            pocit bezmoci a neschopnosti             úzkost a deprese </a:t>
            </a:r>
          </a:p>
          <a:p>
            <a:pPr marL="457200" lvl="1" indent="0">
              <a:buNone/>
            </a:pPr>
            <a:r>
              <a:rPr lang="cs-CZ" dirty="0"/>
              <a:t>nízká motivace pokoušet se získat nové dovednosti </a:t>
            </a:r>
          </a:p>
          <a:p>
            <a:pPr marL="820738" lvl="1" indent="-363538"/>
            <a:endParaRPr lang="cs-CZ" dirty="0"/>
          </a:p>
          <a:p>
            <a:pPr marL="363538" indent="-363538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F0FC4A64-88BC-4B97-B0EF-8372CCAC4B3E}"/>
              </a:ext>
            </a:extLst>
          </p:cNvPr>
          <p:cNvSpPr/>
          <p:nvPr/>
        </p:nvSpPr>
        <p:spPr>
          <a:xfrm>
            <a:off x="3834581" y="4689169"/>
            <a:ext cx="580103" cy="186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0A33DBE-5224-4060-831F-7A3D0CB5E7B0}"/>
              </a:ext>
            </a:extLst>
          </p:cNvPr>
          <p:cNvSpPr/>
          <p:nvPr/>
        </p:nvSpPr>
        <p:spPr>
          <a:xfrm>
            <a:off x="7331176" y="4689168"/>
            <a:ext cx="580103" cy="186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46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AE202-C7A5-4C1B-A4E9-96F20A7A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osobnost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3208C-9D3A-4431-A3F5-31999804F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885" y="2556932"/>
            <a:ext cx="9601196" cy="3318936"/>
          </a:xfrm>
        </p:spPr>
        <p:txBody>
          <a:bodyPr>
            <a:normAutofit/>
          </a:bodyPr>
          <a:lstStyle/>
          <a:p>
            <a:pPr marL="363538" indent="-363538"/>
            <a:r>
              <a:rPr lang="cs-CZ" dirty="0"/>
              <a:t>zůstává nezměněna, jen ji ztráta zraku upevňuje</a:t>
            </a:r>
          </a:p>
          <a:p>
            <a:pPr marL="363538" indent="-363538"/>
            <a:r>
              <a:rPr lang="cs-CZ" b="1" dirty="0"/>
              <a:t>rozdíl je mezi cíli a skutečností </a:t>
            </a:r>
            <a:r>
              <a:rPr lang="cs-CZ" dirty="0"/>
              <a:t>(čím větší rozpor, tím nesnadnější adaptace)</a:t>
            </a:r>
          </a:p>
          <a:p>
            <a:pPr marL="363538" indent="-363538"/>
            <a:r>
              <a:rPr lang="cs-CZ" dirty="0"/>
              <a:t>osobnostní rysy relativně dobře adaptovaných:</a:t>
            </a:r>
          </a:p>
          <a:p>
            <a:pPr marL="820738" lvl="1" indent="-363538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životní odvaha, </a:t>
            </a:r>
          </a:p>
          <a:p>
            <a:pPr marL="820738" lvl="1" indent="-363538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láska k lidem </a:t>
            </a:r>
          </a:p>
          <a:p>
            <a:pPr marL="820738" lvl="1" indent="-363538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reálné sebevědomí</a:t>
            </a:r>
          </a:p>
          <a:p>
            <a:pPr marL="820738" lvl="1" indent="-363538"/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6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AE202-C7A5-4C1B-A4E9-96F20A7A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významné osobnostní charakteristiky</a:t>
            </a:r>
            <a:endParaRPr lang="cs-CZ" b="1" cap="all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3208C-9D3A-4431-A3F5-31999804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místo sebeřízení (</a:t>
            </a:r>
            <a:r>
              <a:rPr lang="cs-CZ" dirty="0" err="1"/>
              <a:t>locus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), </a:t>
            </a:r>
          </a:p>
          <a:p>
            <a:pPr lvl="0"/>
            <a:r>
              <a:rPr lang="cs-CZ" dirty="0"/>
              <a:t>nezdolnost (ve smyslu obvykle uváděném jako </a:t>
            </a:r>
            <a:r>
              <a:rPr lang="cs-CZ" dirty="0" err="1"/>
              <a:t>hardiness</a:t>
            </a:r>
            <a:r>
              <a:rPr lang="cs-CZ" dirty="0"/>
              <a:t> nebo </a:t>
            </a:r>
            <a:r>
              <a:rPr lang="cs-CZ" dirty="0" err="1"/>
              <a:t>resilience</a:t>
            </a:r>
            <a:r>
              <a:rPr lang="cs-CZ" dirty="0"/>
              <a:t>), </a:t>
            </a:r>
          </a:p>
          <a:p>
            <a:pPr lvl="0"/>
            <a:r>
              <a:rPr lang="cs-CZ" dirty="0"/>
              <a:t>vnímaná osobní zdatnost (self-efficacy), </a:t>
            </a:r>
          </a:p>
          <a:p>
            <a:pPr lvl="0"/>
            <a:r>
              <a:rPr lang="cs-CZ" dirty="0"/>
              <a:t>optimismus, </a:t>
            </a:r>
          </a:p>
          <a:p>
            <a:pPr lvl="0"/>
            <a:r>
              <a:rPr lang="cs-CZ" dirty="0"/>
              <a:t>kladné sebehodnocení a sebedůvěra, </a:t>
            </a:r>
          </a:p>
          <a:p>
            <a:pPr lvl="0"/>
            <a:r>
              <a:rPr lang="cs-CZ" dirty="0"/>
              <a:t>smysl pro humor </a:t>
            </a:r>
          </a:p>
          <a:p>
            <a:r>
              <a:rPr lang="cs-CZ" dirty="0"/>
              <a:t>a smysluplnost života</a:t>
            </a:r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5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AE202-C7A5-4C1B-A4E9-96F20A7A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přijetí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3208C-9D3A-4431-A3F5-31999804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3538" indent="-363538"/>
            <a:r>
              <a:rPr lang="cs-CZ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dělat to, co může, a vzdát se nemožného</a:t>
            </a:r>
          </a:p>
          <a:p>
            <a:pPr marL="363538" indent="-36353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věcnost</a:t>
            </a:r>
          </a:p>
          <a:p>
            <a:pPr marL="363538" indent="-36353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slábne emocionální odezva</a:t>
            </a:r>
          </a:p>
          <a:p>
            <a:pPr marL="363538" indent="-36353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samostatnost</a:t>
            </a:r>
          </a:p>
          <a:p>
            <a:pPr marL="363538" indent="-36353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volný čas</a:t>
            </a:r>
          </a:p>
          <a:p>
            <a:pPr marL="363538" indent="-36353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manuální dovednosti</a:t>
            </a:r>
          </a:p>
          <a:p>
            <a:pPr marL="363538" indent="-36353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sociální vztahy</a:t>
            </a:r>
          </a:p>
          <a:p>
            <a:pPr marL="363538" indent="-36353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odolnost vůči předsudkům</a:t>
            </a:r>
          </a:p>
          <a:p>
            <a:pPr marL="363538" indent="-363538"/>
            <a:endParaRPr 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3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AE202-C7A5-4C1B-A4E9-96F20A7A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/>
              <a:t>překážky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73208C-9D3A-4431-A3F5-31999804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falešná naděje</a:t>
            </a:r>
          </a:p>
          <a:p>
            <a:pPr marL="363538" indent="-363538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odmítání pomůcek</a:t>
            </a:r>
          </a:p>
        </p:txBody>
      </p:sp>
    </p:spTree>
    <p:extLst>
      <p:ext uri="{BB962C8B-B14F-4D97-AF65-F5344CB8AC3E}">
        <p14:creationId xmlns:p14="http://schemas.microsoft.com/office/powerpoint/2010/main" val="1822444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65E1F-F745-4415-991B-99561000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nepřijetí ztráty zraku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88F8E6-074B-4BA0-868E-493066E1B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nepřijímání a neuznávání životních možností a omezení, které vada zanechává</a:t>
            </a:r>
            <a:endParaRPr lang="cs-CZ" dirty="0"/>
          </a:p>
          <a:p>
            <a:pPr lvl="0"/>
            <a:r>
              <a:rPr lang="cs-CZ" dirty="0"/>
              <a:t>zveličování důsledků (agravace)</a:t>
            </a:r>
          </a:p>
          <a:p>
            <a:pPr lvl="0"/>
            <a:r>
              <a:rPr lang="cs-CZ" dirty="0"/>
              <a:t>popírání důsledků zrakového postižení (disimulace)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bílá hůl</a:t>
            </a:r>
          </a:p>
          <a:p>
            <a:pPr lvl="0"/>
            <a:r>
              <a:rPr lang="cs-CZ" dirty="0"/>
              <a:t>rodina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313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259</Words>
  <Application>Microsoft Office PowerPoint</Application>
  <PresentationFormat>Širokoúhlá obrazovka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Organika</vt:lpstr>
      <vt:lpstr>Ztráta zraku v dospělosti</vt:lpstr>
      <vt:lpstr>Příčiny ztráty zrakU</vt:lpstr>
      <vt:lpstr>náhlá x postupná ztráta</vt:lpstr>
      <vt:lpstr>Reakce na ztrátu zraku</vt:lpstr>
      <vt:lpstr>osobnost</vt:lpstr>
      <vt:lpstr>významné osobnostní charakteristiky</vt:lpstr>
      <vt:lpstr>přijetí</vt:lpstr>
      <vt:lpstr>překážky</vt:lpstr>
      <vt:lpstr>nepřijetí ztráty zraku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13</cp:revision>
  <dcterms:created xsi:type="dcterms:W3CDTF">2022-03-20T18:52:08Z</dcterms:created>
  <dcterms:modified xsi:type="dcterms:W3CDTF">2022-03-22T16:15:18Z</dcterms:modified>
</cp:coreProperties>
</file>