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333" r:id="rId21"/>
    <p:sldId id="309" r:id="rId22"/>
    <p:sldId id="335" r:id="rId23"/>
    <p:sldId id="310" r:id="rId24"/>
    <p:sldId id="311" r:id="rId25"/>
    <p:sldId id="312" r:id="rId26"/>
    <p:sldId id="313" r:id="rId27"/>
    <p:sldId id="341" r:id="rId28"/>
    <p:sldId id="336" r:id="rId29"/>
    <p:sldId id="27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1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C47E1-4D19-4F36-A680-E804B4899A13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C499F-6750-4D86-BA41-B85DB55D8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1445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5F4EC019-ED2C-459C-8ACB-4D6B93CF17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F319D8-1428-4838-AB11-43B35A09E10C}" type="slidenum">
              <a:rPr lang="cs-CZ" altLang="cs-CZ"/>
              <a:pPr eaLnBrk="1" hangingPunct="1">
                <a:spcBef>
                  <a:spcPct val="0"/>
                </a:spcBef>
              </a:pPr>
              <a:t>20</a:t>
            </a:fld>
            <a:endParaRPr lang="cs-CZ" altLang="cs-CZ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A94E2A2E-959E-4797-9E4A-97000DCE85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BE01690-8BA0-4E11-BD04-EEDF584CDC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6A8BA7E4-F951-466D-BFC2-E8D422E00D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15E200-F415-41EB-9092-23A737287A75}" type="slidenum">
              <a:rPr lang="cs-CZ" altLang="cs-CZ"/>
              <a:pPr eaLnBrk="1" hangingPunct="1">
                <a:spcBef>
                  <a:spcPct val="0"/>
                </a:spcBef>
              </a:pPr>
              <a:t>22</a:t>
            </a:fld>
            <a:endParaRPr lang="cs-CZ" altLang="cs-CZ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1B05A726-1126-429A-A3DA-804DC03E49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D85221BA-8392-4662-8E70-F78551CB0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F44A288-E6B3-4759-94C5-1B6B96BA6BC0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081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63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F44A288-E6B3-4759-94C5-1B6B96BA6BC0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1732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F44A288-E6B3-4759-94C5-1B6B96BA6BC0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5151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F44A288-E6B3-4759-94C5-1B6B96BA6BC0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8750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3336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0918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399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F44A288-E6B3-4759-94C5-1B6B96BA6BC0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065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7BDA85-CB61-4F13-B209-E02DD69FAE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6188CA-3934-4D7A-911F-45D8302D83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BFFA23-78F6-4EDC-BC8F-989825AA09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CA86FB-D1D8-48C7-A315-BA8718D7CCA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93722601"/>
      </p:ext>
    </p:extLst>
  </p:cSld>
  <p:clrMapOvr>
    <a:masterClrMapping/>
  </p:clrMapOvr>
  <p:transition spd="med" advClick="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9099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F44A288-E6B3-4759-94C5-1B6B96BA6BC0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80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8443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442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984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146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545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1521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4A288-E6B3-4759-94C5-1B6B96BA6BC0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80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ceskatelevize.cz/video/1703-nevidomost" TargetMode="External"/><Relationship Id="rId2" Type="http://schemas.openxmlformats.org/officeDocument/2006/relationships/hyperlink" Target="https://www.czso.cz/csu/czso/vyberove-setreni-osob-se-zdravotnim-postizenim-2018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kutztown.edu/academics/colleges-and-departments/education/departments/special-education/programs/bachelor-of-science-in-special-education-visual-impairment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who.int/news-room/fact-sheets/detail/blindness-and-visual-impairmen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66236B-E12B-4C11-87A4-4763C04B4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878430"/>
            <a:ext cx="9448800" cy="1825096"/>
          </a:xfrm>
        </p:spPr>
        <p:txBody>
          <a:bodyPr/>
          <a:lstStyle/>
          <a:p>
            <a:r>
              <a:rPr lang="cs-CZ" dirty="0"/>
              <a:t>OFTALMOPEDIE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B8CC4ED-7C41-43BD-ACA8-489DD07793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4677" y="2703526"/>
            <a:ext cx="9448800" cy="685800"/>
          </a:xfrm>
        </p:spPr>
        <p:txBody>
          <a:bodyPr/>
          <a:lstStyle/>
          <a:p>
            <a:r>
              <a:rPr lang="cs-CZ" dirty="0"/>
              <a:t>1. přednáška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9B5EA4F-5397-4379-83D5-C68E9502F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8117" y="138210"/>
            <a:ext cx="1765421" cy="6021014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F7CA25DA-063C-4DD6-BE9C-5FA32623E710}"/>
              </a:ext>
            </a:extLst>
          </p:cNvPr>
          <p:cNvSpPr/>
          <p:nvPr/>
        </p:nvSpPr>
        <p:spPr>
          <a:xfrm>
            <a:off x="1230922" y="4121056"/>
            <a:ext cx="6564923" cy="128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i="1" kern="150" dirty="0">
                <a:latin typeface="Times New Roman" panose="02020603050405020304" pitchFamily="18" charset="0"/>
                <a:ea typeface="Arial" panose="020B0604020202020204" pitchFamily="34" charset="0"/>
              </a:rPr>
              <a:t>„</a:t>
            </a:r>
            <a:r>
              <a:rPr lang="cs-CZ" i="1" kern="150" dirty="0">
                <a:latin typeface="Times New Roman" panose="02020603050405020304" pitchFamily="18" charset="0"/>
                <a:ea typeface="Arial Unicode MS"/>
              </a:rPr>
              <a:t>Neptej se, jakou má ten člověk chorobu. Ptej se spíš, jaký člověk tu chorobu má.“</a:t>
            </a:r>
            <a:endParaRPr lang="cs-CZ" sz="2800" kern="150" dirty="0">
              <a:latin typeface="Arial" panose="020B0604020202020204" pitchFamily="34" charset="0"/>
              <a:ea typeface="Arial Unicode MS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cs-CZ" i="1" kern="150" dirty="0">
                <a:latin typeface="Times New Roman" panose="02020603050405020304" pitchFamily="18" charset="0"/>
                <a:ea typeface="Arial Unicode MS"/>
              </a:rPr>
              <a:t>Připisováno Williamu </a:t>
            </a:r>
            <a:r>
              <a:rPr lang="cs-CZ" i="1" kern="150" dirty="0" err="1">
                <a:latin typeface="Times New Roman" panose="02020603050405020304" pitchFamily="18" charset="0"/>
                <a:ea typeface="Arial Unicode MS"/>
              </a:rPr>
              <a:t>Oslerovi</a:t>
            </a:r>
            <a:r>
              <a:rPr lang="cs-CZ" i="1" kern="150" dirty="0">
                <a:latin typeface="Times New Roman" panose="02020603050405020304" pitchFamily="18" charset="0"/>
                <a:ea typeface="Arial Unicode MS"/>
              </a:rPr>
              <a:t> (</a:t>
            </a:r>
            <a:r>
              <a:rPr lang="cs-CZ" i="1" kern="150" dirty="0" err="1">
                <a:latin typeface="Times New Roman" panose="02020603050405020304" pitchFamily="18" charset="0"/>
                <a:ea typeface="Arial Unicode MS"/>
              </a:rPr>
              <a:t>Sacks</a:t>
            </a:r>
            <a:r>
              <a:rPr lang="cs-CZ" i="1" kern="150" dirty="0">
                <a:latin typeface="Times New Roman" panose="02020603050405020304" pitchFamily="18" charset="0"/>
                <a:ea typeface="Arial Unicode MS"/>
              </a:rPr>
              <a:t>, 2009)</a:t>
            </a:r>
            <a:endParaRPr lang="cs-CZ" sz="2800" kern="150" dirty="0">
              <a:effectLst/>
              <a:latin typeface="Arial" panose="020B0604020202020204" pitchFamily="34" charset="0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981310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AF0552-A72E-471B-B48B-941DE4979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0" y="794853"/>
            <a:ext cx="8610600" cy="1293028"/>
          </a:xfrm>
        </p:spPr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31FE7F3C-CA37-4598-824F-61A0B3F9AA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920788"/>
              </p:ext>
            </p:extLst>
          </p:nvPr>
        </p:nvGraphicFramePr>
        <p:xfrm>
          <a:off x="68579" y="39578"/>
          <a:ext cx="12054842" cy="67651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5760">
                  <a:extLst>
                    <a:ext uri="{9D8B030D-6E8A-4147-A177-3AD203B41FA5}">
                      <a16:colId xmlns:a16="http://schemas.microsoft.com/office/drawing/2014/main" val="878764008"/>
                    </a:ext>
                  </a:extLst>
                </a:gridCol>
                <a:gridCol w="1333466">
                  <a:extLst>
                    <a:ext uri="{9D8B030D-6E8A-4147-A177-3AD203B41FA5}">
                      <a16:colId xmlns:a16="http://schemas.microsoft.com/office/drawing/2014/main" val="2987732703"/>
                    </a:ext>
                  </a:extLst>
                </a:gridCol>
                <a:gridCol w="1636404">
                  <a:extLst>
                    <a:ext uri="{9D8B030D-6E8A-4147-A177-3AD203B41FA5}">
                      <a16:colId xmlns:a16="http://schemas.microsoft.com/office/drawing/2014/main" val="1768444492"/>
                    </a:ext>
                  </a:extLst>
                </a:gridCol>
                <a:gridCol w="1636404">
                  <a:extLst>
                    <a:ext uri="{9D8B030D-6E8A-4147-A177-3AD203B41FA5}">
                      <a16:colId xmlns:a16="http://schemas.microsoft.com/office/drawing/2014/main" val="1472730351"/>
                    </a:ext>
                  </a:extLst>
                </a:gridCol>
                <a:gridCol w="1636404">
                  <a:extLst>
                    <a:ext uri="{9D8B030D-6E8A-4147-A177-3AD203B41FA5}">
                      <a16:colId xmlns:a16="http://schemas.microsoft.com/office/drawing/2014/main" val="3223926572"/>
                    </a:ext>
                  </a:extLst>
                </a:gridCol>
                <a:gridCol w="1636404">
                  <a:extLst>
                    <a:ext uri="{9D8B030D-6E8A-4147-A177-3AD203B41FA5}">
                      <a16:colId xmlns:a16="http://schemas.microsoft.com/office/drawing/2014/main" val="1440834248"/>
                    </a:ext>
                  </a:extLst>
                </a:gridCol>
              </a:tblGrid>
              <a:tr h="569380">
                <a:tc gridSpan="6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 Osoby se zdravotním postižením podle oblasti postižení a subjektivního vnímání omezení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425951"/>
                  </a:ext>
                </a:extLst>
              </a:tr>
              <a:tr h="292537">
                <a:tc>
                  <a:txBody>
                    <a:bodyPr/>
                    <a:lstStyle/>
                    <a:p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14463212"/>
                  </a:ext>
                </a:extLst>
              </a:tr>
              <a:tr h="386211">
                <a:tc rowSpan="2">
                  <a:txBody>
                    <a:bodyPr/>
                    <a:lstStyle/>
                    <a:p>
                      <a:pPr indent="101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oblast postižení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celkem</a:t>
                      </a:r>
                      <a:b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(abs. v tis.)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subjektivní vnímání omezení v %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93619"/>
                  </a:ext>
                </a:extLst>
              </a:tr>
              <a:tr h="82501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celkem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omezen vážně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omezen, ale ne vážně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neomezen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18736330"/>
                  </a:ext>
                </a:extLst>
              </a:tr>
              <a:tr h="38621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celkem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1 151,9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38,8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58,9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56541844"/>
                  </a:ext>
                </a:extLst>
              </a:tr>
              <a:tr h="38621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postižení v jedné oblasti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637,3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28,5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68,2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78557508"/>
                  </a:ext>
                </a:extLst>
              </a:tr>
              <a:tr h="386211">
                <a:tc>
                  <a:txBody>
                    <a:bodyPr/>
                    <a:lstStyle/>
                    <a:p>
                      <a:pPr indent="101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pohybová, tělesná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381,9 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30,8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66,2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05829329"/>
                  </a:ext>
                </a:extLst>
              </a:tr>
              <a:tr h="386211">
                <a:tc>
                  <a:txBody>
                    <a:bodyPr/>
                    <a:lstStyle/>
                    <a:p>
                      <a:pPr indent="101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zraková</a:t>
                      </a:r>
                      <a:endParaRPr lang="cs-CZ" sz="20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26,0 </a:t>
                      </a:r>
                      <a:endParaRPr lang="cs-CZ" sz="20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cs-CZ" sz="20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35,8</a:t>
                      </a:r>
                      <a:endParaRPr lang="cs-CZ" sz="20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61,1</a:t>
                      </a:r>
                      <a:endParaRPr lang="cs-CZ" sz="20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cs-CZ" sz="20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30062306"/>
                  </a:ext>
                </a:extLst>
              </a:tr>
              <a:tr h="386211">
                <a:tc>
                  <a:txBody>
                    <a:bodyPr/>
                    <a:lstStyle/>
                    <a:p>
                      <a:pPr indent="101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sluchová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 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92,6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2987288"/>
                  </a:ext>
                </a:extLst>
              </a:tr>
              <a:tr h="386211">
                <a:tc>
                  <a:txBody>
                    <a:bodyPr/>
                    <a:lstStyle/>
                    <a:p>
                      <a:pPr indent="101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mentální, duševní, poruchy chování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50,8 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43,6</a:t>
                      </a:r>
                      <a:endParaRPr lang="cs-CZ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51,3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16634492"/>
                  </a:ext>
                </a:extLst>
              </a:tr>
              <a:tr h="386211">
                <a:tc>
                  <a:txBody>
                    <a:bodyPr/>
                    <a:lstStyle/>
                    <a:p>
                      <a:pPr indent="101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vnitřní orgány, kůže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163,3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18,8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77,1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69459146"/>
                  </a:ext>
                </a:extLst>
              </a:tr>
              <a:tr h="386211">
                <a:tc>
                  <a:txBody>
                    <a:bodyPr/>
                    <a:lstStyle/>
                    <a:p>
                      <a:pPr indent="101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hlasová, řečová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31,2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68,8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19146161"/>
                  </a:ext>
                </a:extLst>
              </a:tr>
              <a:tr h="38621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postižení ve více oblastech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514,6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51,6</a:t>
                      </a:r>
                      <a:endParaRPr lang="cs-CZ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47,3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65458236"/>
                  </a:ext>
                </a:extLst>
              </a:tr>
              <a:tr h="292537">
                <a:tc>
                  <a:txBody>
                    <a:bodyPr/>
                    <a:lstStyle/>
                    <a:p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cs-C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66649143"/>
                  </a:ext>
                </a:extLst>
              </a:tr>
              <a:tr h="702525">
                <a:tc gridSpan="4">
                  <a:txBody>
                    <a:bodyPr/>
                    <a:lstStyle/>
                    <a:p>
                      <a:pPr indent="101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cs-C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94809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955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5AF414-14C1-468A-9EA9-A8A58D54B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49F35A30-8E53-45D3-A343-579C54CBC5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092615"/>
              </p:ext>
            </p:extLst>
          </p:nvPr>
        </p:nvGraphicFramePr>
        <p:xfrm>
          <a:off x="822960" y="2397347"/>
          <a:ext cx="10957559" cy="3696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8267">
                  <a:extLst>
                    <a:ext uri="{9D8B030D-6E8A-4147-A177-3AD203B41FA5}">
                      <a16:colId xmlns:a16="http://schemas.microsoft.com/office/drawing/2014/main" val="976571956"/>
                    </a:ext>
                  </a:extLst>
                </a:gridCol>
                <a:gridCol w="1443838">
                  <a:extLst>
                    <a:ext uri="{9D8B030D-6E8A-4147-A177-3AD203B41FA5}">
                      <a16:colId xmlns:a16="http://schemas.microsoft.com/office/drawing/2014/main" val="2578790123"/>
                    </a:ext>
                  </a:extLst>
                </a:gridCol>
                <a:gridCol w="1435004">
                  <a:extLst>
                    <a:ext uri="{9D8B030D-6E8A-4147-A177-3AD203B41FA5}">
                      <a16:colId xmlns:a16="http://schemas.microsoft.com/office/drawing/2014/main" val="1020591954"/>
                    </a:ext>
                  </a:extLst>
                </a:gridCol>
                <a:gridCol w="1442366">
                  <a:extLst>
                    <a:ext uri="{9D8B030D-6E8A-4147-A177-3AD203B41FA5}">
                      <a16:colId xmlns:a16="http://schemas.microsoft.com/office/drawing/2014/main" val="655105207"/>
                    </a:ext>
                  </a:extLst>
                </a:gridCol>
                <a:gridCol w="1694042">
                  <a:extLst>
                    <a:ext uri="{9D8B030D-6E8A-4147-A177-3AD203B41FA5}">
                      <a16:colId xmlns:a16="http://schemas.microsoft.com/office/drawing/2014/main" val="2388085786"/>
                    </a:ext>
                  </a:extLst>
                </a:gridCol>
                <a:gridCol w="1694042">
                  <a:extLst>
                    <a:ext uri="{9D8B030D-6E8A-4147-A177-3AD203B41FA5}">
                      <a16:colId xmlns:a16="http://schemas.microsoft.com/office/drawing/2014/main" val="1468436122"/>
                    </a:ext>
                  </a:extLst>
                </a:gridCol>
              </a:tblGrid>
              <a:tr h="576145">
                <a:tc rowSpan="2">
                  <a:txBody>
                    <a:bodyPr/>
                    <a:lstStyle/>
                    <a:p>
                      <a:pPr indent="1524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oblast postižení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celkem</a:t>
                      </a:r>
                      <a:br>
                        <a:rPr lang="cs-CZ" sz="2400" dirty="0">
                          <a:effectLst/>
                        </a:rPr>
                      </a:br>
                      <a:r>
                        <a:rPr lang="cs-CZ" sz="2400" dirty="0">
                          <a:effectLst/>
                        </a:rPr>
                        <a:t> (</a:t>
                      </a:r>
                      <a:r>
                        <a:rPr lang="cs-CZ" sz="2400" dirty="0" err="1">
                          <a:effectLst/>
                        </a:rPr>
                        <a:t>abs</a:t>
                      </a:r>
                      <a:r>
                        <a:rPr lang="cs-CZ" sz="2400" dirty="0">
                          <a:effectLst/>
                        </a:rPr>
                        <a:t>. v tis.)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subjektivní vnímání omezení v %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694442"/>
                  </a:ext>
                </a:extLst>
              </a:tr>
              <a:tr h="196754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celkem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omezen vážně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omezen, ale ne vážně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neomezen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30902736"/>
                  </a:ext>
                </a:extLst>
              </a:tr>
              <a:tr h="57629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celkem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1 151,9 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100,0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38,8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58,9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2,3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08055879"/>
                  </a:ext>
                </a:extLst>
              </a:tr>
              <a:tr h="576296">
                <a:tc>
                  <a:txBody>
                    <a:bodyPr/>
                    <a:lstStyle/>
                    <a:p>
                      <a:pPr indent="1524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zraková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26,0 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100,0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35,8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61,1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3,1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26327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653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C25A50-1049-4E3B-88A1-898F65111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ABB2DEE5-71AA-4AB7-82D8-9E1F3156B6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0923685"/>
              </p:ext>
            </p:extLst>
          </p:nvPr>
        </p:nvGraphicFramePr>
        <p:xfrm>
          <a:off x="167640" y="877487"/>
          <a:ext cx="11734800" cy="55782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2320">
                  <a:extLst>
                    <a:ext uri="{9D8B030D-6E8A-4147-A177-3AD203B41FA5}">
                      <a16:colId xmlns:a16="http://schemas.microsoft.com/office/drawing/2014/main" val="3630836201"/>
                    </a:ext>
                  </a:extLst>
                </a:gridCol>
                <a:gridCol w="1480649">
                  <a:extLst>
                    <a:ext uri="{9D8B030D-6E8A-4147-A177-3AD203B41FA5}">
                      <a16:colId xmlns:a16="http://schemas.microsoft.com/office/drawing/2014/main" val="957535577"/>
                    </a:ext>
                  </a:extLst>
                </a:gridCol>
                <a:gridCol w="1263938">
                  <a:extLst>
                    <a:ext uri="{9D8B030D-6E8A-4147-A177-3AD203B41FA5}">
                      <a16:colId xmlns:a16="http://schemas.microsoft.com/office/drawing/2014/main" val="18274474"/>
                    </a:ext>
                  </a:extLst>
                </a:gridCol>
                <a:gridCol w="318653">
                  <a:extLst>
                    <a:ext uri="{9D8B030D-6E8A-4147-A177-3AD203B41FA5}">
                      <a16:colId xmlns:a16="http://schemas.microsoft.com/office/drawing/2014/main" val="157059451"/>
                    </a:ext>
                  </a:extLst>
                </a:gridCol>
                <a:gridCol w="945285">
                  <a:extLst>
                    <a:ext uri="{9D8B030D-6E8A-4147-A177-3AD203B41FA5}">
                      <a16:colId xmlns:a16="http://schemas.microsoft.com/office/drawing/2014/main" val="1280016640"/>
                    </a:ext>
                  </a:extLst>
                </a:gridCol>
                <a:gridCol w="441555">
                  <a:extLst>
                    <a:ext uri="{9D8B030D-6E8A-4147-A177-3AD203B41FA5}">
                      <a16:colId xmlns:a16="http://schemas.microsoft.com/office/drawing/2014/main" val="3493675937"/>
                    </a:ext>
                  </a:extLst>
                </a:gridCol>
                <a:gridCol w="822383">
                  <a:extLst>
                    <a:ext uri="{9D8B030D-6E8A-4147-A177-3AD203B41FA5}">
                      <a16:colId xmlns:a16="http://schemas.microsoft.com/office/drawing/2014/main" val="2060391982"/>
                    </a:ext>
                  </a:extLst>
                </a:gridCol>
                <a:gridCol w="655897">
                  <a:extLst>
                    <a:ext uri="{9D8B030D-6E8A-4147-A177-3AD203B41FA5}">
                      <a16:colId xmlns:a16="http://schemas.microsoft.com/office/drawing/2014/main" val="241502889"/>
                    </a:ext>
                  </a:extLst>
                </a:gridCol>
                <a:gridCol w="608041">
                  <a:extLst>
                    <a:ext uri="{9D8B030D-6E8A-4147-A177-3AD203B41FA5}">
                      <a16:colId xmlns:a16="http://schemas.microsoft.com/office/drawing/2014/main" val="2991862928"/>
                    </a:ext>
                  </a:extLst>
                </a:gridCol>
                <a:gridCol w="611159">
                  <a:extLst>
                    <a:ext uri="{9D8B030D-6E8A-4147-A177-3AD203B41FA5}">
                      <a16:colId xmlns:a16="http://schemas.microsoft.com/office/drawing/2014/main" val="110110165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1064888080"/>
                    </a:ext>
                  </a:extLst>
                </a:gridCol>
              </a:tblGrid>
              <a:tr h="652365">
                <a:tc gridSpan="9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 Osoby se zdravotním postižením podle příčiny postižení a oblasti postižení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16928137"/>
                  </a:ext>
                </a:extLst>
              </a:tr>
              <a:tr h="276240">
                <a:tc>
                  <a:txBody>
                    <a:bodyPr/>
                    <a:lstStyle/>
                    <a:p>
                      <a:endParaRPr lang="cs-C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8320851"/>
                  </a:ext>
                </a:extLst>
              </a:tr>
              <a:tr h="315703">
                <a:tc rowSpan="2">
                  <a:txBody>
                    <a:bodyPr/>
                    <a:lstStyle/>
                    <a:p>
                      <a:pPr indent="139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oblast postižení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celkem</a:t>
                      </a:r>
                      <a:b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v tis.)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příčina postižení v %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95639008"/>
                  </a:ext>
                </a:extLst>
              </a:tr>
              <a:tr h="134708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celkem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vrozená vada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vrozená vada</a:t>
                      </a:r>
                      <a:endParaRPr lang="cs-CZ"/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onemocnění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onemocnění</a:t>
                      </a:r>
                      <a:endParaRPr lang="cs-CZ"/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úraz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úraz</a:t>
                      </a:r>
                      <a:endParaRPr lang="cs-CZ"/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kombinace více příčin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kombinace více příčin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45024107"/>
                  </a:ext>
                </a:extLst>
              </a:tr>
              <a:tr h="315703">
                <a:tc>
                  <a:txBody>
                    <a:bodyPr/>
                    <a:lstStyle/>
                    <a:p>
                      <a:pPr indent="139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pohybová, tělesná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830,5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cs-CZ" b="1" dirty="0"/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77,3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77,3</a:t>
                      </a:r>
                      <a:endParaRPr lang="cs-CZ" b="1"/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84494170"/>
                  </a:ext>
                </a:extLst>
              </a:tr>
              <a:tr h="315703">
                <a:tc>
                  <a:txBody>
                    <a:bodyPr/>
                    <a:lstStyle/>
                    <a:p>
                      <a:pPr indent="139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zraková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252,4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  <a:endParaRPr lang="cs-CZ" b="1" dirty="0">
                        <a:highlight>
                          <a:srgbClr val="FFFF00"/>
                        </a:highlight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82,8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82,8</a:t>
                      </a:r>
                      <a:endParaRPr lang="cs-CZ" b="1" dirty="0">
                        <a:highlight>
                          <a:srgbClr val="FFFF00"/>
                        </a:highlight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cs-CZ" b="1" dirty="0">
                        <a:highlight>
                          <a:srgbClr val="FFFF00"/>
                        </a:highlight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cs-CZ" sz="2000" b="1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03886235"/>
                  </a:ext>
                </a:extLst>
              </a:tr>
              <a:tr h="315703">
                <a:tc>
                  <a:txBody>
                    <a:bodyPr/>
                    <a:lstStyle/>
                    <a:p>
                      <a:pPr indent="139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sluchová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134,9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cs-CZ" b="1"/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88,6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88,6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cs-CZ" b="1" dirty="0"/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cs-CZ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71036255"/>
                  </a:ext>
                </a:extLst>
              </a:tr>
              <a:tr h="652365">
                <a:tc>
                  <a:txBody>
                    <a:bodyPr/>
                    <a:lstStyle/>
                    <a:p>
                      <a:pPr indent="139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mentální, duševní, poruchy chování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172,3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26,9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26,9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64,8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64,8</a:t>
                      </a:r>
                      <a:endParaRPr lang="cs-CZ" b="1"/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cs-CZ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4487197"/>
                  </a:ext>
                </a:extLst>
              </a:tr>
              <a:tr h="315703">
                <a:tc>
                  <a:txBody>
                    <a:bodyPr/>
                    <a:lstStyle/>
                    <a:p>
                      <a:pPr indent="139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vnitřní orgány, kůže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468,0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cs-CZ" b="1"/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90,7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90,7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cs-CZ" b="1" dirty="0"/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06286436"/>
                  </a:ext>
                </a:extLst>
              </a:tr>
              <a:tr h="315703">
                <a:tc>
                  <a:txBody>
                    <a:bodyPr/>
                    <a:lstStyle/>
                    <a:p>
                      <a:pPr indent="139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hlasová, řečová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66,9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34,0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56,0</a:t>
                      </a:r>
                      <a:endParaRPr lang="cs-CZ" b="1" dirty="0"/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59250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3469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0B777-51A0-4B18-A473-18B856A7E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457431FF-1347-455C-94B1-18BC3EB18A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4195102"/>
              </p:ext>
            </p:extLst>
          </p:nvPr>
        </p:nvGraphicFramePr>
        <p:xfrm>
          <a:off x="609600" y="2258981"/>
          <a:ext cx="11079480" cy="36998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2989">
                  <a:extLst>
                    <a:ext uri="{9D8B030D-6E8A-4147-A177-3AD203B41FA5}">
                      <a16:colId xmlns:a16="http://schemas.microsoft.com/office/drawing/2014/main" val="3241710576"/>
                    </a:ext>
                  </a:extLst>
                </a:gridCol>
                <a:gridCol w="1225346">
                  <a:extLst>
                    <a:ext uri="{9D8B030D-6E8A-4147-A177-3AD203B41FA5}">
                      <a16:colId xmlns:a16="http://schemas.microsoft.com/office/drawing/2014/main" val="691337158"/>
                    </a:ext>
                  </a:extLst>
                </a:gridCol>
                <a:gridCol w="1258741">
                  <a:extLst>
                    <a:ext uri="{9D8B030D-6E8A-4147-A177-3AD203B41FA5}">
                      <a16:colId xmlns:a16="http://schemas.microsoft.com/office/drawing/2014/main" val="3931847929"/>
                    </a:ext>
                  </a:extLst>
                </a:gridCol>
                <a:gridCol w="1545167">
                  <a:extLst>
                    <a:ext uri="{9D8B030D-6E8A-4147-A177-3AD203B41FA5}">
                      <a16:colId xmlns:a16="http://schemas.microsoft.com/office/drawing/2014/main" val="1458662423"/>
                    </a:ext>
                  </a:extLst>
                </a:gridCol>
                <a:gridCol w="1545167">
                  <a:extLst>
                    <a:ext uri="{9D8B030D-6E8A-4147-A177-3AD203B41FA5}">
                      <a16:colId xmlns:a16="http://schemas.microsoft.com/office/drawing/2014/main" val="3756641908"/>
                    </a:ext>
                  </a:extLst>
                </a:gridCol>
                <a:gridCol w="1391035">
                  <a:extLst>
                    <a:ext uri="{9D8B030D-6E8A-4147-A177-3AD203B41FA5}">
                      <a16:colId xmlns:a16="http://schemas.microsoft.com/office/drawing/2014/main" val="4081365425"/>
                    </a:ext>
                  </a:extLst>
                </a:gridCol>
                <a:gridCol w="1391035">
                  <a:extLst>
                    <a:ext uri="{9D8B030D-6E8A-4147-A177-3AD203B41FA5}">
                      <a16:colId xmlns:a16="http://schemas.microsoft.com/office/drawing/2014/main" val="2110333855"/>
                    </a:ext>
                  </a:extLst>
                </a:gridCol>
              </a:tblGrid>
              <a:tr h="576703">
                <a:tc rowSpan="2">
                  <a:txBody>
                    <a:bodyPr/>
                    <a:lstStyle/>
                    <a:p>
                      <a:pPr indent="1524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oblast postižení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celkem</a:t>
                      </a:r>
                      <a:br>
                        <a:rPr lang="cs-CZ" sz="2400" b="1" dirty="0">
                          <a:effectLst/>
                        </a:rPr>
                      </a:br>
                      <a:r>
                        <a:rPr lang="cs-CZ" sz="2400" b="1" dirty="0">
                          <a:effectLst/>
                        </a:rPr>
                        <a:t> (</a:t>
                      </a:r>
                      <a:r>
                        <a:rPr lang="cs-CZ" sz="2400" b="1" dirty="0" err="1">
                          <a:effectLst/>
                        </a:rPr>
                        <a:t>abs</a:t>
                      </a:r>
                      <a:r>
                        <a:rPr lang="cs-CZ" sz="2400" b="1" dirty="0">
                          <a:effectLst/>
                        </a:rPr>
                        <a:t>. v tis.)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</a:rPr>
                        <a:t>příčina postižení v %</a:t>
                      </a:r>
                      <a:endParaRPr lang="cs-CZ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544190"/>
                  </a:ext>
                </a:extLst>
              </a:tr>
              <a:tr h="254630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celkem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vrozená vada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onemocnění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úraz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kombinace více příčin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4191671"/>
                  </a:ext>
                </a:extLst>
              </a:tr>
              <a:tr h="576854">
                <a:tc>
                  <a:txBody>
                    <a:bodyPr/>
                    <a:lstStyle/>
                    <a:p>
                      <a:pPr indent="1524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</a:rPr>
                        <a:t>zraková</a:t>
                      </a:r>
                      <a:endParaRPr lang="cs-CZ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</a:rPr>
                        <a:t>252,4 </a:t>
                      </a:r>
                      <a:endParaRPr lang="cs-CZ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</a:rPr>
                        <a:t>100,0</a:t>
                      </a:r>
                      <a:endParaRPr lang="cs-CZ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</a:rPr>
                        <a:t>12,0</a:t>
                      </a:r>
                      <a:endParaRPr lang="cs-CZ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</a:rPr>
                        <a:t>82,8</a:t>
                      </a:r>
                      <a:endParaRPr lang="cs-CZ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3,5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1,8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03303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876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784535-EBF2-42A5-8F4E-6746F1CB9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20382466-E285-4FE5-A127-43AC3F6A64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114777"/>
              </p:ext>
            </p:extLst>
          </p:nvPr>
        </p:nvGraphicFramePr>
        <p:xfrm>
          <a:off x="365760" y="0"/>
          <a:ext cx="11475719" cy="6999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3893">
                  <a:extLst>
                    <a:ext uri="{9D8B030D-6E8A-4147-A177-3AD203B41FA5}">
                      <a16:colId xmlns:a16="http://schemas.microsoft.com/office/drawing/2014/main" val="335172755"/>
                    </a:ext>
                  </a:extLst>
                </a:gridCol>
                <a:gridCol w="1306971">
                  <a:extLst>
                    <a:ext uri="{9D8B030D-6E8A-4147-A177-3AD203B41FA5}">
                      <a16:colId xmlns:a16="http://schemas.microsoft.com/office/drawing/2014/main" val="3684177551"/>
                    </a:ext>
                  </a:extLst>
                </a:gridCol>
                <a:gridCol w="1306971">
                  <a:extLst>
                    <a:ext uri="{9D8B030D-6E8A-4147-A177-3AD203B41FA5}">
                      <a16:colId xmlns:a16="http://schemas.microsoft.com/office/drawing/2014/main" val="2668498152"/>
                    </a:ext>
                  </a:extLst>
                </a:gridCol>
                <a:gridCol w="1306971">
                  <a:extLst>
                    <a:ext uri="{9D8B030D-6E8A-4147-A177-3AD203B41FA5}">
                      <a16:colId xmlns:a16="http://schemas.microsoft.com/office/drawing/2014/main" val="2900959521"/>
                    </a:ext>
                  </a:extLst>
                </a:gridCol>
                <a:gridCol w="1306971">
                  <a:extLst>
                    <a:ext uri="{9D8B030D-6E8A-4147-A177-3AD203B41FA5}">
                      <a16:colId xmlns:a16="http://schemas.microsoft.com/office/drawing/2014/main" val="4215023194"/>
                    </a:ext>
                  </a:extLst>
                </a:gridCol>
                <a:gridCol w="1306971">
                  <a:extLst>
                    <a:ext uri="{9D8B030D-6E8A-4147-A177-3AD203B41FA5}">
                      <a16:colId xmlns:a16="http://schemas.microsoft.com/office/drawing/2014/main" val="1908324745"/>
                    </a:ext>
                  </a:extLst>
                </a:gridCol>
                <a:gridCol w="1306971">
                  <a:extLst>
                    <a:ext uri="{9D8B030D-6E8A-4147-A177-3AD203B41FA5}">
                      <a16:colId xmlns:a16="http://schemas.microsoft.com/office/drawing/2014/main" val="105859250"/>
                    </a:ext>
                  </a:extLst>
                </a:gridCol>
              </a:tblGrid>
              <a:tr h="487450">
                <a:tc gridSpan="7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4.6 Osoby se zdravotním postižením podle využívání pomoci druhé osoby a oblasti postižení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8635"/>
                  </a:ext>
                </a:extLst>
              </a:tr>
              <a:tr h="227039">
                <a:tc>
                  <a:txBody>
                    <a:bodyPr/>
                    <a:lstStyle/>
                    <a:p>
                      <a:endParaRPr lang="cs-CZ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cs-CZ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cs-CZ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cs-CZ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cs-CZ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cs-CZ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cs-CZ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70678512"/>
                  </a:ext>
                </a:extLst>
              </a:tr>
              <a:tr h="259473">
                <a:tc rowSpan="2">
                  <a:txBody>
                    <a:bodyPr/>
                    <a:lstStyle/>
                    <a:p>
                      <a:pPr indent="101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oblast postižení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celkem</a:t>
                      </a:r>
                      <a:br>
                        <a:rPr lang="cs-CZ" sz="1600" dirty="0">
                          <a:effectLst/>
                        </a:rPr>
                      </a:br>
                      <a:r>
                        <a:rPr lang="cs-CZ" sz="1600" dirty="0">
                          <a:effectLst/>
                        </a:rPr>
                        <a:t> (</a:t>
                      </a:r>
                      <a:r>
                        <a:rPr lang="cs-CZ" sz="1600" dirty="0" err="1">
                          <a:effectLst/>
                        </a:rPr>
                        <a:t>abs</a:t>
                      </a:r>
                      <a:r>
                        <a:rPr lang="cs-CZ" sz="1600" dirty="0">
                          <a:effectLst/>
                        </a:rPr>
                        <a:t>. v tis.)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využívání pomoci v %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81325"/>
                  </a:ext>
                </a:extLst>
              </a:tr>
              <a:tr h="195271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celkem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nepotřebuje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využívá a nepotřebuje více pomoci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využívá, ale potřebuje více pomoci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nevyužívá, ale potřebuje  pomoc 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13154114"/>
                  </a:ext>
                </a:extLst>
              </a:tr>
              <a:tr h="3517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celkem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1 151,9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100,0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46,0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43,8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7,9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2,3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50765672"/>
                  </a:ext>
                </a:extLst>
              </a:tr>
              <a:tr h="3517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postižení v jedné oblasti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637,3 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100,0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58,4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35,7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4,1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1,8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75908386"/>
                  </a:ext>
                </a:extLst>
              </a:tr>
              <a:tr h="351720">
                <a:tc>
                  <a:txBody>
                    <a:bodyPr/>
                    <a:lstStyle/>
                    <a:p>
                      <a:pPr indent="101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pohybová, tělesná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381,9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53,0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39,8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5,3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1,9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58205720"/>
                  </a:ext>
                </a:extLst>
              </a:tr>
              <a:tr h="351720">
                <a:tc>
                  <a:txBody>
                    <a:bodyPr/>
                    <a:lstStyle/>
                    <a:p>
                      <a:pPr indent="101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zraková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highlight>
                            <a:srgbClr val="FFFF00"/>
                          </a:highlight>
                        </a:rPr>
                        <a:t>26,0 </a:t>
                      </a:r>
                      <a:endParaRPr lang="cs-CZ" sz="20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highlight>
                            <a:srgbClr val="FFFF00"/>
                          </a:highlight>
                        </a:rPr>
                        <a:t>100,0</a:t>
                      </a:r>
                      <a:endParaRPr lang="cs-CZ" sz="20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highlight>
                            <a:srgbClr val="FFFF00"/>
                          </a:highlight>
                        </a:rPr>
                        <a:t>58,0</a:t>
                      </a:r>
                      <a:endParaRPr lang="cs-CZ" sz="20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highlight>
                            <a:srgbClr val="FFFF00"/>
                          </a:highlight>
                        </a:rPr>
                        <a:t>35,9</a:t>
                      </a:r>
                      <a:endParaRPr lang="cs-CZ" sz="20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highlight>
                            <a:srgbClr val="FFFF00"/>
                          </a:highlight>
                        </a:rPr>
                        <a:t>1,9</a:t>
                      </a:r>
                      <a:endParaRPr lang="cs-CZ" sz="20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highlight>
                            <a:srgbClr val="FFFF00"/>
                          </a:highlight>
                        </a:rPr>
                        <a:t>4,1</a:t>
                      </a:r>
                      <a:endParaRPr lang="cs-CZ" sz="20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39691584"/>
                  </a:ext>
                </a:extLst>
              </a:tr>
              <a:tr h="351720">
                <a:tc>
                  <a:txBody>
                    <a:bodyPr/>
                    <a:lstStyle/>
                    <a:p>
                      <a:pPr indent="101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sluchová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13,1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73,7</a:t>
                      </a:r>
                      <a:endParaRPr lang="cs-CZ" sz="20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26,3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0,0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98587054"/>
                  </a:ext>
                </a:extLst>
              </a:tr>
              <a:tr h="751802">
                <a:tc>
                  <a:txBody>
                    <a:bodyPr/>
                    <a:lstStyle/>
                    <a:p>
                      <a:pPr indent="101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mentální, duševní, poruchy chování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50,8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33,4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59,9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5,9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0,8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42895030"/>
                  </a:ext>
                </a:extLst>
              </a:tr>
              <a:tr h="351720">
                <a:tc>
                  <a:txBody>
                    <a:bodyPr/>
                    <a:lstStyle/>
                    <a:p>
                      <a:pPr indent="101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vnitřní orgány, kůže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163,3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77,6</a:t>
                      </a:r>
                      <a:endParaRPr lang="cs-CZ" sz="20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19,2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1,5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1,7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72121049"/>
                  </a:ext>
                </a:extLst>
              </a:tr>
              <a:tr h="351720">
                <a:tc>
                  <a:txBody>
                    <a:bodyPr/>
                    <a:lstStyle/>
                    <a:p>
                      <a:pPr indent="101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hlasová, řečová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2,2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47,3</a:t>
                      </a:r>
                      <a:endParaRPr lang="cs-CZ" sz="20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52,7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36683661"/>
                  </a:ext>
                </a:extLst>
              </a:tr>
              <a:tr h="3517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postižení ve více oblastech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514,6 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100,0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30,8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53,9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12,6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2,8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66504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984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7417BA-788F-4FAA-A0B5-AE36F2265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76F7BF14-74AF-43FE-816E-D015650273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8518138"/>
              </p:ext>
            </p:extLst>
          </p:nvPr>
        </p:nvGraphicFramePr>
        <p:xfrm>
          <a:off x="853440" y="2057401"/>
          <a:ext cx="10942321" cy="3739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8949">
                  <a:extLst>
                    <a:ext uri="{9D8B030D-6E8A-4147-A177-3AD203B41FA5}">
                      <a16:colId xmlns:a16="http://schemas.microsoft.com/office/drawing/2014/main" val="3445814630"/>
                    </a:ext>
                  </a:extLst>
                </a:gridCol>
                <a:gridCol w="984210">
                  <a:extLst>
                    <a:ext uri="{9D8B030D-6E8A-4147-A177-3AD203B41FA5}">
                      <a16:colId xmlns:a16="http://schemas.microsoft.com/office/drawing/2014/main" val="3778479010"/>
                    </a:ext>
                  </a:extLst>
                </a:gridCol>
                <a:gridCol w="1450744">
                  <a:extLst>
                    <a:ext uri="{9D8B030D-6E8A-4147-A177-3AD203B41FA5}">
                      <a16:colId xmlns:a16="http://schemas.microsoft.com/office/drawing/2014/main" val="3291852798"/>
                    </a:ext>
                  </a:extLst>
                </a:gridCol>
                <a:gridCol w="1450744">
                  <a:extLst>
                    <a:ext uri="{9D8B030D-6E8A-4147-A177-3AD203B41FA5}">
                      <a16:colId xmlns:a16="http://schemas.microsoft.com/office/drawing/2014/main" val="5279818"/>
                    </a:ext>
                  </a:extLst>
                </a:gridCol>
                <a:gridCol w="1450744">
                  <a:extLst>
                    <a:ext uri="{9D8B030D-6E8A-4147-A177-3AD203B41FA5}">
                      <a16:colId xmlns:a16="http://schemas.microsoft.com/office/drawing/2014/main" val="4168900101"/>
                    </a:ext>
                  </a:extLst>
                </a:gridCol>
                <a:gridCol w="1343465">
                  <a:extLst>
                    <a:ext uri="{9D8B030D-6E8A-4147-A177-3AD203B41FA5}">
                      <a16:colId xmlns:a16="http://schemas.microsoft.com/office/drawing/2014/main" val="601671582"/>
                    </a:ext>
                  </a:extLst>
                </a:gridCol>
                <a:gridCol w="1343465">
                  <a:extLst>
                    <a:ext uri="{9D8B030D-6E8A-4147-A177-3AD203B41FA5}">
                      <a16:colId xmlns:a16="http://schemas.microsoft.com/office/drawing/2014/main" val="3066064213"/>
                    </a:ext>
                  </a:extLst>
                </a:gridCol>
              </a:tblGrid>
              <a:tr h="304312">
                <a:tc rowSpan="2">
                  <a:txBody>
                    <a:bodyPr/>
                    <a:lstStyle/>
                    <a:p>
                      <a:pPr indent="1524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oblast postižení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celkem</a:t>
                      </a:r>
                      <a:br>
                        <a:rPr lang="cs-CZ" sz="2000" dirty="0">
                          <a:effectLst/>
                        </a:rPr>
                      </a:br>
                      <a:r>
                        <a:rPr lang="cs-CZ" sz="2000" dirty="0">
                          <a:effectLst/>
                        </a:rPr>
                        <a:t> (</a:t>
                      </a:r>
                      <a:r>
                        <a:rPr lang="cs-CZ" sz="2000" dirty="0" err="1">
                          <a:effectLst/>
                        </a:rPr>
                        <a:t>abs</a:t>
                      </a:r>
                      <a:r>
                        <a:rPr lang="cs-CZ" sz="2000" dirty="0">
                          <a:effectLst/>
                        </a:rPr>
                        <a:t>. v tis.)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využívání pomoci v %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771961"/>
                  </a:ext>
                </a:extLst>
              </a:tr>
              <a:tr h="238285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celkem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nepotřebuje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využívá a nepotřebuje více pomoci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využívá, ale potřebuje více pomoci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nevyužívá, ale potřebuje  pomoc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89633619"/>
                  </a:ext>
                </a:extLst>
              </a:tr>
              <a:tr h="65080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celkem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1 151,9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46,0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43,8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7,9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2,3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80980797"/>
                  </a:ext>
                </a:extLst>
              </a:tr>
              <a:tr h="304392">
                <a:tc>
                  <a:txBody>
                    <a:bodyPr/>
                    <a:lstStyle/>
                    <a:p>
                      <a:pPr indent="1524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zraková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26,0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58,0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35,9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1,9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4,1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92571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034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A5573A-28E1-4FE2-A050-14290D47E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36D605-7FE8-4143-8358-ADFC82F88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Výběrové šetření osob se zdravotním postižením</a:t>
            </a:r>
            <a:r>
              <a:rPr lang="cs-CZ" dirty="0"/>
              <a:t> (2018) </a:t>
            </a:r>
            <a:r>
              <a:rPr lang="cs-CZ" dirty="0">
                <a:hlinkClick r:id="rId2"/>
              </a:rPr>
              <a:t>h</a:t>
            </a:r>
            <a:r>
              <a:rPr lang="cs-CZ" u="sng" dirty="0">
                <a:hlinkClick r:id="rId2"/>
              </a:rPr>
              <a:t>ttps://www.czso.cz/csu/czso/vyberove-setreni-osob-se-zdravotnim-postizenim-2018</a:t>
            </a:r>
            <a:endParaRPr lang="cs-CZ" u="sng" dirty="0"/>
          </a:p>
          <a:p>
            <a:endParaRPr lang="cs-CZ" u="sng" dirty="0"/>
          </a:p>
          <a:p>
            <a:endParaRPr lang="cs-CZ" u="sng" dirty="0"/>
          </a:p>
          <a:p>
            <a:r>
              <a:rPr lang="cs-CZ" dirty="0">
                <a:hlinkClick r:id="rId3"/>
              </a:rPr>
              <a:t>https://edu.ceskatelevize.cz/video/1703-nevidomost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9529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D83E69-E5A8-43C7-8FD5-6CF8F9FF7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rodina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04B390-3C7F-4373-898F-C8515E13D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přijetí v rodině závisí na:</a:t>
            </a:r>
          </a:p>
          <a:p>
            <a:r>
              <a:rPr lang="cs-CZ" dirty="0"/>
              <a:t>rodinných a komunitních zdrojích, </a:t>
            </a:r>
          </a:p>
          <a:p>
            <a:r>
              <a:rPr lang="cs-CZ" dirty="0"/>
              <a:t>aktuálních stresorech, </a:t>
            </a:r>
          </a:p>
          <a:p>
            <a:r>
              <a:rPr lang="cs-CZ" dirty="0"/>
              <a:t>finančních zdrojích, </a:t>
            </a:r>
          </a:p>
          <a:p>
            <a:r>
              <a:rPr lang="cs-CZ" dirty="0"/>
              <a:t>počtu dětí v rodině, </a:t>
            </a:r>
          </a:p>
          <a:p>
            <a:r>
              <a:rPr lang="cs-CZ" dirty="0"/>
              <a:t>komunikaci mezi členy rodiny, </a:t>
            </a:r>
          </a:p>
          <a:p>
            <a:r>
              <a:rPr lang="cs-CZ" dirty="0"/>
              <a:t>osobnostních vlastnostech všech členů rodiny, </a:t>
            </a:r>
          </a:p>
          <a:p>
            <a:r>
              <a:rPr lang="cs-CZ" dirty="0"/>
              <a:t>závažnosti či viditelnosti postižení</a:t>
            </a:r>
          </a:p>
        </p:txBody>
      </p:sp>
    </p:spTree>
    <p:extLst>
      <p:ext uri="{BB962C8B-B14F-4D97-AF65-F5344CB8AC3E}">
        <p14:creationId xmlns:p14="http://schemas.microsoft.com/office/powerpoint/2010/main" val="2471426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3AE8D0-C47E-4D5E-ABBF-132817CDA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938" y="332951"/>
            <a:ext cx="8610600" cy="1293028"/>
          </a:xfrm>
        </p:spPr>
        <p:txBody>
          <a:bodyPr/>
          <a:lstStyle/>
          <a:p>
            <a:r>
              <a:rPr lang="cs-CZ" dirty="0" err="1"/>
              <a:t>resilience</a:t>
            </a:r>
            <a:r>
              <a:rPr lang="cs-CZ" dirty="0"/>
              <a:t> rodiny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4B7EBA8-72C8-406A-99E9-BB820E670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762" y="1416937"/>
            <a:ext cx="11494476" cy="4024125"/>
          </a:xfrm>
        </p:spPr>
        <p:txBody>
          <a:bodyPr/>
          <a:lstStyle/>
          <a:p>
            <a:pPr lvl="0"/>
            <a:r>
              <a:rPr lang="cs-CZ" sz="2400" dirty="0"/>
              <a:t>„</a:t>
            </a:r>
            <a:r>
              <a:rPr lang="cs-CZ" sz="2400" dirty="0" err="1"/>
              <a:t>resilient</a:t>
            </a:r>
            <a:r>
              <a:rPr lang="cs-CZ" sz="2400" dirty="0"/>
              <a:t>“ (</a:t>
            </a:r>
            <a:r>
              <a:rPr lang="cs-CZ" sz="2400" dirty="0" err="1"/>
              <a:t>ang</a:t>
            </a:r>
            <a:r>
              <a:rPr lang="cs-CZ" sz="2400" dirty="0"/>
              <a:t>.) : pružný, pevný, přizpůsobivý, elastický, odolný, houževnatý</a:t>
            </a:r>
            <a:endParaRPr lang="cs-CZ" sz="2000" dirty="0"/>
          </a:p>
          <a:p>
            <a:pPr lvl="0"/>
            <a:r>
              <a:rPr lang="cs-CZ" sz="2400" dirty="0"/>
              <a:t>nesprávně pojem „odolnost“ : </a:t>
            </a:r>
            <a:r>
              <a:rPr lang="cs-CZ" dirty="0"/>
              <a:t>blízko k </a:t>
            </a:r>
            <a:r>
              <a:rPr lang="cs-CZ" b="1" dirty="0">
                <a:solidFill>
                  <a:srgbClr val="FF0000"/>
                </a:solidFill>
              </a:rPr>
              <a:t>resistenc</a:t>
            </a:r>
            <a:r>
              <a:rPr lang="cs-CZ" dirty="0"/>
              <a:t>i, „osobnostní tvrdosti“ či nezdolnosti typu </a:t>
            </a:r>
            <a:r>
              <a:rPr lang="cs-CZ" dirty="0" err="1"/>
              <a:t>hardiness</a:t>
            </a:r>
            <a:r>
              <a:rPr lang="cs-CZ" dirty="0"/>
              <a:t> (Jaro Křivohlavý, 2009)</a:t>
            </a:r>
            <a:endParaRPr lang="cs-CZ" sz="1800" dirty="0"/>
          </a:p>
          <a:p>
            <a:pPr lvl="0"/>
            <a:r>
              <a:rPr lang="cs-CZ" dirty="0" err="1"/>
              <a:t>resilience</a:t>
            </a:r>
            <a:r>
              <a:rPr lang="cs-CZ" dirty="0"/>
              <a:t> obsahuje </a:t>
            </a:r>
            <a:r>
              <a:rPr lang="cs-CZ" b="1" dirty="0">
                <a:solidFill>
                  <a:srgbClr val="FF0000"/>
                </a:solidFill>
              </a:rPr>
              <a:t>jak složku odolnosti, tak </a:t>
            </a:r>
            <a:r>
              <a:rPr lang="cs-CZ" dirty="0"/>
              <a:t>složku růstovou, potenciál pro rozvoj a změnu</a:t>
            </a:r>
          </a:p>
          <a:p>
            <a:pPr lvl="0"/>
            <a:r>
              <a:rPr lang="cs-CZ" sz="1800" b="1" dirty="0"/>
              <a:t>rizikové i ochranné faktory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122" name="Picture 2" descr="The 6 Domains Of Resilience - Driven">
            <a:extLst>
              <a:ext uri="{FF2B5EF4-FFF2-40B4-BE49-F238E27FC236}">
                <a16:creationId xmlns:a16="http://schemas.microsoft.com/office/drawing/2014/main" id="{877212F7-B37B-49BD-95A5-966177E8A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330" y="3550130"/>
            <a:ext cx="5129208" cy="325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41261AD6-EFF8-445E-9D19-9930682D27D8}"/>
              </a:ext>
            </a:extLst>
          </p:cNvPr>
          <p:cNvSpPr/>
          <p:nvPr/>
        </p:nvSpPr>
        <p:spPr>
          <a:xfrm>
            <a:off x="246185" y="4530809"/>
            <a:ext cx="5849815" cy="142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Rodinná </a:t>
            </a:r>
            <a:r>
              <a:rPr lang="cs-CZ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resilience</a:t>
            </a:r>
            <a:r>
              <a:rPr lang="cs-CZ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 proces, který chrání a obnovuje rodinné fungování a zahrnuje i pozitivní transformaci a růst</a:t>
            </a:r>
            <a:r>
              <a:rPr lang="cs-CZ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(Slezáčková, Sobotková, 2017).</a:t>
            </a:r>
            <a:endParaRPr lang="cs-CZ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367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763237-8716-42B9-B45A-E4D8C6C4A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985" y="764373"/>
            <a:ext cx="9431215" cy="1293028"/>
          </a:xfrm>
        </p:spPr>
        <p:txBody>
          <a:bodyPr/>
          <a:lstStyle/>
          <a:p>
            <a:r>
              <a:rPr lang="cs-CZ" dirty="0"/>
              <a:t>Fáze vyrovnávání se s postižením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4D6ACA-BCC3-4F71-B7E3-2653C60B4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3200" dirty="0"/>
              <a:t>fáze šoku</a:t>
            </a:r>
          </a:p>
          <a:p>
            <a:pPr lvl="0"/>
            <a:r>
              <a:rPr lang="cs-CZ" sz="3200" dirty="0"/>
              <a:t>fáze popření</a:t>
            </a:r>
          </a:p>
          <a:p>
            <a:pPr lvl="0"/>
            <a:r>
              <a:rPr lang="cs-CZ" sz="3200" dirty="0"/>
              <a:t>fáze hněvu, zlosti, smutku, obav</a:t>
            </a:r>
          </a:p>
          <a:p>
            <a:pPr lvl="0"/>
            <a:r>
              <a:rPr lang="cs-CZ" sz="3200" dirty="0"/>
              <a:t>postupné přijetí reality</a:t>
            </a:r>
          </a:p>
          <a:p>
            <a:pPr lvl="0"/>
            <a:r>
              <a:rPr lang="cs-CZ" sz="3200" dirty="0"/>
              <a:t>reorganizace</a:t>
            </a:r>
          </a:p>
        </p:txBody>
      </p:sp>
    </p:spTree>
    <p:extLst>
      <p:ext uri="{BB962C8B-B14F-4D97-AF65-F5344CB8AC3E}">
        <p14:creationId xmlns:p14="http://schemas.microsoft.com/office/powerpoint/2010/main" val="4172474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1918CD-BBBA-4327-9135-D6C88C96E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oboru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58E9FC-4D3C-4B99-9266-73F972D0E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4796"/>
            <a:ext cx="11306908" cy="4995635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„Oftalmopedie se jako disciplína speciální pedagogiky zabývá </a:t>
            </a:r>
            <a:r>
              <a:rPr lang="cs-CZ" dirty="0" err="1"/>
              <a:t>speciálněpedagogickou</a:t>
            </a:r>
            <a:r>
              <a:rPr lang="cs-CZ" dirty="0"/>
              <a:t> podporou osob se zrakovým postižením.“ (</a:t>
            </a:r>
            <a:r>
              <a:rPr lang="cs-CZ" dirty="0" err="1"/>
              <a:t>Röderová</a:t>
            </a:r>
            <a:r>
              <a:rPr lang="cs-CZ" dirty="0"/>
              <a:t>, 2015, s. 13)</a:t>
            </a:r>
          </a:p>
          <a:p>
            <a:r>
              <a:rPr lang="cs-CZ" b="1" dirty="0" err="1"/>
              <a:t>tyflopedie</a:t>
            </a:r>
            <a:r>
              <a:rPr lang="cs-CZ" b="1" dirty="0"/>
              <a:t> + </a:t>
            </a:r>
            <a:r>
              <a:rPr lang="cs-CZ" b="1" dirty="0" err="1"/>
              <a:t>oftalmopedie</a:t>
            </a:r>
            <a:endParaRPr lang="cs-CZ" b="1" dirty="0"/>
          </a:p>
          <a:p>
            <a:endParaRPr lang="cs-CZ" dirty="0"/>
          </a:p>
          <a:p>
            <a:r>
              <a:rPr lang="cs-CZ" dirty="0" err="1"/>
              <a:t>okulopedie</a:t>
            </a:r>
            <a:endParaRPr lang="cs-CZ" dirty="0"/>
          </a:p>
          <a:p>
            <a:pPr lvl="0"/>
            <a:r>
              <a:rPr lang="cs-CZ" dirty="0" err="1"/>
              <a:t>optopedie</a:t>
            </a:r>
            <a:endParaRPr lang="cs-CZ" dirty="0"/>
          </a:p>
          <a:p>
            <a:r>
              <a:rPr lang="cs-CZ" dirty="0"/>
              <a:t>oftalmologická defektologie</a:t>
            </a:r>
          </a:p>
          <a:p>
            <a:pPr lvl="0"/>
            <a:r>
              <a:rPr lang="cs-CZ" dirty="0" err="1"/>
              <a:t>tyflopedagogika</a:t>
            </a:r>
            <a:endParaRPr lang="cs-CZ" dirty="0"/>
          </a:p>
          <a:p>
            <a:pPr lvl="0"/>
            <a:r>
              <a:rPr lang="cs-CZ" dirty="0"/>
              <a:t>speciální tyflopedická pedagogika</a:t>
            </a:r>
          </a:p>
          <a:p>
            <a:pPr lvl="0"/>
            <a:r>
              <a:rPr lang="cs-CZ" dirty="0" err="1">
                <a:solidFill>
                  <a:srgbClr val="FF0000"/>
                </a:solidFill>
              </a:rPr>
              <a:t>Special</a:t>
            </a:r>
            <a:r>
              <a:rPr lang="cs-CZ" dirty="0">
                <a:solidFill>
                  <a:srgbClr val="FF0000"/>
                </a:solidFill>
              </a:rPr>
              <a:t> Education </a:t>
            </a:r>
            <a:r>
              <a:rPr lang="cs-CZ" dirty="0" err="1">
                <a:solidFill>
                  <a:srgbClr val="FF0000"/>
                </a:solidFill>
              </a:rPr>
              <a:t>for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Visually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Impaired</a:t>
            </a:r>
            <a:endParaRPr lang="cs-CZ" dirty="0">
              <a:solidFill>
                <a:srgbClr val="FF0000"/>
              </a:solidFill>
            </a:endParaRPr>
          </a:p>
          <a:p>
            <a:pPr lvl="0"/>
            <a:r>
              <a:rPr lang="cs-CZ" dirty="0" err="1">
                <a:solidFill>
                  <a:srgbClr val="FF0000"/>
                </a:solidFill>
              </a:rPr>
              <a:t>Blindenpädagogik</a:t>
            </a:r>
            <a:r>
              <a:rPr lang="cs-CZ" dirty="0">
                <a:solidFill>
                  <a:srgbClr val="FF0000"/>
                </a:solidFill>
              </a:rPr>
              <a:t>/</a:t>
            </a:r>
            <a:r>
              <a:rPr lang="cs-CZ" dirty="0" err="1">
                <a:solidFill>
                  <a:srgbClr val="FF0000"/>
                </a:solidFill>
              </a:rPr>
              <a:t>Sehbehindertenpädagogik</a:t>
            </a:r>
            <a:r>
              <a:rPr lang="cs-CZ" dirty="0">
                <a:solidFill>
                  <a:srgbClr val="FF0000"/>
                </a:solidFill>
              </a:rPr>
              <a:t> </a:t>
            </a:r>
          </a:p>
          <a:p>
            <a:pPr lvl="0"/>
            <a:r>
              <a:rPr lang="cs-CZ" b="1" dirty="0"/>
              <a:t>Speciální pedagogika osob se zrakovým postižením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https://www.kutztown.edu/academics/colleges-and-departments/education/departments/special-education/programs/bachelor-of-science-in-special-education-visual-impairment.html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obal knihy">
            <a:extLst>
              <a:ext uri="{FF2B5EF4-FFF2-40B4-BE49-F238E27FC236}">
                <a16:creationId xmlns:a16="http://schemas.microsoft.com/office/drawing/2014/main" id="{A7D20BC5-EEC4-48E4-A54B-676B82944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132" y="2583056"/>
            <a:ext cx="2131068" cy="334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846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číslo snímku 6">
            <a:extLst>
              <a:ext uri="{FF2B5EF4-FFF2-40B4-BE49-F238E27FC236}">
                <a16:creationId xmlns:a16="http://schemas.microsoft.com/office/drawing/2014/main" id="{45FD0673-4AD8-4A13-9296-DB06C1BD8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DE35792-2991-4B29-A4E9-7049B71416B5}" type="slidenum">
              <a:rPr lang="cs-CZ" altLang="cs-CZ" sz="140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cs-CZ" altLang="cs-CZ" sz="14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BC765E9-164B-4BD6-A042-4DC852FFC4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1587" y="5913439"/>
            <a:ext cx="8385176" cy="822325"/>
          </a:xfrm>
        </p:spPr>
        <p:txBody>
          <a:bodyPr/>
          <a:lstStyle/>
          <a:p>
            <a:pPr eaLnBrk="1" hangingPunct="1"/>
            <a:r>
              <a:rPr lang="cs-CZ" altLang="cs-CZ"/>
              <a:t>1. Stadium šoku </a:t>
            </a:r>
          </a:p>
        </p:txBody>
      </p:sp>
      <p:sp>
        <p:nvSpPr>
          <p:cNvPr id="7172" name="AutoShape 3">
            <a:extLst>
              <a:ext uri="{FF2B5EF4-FFF2-40B4-BE49-F238E27FC236}">
                <a16:creationId xmlns:a16="http://schemas.microsoft.com/office/drawing/2014/main" id="{D3B55DBA-3359-43C5-B223-D039E3CE6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28600"/>
            <a:ext cx="3657600" cy="1447800"/>
          </a:xfrm>
          <a:prstGeom prst="wedgeEllipseCallout">
            <a:avLst>
              <a:gd name="adj1" fmla="val -61894"/>
              <a:gd name="adj2" fmla="val 219958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„</a:t>
            </a:r>
            <a:r>
              <a:rPr lang="cs-CZ" altLang="cs-CZ" sz="2400" b="1">
                <a:solidFill>
                  <a:srgbClr val="000000"/>
                </a:solidFill>
              </a:rPr>
              <a:t>To není možné, to nemůže být pravda..“ </a:t>
            </a:r>
          </a:p>
        </p:txBody>
      </p:sp>
      <p:sp>
        <p:nvSpPr>
          <p:cNvPr id="7173" name="AutoShape 4">
            <a:extLst>
              <a:ext uri="{FF2B5EF4-FFF2-40B4-BE49-F238E27FC236}">
                <a16:creationId xmlns:a16="http://schemas.microsoft.com/office/drawing/2014/main" id="{4345F987-6AAB-4B87-8F07-CE99E37AD572}"/>
              </a:ext>
            </a:extLst>
          </p:cNvPr>
          <p:cNvSpPr>
            <a:spLocks noChangeArrowheads="1"/>
          </p:cNvSpPr>
          <p:nvPr/>
        </p:nvSpPr>
        <p:spPr bwMode="auto">
          <a:xfrm rot="20848026">
            <a:off x="1508126" y="185738"/>
            <a:ext cx="4124325" cy="1371600"/>
          </a:xfrm>
          <a:prstGeom prst="wedgeEllipseCallout">
            <a:avLst>
              <a:gd name="adj1" fmla="val 8574"/>
              <a:gd name="adj2" fmla="val 298792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0000"/>
                </a:solidFill>
              </a:rPr>
              <a:t>„To není fér, že to se stalo mé rodině..“</a:t>
            </a:r>
          </a:p>
        </p:txBody>
      </p:sp>
      <p:sp>
        <p:nvSpPr>
          <p:cNvPr id="7174" name="AutoShape 5">
            <a:extLst>
              <a:ext uri="{FF2B5EF4-FFF2-40B4-BE49-F238E27FC236}">
                <a16:creationId xmlns:a16="http://schemas.microsoft.com/office/drawing/2014/main" id="{E35A0F13-65A5-46E0-BA2D-AE01B57D6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600200"/>
            <a:ext cx="5181600" cy="1447800"/>
          </a:xfrm>
          <a:prstGeom prst="wedgeEllipseCallout">
            <a:avLst>
              <a:gd name="adj1" fmla="val -10324"/>
              <a:gd name="adj2" fmla="val 208116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0000"/>
                </a:solidFill>
              </a:rPr>
              <a:t>„Nikdo si nedovede představit, co to znamená, nikdo nemůže pomoci…“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7175" name="AutoShape 6">
            <a:extLst>
              <a:ext uri="{FF2B5EF4-FFF2-40B4-BE49-F238E27FC236}">
                <a16:creationId xmlns:a16="http://schemas.microsoft.com/office/drawing/2014/main" id="{714761CA-3145-4EB6-8C2C-FAF49D3C3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860800"/>
            <a:ext cx="3352800" cy="1919288"/>
          </a:xfrm>
          <a:prstGeom prst="wedgeEllipseCallout">
            <a:avLst>
              <a:gd name="adj1" fmla="val 51042"/>
              <a:gd name="adj2" fmla="val 3709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0000"/>
                </a:solidFill>
              </a:rPr>
              <a:t>„Chci vrátit čas a ještě nic nevědět…“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>
              <a:solidFill>
                <a:srgbClr val="000000"/>
              </a:solidFill>
            </a:endParaRPr>
          </a:p>
        </p:txBody>
      </p:sp>
      <p:sp>
        <p:nvSpPr>
          <p:cNvPr id="7176" name="AutoShape 7">
            <a:extLst>
              <a:ext uri="{FF2B5EF4-FFF2-40B4-BE49-F238E27FC236}">
                <a16:creationId xmlns:a16="http://schemas.microsoft.com/office/drawing/2014/main" id="{C7E5F89A-3419-48C1-90CC-FE1A80B5D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572000"/>
            <a:ext cx="4648200" cy="1449388"/>
          </a:xfrm>
          <a:prstGeom prst="wedgeEllipseCallout">
            <a:avLst>
              <a:gd name="adj1" fmla="val -51333"/>
              <a:gd name="adj2" fmla="val 35213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0000"/>
                </a:solidFill>
              </a:rPr>
              <a:t>„Prosím, ať se stane zázrak a lékaři řeknou, že se spletli“ 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7177" name="AutoShape 8">
            <a:extLst>
              <a:ext uri="{FF2B5EF4-FFF2-40B4-BE49-F238E27FC236}">
                <a16:creationId xmlns:a16="http://schemas.microsoft.com/office/drawing/2014/main" id="{6A59803D-F0B4-446D-BE84-1BA36A5E0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708276"/>
            <a:ext cx="4191000" cy="1558925"/>
          </a:xfrm>
          <a:prstGeom prst="wedgeEllipseCallout">
            <a:avLst>
              <a:gd name="adj1" fmla="val -65227"/>
              <a:gd name="adj2" fmla="val 12077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0000"/>
                </a:solidFill>
              </a:rPr>
              <a:t>„Naše dítě bylo určitě s někým vyměněno…“ </a:t>
            </a:r>
          </a:p>
        </p:txBody>
      </p:sp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309CADC-5B5D-4E00-9768-3FE5FCD88C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2. </a:t>
            </a:r>
            <a:r>
              <a:rPr lang="cs-CZ" altLang="cs-CZ" b="1" u="sng">
                <a:cs typeface="Times New Roman" panose="02020603050405020304" pitchFamily="18" charset="0"/>
              </a:rPr>
              <a:t>STADIUM POPŘENÍ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629F64E-5C25-42C2-B80C-650D9810FA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11200" indent="-609600"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187325" algn="l"/>
              </a:tabLst>
            </a:pPr>
            <a:r>
              <a:rPr lang="cs-CZ" altLang="cs-CZ" b="1" dirty="0">
                <a:solidFill>
                  <a:srgbClr val="7030A0"/>
                </a:solidFill>
                <a:cs typeface="Times New Roman" panose="02020603050405020304" pitchFamily="18" charset="0"/>
              </a:rPr>
              <a:t>dob</a:t>
            </a:r>
            <a:r>
              <a:rPr lang="cs-CZ" altLang="cs-CZ" b="1" dirty="0">
                <a:solidFill>
                  <a:srgbClr val="7030A0"/>
                </a:solidFill>
              </a:rPr>
              <a:t>a</a:t>
            </a:r>
            <a:r>
              <a:rPr lang="cs-CZ" altLang="cs-CZ" b="1" dirty="0">
                <a:solidFill>
                  <a:srgbClr val="7030A0"/>
                </a:solidFill>
                <a:cs typeface="Times New Roman" panose="02020603050405020304" pitchFamily="18" charset="0"/>
              </a:rPr>
              <a:t> potřebn</a:t>
            </a:r>
            <a:r>
              <a:rPr lang="cs-CZ" altLang="cs-CZ" b="1" dirty="0">
                <a:solidFill>
                  <a:srgbClr val="7030A0"/>
                </a:solidFill>
              </a:rPr>
              <a:t>á</a:t>
            </a:r>
            <a:r>
              <a:rPr lang="cs-CZ" altLang="cs-CZ" b="1" dirty="0">
                <a:solidFill>
                  <a:srgbClr val="7030A0"/>
                </a:solidFill>
                <a:cs typeface="Times New Roman" panose="02020603050405020304" pitchFamily="18" charset="0"/>
              </a:rPr>
              <a:t> pro zmírnění šoku ze špatných zpráv</a:t>
            </a:r>
            <a:r>
              <a:rPr lang="cs-CZ" altLang="cs-CZ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endParaRPr lang="cs-CZ" altLang="cs-CZ" dirty="0">
              <a:solidFill>
                <a:srgbClr val="7030A0"/>
              </a:solidFill>
            </a:endParaRPr>
          </a:p>
          <a:p>
            <a:pPr marL="711200" indent="-609600">
              <a:buClr>
                <a:schemeClr val="tx2"/>
              </a:buClr>
              <a:buNone/>
              <a:tabLst>
                <a:tab pos="187325" algn="l"/>
              </a:tabLst>
            </a:pPr>
            <a:endParaRPr lang="cs-CZ" altLang="cs-CZ" b="1" dirty="0">
              <a:solidFill>
                <a:srgbClr val="7030A0"/>
              </a:solidFill>
            </a:endParaRPr>
          </a:p>
          <a:p>
            <a:pPr marL="711200" indent="-609600">
              <a:buClr>
                <a:schemeClr val="tx2"/>
              </a:buClr>
              <a:buFontTx/>
              <a:buAutoNum type="arabicPeriod"/>
              <a:tabLst>
                <a:tab pos="187325" algn="l"/>
              </a:tabLst>
            </a:pPr>
            <a:r>
              <a:rPr lang="cs-CZ" altLang="cs-CZ" b="1" u="sng" dirty="0">
                <a:solidFill>
                  <a:srgbClr val="7030A0"/>
                </a:solidFill>
              </a:rPr>
              <a:t>p</a:t>
            </a:r>
            <a:r>
              <a:rPr lang="cs-CZ" altLang="cs-CZ" b="1" u="sng" dirty="0">
                <a:solidFill>
                  <a:srgbClr val="7030A0"/>
                </a:solidFill>
                <a:cs typeface="Times New Roman" panose="02020603050405020304" pitchFamily="18" charset="0"/>
              </a:rPr>
              <a:t>opření faktů</a:t>
            </a:r>
            <a:endParaRPr lang="cs-CZ" altLang="cs-CZ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marL="711200" indent="-609600">
              <a:buClr>
                <a:schemeClr val="tx2"/>
              </a:buClr>
              <a:buFontTx/>
              <a:buAutoNum type="arabicPeriod"/>
              <a:tabLst>
                <a:tab pos="187325" algn="l"/>
              </a:tabLst>
            </a:pPr>
            <a:r>
              <a:rPr lang="cs-CZ" altLang="cs-CZ" b="1" u="sng" dirty="0">
                <a:solidFill>
                  <a:srgbClr val="7030A0"/>
                </a:solidFill>
              </a:rPr>
              <a:t>p</a:t>
            </a:r>
            <a:r>
              <a:rPr lang="cs-CZ" altLang="cs-CZ" b="1" u="sng" dirty="0">
                <a:solidFill>
                  <a:srgbClr val="7030A0"/>
                </a:solidFill>
                <a:cs typeface="Times New Roman" panose="02020603050405020304" pitchFamily="18" charset="0"/>
              </a:rPr>
              <a:t>opření zakončení</a:t>
            </a:r>
            <a:endParaRPr lang="cs-CZ" altLang="cs-CZ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marL="711200" indent="-609600">
              <a:buClr>
                <a:schemeClr val="tx2"/>
              </a:buClr>
              <a:buFontTx/>
              <a:buAutoNum type="arabicPeriod"/>
              <a:tabLst>
                <a:tab pos="187325" algn="l"/>
              </a:tabLst>
            </a:pPr>
            <a:r>
              <a:rPr lang="cs-CZ" altLang="cs-CZ" b="1" u="sng" dirty="0">
                <a:solidFill>
                  <a:srgbClr val="7030A0"/>
                </a:solidFill>
              </a:rPr>
              <a:t>p</a:t>
            </a:r>
            <a:r>
              <a:rPr lang="cs-CZ" altLang="cs-CZ" b="1" u="sng" dirty="0">
                <a:solidFill>
                  <a:srgbClr val="7030A0"/>
                </a:solidFill>
                <a:cs typeface="Times New Roman" panose="02020603050405020304" pitchFamily="18" charset="0"/>
              </a:rPr>
              <a:t>opření důsledků</a:t>
            </a:r>
            <a:endParaRPr lang="cs-CZ" altLang="cs-CZ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marL="711200" indent="-609600">
              <a:buClr>
                <a:schemeClr val="tx2"/>
              </a:buClr>
              <a:buFontTx/>
              <a:buAutoNum type="arabicPeriod"/>
              <a:tabLst>
                <a:tab pos="187325" algn="l"/>
              </a:tabLst>
            </a:pPr>
            <a:r>
              <a:rPr lang="cs-CZ" altLang="cs-CZ" b="1" u="sng" dirty="0">
                <a:solidFill>
                  <a:srgbClr val="7030A0"/>
                </a:solidFill>
              </a:rPr>
              <a:t>p</a:t>
            </a:r>
            <a:r>
              <a:rPr lang="cs-CZ" altLang="cs-CZ" b="1" u="sng" dirty="0">
                <a:solidFill>
                  <a:srgbClr val="7030A0"/>
                </a:solidFill>
                <a:cs typeface="Times New Roman" panose="02020603050405020304" pitchFamily="18" charset="0"/>
              </a:rPr>
              <a:t>opření pocitů</a:t>
            </a:r>
            <a:endParaRPr lang="cs-CZ" altLang="cs-CZ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5">
            <a:extLst>
              <a:ext uri="{FF2B5EF4-FFF2-40B4-BE49-F238E27FC236}">
                <a16:creationId xmlns:a16="http://schemas.microsoft.com/office/drawing/2014/main" id="{48252ACC-85E8-42A4-8CE2-A263B8799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C82EA6D-0F86-4C1D-BB7A-0AF9F3ABD430}" type="slidenum">
              <a:rPr lang="cs-CZ" altLang="cs-CZ" sz="140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cs-CZ" altLang="cs-CZ" sz="14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87682C07-068A-4EF9-8030-B453400C8C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u="sng" dirty="0"/>
              <a:t>Popření důsledků  </a:t>
            </a:r>
          </a:p>
          <a:p>
            <a:pPr eaLnBrk="1" hangingPunct="1"/>
            <a:endParaRPr lang="cs-CZ" altLang="cs-CZ" u="sng" dirty="0"/>
          </a:p>
          <a:p>
            <a:pPr eaLnBrk="1" hangingPunct="1"/>
            <a:endParaRPr lang="cs-CZ" altLang="cs-CZ" u="sng" dirty="0"/>
          </a:p>
          <a:p>
            <a:pPr eaLnBrk="1" hangingPunct="1">
              <a:buFontTx/>
              <a:buNone/>
            </a:pPr>
            <a:r>
              <a:rPr lang="cs-CZ" altLang="cs-CZ" u="sng" dirty="0"/>
              <a:t>Popření pocitů</a:t>
            </a:r>
            <a:endParaRPr lang="cs-CZ" altLang="cs-CZ" dirty="0"/>
          </a:p>
          <a:p>
            <a:pPr eaLnBrk="1" hangingPunct="1">
              <a:buFontTx/>
              <a:buNone/>
            </a:pPr>
            <a:endParaRPr lang="cs-CZ" altLang="cs-CZ" dirty="0"/>
          </a:p>
        </p:txBody>
      </p:sp>
      <p:sp>
        <p:nvSpPr>
          <p:cNvPr id="10244" name="AutoShape 3">
            <a:extLst>
              <a:ext uri="{FF2B5EF4-FFF2-40B4-BE49-F238E27FC236}">
                <a16:creationId xmlns:a16="http://schemas.microsoft.com/office/drawing/2014/main" id="{CC82F1F5-7F50-45BE-8C1C-1F9EA4DB9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457201"/>
            <a:ext cx="3960813" cy="1387475"/>
          </a:xfrm>
          <a:prstGeom prst="wedgeEllipseCallout">
            <a:avLst>
              <a:gd name="adj1" fmla="val -58417"/>
              <a:gd name="adj2" fmla="val 72653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2"/>
                </a:solidFill>
                <a:cs typeface="Times New Roman" panose="02020603050405020304" pitchFamily="18" charset="0"/>
              </a:rPr>
              <a:t>„</a:t>
            </a:r>
            <a:r>
              <a:rPr lang="cs-CZ" altLang="cs-CZ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My ten problém </a:t>
            </a:r>
            <a:r>
              <a:rPr lang="cs-CZ" altLang="cs-CZ" sz="2400" b="1" dirty="0">
                <a:solidFill>
                  <a:srgbClr val="7030A0"/>
                </a:solidFill>
              </a:rPr>
              <a:t>v pohodě </a:t>
            </a:r>
            <a:r>
              <a:rPr lang="cs-CZ" altLang="cs-CZ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zvládneme</a:t>
            </a:r>
            <a:r>
              <a:rPr lang="cs-CZ" altLang="cs-CZ" sz="2400" b="1" dirty="0">
                <a:solidFill>
                  <a:srgbClr val="7030A0"/>
                </a:solidFill>
              </a:rPr>
              <a:t>…</a:t>
            </a:r>
            <a:r>
              <a:rPr lang="cs-CZ" altLang="cs-CZ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10245" name="Rectangle 4">
            <a:extLst>
              <a:ext uri="{FF2B5EF4-FFF2-40B4-BE49-F238E27FC236}">
                <a16:creationId xmlns:a16="http://schemas.microsoft.com/office/drawing/2014/main" id="{B80FBDAF-E624-4FBF-873A-A7B3BD1A8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597150"/>
            <a:ext cx="9144000" cy="36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528" tIns="177744" rIns="9000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en-US" altLang="cs-CZ" sz="1200">
                <a:solidFill>
                  <a:srgbClr val="FF0000"/>
                </a:solidFill>
                <a:cs typeface="Times New Roman" panose="02020603050405020304" pitchFamily="18" charset="0"/>
              </a:rPr>
              <a:t>–</a:t>
            </a:r>
            <a:r>
              <a:rPr kumimoji="1" lang="en-US" altLang="cs-CZ" sz="700">
                <a:solidFill>
                  <a:srgbClr val="FF0000"/>
                </a:solidFill>
                <a:cs typeface="Times New Roman" panose="02020603050405020304" pitchFamily="18" charset="0"/>
              </a:rPr>
              <a:t>       </a:t>
            </a:r>
            <a:endParaRPr kumimoji="1" lang="en-US" altLang="cs-CZ" sz="2000">
              <a:solidFill>
                <a:srgbClr val="000000"/>
              </a:solidFill>
            </a:endParaRPr>
          </a:p>
        </p:txBody>
      </p:sp>
      <p:sp>
        <p:nvSpPr>
          <p:cNvPr id="10246" name="AutoShape 5">
            <a:extLst>
              <a:ext uri="{FF2B5EF4-FFF2-40B4-BE49-F238E27FC236}">
                <a16:creationId xmlns:a16="http://schemas.microsoft.com/office/drawing/2014/main" id="{36E649B7-3D27-442B-BDB7-C178632B2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0200" y="2346008"/>
            <a:ext cx="3733800" cy="1295400"/>
          </a:xfrm>
          <a:prstGeom prst="wedgeEllipseCallout">
            <a:avLst>
              <a:gd name="adj1" fmla="val -78870"/>
              <a:gd name="adj2" fmla="val -42278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en-US" altLang="cs-CZ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„</a:t>
            </a:r>
            <a:r>
              <a:rPr kumimoji="1" lang="en-US" altLang="cs-CZ" sz="24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Naše</a:t>
            </a:r>
            <a:r>
              <a:rPr kumimoji="1" lang="en-US" altLang="cs-CZ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kumimoji="1" lang="en-US" altLang="cs-CZ" sz="24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životy</a:t>
            </a:r>
            <a:r>
              <a:rPr kumimoji="1" lang="en-US" altLang="cs-CZ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 se </a:t>
            </a:r>
            <a:r>
              <a:rPr kumimoji="1" lang="cs-CZ" altLang="cs-CZ" sz="2400" b="1" dirty="0">
                <a:solidFill>
                  <a:srgbClr val="7030A0"/>
                </a:solidFill>
              </a:rPr>
              <a:t>n</a:t>
            </a:r>
            <a:r>
              <a:rPr kumimoji="1" lang="en-US" altLang="cs-CZ" sz="24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ezmění</a:t>
            </a:r>
            <a:r>
              <a:rPr kumimoji="1" lang="en-US" altLang="cs-CZ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“.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 b="1" dirty="0">
              <a:solidFill>
                <a:schemeClr val="bg2"/>
              </a:solidFill>
            </a:endParaRPr>
          </a:p>
        </p:txBody>
      </p:sp>
      <p:sp>
        <p:nvSpPr>
          <p:cNvPr id="10247" name="AutoShape 6">
            <a:extLst>
              <a:ext uri="{FF2B5EF4-FFF2-40B4-BE49-F238E27FC236}">
                <a16:creationId xmlns:a16="http://schemas.microsoft.com/office/drawing/2014/main" id="{2091F4CF-C0B4-4B04-8D33-0DA8FDAB1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886200"/>
            <a:ext cx="3733800" cy="1295400"/>
          </a:xfrm>
          <a:prstGeom prst="wedgeEllipseCallout">
            <a:avLst>
              <a:gd name="adj1" fmla="val -86606"/>
              <a:gd name="adj2" fmla="val -32106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0000"/>
                </a:solidFill>
                <a:cs typeface="Times New Roman" panose="02020603050405020304" pitchFamily="18" charset="0"/>
              </a:rPr>
              <a:t>„Je nevidomý, to je všechno“. </a:t>
            </a:r>
            <a:endParaRPr lang="cs-CZ" altLang="cs-CZ" sz="2400" b="1">
              <a:solidFill>
                <a:srgbClr val="000000"/>
              </a:solidFill>
            </a:endParaRPr>
          </a:p>
        </p:txBody>
      </p:sp>
      <p:sp>
        <p:nvSpPr>
          <p:cNvPr id="10248" name="AutoShape 7">
            <a:extLst>
              <a:ext uri="{FF2B5EF4-FFF2-40B4-BE49-F238E27FC236}">
                <a16:creationId xmlns:a16="http://schemas.microsoft.com/office/drawing/2014/main" id="{D5AB4EB6-9664-4B93-A95B-879903733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5013325"/>
            <a:ext cx="5903912" cy="1524000"/>
          </a:xfrm>
          <a:prstGeom prst="wedgeEllipseCallout">
            <a:avLst>
              <a:gd name="adj1" fmla="val -17412"/>
              <a:gd name="adj2" fmla="val -92708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0000"/>
                </a:solidFill>
                <a:cs typeface="Times New Roman" panose="02020603050405020304" pitchFamily="18" charset="0"/>
              </a:rPr>
              <a:t>Nemůžeme plakat nad rozlitým mlékem, musíme jít dál“.</a:t>
            </a:r>
            <a:endParaRPr lang="cs-CZ" altLang="cs-CZ" sz="24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00D4052-7205-4905-BCA3-15AFF00F7C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8991600" cy="1600200"/>
          </a:xfrm>
        </p:spPr>
        <p:txBody>
          <a:bodyPr/>
          <a:lstStyle/>
          <a:p>
            <a:pPr eaLnBrk="1" hangingPunct="1"/>
            <a:r>
              <a:rPr lang="cs-CZ" altLang="cs-CZ" b="1" u="sng"/>
              <a:t>3. </a:t>
            </a:r>
            <a:r>
              <a:rPr lang="cs-CZ" altLang="cs-CZ" b="1" u="sng">
                <a:cs typeface="Times New Roman" panose="02020603050405020304" pitchFamily="18" charset="0"/>
              </a:rPr>
              <a:t>STADIUM SMUTKU, OBAV, POCITŮ VINY, ZLOSTI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A1FA022-FE94-426A-A771-248CBF9182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101600" algn="l"/>
              </a:tabLst>
            </a:pPr>
            <a:r>
              <a:rPr lang="cs-CZ" altLang="cs-CZ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SMUTEK</a:t>
            </a:r>
            <a:endParaRPr lang="cs-CZ" altLang="cs-CZ" sz="2800" b="1" u="sng" dirty="0">
              <a:solidFill>
                <a:srgbClr val="7030A0"/>
              </a:solidFill>
            </a:endParaRPr>
          </a:p>
          <a:p>
            <a:pPr marL="850900" lvl="1"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101600" algn="l"/>
              </a:tabLst>
            </a:pPr>
            <a:r>
              <a:rPr lang="cs-CZ" altLang="cs-CZ" sz="2400" dirty="0">
                <a:solidFill>
                  <a:srgbClr val="7030A0"/>
                </a:solidFill>
                <a:cs typeface="Times New Roman" panose="02020603050405020304" pitchFamily="18" charset="0"/>
              </a:rPr>
              <a:t>přirozená, automatická reakce na zdrcující situaci.</a:t>
            </a:r>
            <a:endParaRPr lang="cs-CZ" altLang="cs-CZ" sz="24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101600" algn="l"/>
              </a:tabLst>
            </a:pPr>
            <a:r>
              <a:rPr lang="cs-CZ" altLang="cs-CZ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OBAVY</a:t>
            </a:r>
            <a:endParaRPr lang="cs-CZ" altLang="cs-CZ" sz="2800" b="1" dirty="0">
              <a:solidFill>
                <a:srgbClr val="7030A0"/>
              </a:solidFill>
            </a:endParaRPr>
          </a:p>
          <a:p>
            <a:pPr marL="850900" lvl="1"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101600" algn="l"/>
              </a:tabLst>
            </a:pPr>
            <a:r>
              <a:rPr lang="cs-CZ" altLang="cs-CZ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Mobilizují energii</a:t>
            </a:r>
            <a:r>
              <a:rPr lang="cs-CZ" altLang="cs-CZ" sz="2400" b="1" dirty="0">
                <a:solidFill>
                  <a:srgbClr val="7030A0"/>
                </a:solidFill>
              </a:rPr>
              <a:t> potřebnou</a:t>
            </a:r>
            <a:r>
              <a:rPr lang="cs-CZ" altLang="cs-CZ" sz="2400" dirty="0">
                <a:solidFill>
                  <a:srgbClr val="7030A0"/>
                </a:solidFill>
                <a:cs typeface="Times New Roman" panose="02020603050405020304" pitchFamily="18" charset="0"/>
              </a:rPr>
              <a:t> k dosažení změny.</a:t>
            </a:r>
            <a:endParaRPr lang="cs-CZ" altLang="cs-CZ" sz="2400" dirty="0">
              <a:solidFill>
                <a:srgbClr val="7030A0"/>
              </a:solidFill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101600" algn="l"/>
              </a:tabLst>
            </a:pPr>
            <a:r>
              <a:rPr lang="cs-CZ" altLang="cs-CZ" sz="2800" b="1" dirty="0">
                <a:solidFill>
                  <a:srgbClr val="7030A0"/>
                </a:solidFill>
              </a:rPr>
              <a:t>VINA</a:t>
            </a:r>
          </a:p>
          <a:p>
            <a:pPr marL="850900" lvl="1"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101600" algn="l"/>
              </a:tabLst>
            </a:pPr>
            <a:r>
              <a:rPr lang="cs-CZ" altLang="cs-CZ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projevuje</a:t>
            </a:r>
            <a:r>
              <a:rPr lang="cs-CZ" altLang="cs-CZ" sz="24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solidFill>
                  <a:srgbClr val="7030A0"/>
                </a:solidFill>
              </a:rPr>
              <a:t>se </a:t>
            </a:r>
            <a:r>
              <a:rPr lang="cs-CZ" altLang="cs-CZ" sz="2400" dirty="0">
                <a:solidFill>
                  <a:srgbClr val="7030A0"/>
                </a:solidFill>
                <a:cs typeface="Times New Roman" panose="02020603050405020304" pitchFamily="18" charset="0"/>
              </a:rPr>
              <a:t>pocitem, že je člověk za postižení nějakým způsobem odpovědný</a:t>
            </a:r>
            <a:endParaRPr lang="cs-CZ" altLang="cs-CZ" sz="2400" dirty="0">
              <a:solidFill>
                <a:srgbClr val="7030A0"/>
              </a:solidFill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101600" algn="l"/>
              </a:tabLst>
            </a:pPr>
            <a:r>
              <a:rPr lang="cs-CZ" altLang="cs-CZ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ZLOST</a:t>
            </a:r>
            <a:endParaRPr lang="cs-CZ" altLang="cs-CZ" sz="2800" b="1" dirty="0">
              <a:solidFill>
                <a:srgbClr val="7030A0"/>
              </a:solidFill>
            </a:endParaRPr>
          </a:p>
          <a:p>
            <a:pPr marL="850900" lvl="1"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101600" algn="l"/>
              </a:tabLst>
            </a:pPr>
            <a:r>
              <a:rPr lang="cs-CZ" altLang="cs-CZ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HOSTILITA</a:t>
            </a:r>
            <a:r>
              <a:rPr lang="cs-CZ" altLang="cs-CZ" sz="2400" dirty="0">
                <a:solidFill>
                  <a:srgbClr val="7030A0"/>
                </a:solidFill>
                <a:cs typeface="Times New Roman" panose="02020603050405020304" pitchFamily="18" charset="0"/>
              </a:rPr>
              <a:t>, vztek na celý svět., ale i na sebe sama.</a:t>
            </a:r>
            <a:endParaRPr lang="cs-CZ" altLang="cs-CZ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A9BBD7B-0E76-412E-A219-1F21963BBF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4. </a:t>
            </a:r>
            <a:r>
              <a:rPr lang="cs-CZ" altLang="cs-CZ" b="1" u="sng">
                <a:cs typeface="Times New Roman" panose="02020603050405020304" pitchFamily="18" charset="0"/>
              </a:rPr>
              <a:t>STADIUM ROVNOVÁHY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520B15B-4734-4152-9485-E7C4E1BCA8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6846" y="1795976"/>
            <a:ext cx="11248292" cy="5062024"/>
          </a:xfrm>
        </p:spPr>
        <p:txBody>
          <a:bodyPr>
            <a:normAutofit fontScale="70000" lnSpcReduction="20000"/>
          </a:bodyPr>
          <a:lstStyle/>
          <a:p>
            <a:pPr algn="r" eaLnBrk="1" hangingPunct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altLang="cs-CZ" b="1" dirty="0">
                <a:solidFill>
                  <a:srgbClr val="7030A0"/>
                </a:solidFill>
                <a:cs typeface="Times New Roman" panose="02020603050405020304" pitchFamily="18" charset="0"/>
              </a:rPr>
              <a:t>snižování úzkosti a deprese </a:t>
            </a:r>
            <a:endParaRPr lang="cs-CZ" altLang="cs-CZ" b="1" dirty="0">
              <a:solidFill>
                <a:srgbClr val="7030A0"/>
              </a:solidFill>
            </a:endParaRP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endParaRPr lang="cs-CZ" altLang="cs-CZ" b="1" dirty="0">
              <a:solidFill>
                <a:srgbClr val="7030A0"/>
              </a:solidFill>
            </a:endParaRP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altLang="cs-CZ" b="1" dirty="0">
                <a:solidFill>
                  <a:srgbClr val="7030A0"/>
                </a:solidFill>
                <a:cs typeface="Times New Roman" panose="02020603050405020304" pitchFamily="18" charset="0"/>
              </a:rPr>
              <a:t>obranné postoje</a:t>
            </a:r>
            <a:r>
              <a:rPr lang="cs-CZ" altLang="cs-CZ" dirty="0">
                <a:solidFill>
                  <a:srgbClr val="7030A0"/>
                </a:solidFill>
              </a:rPr>
              <a:t> </a:t>
            </a:r>
          </a:p>
          <a:p>
            <a:pPr lvl="1" eaLnBrk="1" hangingPunct="1"/>
            <a:r>
              <a:rPr lang="cs-CZ" altLang="cs-CZ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AKTIVNĚJŠÍ OBRANNÝ POSTOJ</a:t>
            </a:r>
          </a:p>
          <a:p>
            <a:r>
              <a:rPr lang="cs-CZ" altLang="cs-CZ" sz="2600" dirty="0">
                <a:solidFill>
                  <a:srgbClr val="7030A0"/>
                </a:solidFill>
              </a:rPr>
              <a:t>vnější agresivita</a:t>
            </a:r>
          </a:p>
          <a:p>
            <a:r>
              <a:rPr lang="cs-CZ" altLang="cs-CZ" sz="2600" dirty="0">
                <a:solidFill>
                  <a:srgbClr val="7030A0"/>
                </a:solidFill>
              </a:rPr>
              <a:t>nadměrná péče</a:t>
            </a:r>
          </a:p>
          <a:p>
            <a:pPr marL="0" indent="0">
              <a:buNone/>
            </a:pPr>
            <a:endParaRPr lang="cs-CZ" altLang="cs-CZ" sz="2600" dirty="0">
              <a:solidFill>
                <a:srgbClr val="7030A0"/>
              </a:solidFill>
            </a:endParaRPr>
          </a:p>
          <a:p>
            <a:pPr lvl="1" eaLnBrk="1" hangingPunct="1"/>
            <a:r>
              <a:rPr lang="cs-CZ" altLang="cs-CZ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PASIVNĚJŠÍ FORMY OBRANY</a:t>
            </a:r>
          </a:p>
          <a:p>
            <a:r>
              <a:rPr lang="cs-CZ" altLang="cs-CZ" sz="2900" dirty="0">
                <a:solidFill>
                  <a:srgbClr val="7030A0"/>
                </a:solidFill>
              </a:rPr>
              <a:t>bagatelizace</a:t>
            </a:r>
          </a:p>
          <a:p>
            <a:r>
              <a:rPr lang="cs-CZ" altLang="cs-CZ" sz="2900" dirty="0">
                <a:solidFill>
                  <a:srgbClr val="7030A0"/>
                </a:solidFill>
              </a:rPr>
              <a:t>racionalizace </a:t>
            </a:r>
          </a:p>
          <a:p>
            <a:r>
              <a:rPr lang="cs-CZ" altLang="cs-CZ" sz="2900" dirty="0">
                <a:solidFill>
                  <a:srgbClr val="7030A0"/>
                </a:solidFill>
              </a:rPr>
              <a:t>únik do fantazie </a:t>
            </a:r>
          </a:p>
          <a:p>
            <a:r>
              <a:rPr lang="cs-CZ" altLang="cs-CZ" sz="2900" dirty="0">
                <a:solidFill>
                  <a:srgbClr val="7030A0"/>
                </a:solidFill>
              </a:rPr>
              <a:t>substituce </a:t>
            </a:r>
          </a:p>
          <a:p>
            <a:r>
              <a:rPr lang="cs-CZ" altLang="cs-CZ" sz="2900" dirty="0">
                <a:solidFill>
                  <a:srgbClr val="7030A0"/>
                </a:solidFill>
              </a:rPr>
              <a:t>rezignace </a:t>
            </a:r>
          </a:p>
          <a:p>
            <a:r>
              <a:rPr lang="cs-CZ" altLang="cs-CZ" sz="2900" dirty="0">
                <a:solidFill>
                  <a:srgbClr val="7030A0"/>
                </a:solidFill>
              </a:rPr>
              <a:t>regrese </a:t>
            </a:r>
          </a:p>
          <a:p>
            <a:r>
              <a:rPr lang="cs-CZ" altLang="cs-CZ" sz="2900" dirty="0">
                <a:solidFill>
                  <a:srgbClr val="7030A0"/>
                </a:solidFill>
              </a:rPr>
              <a:t>izolace</a:t>
            </a:r>
          </a:p>
          <a:p>
            <a:pPr lvl="1" eaLnBrk="1" hangingPunct="1"/>
            <a:endParaRPr lang="cs-CZ" altLang="cs-CZ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C205643-A72F-4CE5-99BF-01AC6CDCD8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5. s</a:t>
            </a:r>
            <a:r>
              <a:rPr lang="cs-CZ" altLang="cs-CZ" b="1"/>
              <a:t>tadium </a:t>
            </a:r>
            <a:r>
              <a:rPr lang="cs-CZ" altLang="cs-CZ" b="1" u="sng">
                <a:cs typeface="Times New Roman" panose="02020603050405020304" pitchFamily="18" charset="0"/>
              </a:rPr>
              <a:t>REORGANIZACE</a:t>
            </a:r>
            <a:br>
              <a:rPr lang="cs-CZ" altLang="cs-CZ" b="1" u="sng">
                <a:cs typeface="Times New Roman" panose="02020603050405020304" pitchFamily="18" charset="0"/>
              </a:rPr>
            </a:br>
            <a:endParaRPr lang="cs-CZ" altLang="cs-CZ" b="1" u="sng">
              <a:cs typeface="Times New Roman" panose="02020603050405020304" pitchFamily="18" charset="0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BB93D20D-07BC-46D4-BB27-92B4E7B4E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1" y="1805354"/>
            <a:ext cx="9419491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altLang="cs-CZ" dirty="0">
                <a:solidFill>
                  <a:srgbClr val="7030A0"/>
                </a:solidFill>
              </a:rPr>
              <a:t>h</a:t>
            </a:r>
            <a:r>
              <a:rPr lang="cs-CZ" altLang="cs-CZ" dirty="0">
                <a:solidFill>
                  <a:srgbClr val="7030A0"/>
                </a:solidFill>
                <a:cs typeface="Times New Roman" panose="02020603050405020304" pitchFamily="18" charset="0"/>
              </a:rPr>
              <a:t>ledají adekvátní formy pomoci</a:t>
            </a:r>
            <a:endParaRPr lang="cs-CZ" altLang="cs-CZ" dirty="0">
              <a:solidFill>
                <a:srgbClr val="7030A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altLang="cs-CZ" dirty="0">
                <a:solidFill>
                  <a:srgbClr val="7030A0"/>
                </a:solidFill>
                <a:cs typeface="Times New Roman" panose="02020603050405020304" pitchFamily="18" charset="0"/>
              </a:rPr>
              <a:t>využívají odborných služeb</a:t>
            </a:r>
            <a:endParaRPr lang="cs-CZ" altLang="cs-CZ" dirty="0">
              <a:solidFill>
                <a:srgbClr val="7030A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altLang="cs-CZ" dirty="0">
                <a:solidFill>
                  <a:srgbClr val="7030A0"/>
                </a:solidFill>
              </a:rPr>
              <a:t>r</a:t>
            </a:r>
            <a:r>
              <a:rPr lang="cs-CZ" altLang="cs-CZ" dirty="0">
                <a:solidFill>
                  <a:srgbClr val="7030A0"/>
                </a:solidFill>
                <a:cs typeface="Times New Roman" panose="02020603050405020304" pitchFamily="18" charset="0"/>
              </a:rPr>
              <a:t>eorganiz</a:t>
            </a:r>
            <a:r>
              <a:rPr lang="cs-CZ" altLang="cs-CZ" dirty="0">
                <a:solidFill>
                  <a:srgbClr val="7030A0"/>
                </a:solidFill>
              </a:rPr>
              <a:t>ace </a:t>
            </a:r>
            <a:r>
              <a:rPr lang="cs-CZ" altLang="cs-CZ" dirty="0">
                <a:solidFill>
                  <a:srgbClr val="7030A0"/>
                </a:solidFill>
                <a:cs typeface="Times New Roman" panose="02020603050405020304" pitchFamily="18" charset="0"/>
              </a:rPr>
              <a:t>fungování rodiny</a:t>
            </a:r>
          </a:p>
          <a:p>
            <a:pPr lvl="1" algn="just" eaLnBrk="1" hangingPunct="1">
              <a:lnSpc>
                <a:spcPct val="90000"/>
              </a:lnSpc>
              <a:buClr>
                <a:schemeClr val="tx2"/>
              </a:buClr>
            </a:pPr>
            <a:r>
              <a:rPr lang="cs-CZ" altLang="cs-CZ" b="1" dirty="0">
                <a:solidFill>
                  <a:srgbClr val="7030A0"/>
                </a:solidFill>
                <a:cs typeface="Times New Roman" panose="02020603050405020304" pitchFamily="18" charset="0"/>
              </a:rPr>
              <a:t>rodina zaměřená na rodiče </a:t>
            </a:r>
          </a:p>
          <a:p>
            <a:pPr lvl="1" algn="just" eaLnBrk="1" hangingPunct="1">
              <a:lnSpc>
                <a:spcPct val="90000"/>
              </a:lnSpc>
              <a:buClr>
                <a:schemeClr val="tx2"/>
              </a:buClr>
            </a:pPr>
            <a:r>
              <a:rPr lang="cs-CZ" altLang="cs-CZ" b="1" dirty="0">
                <a:solidFill>
                  <a:srgbClr val="7030A0"/>
                </a:solidFill>
                <a:cs typeface="Times New Roman" panose="02020603050405020304" pitchFamily="18" charset="0"/>
              </a:rPr>
              <a:t>rodina orientovaná na děti</a:t>
            </a:r>
          </a:p>
          <a:p>
            <a:pPr lvl="1" algn="just" eaLnBrk="1" hangingPunct="1">
              <a:lnSpc>
                <a:spcPct val="90000"/>
              </a:lnSpc>
              <a:buClr>
                <a:schemeClr val="tx2"/>
              </a:buClr>
            </a:pPr>
            <a:r>
              <a:rPr lang="cs-CZ" altLang="cs-CZ" b="1" dirty="0">
                <a:solidFill>
                  <a:srgbClr val="7030A0"/>
                </a:solidFill>
                <a:cs typeface="Times New Roman" panose="02020603050405020304" pitchFamily="18" charset="0"/>
              </a:rPr>
              <a:t>rodina orientovaná na domov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</a:pPr>
            <a:r>
              <a:rPr lang="cs-CZ" altLang="cs-CZ" b="1" dirty="0">
                <a:solidFill>
                  <a:srgbClr val="7030A0"/>
                </a:solidFill>
                <a:cs typeface="Times New Roman" panose="02020603050405020304" pitchFamily="18" charset="0"/>
              </a:rPr>
              <a:t>rodiny, které netíhnou k žádné </a:t>
            </a:r>
            <a:r>
              <a:rPr lang="cs-CZ" altLang="cs-CZ" b="1" dirty="0">
                <a:solidFill>
                  <a:schemeClr val="bg1"/>
                </a:solidFill>
                <a:cs typeface="Times New Roman" panose="02020603050405020304" pitchFamily="18" charset="0"/>
              </a:rPr>
              <a:t>z předchozích orientací. </a:t>
            </a:r>
            <a:endParaRPr lang="cs-CZ" alt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60F6394-FF24-4355-ABC6-5541D03009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KRIZOVÁ  OBDOBÍ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A842026-7A3F-4313-B0C7-1AD3F5B2E1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7030A0"/>
                </a:solidFill>
                <a:cs typeface="Times New Roman" panose="02020603050405020304" pitchFamily="18" charset="0"/>
              </a:rPr>
              <a:t>období počátku lokomoce</a:t>
            </a:r>
            <a:endParaRPr lang="cs-CZ" altLang="cs-CZ" dirty="0">
              <a:solidFill>
                <a:srgbClr val="7030A0"/>
              </a:solidFill>
            </a:endParaRP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7030A0"/>
                </a:solidFill>
                <a:cs typeface="Times New Roman" panose="02020603050405020304" pitchFamily="18" charset="0"/>
              </a:rPr>
              <a:t>období nástupu do školy</a:t>
            </a:r>
            <a:endParaRPr lang="cs-CZ" altLang="cs-CZ" dirty="0">
              <a:solidFill>
                <a:srgbClr val="7030A0"/>
              </a:solidFill>
            </a:endParaRP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7030A0"/>
                </a:solidFill>
                <a:cs typeface="Times New Roman" panose="02020603050405020304" pitchFamily="18" charset="0"/>
              </a:rPr>
              <a:t>puberta</a:t>
            </a: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7030A0"/>
                </a:solidFill>
                <a:cs typeface="Times New Roman" panose="02020603050405020304" pitchFamily="18" charset="0"/>
              </a:rPr>
              <a:t>dosažení dospělosti dítěte</a:t>
            </a:r>
            <a:r>
              <a:rPr lang="cs-CZ" altLang="cs-CZ" dirty="0">
                <a:solidFill>
                  <a:srgbClr val="7030A0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22A1558-BD7A-4B1F-8B32-A11BF24FEF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2" y="260350"/>
            <a:ext cx="9332179" cy="1143000"/>
          </a:xfrm>
        </p:spPr>
        <p:txBody>
          <a:bodyPr>
            <a:normAutofit/>
          </a:bodyPr>
          <a:lstStyle/>
          <a:p>
            <a:r>
              <a:rPr lang="cs-CZ" altLang="cs-CZ" b="1" dirty="0"/>
              <a:t>Odchylky od adaptace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3BF5355-6B85-4903-AC12-DE3871F125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47851" y="1268414"/>
            <a:ext cx="8640763" cy="4827587"/>
          </a:xfrm>
        </p:spPr>
        <p:txBody>
          <a:bodyPr/>
          <a:lstStyle/>
          <a:p>
            <a:r>
              <a:rPr lang="cs-CZ" altLang="cs-CZ" dirty="0">
                <a:solidFill>
                  <a:schemeClr val="bg1"/>
                </a:solidFill>
              </a:rPr>
              <a:t>NADMĚRNÉ OCHRAŇOVÁNÍ – HYPERPROT</a:t>
            </a:r>
          </a:p>
          <a:p>
            <a:pPr marL="0" indent="0">
              <a:buNone/>
            </a:pPr>
            <a:r>
              <a:rPr lang="cs-CZ" b="1" dirty="0"/>
              <a:t>HYPERPROTEKTIVITA</a:t>
            </a:r>
          </a:p>
          <a:p>
            <a:r>
              <a:rPr lang="cs-CZ" dirty="0"/>
              <a:t>rozmazlující výchova </a:t>
            </a:r>
          </a:p>
          <a:p>
            <a:r>
              <a:rPr lang="cs-CZ" dirty="0"/>
              <a:t>úzkostná výchova </a:t>
            </a:r>
          </a:p>
          <a:p>
            <a:r>
              <a:rPr lang="cs-CZ" dirty="0"/>
              <a:t>perfekcionistická výchova </a:t>
            </a:r>
          </a:p>
          <a:p>
            <a:r>
              <a:rPr lang="cs-CZ" dirty="0"/>
              <a:t>protekční výchova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ODMÍTÁNÍ DÍTĚTE </a:t>
            </a:r>
          </a:p>
          <a:p>
            <a:r>
              <a:rPr lang="cs-CZ" dirty="0"/>
              <a:t>výchova zavrhující</a:t>
            </a:r>
          </a:p>
          <a:p>
            <a:r>
              <a:rPr lang="cs-CZ" dirty="0"/>
              <a:t>výchova zanedbávající </a:t>
            </a:r>
            <a:endParaRPr lang="cs-CZ" altLang="cs-CZ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65DB48-CFEF-4EAC-A16F-5AEE0E5D6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Extrémní výchovné přístupy v rodinách s více dětmi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804274-5667-4443-BFBB-B76D2BC54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Koncentrace zájmu na dítě s postižením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b="1" dirty="0"/>
              <a:t>Koncentrace pozornosti a zájmu na zdravé dítě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4037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08EFAA-D886-4CF0-96F0-A68B628C2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1C9DE7-411D-48AA-A338-F0A1A98AE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3544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EF79CD-B728-4115-9709-01CA10720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CÍL OBORU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BA1C680-B07D-4B02-8829-6C9E50C16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maximální socializace</a:t>
            </a:r>
          </a:p>
          <a:p>
            <a:endParaRPr lang="cs-CZ" dirty="0"/>
          </a:p>
          <a:p>
            <a:pPr lvl="0"/>
            <a:r>
              <a:rPr lang="cs-CZ" dirty="0"/>
              <a:t>podmínky</a:t>
            </a:r>
          </a:p>
          <a:p>
            <a:pPr lvl="0"/>
            <a:r>
              <a:rPr lang="cs-CZ" dirty="0"/>
              <a:t>zásady</a:t>
            </a:r>
          </a:p>
          <a:p>
            <a:pPr lvl="0"/>
            <a:r>
              <a:rPr lang="cs-CZ" dirty="0"/>
              <a:t>metody</a:t>
            </a:r>
          </a:p>
          <a:p>
            <a:pPr lvl="0"/>
            <a:r>
              <a:rPr lang="cs-CZ" dirty="0"/>
              <a:t>organizační formy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2" name="Picture 4" descr="Jak na vývoj aplikace pro nevidomé - Dotekomanie.cz">
            <a:extLst>
              <a:ext uri="{FF2B5EF4-FFF2-40B4-BE49-F238E27FC236}">
                <a16:creationId xmlns:a16="http://schemas.microsoft.com/office/drawing/2014/main" id="{9B1B8ECF-0809-41EF-990C-56ECECD1D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453" y="177255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eb SPC pro zrakově postižené děti Hradec Králové | Předškoláci">
            <a:extLst>
              <a:ext uri="{FF2B5EF4-FFF2-40B4-BE49-F238E27FC236}">
                <a16:creationId xmlns:a16="http://schemas.microsoft.com/office/drawing/2014/main" id="{1C4521F4-0AEB-420A-9505-FB18F6202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823" y="4479419"/>
            <a:ext cx="24288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udy z nudy - Výstava knížek pro nevidomé děti Tactus 2013">
            <a:extLst>
              <a:ext uri="{FF2B5EF4-FFF2-40B4-BE49-F238E27FC236}">
                <a16:creationId xmlns:a16="http://schemas.microsoft.com/office/drawing/2014/main" id="{37A27360-672F-4A99-ADD1-5E4F8970C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553" y="4544189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158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D39293-B805-46E9-A279-8A7E5C87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64123"/>
            <a:ext cx="8610600" cy="1293028"/>
          </a:xfrm>
        </p:spPr>
        <p:txBody>
          <a:bodyPr/>
          <a:lstStyle/>
          <a:p>
            <a:r>
              <a:rPr lang="cs-CZ" dirty="0"/>
              <a:t>dílčí disciplíny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21DFCC-AD19-4529-B58E-236BB7B09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539" y="1280160"/>
            <a:ext cx="10820400" cy="5413717"/>
          </a:xfrm>
        </p:spPr>
        <p:txBody>
          <a:bodyPr numCol="2">
            <a:normAutofit fontScale="85000" lnSpcReduction="20000"/>
          </a:bodyPr>
          <a:lstStyle/>
          <a:p>
            <a:pPr marL="0" lvl="0" indent="0">
              <a:buNone/>
            </a:pPr>
            <a:endParaRPr lang="cs-CZ" b="1" dirty="0"/>
          </a:p>
          <a:p>
            <a:pPr marL="0" lvl="0" indent="0">
              <a:buNone/>
            </a:pPr>
            <a:endParaRPr lang="cs-CZ" b="1" dirty="0"/>
          </a:p>
          <a:p>
            <a:pPr marL="0" lvl="0" indent="0">
              <a:buNone/>
            </a:pPr>
            <a:r>
              <a:rPr lang="cs-CZ" b="1" dirty="0"/>
              <a:t>podle věku:</a:t>
            </a:r>
          </a:p>
          <a:p>
            <a:pPr lvl="0"/>
            <a:r>
              <a:rPr lang="cs-CZ" dirty="0" err="1"/>
              <a:t>SPeP</a:t>
            </a:r>
            <a:r>
              <a:rPr lang="cs-CZ" dirty="0"/>
              <a:t> osob se zrakovým postižením v raném věku</a:t>
            </a:r>
          </a:p>
          <a:p>
            <a:pPr lvl="0"/>
            <a:r>
              <a:rPr lang="cs-CZ" dirty="0" err="1"/>
              <a:t>SPeP</a:t>
            </a:r>
            <a:r>
              <a:rPr lang="cs-CZ" dirty="0"/>
              <a:t> osob se zrakovým postižením v předškolním věku</a:t>
            </a:r>
          </a:p>
          <a:p>
            <a:pPr lvl="0"/>
            <a:r>
              <a:rPr lang="cs-CZ" dirty="0" err="1"/>
              <a:t>SPeP</a:t>
            </a:r>
            <a:r>
              <a:rPr lang="cs-CZ" dirty="0"/>
              <a:t> osob se zrakovým postižením ve školním věku</a:t>
            </a:r>
          </a:p>
          <a:p>
            <a:pPr lvl="0"/>
            <a:r>
              <a:rPr lang="cs-CZ" dirty="0" err="1"/>
              <a:t>SPeP</a:t>
            </a:r>
            <a:r>
              <a:rPr lang="cs-CZ" dirty="0"/>
              <a:t> osob se zrakovým postižením v  období dospělosti (andragogika)</a:t>
            </a:r>
          </a:p>
          <a:p>
            <a:r>
              <a:rPr lang="cs-CZ" dirty="0" err="1"/>
              <a:t>SPeP</a:t>
            </a:r>
            <a:r>
              <a:rPr lang="cs-CZ" dirty="0"/>
              <a:t> osob se zrakovým postižením v období stáří (</a:t>
            </a:r>
            <a:r>
              <a:rPr lang="cs-CZ" dirty="0" err="1"/>
              <a:t>gerontopedagogika</a:t>
            </a:r>
            <a:r>
              <a:rPr lang="cs-CZ" dirty="0"/>
              <a:t>).</a:t>
            </a:r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marL="446088" lvl="0" indent="-176213">
              <a:buNone/>
            </a:pPr>
            <a:r>
              <a:rPr lang="cs-CZ" b="1" dirty="0"/>
              <a:t>podle zaměření vědního oboru</a:t>
            </a:r>
          </a:p>
          <a:p>
            <a:pPr marL="446088" lvl="0" indent="-176213"/>
            <a:r>
              <a:rPr lang="cs-CZ" dirty="0"/>
              <a:t>základy SPOZP</a:t>
            </a:r>
          </a:p>
          <a:p>
            <a:pPr marL="446088" lvl="0" indent="-176213"/>
            <a:r>
              <a:rPr lang="cs-CZ" dirty="0"/>
              <a:t>didaktika SPOZP</a:t>
            </a:r>
          </a:p>
          <a:p>
            <a:pPr marL="446088" lvl="0" indent="-176213"/>
            <a:r>
              <a:rPr lang="cs-CZ" dirty="0"/>
              <a:t>historiografie SPOZP</a:t>
            </a:r>
          </a:p>
          <a:p>
            <a:pPr marL="446088" lvl="0" indent="-176213"/>
            <a:r>
              <a:rPr lang="cs-CZ" dirty="0"/>
              <a:t>metodologie SPOZP</a:t>
            </a:r>
          </a:p>
          <a:p>
            <a:pPr marL="446088" lvl="0" indent="-176213"/>
            <a:r>
              <a:rPr lang="cs-CZ" dirty="0"/>
              <a:t>srovnávací SPOZP</a:t>
            </a:r>
          </a:p>
          <a:p>
            <a:pPr marL="446088" lvl="0" indent="-176213"/>
            <a:endParaRPr lang="cs-CZ" dirty="0"/>
          </a:p>
          <a:p>
            <a:pPr marL="446088" lvl="0" indent="-176213"/>
            <a:r>
              <a:rPr lang="cs-CZ" b="1" dirty="0"/>
              <a:t>podle stupně a rozsahu zrakového postižení</a:t>
            </a:r>
          </a:p>
          <a:p>
            <a:pPr marL="446088" indent="-176213"/>
            <a:r>
              <a:rPr lang="cs-CZ" dirty="0" err="1"/>
              <a:t>SPeP</a:t>
            </a:r>
            <a:r>
              <a:rPr lang="cs-CZ" dirty="0"/>
              <a:t> nevidomých, </a:t>
            </a:r>
          </a:p>
          <a:p>
            <a:pPr marL="446088" indent="-176213"/>
            <a:r>
              <a:rPr lang="cs-CZ" dirty="0" err="1"/>
              <a:t>SPeP</a:t>
            </a:r>
            <a:r>
              <a:rPr lang="cs-CZ" dirty="0"/>
              <a:t> slabozrakých, </a:t>
            </a:r>
          </a:p>
          <a:p>
            <a:pPr marL="446088" indent="-176213"/>
            <a:r>
              <a:rPr lang="cs-CZ" dirty="0" err="1"/>
              <a:t>SPeP</a:t>
            </a:r>
            <a:r>
              <a:rPr lang="cs-CZ" dirty="0"/>
              <a:t> později osleplých, </a:t>
            </a:r>
          </a:p>
          <a:p>
            <a:pPr marL="446088" indent="-176213"/>
            <a:r>
              <a:rPr lang="cs-CZ" dirty="0" err="1"/>
              <a:t>SPeP</a:t>
            </a:r>
            <a:r>
              <a:rPr lang="cs-CZ" dirty="0"/>
              <a:t> multihandicapovaných</a:t>
            </a:r>
          </a:p>
          <a:p>
            <a:pPr lvl="0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69646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44B0B5-C1D0-4874-BDE8-7BF898FFD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Postavení v systému věd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8F1A3C4-6226-4E07-B9A8-DE2B42E30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3200" dirty="0"/>
              <a:t>přírodovědné, zvláště medicínské obory </a:t>
            </a:r>
          </a:p>
          <a:p>
            <a:pPr lvl="0"/>
            <a:r>
              <a:rPr lang="cs-CZ" sz="3200" dirty="0"/>
              <a:t>společenskovědní </a:t>
            </a:r>
          </a:p>
          <a:p>
            <a:pPr lvl="0"/>
            <a:r>
              <a:rPr lang="cs-CZ" sz="3200" dirty="0"/>
              <a:t>právo</a:t>
            </a:r>
          </a:p>
          <a:p>
            <a:r>
              <a:rPr lang="cs-CZ" sz="3200" dirty="0"/>
              <a:t>technické obory související s vývojem pomůcek</a:t>
            </a:r>
          </a:p>
        </p:txBody>
      </p:sp>
      <p:pic>
        <p:nvPicPr>
          <p:cNvPr id="4" name="Picture 2" descr="Nevidomým chybí na přechodech v ulicích měst zvukové signály. Náprava ale  není jednoduchá | Hradec Králové">
            <a:extLst>
              <a:ext uri="{FF2B5EF4-FFF2-40B4-BE49-F238E27FC236}">
                <a16:creationId xmlns:a16="http://schemas.microsoft.com/office/drawing/2014/main" id="{8855FB8F-20EC-4CCF-B3CF-59C3EEB85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3635311" cy="190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robné pomůcky denní potřeby / Pro domácnost | Kompenzační pomůcky pro  uživatele se zrakovým postižením">
            <a:extLst>
              <a:ext uri="{FF2B5EF4-FFF2-40B4-BE49-F238E27FC236}">
                <a16:creationId xmlns:a16="http://schemas.microsoft.com/office/drawing/2014/main" id="{202ECD7F-821A-4A42-9103-CE42866FF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51" y="475366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evidomým v běžném životě pomáhají moderní pomůcky | Radiožurnál">
            <a:extLst>
              <a:ext uri="{FF2B5EF4-FFF2-40B4-BE49-F238E27FC236}">
                <a16:creationId xmlns:a16="http://schemas.microsoft.com/office/drawing/2014/main" id="{7952D5CE-FCFF-4ED1-97DA-F97B334A2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436" y="485397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omůcky signalizující nevidomého">
            <a:extLst>
              <a:ext uri="{FF2B5EF4-FFF2-40B4-BE49-F238E27FC236}">
                <a16:creationId xmlns:a16="http://schemas.microsoft.com/office/drawing/2014/main" id="{016673A4-42E0-4B20-93E6-FE94BCD2F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624" y="460602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estava 1">
            <a:extLst>
              <a:ext uri="{FF2B5EF4-FFF2-40B4-BE49-F238E27FC236}">
                <a16:creationId xmlns:a16="http://schemas.microsoft.com/office/drawing/2014/main" id="{DA4B5A9A-C253-4A08-BBF8-D75A9B96A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698" y="176566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901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52A5D2-37F6-4FD9-AA12-F1CF1D278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DOPAD ZRAKOVÉHO POSTIŽENÍ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BBD3958-0C12-4AB7-A4A1-82BFA4257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661" y="1596683"/>
            <a:ext cx="11517923" cy="5085471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poznávání světa (80 % informací zrakem)</a:t>
            </a:r>
          </a:p>
          <a:p>
            <a:pPr lvl="0"/>
            <a:r>
              <a:rPr lang="cs-CZ" dirty="0"/>
              <a:t>manipulace s objekty (učení nápodobou)</a:t>
            </a:r>
          </a:p>
          <a:p>
            <a:pPr lvl="0"/>
            <a:r>
              <a:rPr lang="cs-CZ" dirty="0"/>
              <a:t>určování prostorových vztahů a pohyb v prostoru (předpokladem je využití dálkových receptorů)</a:t>
            </a:r>
          </a:p>
          <a:p>
            <a:pPr lvl="0"/>
            <a:r>
              <a:rPr lang="cs-CZ" dirty="0"/>
              <a:t>v oblasti socializace</a:t>
            </a:r>
          </a:p>
          <a:p>
            <a:pPr lvl="0"/>
            <a:r>
              <a:rPr lang="cs-CZ" dirty="0"/>
              <a:t>sociální interakce a komunikace</a:t>
            </a:r>
          </a:p>
          <a:p>
            <a:r>
              <a:rPr lang="cs-CZ" dirty="0"/>
              <a:t>každodenní činnosti a praktické dovednosti</a:t>
            </a:r>
          </a:p>
          <a:p>
            <a:pPr marL="0" indent="0">
              <a:buNone/>
            </a:pPr>
            <a:endParaRPr lang="cs-CZ" dirty="0"/>
          </a:p>
          <a:p>
            <a:pPr lvl="0"/>
            <a:r>
              <a:rPr lang="cs-CZ" dirty="0"/>
              <a:t>hloubkové a prostorové vidění </a:t>
            </a:r>
          </a:p>
          <a:p>
            <a:pPr lvl="0"/>
            <a:r>
              <a:rPr lang="cs-CZ" dirty="0"/>
              <a:t>lokalizace</a:t>
            </a:r>
          </a:p>
          <a:p>
            <a:pPr lvl="0"/>
            <a:r>
              <a:rPr lang="cs-CZ" dirty="0"/>
              <a:t>analýza a syntéza </a:t>
            </a:r>
          </a:p>
          <a:p>
            <a:pPr lvl="0"/>
            <a:r>
              <a:rPr lang="cs-CZ" dirty="0" err="1"/>
              <a:t>vizuomotorická</a:t>
            </a:r>
            <a:r>
              <a:rPr lang="cs-CZ" dirty="0"/>
              <a:t> koordinace (Finková, 2012)</a:t>
            </a:r>
          </a:p>
          <a:p>
            <a:endParaRPr lang="cs-CZ" dirty="0"/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99CEFF3D-BC25-444B-BEA5-E8B5F811DAF5}"/>
              </a:ext>
            </a:extLst>
          </p:cNvPr>
          <p:cNvSpPr/>
          <p:nvPr/>
        </p:nvSpPr>
        <p:spPr>
          <a:xfrm>
            <a:off x="4988293" y="3477636"/>
            <a:ext cx="521677" cy="3985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: dolů 4">
            <a:extLst>
              <a:ext uri="{FF2B5EF4-FFF2-40B4-BE49-F238E27FC236}">
                <a16:creationId xmlns:a16="http://schemas.microsoft.com/office/drawing/2014/main" id="{171E6403-BB18-4C65-BEC0-32A455AC61A4}"/>
              </a:ext>
            </a:extLst>
          </p:cNvPr>
          <p:cNvSpPr/>
          <p:nvPr/>
        </p:nvSpPr>
        <p:spPr>
          <a:xfrm>
            <a:off x="4857118" y="4402015"/>
            <a:ext cx="521677" cy="3985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lů 5">
            <a:extLst>
              <a:ext uri="{FF2B5EF4-FFF2-40B4-BE49-F238E27FC236}">
                <a16:creationId xmlns:a16="http://schemas.microsoft.com/office/drawing/2014/main" id="{002D5451-1612-4433-8516-C736A2C6F818}"/>
              </a:ext>
            </a:extLst>
          </p:cNvPr>
          <p:cNvSpPr/>
          <p:nvPr/>
        </p:nvSpPr>
        <p:spPr>
          <a:xfrm>
            <a:off x="2019393" y="4862732"/>
            <a:ext cx="521677" cy="3985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5162A7F6-C549-4137-90B4-ABCB5BDEDE99}"/>
              </a:ext>
            </a:extLst>
          </p:cNvPr>
          <p:cNvSpPr/>
          <p:nvPr/>
        </p:nvSpPr>
        <p:spPr>
          <a:xfrm>
            <a:off x="3213912" y="5261317"/>
            <a:ext cx="521677" cy="3985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60EB6A89-5BE1-4323-A86A-78EA7C0F05C1}"/>
              </a:ext>
            </a:extLst>
          </p:cNvPr>
          <p:cNvSpPr/>
          <p:nvPr/>
        </p:nvSpPr>
        <p:spPr>
          <a:xfrm>
            <a:off x="6518462" y="3940125"/>
            <a:ext cx="521677" cy="3985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5218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688492-7B04-44A7-A3A0-3226B4E7E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POČET ve světě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4A7DFA-7956-489D-A2FE-4B630BEA7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46917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WHO (14. 10. 2021): ve světě celkově 2.2 miliardy lidí se ZP, z toho 1 mil. prevence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 hlediska typů zrakových vad: </a:t>
            </a:r>
          </a:p>
          <a:p>
            <a:r>
              <a:rPr lang="cs-CZ" dirty="0"/>
              <a:t>šedý zákal (94 milionů), </a:t>
            </a:r>
          </a:p>
          <a:p>
            <a:pPr lvl="0"/>
            <a:r>
              <a:rPr lang="cs-CZ" dirty="0"/>
              <a:t>neadresné refrakční vady (88,4 milionu), </a:t>
            </a:r>
          </a:p>
          <a:p>
            <a:pPr lvl="0"/>
            <a:r>
              <a:rPr lang="cs-CZ" dirty="0"/>
              <a:t>glaukom (7,7 milionu), </a:t>
            </a:r>
          </a:p>
          <a:p>
            <a:pPr lvl="0"/>
            <a:r>
              <a:rPr lang="cs-CZ" dirty="0"/>
              <a:t>zákal rohovky (4,2 milionu), </a:t>
            </a:r>
          </a:p>
          <a:p>
            <a:pPr lvl="0"/>
            <a:r>
              <a:rPr lang="cs-CZ" dirty="0"/>
              <a:t>diabetická retinopatie (3,9 milionu)</a:t>
            </a:r>
          </a:p>
          <a:p>
            <a:pPr lvl="0"/>
            <a:r>
              <a:rPr lang="cs-CZ" dirty="0"/>
              <a:t>trachom (2 miliony). </a:t>
            </a:r>
          </a:p>
          <a:p>
            <a:pPr marL="0" indent="0">
              <a:buNone/>
            </a:pPr>
            <a:r>
              <a:rPr lang="cs-CZ" dirty="0"/>
              <a:t>(Vision </a:t>
            </a:r>
            <a:r>
              <a:rPr lang="cs-CZ" dirty="0" err="1"/>
              <a:t>Loss</a:t>
            </a:r>
            <a:r>
              <a:rPr lang="cs-CZ" dirty="0"/>
              <a:t> Expert Group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Burden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Disease</a:t>
            </a:r>
            <a:r>
              <a:rPr lang="cs-CZ" dirty="0"/>
              <a:t> Study. </a:t>
            </a:r>
            <a:r>
              <a:rPr lang="cs-CZ" dirty="0" err="1"/>
              <a:t>Causes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blindness</a:t>
            </a:r>
            <a:r>
              <a:rPr lang="cs-CZ" dirty="0"/>
              <a:t> and vision </a:t>
            </a:r>
            <a:r>
              <a:rPr lang="cs-CZ" dirty="0" err="1"/>
              <a:t>impairment</a:t>
            </a:r>
            <a:r>
              <a:rPr lang="cs-CZ" dirty="0"/>
              <a:t> in 2020 and </a:t>
            </a:r>
            <a:r>
              <a:rPr lang="cs-CZ" dirty="0" err="1"/>
              <a:t>trends</a:t>
            </a:r>
            <a:r>
              <a:rPr lang="cs-CZ" dirty="0"/>
              <a:t> </a:t>
            </a:r>
            <a:r>
              <a:rPr lang="cs-CZ" dirty="0" err="1"/>
              <a:t>over</a:t>
            </a:r>
            <a:r>
              <a:rPr lang="cs-CZ" dirty="0"/>
              <a:t> 30 </a:t>
            </a:r>
            <a:r>
              <a:rPr lang="cs-CZ" dirty="0" err="1"/>
              <a:t>years</a:t>
            </a:r>
            <a:r>
              <a:rPr lang="cs-CZ" dirty="0"/>
              <a:t>: </a:t>
            </a:r>
            <a:r>
              <a:rPr lang="cs-CZ" dirty="0" err="1"/>
              <a:t>evaluating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prevalence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avoidable</a:t>
            </a:r>
            <a:r>
              <a:rPr lang="cs-CZ" dirty="0"/>
              <a:t> </a:t>
            </a:r>
            <a:r>
              <a:rPr lang="cs-CZ" dirty="0" err="1"/>
              <a:t>blindness</a:t>
            </a:r>
            <a:r>
              <a:rPr lang="cs-CZ" dirty="0"/>
              <a:t> in </a:t>
            </a:r>
            <a:r>
              <a:rPr lang="cs-CZ" dirty="0" err="1"/>
              <a:t>relation</a:t>
            </a:r>
            <a:r>
              <a:rPr lang="cs-CZ" dirty="0"/>
              <a:t> to “VISION 2020: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Right</a:t>
            </a:r>
            <a:r>
              <a:rPr lang="cs-CZ" dirty="0"/>
              <a:t> to </a:t>
            </a:r>
            <a:r>
              <a:rPr lang="cs-CZ" dirty="0" err="1"/>
              <a:t>Sight</a:t>
            </a:r>
            <a:r>
              <a:rPr lang="cs-CZ" dirty="0"/>
              <a:t>”. Lancet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Health</a:t>
            </a:r>
            <a:r>
              <a:rPr lang="cs-CZ" dirty="0"/>
              <a:t> 2020. doi.org/10.1016/S2214-109X(20)30489-7) </a:t>
            </a:r>
            <a:r>
              <a:rPr lang="cs-CZ" dirty="0">
                <a:hlinkClick r:id="rId2"/>
              </a:rPr>
              <a:t>https://www.who.int/news-room/fact-sheets/detail/blindness-and-visual-impairment</a:t>
            </a:r>
            <a:endParaRPr lang="cs-CZ" dirty="0"/>
          </a:p>
        </p:txBody>
      </p:sp>
      <p:pic>
        <p:nvPicPr>
          <p:cNvPr id="4100" name="Picture 4" descr="Trachom">
            <a:extLst>
              <a:ext uri="{FF2B5EF4-FFF2-40B4-BE49-F238E27FC236}">
                <a16:creationId xmlns:a16="http://schemas.microsoft.com/office/drawing/2014/main" id="{71AB0648-7791-4843-9F46-EB126B80F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756" y="3608509"/>
            <a:ext cx="19621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972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193F66-451B-4E4F-91B1-677F32262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61" y="0"/>
            <a:ext cx="8610600" cy="1293028"/>
          </a:xfrm>
        </p:spPr>
        <p:txBody>
          <a:bodyPr/>
          <a:lstStyle/>
          <a:p>
            <a:r>
              <a:rPr lang="cs-CZ" dirty="0"/>
              <a:t>česká republika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6C4462D8-C100-47FA-B611-58F3745B0D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200744"/>
              </p:ext>
            </p:extLst>
          </p:nvPr>
        </p:nvGraphicFramePr>
        <p:xfrm>
          <a:off x="410308" y="558265"/>
          <a:ext cx="11371384" cy="8017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4672">
                  <a:extLst>
                    <a:ext uri="{9D8B030D-6E8A-4147-A177-3AD203B41FA5}">
                      <a16:colId xmlns:a16="http://schemas.microsoft.com/office/drawing/2014/main" val="2386892875"/>
                    </a:ext>
                  </a:extLst>
                </a:gridCol>
                <a:gridCol w="1184589">
                  <a:extLst>
                    <a:ext uri="{9D8B030D-6E8A-4147-A177-3AD203B41FA5}">
                      <a16:colId xmlns:a16="http://schemas.microsoft.com/office/drawing/2014/main" val="3698747438"/>
                    </a:ext>
                  </a:extLst>
                </a:gridCol>
                <a:gridCol w="1184589">
                  <a:extLst>
                    <a:ext uri="{9D8B030D-6E8A-4147-A177-3AD203B41FA5}">
                      <a16:colId xmlns:a16="http://schemas.microsoft.com/office/drawing/2014/main" val="4264240132"/>
                    </a:ext>
                  </a:extLst>
                </a:gridCol>
                <a:gridCol w="1184589">
                  <a:extLst>
                    <a:ext uri="{9D8B030D-6E8A-4147-A177-3AD203B41FA5}">
                      <a16:colId xmlns:a16="http://schemas.microsoft.com/office/drawing/2014/main" val="1223265977"/>
                    </a:ext>
                  </a:extLst>
                </a:gridCol>
                <a:gridCol w="1184589">
                  <a:extLst>
                    <a:ext uri="{9D8B030D-6E8A-4147-A177-3AD203B41FA5}">
                      <a16:colId xmlns:a16="http://schemas.microsoft.com/office/drawing/2014/main" val="3709384902"/>
                    </a:ext>
                  </a:extLst>
                </a:gridCol>
                <a:gridCol w="1184589">
                  <a:extLst>
                    <a:ext uri="{9D8B030D-6E8A-4147-A177-3AD203B41FA5}">
                      <a16:colId xmlns:a16="http://schemas.microsoft.com/office/drawing/2014/main" val="1503551407"/>
                    </a:ext>
                  </a:extLst>
                </a:gridCol>
                <a:gridCol w="1184589">
                  <a:extLst>
                    <a:ext uri="{9D8B030D-6E8A-4147-A177-3AD203B41FA5}">
                      <a16:colId xmlns:a16="http://schemas.microsoft.com/office/drawing/2014/main" val="674404155"/>
                    </a:ext>
                  </a:extLst>
                </a:gridCol>
                <a:gridCol w="1184589">
                  <a:extLst>
                    <a:ext uri="{9D8B030D-6E8A-4147-A177-3AD203B41FA5}">
                      <a16:colId xmlns:a16="http://schemas.microsoft.com/office/drawing/2014/main" val="228008257"/>
                    </a:ext>
                  </a:extLst>
                </a:gridCol>
                <a:gridCol w="1184589">
                  <a:extLst>
                    <a:ext uri="{9D8B030D-6E8A-4147-A177-3AD203B41FA5}">
                      <a16:colId xmlns:a16="http://schemas.microsoft.com/office/drawing/2014/main" val="2942957186"/>
                    </a:ext>
                  </a:extLst>
                </a:gridCol>
              </a:tblGrid>
              <a:tr h="256666">
                <a:tc gridSpan="9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 Osoby se zdravotním postižením podle oblasti postižení, pohlaví a věku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223521"/>
                  </a:ext>
                </a:extLst>
              </a:tr>
              <a:tr h="25666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b"/>
                </a:tc>
                <a:extLst>
                  <a:ext uri="{0D108BD9-81ED-4DB2-BD59-A6C34878D82A}">
                    <a16:rowId xmlns:a16="http://schemas.microsoft.com/office/drawing/2014/main" val="2435312686"/>
                  </a:ext>
                </a:extLst>
              </a:tr>
              <a:tr h="256666">
                <a:tc rowSpan="2">
                  <a:txBody>
                    <a:bodyPr/>
                    <a:lstStyle/>
                    <a:p>
                      <a:pPr indent="101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oblast postižení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celkem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pohlaví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věková skupina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469871"/>
                  </a:ext>
                </a:extLst>
              </a:tr>
              <a:tr h="35634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muži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ženy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15–34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35–49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50–64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65–79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a více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extLst>
                  <a:ext uri="{0D108BD9-81ED-4DB2-BD59-A6C34878D82A}">
                    <a16:rowId xmlns:a16="http://schemas.microsoft.com/office/drawing/2014/main" val="2293710911"/>
                  </a:ext>
                </a:extLst>
              </a:tr>
              <a:tr h="25666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absolutní počet v tis.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345965"/>
                  </a:ext>
                </a:extLst>
              </a:tr>
              <a:tr h="38351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celkem*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1 151,9 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510,9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641,0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64,6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136,6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313,6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415,9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221,2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extLst>
                  <a:ext uri="{0D108BD9-81ED-4DB2-BD59-A6C34878D82A}">
                    <a16:rowId xmlns:a16="http://schemas.microsoft.com/office/drawing/2014/main" val="4286148739"/>
                  </a:ext>
                </a:extLst>
              </a:tr>
              <a:tr h="383518">
                <a:tc>
                  <a:txBody>
                    <a:bodyPr/>
                    <a:lstStyle/>
                    <a:p>
                      <a:pPr indent="101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pohybová, tělesná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830,5 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350,6 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480,0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34,4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75,2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224,9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307,4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188,7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extLst>
                  <a:ext uri="{0D108BD9-81ED-4DB2-BD59-A6C34878D82A}">
                    <a16:rowId xmlns:a16="http://schemas.microsoft.com/office/drawing/2014/main" val="3435553257"/>
                  </a:ext>
                </a:extLst>
              </a:tr>
              <a:tr h="383518">
                <a:tc>
                  <a:txBody>
                    <a:bodyPr/>
                    <a:lstStyle/>
                    <a:p>
                      <a:pPr indent="10223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zraková</a:t>
                      </a:r>
                      <a:endParaRPr lang="cs-CZ" sz="1200" b="1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252,4 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 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156,4 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 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16,7 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47,3 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 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79,5 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extLst>
                  <a:ext uri="{0D108BD9-81ED-4DB2-BD59-A6C34878D82A}">
                    <a16:rowId xmlns:a16="http://schemas.microsoft.com/office/drawing/2014/main" val="3886210863"/>
                  </a:ext>
                </a:extLst>
              </a:tr>
              <a:tr h="383518">
                <a:tc>
                  <a:txBody>
                    <a:bodyPr/>
                    <a:lstStyle/>
                    <a:p>
                      <a:pPr indent="101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sluchová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134,9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54,3 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80,6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41,0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69,1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extLst>
                  <a:ext uri="{0D108BD9-81ED-4DB2-BD59-A6C34878D82A}">
                    <a16:rowId xmlns:a16="http://schemas.microsoft.com/office/drawing/2014/main" val="1027661202"/>
                  </a:ext>
                </a:extLst>
              </a:tr>
              <a:tr h="546096">
                <a:tc>
                  <a:txBody>
                    <a:bodyPr/>
                    <a:lstStyle/>
                    <a:p>
                      <a:pPr indent="101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mentální, duševní, poruchy chování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172,3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79,5 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92,8 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29,6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40,4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46,0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28,5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27,8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extLst>
                  <a:ext uri="{0D108BD9-81ED-4DB2-BD59-A6C34878D82A}">
                    <a16:rowId xmlns:a16="http://schemas.microsoft.com/office/drawing/2014/main" val="3339753659"/>
                  </a:ext>
                </a:extLst>
              </a:tr>
              <a:tr h="383518">
                <a:tc>
                  <a:txBody>
                    <a:bodyPr/>
                    <a:lstStyle/>
                    <a:p>
                      <a:pPr indent="101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vnitřní orgány, kůže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468,0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207,4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260,6 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46,2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122,9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196,6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84,3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extLst>
                  <a:ext uri="{0D108BD9-81ED-4DB2-BD59-A6C34878D82A}">
                    <a16:rowId xmlns:a16="http://schemas.microsoft.com/office/drawing/2014/main" val="1961990045"/>
                  </a:ext>
                </a:extLst>
              </a:tr>
              <a:tr h="383518">
                <a:tc>
                  <a:txBody>
                    <a:bodyPr/>
                    <a:lstStyle/>
                    <a:p>
                      <a:pPr indent="101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hlasová, řečová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66,9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38,3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28,6 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 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extLst>
                  <a:ext uri="{0D108BD9-81ED-4DB2-BD59-A6C34878D82A}">
                    <a16:rowId xmlns:a16="http://schemas.microsoft.com/office/drawing/2014/main" val="2612860257"/>
                  </a:ext>
                </a:extLst>
              </a:tr>
              <a:tr h="38351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struktura v %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558122"/>
                  </a:ext>
                </a:extLst>
              </a:tr>
              <a:tr h="38351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celkem*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extLst>
                  <a:ext uri="{0D108BD9-81ED-4DB2-BD59-A6C34878D82A}">
                    <a16:rowId xmlns:a16="http://schemas.microsoft.com/office/drawing/2014/main" val="315799603"/>
                  </a:ext>
                </a:extLst>
              </a:tr>
              <a:tr h="383518">
                <a:tc>
                  <a:txBody>
                    <a:bodyPr/>
                    <a:lstStyle/>
                    <a:p>
                      <a:pPr indent="101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pohybová, tělesná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72,1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68,6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74,9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53,3 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55,1 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71,7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73,9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85,3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extLst>
                  <a:ext uri="{0D108BD9-81ED-4DB2-BD59-A6C34878D82A}">
                    <a16:rowId xmlns:a16="http://schemas.microsoft.com/office/drawing/2014/main" val="2301836359"/>
                  </a:ext>
                </a:extLst>
              </a:tr>
              <a:tr h="383518">
                <a:tc>
                  <a:txBody>
                    <a:bodyPr/>
                    <a:lstStyle/>
                    <a:p>
                      <a:pPr indent="10223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zraková</a:t>
                      </a:r>
                      <a:endParaRPr lang="cs-CZ" sz="1200" b="1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21,9 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18,8 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24,4 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 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12,2 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15,1 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23,8 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35,9 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extLst>
                  <a:ext uri="{0D108BD9-81ED-4DB2-BD59-A6C34878D82A}">
                    <a16:rowId xmlns:a16="http://schemas.microsoft.com/office/drawing/2014/main" val="3440102118"/>
                  </a:ext>
                </a:extLst>
              </a:tr>
              <a:tr h="383518">
                <a:tc>
                  <a:txBody>
                    <a:bodyPr/>
                    <a:lstStyle/>
                    <a:p>
                      <a:pPr indent="101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sluchová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 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 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31,2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extLst>
                  <a:ext uri="{0D108BD9-81ED-4DB2-BD59-A6C34878D82A}">
                    <a16:rowId xmlns:a16="http://schemas.microsoft.com/office/drawing/2014/main" val="329159755"/>
                  </a:ext>
                </a:extLst>
              </a:tr>
              <a:tr h="546096">
                <a:tc>
                  <a:txBody>
                    <a:bodyPr/>
                    <a:lstStyle/>
                    <a:p>
                      <a:pPr indent="101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mentální, duševní, poruchy chování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45,8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29,6 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 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extLst>
                  <a:ext uri="{0D108BD9-81ED-4DB2-BD59-A6C34878D82A}">
                    <a16:rowId xmlns:a16="http://schemas.microsoft.com/office/drawing/2014/main" val="2964321048"/>
                  </a:ext>
                </a:extLst>
              </a:tr>
              <a:tr h="383518">
                <a:tc>
                  <a:txBody>
                    <a:bodyPr/>
                    <a:lstStyle/>
                    <a:p>
                      <a:pPr indent="101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vnitřní orgány, kůže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40,6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40,6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40,7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27,9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33,8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39,2 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47,3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38,1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extLst>
                  <a:ext uri="{0D108BD9-81ED-4DB2-BD59-A6C34878D82A}">
                    <a16:rowId xmlns:a16="http://schemas.microsoft.com/office/drawing/2014/main" val="1227447819"/>
                  </a:ext>
                </a:extLst>
              </a:tr>
              <a:tr h="383518">
                <a:tc>
                  <a:txBody>
                    <a:bodyPr/>
                    <a:lstStyle/>
                    <a:p>
                      <a:pPr indent="101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hlasová, řečová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23,8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 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 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 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extLst>
                  <a:ext uri="{0D108BD9-81ED-4DB2-BD59-A6C34878D82A}">
                    <a16:rowId xmlns:a16="http://schemas.microsoft.com/office/drawing/2014/main" val="1724553153"/>
                  </a:ext>
                </a:extLst>
              </a:tr>
              <a:tr h="200035">
                <a:tc>
                  <a:txBody>
                    <a:bodyPr/>
                    <a:lstStyle/>
                    <a:p>
                      <a:endParaRPr lang="cs-CZ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b"/>
                </a:tc>
                <a:tc>
                  <a:txBody>
                    <a:bodyPr/>
                    <a:lstStyle/>
                    <a:p>
                      <a:endParaRPr lang="cs-CZ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b"/>
                </a:tc>
                <a:tc>
                  <a:txBody>
                    <a:bodyPr/>
                    <a:lstStyle/>
                    <a:p>
                      <a:endParaRPr lang="cs-CZ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b"/>
                </a:tc>
                <a:tc>
                  <a:txBody>
                    <a:bodyPr/>
                    <a:lstStyle/>
                    <a:p>
                      <a:endParaRPr lang="cs-CZ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b"/>
                </a:tc>
                <a:tc>
                  <a:txBody>
                    <a:bodyPr/>
                    <a:lstStyle/>
                    <a:p>
                      <a:endParaRPr lang="cs-CZ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b"/>
                </a:tc>
                <a:tc>
                  <a:txBody>
                    <a:bodyPr/>
                    <a:lstStyle/>
                    <a:p>
                      <a:endParaRPr lang="cs-CZ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b"/>
                </a:tc>
                <a:tc>
                  <a:txBody>
                    <a:bodyPr/>
                    <a:lstStyle/>
                    <a:p>
                      <a:endParaRPr lang="cs-CZ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b"/>
                </a:tc>
                <a:tc>
                  <a:txBody>
                    <a:bodyPr/>
                    <a:lstStyle/>
                    <a:p>
                      <a:endParaRPr lang="cs-CZ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b"/>
                </a:tc>
                <a:tc>
                  <a:txBody>
                    <a:bodyPr/>
                    <a:lstStyle/>
                    <a:p>
                      <a:endParaRPr lang="cs-CZ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b"/>
                </a:tc>
                <a:extLst>
                  <a:ext uri="{0D108BD9-81ED-4DB2-BD59-A6C34878D82A}">
                    <a16:rowId xmlns:a16="http://schemas.microsoft.com/office/drawing/2014/main" val="4089566499"/>
                  </a:ext>
                </a:extLst>
              </a:tr>
              <a:tr h="356269">
                <a:tc gridSpan="9">
                  <a:txBody>
                    <a:bodyPr/>
                    <a:lstStyle/>
                    <a:p>
                      <a:pPr indent="101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u jedné osoby se může postižení projevovat ve více oblastech zároveň, nejedná se tedy o součet za jednotlivé oblasti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781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6686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8FDA68-6CDD-4A9A-A004-DECD6C8CD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A3AB99C8-32DB-464B-9B13-E978ECE8D5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220604"/>
              </p:ext>
            </p:extLst>
          </p:nvPr>
        </p:nvGraphicFramePr>
        <p:xfrm>
          <a:off x="1669254" y="1249138"/>
          <a:ext cx="10263664" cy="51973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1801">
                  <a:extLst>
                    <a:ext uri="{9D8B030D-6E8A-4147-A177-3AD203B41FA5}">
                      <a16:colId xmlns:a16="http://schemas.microsoft.com/office/drawing/2014/main" val="4155508461"/>
                    </a:ext>
                  </a:extLst>
                </a:gridCol>
                <a:gridCol w="1139594">
                  <a:extLst>
                    <a:ext uri="{9D8B030D-6E8A-4147-A177-3AD203B41FA5}">
                      <a16:colId xmlns:a16="http://schemas.microsoft.com/office/drawing/2014/main" val="3588444628"/>
                    </a:ext>
                  </a:extLst>
                </a:gridCol>
                <a:gridCol w="1342536">
                  <a:extLst>
                    <a:ext uri="{9D8B030D-6E8A-4147-A177-3AD203B41FA5}">
                      <a16:colId xmlns:a16="http://schemas.microsoft.com/office/drawing/2014/main" val="1170998077"/>
                    </a:ext>
                  </a:extLst>
                </a:gridCol>
                <a:gridCol w="1186427">
                  <a:extLst>
                    <a:ext uri="{9D8B030D-6E8A-4147-A177-3AD203B41FA5}">
                      <a16:colId xmlns:a16="http://schemas.microsoft.com/office/drawing/2014/main" val="221938491"/>
                    </a:ext>
                  </a:extLst>
                </a:gridCol>
                <a:gridCol w="1470894">
                  <a:extLst>
                    <a:ext uri="{9D8B030D-6E8A-4147-A177-3AD203B41FA5}">
                      <a16:colId xmlns:a16="http://schemas.microsoft.com/office/drawing/2014/main" val="437197300"/>
                    </a:ext>
                  </a:extLst>
                </a:gridCol>
                <a:gridCol w="963103">
                  <a:extLst>
                    <a:ext uri="{9D8B030D-6E8A-4147-A177-3AD203B41FA5}">
                      <a16:colId xmlns:a16="http://schemas.microsoft.com/office/drawing/2014/main" val="3157459272"/>
                    </a:ext>
                  </a:extLst>
                </a:gridCol>
                <a:gridCol w="963103">
                  <a:extLst>
                    <a:ext uri="{9D8B030D-6E8A-4147-A177-3AD203B41FA5}">
                      <a16:colId xmlns:a16="http://schemas.microsoft.com/office/drawing/2014/main" val="3919038305"/>
                    </a:ext>
                  </a:extLst>
                </a:gridCol>
                <a:gridCol w="963103">
                  <a:extLst>
                    <a:ext uri="{9D8B030D-6E8A-4147-A177-3AD203B41FA5}">
                      <a16:colId xmlns:a16="http://schemas.microsoft.com/office/drawing/2014/main" val="832064719"/>
                    </a:ext>
                  </a:extLst>
                </a:gridCol>
                <a:gridCol w="963103">
                  <a:extLst>
                    <a:ext uri="{9D8B030D-6E8A-4147-A177-3AD203B41FA5}">
                      <a16:colId xmlns:a16="http://schemas.microsoft.com/office/drawing/2014/main" val="2931296128"/>
                    </a:ext>
                  </a:extLst>
                </a:gridCol>
              </a:tblGrid>
              <a:tr h="539981">
                <a:tc rowSpan="2">
                  <a:txBody>
                    <a:bodyPr/>
                    <a:lstStyle/>
                    <a:p>
                      <a:pPr indent="15303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oblast postižení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celkem</a:t>
                      </a:r>
                      <a:endParaRPr lang="cs-CZ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</a:rPr>
                        <a:t>pohlaví</a:t>
                      </a:r>
                      <a:endParaRPr lang="cs-CZ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</a:rPr>
                        <a:t>věková skupina</a:t>
                      </a:r>
                      <a:endParaRPr lang="cs-CZ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958767"/>
                  </a:ext>
                </a:extLst>
              </a:tr>
              <a:tr h="115480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muži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ženy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15–34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35–49 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50–64 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65–79 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80 a více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64069979"/>
                  </a:ext>
                </a:extLst>
              </a:tr>
              <a:tr h="1419404">
                <a:tc>
                  <a:txBody>
                    <a:bodyPr/>
                    <a:lstStyle/>
                    <a:p>
                      <a:pPr indent="15303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celkem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1 151,9 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510,9 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641,0 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64,6 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136,6 </a:t>
                      </a:r>
                      <a:endParaRPr lang="cs-CZ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313,6 </a:t>
                      </a:r>
                      <a:endParaRPr lang="cs-CZ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415,9 </a:t>
                      </a:r>
                      <a:endParaRPr lang="cs-CZ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221,2 </a:t>
                      </a:r>
                      <a:endParaRPr lang="cs-CZ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00110415"/>
                  </a:ext>
                </a:extLst>
              </a:tr>
              <a:tr h="14194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z toho zrakové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252 400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96 000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156 400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10 000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16 700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47 300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98 900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79 500</a:t>
                      </a:r>
                      <a:endParaRPr lang="cs-CZ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02361301"/>
                  </a:ext>
                </a:extLst>
              </a:tr>
              <a:tr h="6637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</a:rPr>
                        <a:t> </a:t>
                      </a:r>
                      <a:endParaRPr lang="cs-CZ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22 %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38 %</a:t>
                      </a:r>
                      <a:endParaRPr lang="cs-CZ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62 %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4 %</a:t>
                      </a:r>
                      <a:endParaRPr lang="cs-CZ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7 %</a:t>
                      </a:r>
                      <a:endParaRPr lang="cs-CZ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19 %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39 %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31 %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4949661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CD94362B-06D7-4EA0-A23A-54ACFA66B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1" y="1864124"/>
            <a:ext cx="17999549" cy="74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941015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zační stopa">
  <a:themeElements>
    <a:clrScheme name="Kondenzační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Kondenzační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TM04033937[[fn=Kondenzační stopa]]</Template>
  <TotalTime>126</TotalTime>
  <Words>1636</Words>
  <Application>Microsoft Office PowerPoint</Application>
  <PresentationFormat>Širokoúhlá obrazovka</PresentationFormat>
  <Paragraphs>617</Paragraphs>
  <Slides>29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6" baseType="lpstr">
      <vt:lpstr>Arial</vt:lpstr>
      <vt:lpstr>Calibri</vt:lpstr>
      <vt:lpstr>Century Gothic</vt:lpstr>
      <vt:lpstr>Symbol</vt:lpstr>
      <vt:lpstr>Times New Roman</vt:lpstr>
      <vt:lpstr>Wingdings</vt:lpstr>
      <vt:lpstr>Kondenzační stopa</vt:lpstr>
      <vt:lpstr>OFTALMOPEDIE</vt:lpstr>
      <vt:lpstr>definice oboru</vt:lpstr>
      <vt:lpstr>CÍL OBORU </vt:lpstr>
      <vt:lpstr>dílčí disciplíny</vt:lpstr>
      <vt:lpstr>Postavení v systému věd </vt:lpstr>
      <vt:lpstr>DOPAD ZRAKOVÉHO POSTIŽENÍ </vt:lpstr>
      <vt:lpstr>POČET ve světě</vt:lpstr>
      <vt:lpstr>česká republika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rodina</vt:lpstr>
      <vt:lpstr>resilience rodiny</vt:lpstr>
      <vt:lpstr>Fáze vyrovnávání se s postižením</vt:lpstr>
      <vt:lpstr>1. Stadium šoku </vt:lpstr>
      <vt:lpstr>2. STADIUM POPŘENÍ</vt:lpstr>
      <vt:lpstr>Prezentace aplikace PowerPoint</vt:lpstr>
      <vt:lpstr>3. STADIUM SMUTKU, OBAV, POCITŮ VINY, ZLOSTI</vt:lpstr>
      <vt:lpstr>4. STADIUM ROVNOVÁHY</vt:lpstr>
      <vt:lpstr>5. stadium REORGANIZACE </vt:lpstr>
      <vt:lpstr>KRIZOVÁ  OBDOBÍ</vt:lpstr>
      <vt:lpstr>Odchylky od adaptace</vt:lpstr>
      <vt:lpstr>Extrémní výchovné přístupy v rodinách s více dětmi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Marta Kolaříková</dc:creator>
  <cp:lastModifiedBy>Marta Kolaříková</cp:lastModifiedBy>
  <cp:revision>44</cp:revision>
  <dcterms:created xsi:type="dcterms:W3CDTF">2022-02-21T13:49:54Z</dcterms:created>
  <dcterms:modified xsi:type="dcterms:W3CDTF">2024-02-22T19:11:26Z</dcterms:modified>
</cp:coreProperties>
</file>