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5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62" r:id="rId9"/>
    <p:sldId id="263" r:id="rId10"/>
    <p:sldId id="278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7" r:id="rId20"/>
    <p:sldId id="276" r:id="rId21"/>
    <p:sldId id="281" r:id="rId22"/>
    <p:sldId id="280" r:id="rId23"/>
    <p:sldId id="282" r:id="rId24"/>
    <p:sldId id="283" r:id="rId25"/>
    <p:sldId id="284" r:id="rId26"/>
    <p:sldId id="290" r:id="rId27"/>
    <p:sldId id="285" r:id="rId28"/>
    <p:sldId id="286" r:id="rId29"/>
    <p:sldId id="287" r:id="rId30"/>
    <p:sldId id="288" r:id="rId31"/>
    <p:sldId id="291" r:id="rId32"/>
    <p:sldId id="29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755"/>
  </p:normalViewPr>
  <p:slideViewPr>
    <p:cSldViewPr snapToGrid="0" snapToObjects="1">
      <p:cViewPr varScale="1">
        <p:scale>
          <a:sx n="159" d="100"/>
          <a:sy n="159" d="100"/>
        </p:scale>
        <p:origin x="114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3284890-85D2-4D7B-8EF5-15A9C1DB8F42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9712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2934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18014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03999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6F822A4-8DA6-4447-9B1F-C5DB58435268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63220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86918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86258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9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48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664C608-40B1-4030-A28D-5B74BC98ADCE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536151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3772C379-9A7C-4C87-A116-CBE9F58B04C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9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534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Vn-N-Z2gTA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zDISkq7ZI4" TargetMode="External"/><Relationship Id="rId2" Type="http://schemas.openxmlformats.org/officeDocument/2006/relationships/hyperlink" Target="https://www1.cuny.edu/mu/forum/2021/04/26/wearable-toddler-cane-invented-and-produced-by-cuny-consortium-has-aided-nearly-1200-blind-children-in-45-states-and-21-countri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hIglrFgoq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A25BF79-9ED2-4290-8C48-1AB107B67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706047F-87A6-BE2D-CF11-6B7306932E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8486" y="1098388"/>
            <a:ext cx="5356013" cy="1601950"/>
          </a:xfrm>
        </p:spPr>
        <p:txBody>
          <a:bodyPr anchor="b">
            <a:normAutofit/>
          </a:bodyPr>
          <a:lstStyle/>
          <a:p>
            <a:pPr algn="l"/>
            <a:r>
              <a:rPr lang="cs-CZ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POSP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71A2F1D-4691-0FD8-1B4A-7308B6F17B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7463" y="3287210"/>
            <a:ext cx="7826723" cy="4054576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cs-CZ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„Samostatný pohyb a poté i prostorová orientace jsou předpokladem ke zvýšení samostatnosti, nezávislosti a soběstačnosti jedince se zrakovým postižením, zpravidla se stávají i významným měřítkem sebehodnocení a sebevědomí.“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(Růžičková, Kroupová, 2017, s. 19)</a:t>
            </a: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>
              <a:lnSpc>
                <a:spcPct val="90000"/>
              </a:lnSpc>
            </a:pPr>
            <a:endParaRPr lang="cs-CZ" sz="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8A549F5-BF47-4351-BA22-B59919984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" y="0"/>
            <a:ext cx="2921728" cy="6858000"/>
          </a:xfrm>
          <a:custGeom>
            <a:avLst/>
            <a:gdLst>
              <a:gd name="connsiteX0" fmla="*/ 0 w 2921728"/>
              <a:gd name="connsiteY0" fmla="*/ 0 h 6858000"/>
              <a:gd name="connsiteX1" fmla="*/ 2035903 w 2921728"/>
              <a:gd name="connsiteY1" fmla="*/ 0 h 6858000"/>
              <a:gd name="connsiteX2" fmla="*/ 2202677 w 2921728"/>
              <a:gd name="connsiteY2" fmla="*/ 0 h 6858000"/>
              <a:gd name="connsiteX3" fmla="*/ 2745516 w 2921728"/>
              <a:gd name="connsiteY3" fmla="*/ 0 h 6858000"/>
              <a:gd name="connsiteX4" fmla="*/ 2747103 w 2921728"/>
              <a:gd name="connsiteY4" fmla="*/ 68263 h 6858000"/>
              <a:gd name="connsiteX5" fmla="*/ 2755041 w 2921728"/>
              <a:gd name="connsiteY5" fmla="*/ 128588 h 6858000"/>
              <a:gd name="connsiteX6" fmla="*/ 2766153 w 2921728"/>
              <a:gd name="connsiteY6" fmla="*/ 180975 h 6858000"/>
              <a:gd name="connsiteX7" fmla="*/ 2780441 w 2921728"/>
              <a:gd name="connsiteY7" fmla="*/ 227013 h 6858000"/>
              <a:gd name="connsiteX8" fmla="*/ 2796316 w 2921728"/>
              <a:gd name="connsiteY8" fmla="*/ 268288 h 6858000"/>
              <a:gd name="connsiteX9" fmla="*/ 2815366 w 2921728"/>
              <a:gd name="connsiteY9" fmla="*/ 304800 h 6858000"/>
              <a:gd name="connsiteX10" fmla="*/ 2834416 w 2921728"/>
              <a:gd name="connsiteY10" fmla="*/ 342900 h 6858000"/>
              <a:gd name="connsiteX11" fmla="*/ 2853466 w 2921728"/>
              <a:gd name="connsiteY11" fmla="*/ 381000 h 6858000"/>
              <a:gd name="connsiteX12" fmla="*/ 2869341 w 2921728"/>
              <a:gd name="connsiteY12" fmla="*/ 417513 h 6858000"/>
              <a:gd name="connsiteX13" fmla="*/ 2885216 w 2921728"/>
              <a:gd name="connsiteY13" fmla="*/ 458788 h 6858000"/>
              <a:gd name="connsiteX14" fmla="*/ 2901091 w 2921728"/>
              <a:gd name="connsiteY14" fmla="*/ 504825 h 6858000"/>
              <a:gd name="connsiteX15" fmla="*/ 2912203 w 2921728"/>
              <a:gd name="connsiteY15" fmla="*/ 557213 h 6858000"/>
              <a:gd name="connsiteX16" fmla="*/ 2918553 w 2921728"/>
              <a:gd name="connsiteY16" fmla="*/ 617538 h 6858000"/>
              <a:gd name="connsiteX17" fmla="*/ 2921728 w 2921728"/>
              <a:gd name="connsiteY17" fmla="*/ 685800 h 6858000"/>
              <a:gd name="connsiteX18" fmla="*/ 2918553 w 2921728"/>
              <a:gd name="connsiteY18" fmla="*/ 754063 h 6858000"/>
              <a:gd name="connsiteX19" fmla="*/ 2912203 w 2921728"/>
              <a:gd name="connsiteY19" fmla="*/ 814388 h 6858000"/>
              <a:gd name="connsiteX20" fmla="*/ 2901091 w 2921728"/>
              <a:gd name="connsiteY20" fmla="*/ 866775 h 6858000"/>
              <a:gd name="connsiteX21" fmla="*/ 2885216 w 2921728"/>
              <a:gd name="connsiteY21" fmla="*/ 912813 h 6858000"/>
              <a:gd name="connsiteX22" fmla="*/ 2869341 w 2921728"/>
              <a:gd name="connsiteY22" fmla="*/ 954088 h 6858000"/>
              <a:gd name="connsiteX23" fmla="*/ 2853466 w 2921728"/>
              <a:gd name="connsiteY23" fmla="*/ 990600 h 6858000"/>
              <a:gd name="connsiteX24" fmla="*/ 2834416 w 2921728"/>
              <a:gd name="connsiteY24" fmla="*/ 1028700 h 6858000"/>
              <a:gd name="connsiteX25" fmla="*/ 2815366 w 2921728"/>
              <a:gd name="connsiteY25" fmla="*/ 1066800 h 6858000"/>
              <a:gd name="connsiteX26" fmla="*/ 2796316 w 2921728"/>
              <a:gd name="connsiteY26" fmla="*/ 1103313 h 6858000"/>
              <a:gd name="connsiteX27" fmla="*/ 2780441 w 2921728"/>
              <a:gd name="connsiteY27" fmla="*/ 1144588 h 6858000"/>
              <a:gd name="connsiteX28" fmla="*/ 2766153 w 2921728"/>
              <a:gd name="connsiteY28" fmla="*/ 1190625 h 6858000"/>
              <a:gd name="connsiteX29" fmla="*/ 2755041 w 2921728"/>
              <a:gd name="connsiteY29" fmla="*/ 1243013 h 6858000"/>
              <a:gd name="connsiteX30" fmla="*/ 2747103 w 2921728"/>
              <a:gd name="connsiteY30" fmla="*/ 1303338 h 6858000"/>
              <a:gd name="connsiteX31" fmla="*/ 2745516 w 2921728"/>
              <a:gd name="connsiteY31" fmla="*/ 1371600 h 6858000"/>
              <a:gd name="connsiteX32" fmla="*/ 2747103 w 2921728"/>
              <a:gd name="connsiteY32" fmla="*/ 1439863 h 6858000"/>
              <a:gd name="connsiteX33" fmla="*/ 2755041 w 2921728"/>
              <a:gd name="connsiteY33" fmla="*/ 1500188 h 6858000"/>
              <a:gd name="connsiteX34" fmla="*/ 2766153 w 2921728"/>
              <a:gd name="connsiteY34" fmla="*/ 1552575 h 6858000"/>
              <a:gd name="connsiteX35" fmla="*/ 2780441 w 2921728"/>
              <a:gd name="connsiteY35" fmla="*/ 1598613 h 6858000"/>
              <a:gd name="connsiteX36" fmla="*/ 2796316 w 2921728"/>
              <a:gd name="connsiteY36" fmla="*/ 1639888 h 6858000"/>
              <a:gd name="connsiteX37" fmla="*/ 2815366 w 2921728"/>
              <a:gd name="connsiteY37" fmla="*/ 1676400 h 6858000"/>
              <a:gd name="connsiteX38" fmla="*/ 2834416 w 2921728"/>
              <a:gd name="connsiteY38" fmla="*/ 1714500 h 6858000"/>
              <a:gd name="connsiteX39" fmla="*/ 2853466 w 2921728"/>
              <a:gd name="connsiteY39" fmla="*/ 1752600 h 6858000"/>
              <a:gd name="connsiteX40" fmla="*/ 2869341 w 2921728"/>
              <a:gd name="connsiteY40" fmla="*/ 1789113 h 6858000"/>
              <a:gd name="connsiteX41" fmla="*/ 2885216 w 2921728"/>
              <a:gd name="connsiteY41" fmla="*/ 1830388 h 6858000"/>
              <a:gd name="connsiteX42" fmla="*/ 2901091 w 2921728"/>
              <a:gd name="connsiteY42" fmla="*/ 1876425 h 6858000"/>
              <a:gd name="connsiteX43" fmla="*/ 2912203 w 2921728"/>
              <a:gd name="connsiteY43" fmla="*/ 1928813 h 6858000"/>
              <a:gd name="connsiteX44" fmla="*/ 2918553 w 2921728"/>
              <a:gd name="connsiteY44" fmla="*/ 1989138 h 6858000"/>
              <a:gd name="connsiteX45" fmla="*/ 2921728 w 2921728"/>
              <a:gd name="connsiteY45" fmla="*/ 2057400 h 6858000"/>
              <a:gd name="connsiteX46" fmla="*/ 2918553 w 2921728"/>
              <a:gd name="connsiteY46" fmla="*/ 2125663 h 6858000"/>
              <a:gd name="connsiteX47" fmla="*/ 2912203 w 2921728"/>
              <a:gd name="connsiteY47" fmla="*/ 2185988 h 6858000"/>
              <a:gd name="connsiteX48" fmla="*/ 2901091 w 2921728"/>
              <a:gd name="connsiteY48" fmla="*/ 2238375 h 6858000"/>
              <a:gd name="connsiteX49" fmla="*/ 2885216 w 2921728"/>
              <a:gd name="connsiteY49" fmla="*/ 2284413 h 6858000"/>
              <a:gd name="connsiteX50" fmla="*/ 2869341 w 2921728"/>
              <a:gd name="connsiteY50" fmla="*/ 2325688 h 6858000"/>
              <a:gd name="connsiteX51" fmla="*/ 2853466 w 2921728"/>
              <a:gd name="connsiteY51" fmla="*/ 2362200 h 6858000"/>
              <a:gd name="connsiteX52" fmla="*/ 2834416 w 2921728"/>
              <a:gd name="connsiteY52" fmla="*/ 2400300 h 6858000"/>
              <a:gd name="connsiteX53" fmla="*/ 2815366 w 2921728"/>
              <a:gd name="connsiteY53" fmla="*/ 2438400 h 6858000"/>
              <a:gd name="connsiteX54" fmla="*/ 2796316 w 2921728"/>
              <a:gd name="connsiteY54" fmla="*/ 2474913 h 6858000"/>
              <a:gd name="connsiteX55" fmla="*/ 2780441 w 2921728"/>
              <a:gd name="connsiteY55" fmla="*/ 2516188 h 6858000"/>
              <a:gd name="connsiteX56" fmla="*/ 2766153 w 2921728"/>
              <a:gd name="connsiteY56" fmla="*/ 2562225 h 6858000"/>
              <a:gd name="connsiteX57" fmla="*/ 2755041 w 2921728"/>
              <a:gd name="connsiteY57" fmla="*/ 2614613 h 6858000"/>
              <a:gd name="connsiteX58" fmla="*/ 2747103 w 2921728"/>
              <a:gd name="connsiteY58" fmla="*/ 2674938 h 6858000"/>
              <a:gd name="connsiteX59" fmla="*/ 2745516 w 2921728"/>
              <a:gd name="connsiteY59" fmla="*/ 2743200 h 6858000"/>
              <a:gd name="connsiteX60" fmla="*/ 2747103 w 2921728"/>
              <a:gd name="connsiteY60" fmla="*/ 2811463 h 6858000"/>
              <a:gd name="connsiteX61" fmla="*/ 2755041 w 2921728"/>
              <a:gd name="connsiteY61" fmla="*/ 2871788 h 6858000"/>
              <a:gd name="connsiteX62" fmla="*/ 2766153 w 2921728"/>
              <a:gd name="connsiteY62" fmla="*/ 2924175 h 6858000"/>
              <a:gd name="connsiteX63" fmla="*/ 2780441 w 2921728"/>
              <a:gd name="connsiteY63" fmla="*/ 2970213 h 6858000"/>
              <a:gd name="connsiteX64" fmla="*/ 2796316 w 2921728"/>
              <a:gd name="connsiteY64" fmla="*/ 3011488 h 6858000"/>
              <a:gd name="connsiteX65" fmla="*/ 2815366 w 2921728"/>
              <a:gd name="connsiteY65" fmla="*/ 3048000 h 6858000"/>
              <a:gd name="connsiteX66" fmla="*/ 2834416 w 2921728"/>
              <a:gd name="connsiteY66" fmla="*/ 3086100 h 6858000"/>
              <a:gd name="connsiteX67" fmla="*/ 2853466 w 2921728"/>
              <a:gd name="connsiteY67" fmla="*/ 3124200 h 6858000"/>
              <a:gd name="connsiteX68" fmla="*/ 2869341 w 2921728"/>
              <a:gd name="connsiteY68" fmla="*/ 3160713 h 6858000"/>
              <a:gd name="connsiteX69" fmla="*/ 2885216 w 2921728"/>
              <a:gd name="connsiteY69" fmla="*/ 3201988 h 6858000"/>
              <a:gd name="connsiteX70" fmla="*/ 2901091 w 2921728"/>
              <a:gd name="connsiteY70" fmla="*/ 3248025 h 6858000"/>
              <a:gd name="connsiteX71" fmla="*/ 2912203 w 2921728"/>
              <a:gd name="connsiteY71" fmla="*/ 3300413 h 6858000"/>
              <a:gd name="connsiteX72" fmla="*/ 2918553 w 2921728"/>
              <a:gd name="connsiteY72" fmla="*/ 3360738 h 6858000"/>
              <a:gd name="connsiteX73" fmla="*/ 2921728 w 2921728"/>
              <a:gd name="connsiteY73" fmla="*/ 3427413 h 6858000"/>
              <a:gd name="connsiteX74" fmla="*/ 2918553 w 2921728"/>
              <a:gd name="connsiteY74" fmla="*/ 3497263 h 6858000"/>
              <a:gd name="connsiteX75" fmla="*/ 2912203 w 2921728"/>
              <a:gd name="connsiteY75" fmla="*/ 3557588 h 6858000"/>
              <a:gd name="connsiteX76" fmla="*/ 2901091 w 2921728"/>
              <a:gd name="connsiteY76" fmla="*/ 3609975 h 6858000"/>
              <a:gd name="connsiteX77" fmla="*/ 2885216 w 2921728"/>
              <a:gd name="connsiteY77" fmla="*/ 3656013 h 6858000"/>
              <a:gd name="connsiteX78" fmla="*/ 2869341 w 2921728"/>
              <a:gd name="connsiteY78" fmla="*/ 3697288 h 6858000"/>
              <a:gd name="connsiteX79" fmla="*/ 2853466 w 2921728"/>
              <a:gd name="connsiteY79" fmla="*/ 3733800 h 6858000"/>
              <a:gd name="connsiteX80" fmla="*/ 2834416 w 2921728"/>
              <a:gd name="connsiteY80" fmla="*/ 3771900 h 6858000"/>
              <a:gd name="connsiteX81" fmla="*/ 2815366 w 2921728"/>
              <a:gd name="connsiteY81" fmla="*/ 3810000 h 6858000"/>
              <a:gd name="connsiteX82" fmla="*/ 2796316 w 2921728"/>
              <a:gd name="connsiteY82" fmla="*/ 3846513 h 6858000"/>
              <a:gd name="connsiteX83" fmla="*/ 2780441 w 2921728"/>
              <a:gd name="connsiteY83" fmla="*/ 3887788 h 6858000"/>
              <a:gd name="connsiteX84" fmla="*/ 2766153 w 2921728"/>
              <a:gd name="connsiteY84" fmla="*/ 3933825 h 6858000"/>
              <a:gd name="connsiteX85" fmla="*/ 2755041 w 2921728"/>
              <a:gd name="connsiteY85" fmla="*/ 3986213 h 6858000"/>
              <a:gd name="connsiteX86" fmla="*/ 2747103 w 2921728"/>
              <a:gd name="connsiteY86" fmla="*/ 4046538 h 6858000"/>
              <a:gd name="connsiteX87" fmla="*/ 2745516 w 2921728"/>
              <a:gd name="connsiteY87" fmla="*/ 4114800 h 6858000"/>
              <a:gd name="connsiteX88" fmla="*/ 2747103 w 2921728"/>
              <a:gd name="connsiteY88" fmla="*/ 4183063 h 6858000"/>
              <a:gd name="connsiteX89" fmla="*/ 2755041 w 2921728"/>
              <a:gd name="connsiteY89" fmla="*/ 4243388 h 6858000"/>
              <a:gd name="connsiteX90" fmla="*/ 2766153 w 2921728"/>
              <a:gd name="connsiteY90" fmla="*/ 4295775 h 6858000"/>
              <a:gd name="connsiteX91" fmla="*/ 2780441 w 2921728"/>
              <a:gd name="connsiteY91" fmla="*/ 4341813 h 6858000"/>
              <a:gd name="connsiteX92" fmla="*/ 2796316 w 2921728"/>
              <a:gd name="connsiteY92" fmla="*/ 4383088 h 6858000"/>
              <a:gd name="connsiteX93" fmla="*/ 2815366 w 2921728"/>
              <a:gd name="connsiteY93" fmla="*/ 4419600 h 6858000"/>
              <a:gd name="connsiteX94" fmla="*/ 2853466 w 2921728"/>
              <a:gd name="connsiteY94" fmla="*/ 4495800 h 6858000"/>
              <a:gd name="connsiteX95" fmla="*/ 2869341 w 2921728"/>
              <a:gd name="connsiteY95" fmla="*/ 4532313 h 6858000"/>
              <a:gd name="connsiteX96" fmla="*/ 2885216 w 2921728"/>
              <a:gd name="connsiteY96" fmla="*/ 4573588 h 6858000"/>
              <a:gd name="connsiteX97" fmla="*/ 2901091 w 2921728"/>
              <a:gd name="connsiteY97" fmla="*/ 4619625 h 6858000"/>
              <a:gd name="connsiteX98" fmla="*/ 2912203 w 2921728"/>
              <a:gd name="connsiteY98" fmla="*/ 4672013 h 6858000"/>
              <a:gd name="connsiteX99" fmla="*/ 2918553 w 2921728"/>
              <a:gd name="connsiteY99" fmla="*/ 4732338 h 6858000"/>
              <a:gd name="connsiteX100" fmla="*/ 2921728 w 2921728"/>
              <a:gd name="connsiteY100" fmla="*/ 4800600 h 6858000"/>
              <a:gd name="connsiteX101" fmla="*/ 2918553 w 2921728"/>
              <a:gd name="connsiteY101" fmla="*/ 4868863 h 6858000"/>
              <a:gd name="connsiteX102" fmla="*/ 2912203 w 2921728"/>
              <a:gd name="connsiteY102" fmla="*/ 4929188 h 6858000"/>
              <a:gd name="connsiteX103" fmla="*/ 2901091 w 2921728"/>
              <a:gd name="connsiteY103" fmla="*/ 4981575 h 6858000"/>
              <a:gd name="connsiteX104" fmla="*/ 2885216 w 2921728"/>
              <a:gd name="connsiteY104" fmla="*/ 5027613 h 6858000"/>
              <a:gd name="connsiteX105" fmla="*/ 2869341 w 2921728"/>
              <a:gd name="connsiteY105" fmla="*/ 5068888 h 6858000"/>
              <a:gd name="connsiteX106" fmla="*/ 2853466 w 2921728"/>
              <a:gd name="connsiteY106" fmla="*/ 5105400 h 6858000"/>
              <a:gd name="connsiteX107" fmla="*/ 2834416 w 2921728"/>
              <a:gd name="connsiteY107" fmla="*/ 5143500 h 6858000"/>
              <a:gd name="connsiteX108" fmla="*/ 2815366 w 2921728"/>
              <a:gd name="connsiteY108" fmla="*/ 5181600 h 6858000"/>
              <a:gd name="connsiteX109" fmla="*/ 2796316 w 2921728"/>
              <a:gd name="connsiteY109" fmla="*/ 5218113 h 6858000"/>
              <a:gd name="connsiteX110" fmla="*/ 2780441 w 2921728"/>
              <a:gd name="connsiteY110" fmla="*/ 5259388 h 6858000"/>
              <a:gd name="connsiteX111" fmla="*/ 2766153 w 2921728"/>
              <a:gd name="connsiteY111" fmla="*/ 5305425 h 6858000"/>
              <a:gd name="connsiteX112" fmla="*/ 2755041 w 2921728"/>
              <a:gd name="connsiteY112" fmla="*/ 5357813 h 6858000"/>
              <a:gd name="connsiteX113" fmla="*/ 2747103 w 2921728"/>
              <a:gd name="connsiteY113" fmla="*/ 5418138 h 6858000"/>
              <a:gd name="connsiteX114" fmla="*/ 2745516 w 2921728"/>
              <a:gd name="connsiteY114" fmla="*/ 5486400 h 6858000"/>
              <a:gd name="connsiteX115" fmla="*/ 2747103 w 2921728"/>
              <a:gd name="connsiteY115" fmla="*/ 5554663 h 6858000"/>
              <a:gd name="connsiteX116" fmla="*/ 2755041 w 2921728"/>
              <a:gd name="connsiteY116" fmla="*/ 5614988 h 6858000"/>
              <a:gd name="connsiteX117" fmla="*/ 2766153 w 2921728"/>
              <a:gd name="connsiteY117" fmla="*/ 5667375 h 6858000"/>
              <a:gd name="connsiteX118" fmla="*/ 2780441 w 2921728"/>
              <a:gd name="connsiteY118" fmla="*/ 5713413 h 6858000"/>
              <a:gd name="connsiteX119" fmla="*/ 2796316 w 2921728"/>
              <a:gd name="connsiteY119" fmla="*/ 5754688 h 6858000"/>
              <a:gd name="connsiteX120" fmla="*/ 2815366 w 2921728"/>
              <a:gd name="connsiteY120" fmla="*/ 5791200 h 6858000"/>
              <a:gd name="connsiteX121" fmla="*/ 2834416 w 2921728"/>
              <a:gd name="connsiteY121" fmla="*/ 5829300 h 6858000"/>
              <a:gd name="connsiteX122" fmla="*/ 2853466 w 2921728"/>
              <a:gd name="connsiteY122" fmla="*/ 5867400 h 6858000"/>
              <a:gd name="connsiteX123" fmla="*/ 2869341 w 2921728"/>
              <a:gd name="connsiteY123" fmla="*/ 5903913 h 6858000"/>
              <a:gd name="connsiteX124" fmla="*/ 2885216 w 2921728"/>
              <a:gd name="connsiteY124" fmla="*/ 5945188 h 6858000"/>
              <a:gd name="connsiteX125" fmla="*/ 2901091 w 2921728"/>
              <a:gd name="connsiteY125" fmla="*/ 5991225 h 6858000"/>
              <a:gd name="connsiteX126" fmla="*/ 2912203 w 2921728"/>
              <a:gd name="connsiteY126" fmla="*/ 6043613 h 6858000"/>
              <a:gd name="connsiteX127" fmla="*/ 2918553 w 2921728"/>
              <a:gd name="connsiteY127" fmla="*/ 6103938 h 6858000"/>
              <a:gd name="connsiteX128" fmla="*/ 2921728 w 2921728"/>
              <a:gd name="connsiteY128" fmla="*/ 6172200 h 6858000"/>
              <a:gd name="connsiteX129" fmla="*/ 2918553 w 2921728"/>
              <a:gd name="connsiteY129" fmla="*/ 6240463 h 6858000"/>
              <a:gd name="connsiteX130" fmla="*/ 2912203 w 2921728"/>
              <a:gd name="connsiteY130" fmla="*/ 6300788 h 6858000"/>
              <a:gd name="connsiteX131" fmla="*/ 2901091 w 2921728"/>
              <a:gd name="connsiteY131" fmla="*/ 6353175 h 6858000"/>
              <a:gd name="connsiteX132" fmla="*/ 2885216 w 2921728"/>
              <a:gd name="connsiteY132" fmla="*/ 6399213 h 6858000"/>
              <a:gd name="connsiteX133" fmla="*/ 2869341 w 2921728"/>
              <a:gd name="connsiteY133" fmla="*/ 6440488 h 6858000"/>
              <a:gd name="connsiteX134" fmla="*/ 2853466 w 2921728"/>
              <a:gd name="connsiteY134" fmla="*/ 6477000 h 6858000"/>
              <a:gd name="connsiteX135" fmla="*/ 2834416 w 2921728"/>
              <a:gd name="connsiteY135" fmla="*/ 6515100 h 6858000"/>
              <a:gd name="connsiteX136" fmla="*/ 2815366 w 2921728"/>
              <a:gd name="connsiteY136" fmla="*/ 6553200 h 6858000"/>
              <a:gd name="connsiteX137" fmla="*/ 2796316 w 2921728"/>
              <a:gd name="connsiteY137" fmla="*/ 6589713 h 6858000"/>
              <a:gd name="connsiteX138" fmla="*/ 2780441 w 2921728"/>
              <a:gd name="connsiteY138" fmla="*/ 6630988 h 6858000"/>
              <a:gd name="connsiteX139" fmla="*/ 2766153 w 2921728"/>
              <a:gd name="connsiteY139" fmla="*/ 6677025 h 6858000"/>
              <a:gd name="connsiteX140" fmla="*/ 2755041 w 2921728"/>
              <a:gd name="connsiteY140" fmla="*/ 6729413 h 6858000"/>
              <a:gd name="connsiteX141" fmla="*/ 2747103 w 2921728"/>
              <a:gd name="connsiteY141" fmla="*/ 6789738 h 6858000"/>
              <a:gd name="connsiteX142" fmla="*/ 2745516 w 2921728"/>
              <a:gd name="connsiteY142" fmla="*/ 6858000 h 6858000"/>
              <a:gd name="connsiteX143" fmla="*/ 2202677 w 2921728"/>
              <a:gd name="connsiteY143" fmla="*/ 6858000 h 6858000"/>
              <a:gd name="connsiteX144" fmla="*/ 2035903 w 2921728"/>
              <a:gd name="connsiteY144" fmla="*/ 6858000 h 6858000"/>
              <a:gd name="connsiteX145" fmla="*/ 0 w 2921728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921728" h="6858000">
                <a:moveTo>
                  <a:pt x="0" y="0"/>
                </a:moveTo>
                <a:lnTo>
                  <a:pt x="2035903" y="0"/>
                </a:lnTo>
                <a:lnTo>
                  <a:pt x="2202677" y="0"/>
                </a:lnTo>
                <a:lnTo>
                  <a:pt x="2745516" y="0"/>
                </a:lnTo>
                <a:lnTo>
                  <a:pt x="2747103" y="68263"/>
                </a:lnTo>
                <a:lnTo>
                  <a:pt x="2755041" y="128588"/>
                </a:lnTo>
                <a:lnTo>
                  <a:pt x="2766153" y="180975"/>
                </a:lnTo>
                <a:lnTo>
                  <a:pt x="2780441" y="227013"/>
                </a:lnTo>
                <a:lnTo>
                  <a:pt x="2796316" y="268288"/>
                </a:lnTo>
                <a:lnTo>
                  <a:pt x="2815366" y="304800"/>
                </a:lnTo>
                <a:lnTo>
                  <a:pt x="2834416" y="342900"/>
                </a:lnTo>
                <a:lnTo>
                  <a:pt x="2853466" y="381000"/>
                </a:lnTo>
                <a:lnTo>
                  <a:pt x="2869341" y="417513"/>
                </a:lnTo>
                <a:lnTo>
                  <a:pt x="2885216" y="458788"/>
                </a:lnTo>
                <a:lnTo>
                  <a:pt x="2901091" y="504825"/>
                </a:lnTo>
                <a:lnTo>
                  <a:pt x="2912203" y="557213"/>
                </a:lnTo>
                <a:lnTo>
                  <a:pt x="2918553" y="617538"/>
                </a:lnTo>
                <a:lnTo>
                  <a:pt x="2921728" y="685800"/>
                </a:lnTo>
                <a:lnTo>
                  <a:pt x="2918553" y="754063"/>
                </a:lnTo>
                <a:lnTo>
                  <a:pt x="2912203" y="814388"/>
                </a:lnTo>
                <a:lnTo>
                  <a:pt x="2901091" y="866775"/>
                </a:lnTo>
                <a:lnTo>
                  <a:pt x="2885216" y="912813"/>
                </a:lnTo>
                <a:lnTo>
                  <a:pt x="2869341" y="954088"/>
                </a:lnTo>
                <a:lnTo>
                  <a:pt x="2853466" y="990600"/>
                </a:lnTo>
                <a:lnTo>
                  <a:pt x="2834416" y="1028700"/>
                </a:lnTo>
                <a:lnTo>
                  <a:pt x="2815366" y="1066800"/>
                </a:lnTo>
                <a:lnTo>
                  <a:pt x="2796316" y="1103313"/>
                </a:lnTo>
                <a:lnTo>
                  <a:pt x="2780441" y="1144588"/>
                </a:lnTo>
                <a:lnTo>
                  <a:pt x="2766153" y="1190625"/>
                </a:lnTo>
                <a:lnTo>
                  <a:pt x="2755041" y="1243013"/>
                </a:lnTo>
                <a:lnTo>
                  <a:pt x="2747103" y="1303338"/>
                </a:lnTo>
                <a:lnTo>
                  <a:pt x="2745516" y="1371600"/>
                </a:lnTo>
                <a:lnTo>
                  <a:pt x="2747103" y="1439863"/>
                </a:lnTo>
                <a:lnTo>
                  <a:pt x="2755041" y="1500188"/>
                </a:lnTo>
                <a:lnTo>
                  <a:pt x="2766153" y="1552575"/>
                </a:lnTo>
                <a:lnTo>
                  <a:pt x="2780441" y="1598613"/>
                </a:lnTo>
                <a:lnTo>
                  <a:pt x="2796316" y="1639888"/>
                </a:lnTo>
                <a:lnTo>
                  <a:pt x="2815366" y="1676400"/>
                </a:lnTo>
                <a:lnTo>
                  <a:pt x="2834416" y="1714500"/>
                </a:lnTo>
                <a:lnTo>
                  <a:pt x="2853466" y="1752600"/>
                </a:lnTo>
                <a:lnTo>
                  <a:pt x="2869341" y="1789113"/>
                </a:lnTo>
                <a:lnTo>
                  <a:pt x="2885216" y="1830388"/>
                </a:lnTo>
                <a:lnTo>
                  <a:pt x="2901091" y="1876425"/>
                </a:lnTo>
                <a:lnTo>
                  <a:pt x="2912203" y="1928813"/>
                </a:lnTo>
                <a:lnTo>
                  <a:pt x="2918553" y="1989138"/>
                </a:lnTo>
                <a:lnTo>
                  <a:pt x="2921728" y="2057400"/>
                </a:lnTo>
                <a:lnTo>
                  <a:pt x="2918553" y="2125663"/>
                </a:lnTo>
                <a:lnTo>
                  <a:pt x="2912203" y="2185988"/>
                </a:lnTo>
                <a:lnTo>
                  <a:pt x="2901091" y="2238375"/>
                </a:lnTo>
                <a:lnTo>
                  <a:pt x="2885216" y="2284413"/>
                </a:lnTo>
                <a:lnTo>
                  <a:pt x="2869341" y="2325688"/>
                </a:lnTo>
                <a:lnTo>
                  <a:pt x="2853466" y="2362200"/>
                </a:lnTo>
                <a:lnTo>
                  <a:pt x="2834416" y="2400300"/>
                </a:lnTo>
                <a:lnTo>
                  <a:pt x="2815366" y="2438400"/>
                </a:lnTo>
                <a:lnTo>
                  <a:pt x="2796316" y="2474913"/>
                </a:lnTo>
                <a:lnTo>
                  <a:pt x="2780441" y="2516188"/>
                </a:lnTo>
                <a:lnTo>
                  <a:pt x="2766153" y="2562225"/>
                </a:lnTo>
                <a:lnTo>
                  <a:pt x="2755041" y="2614613"/>
                </a:lnTo>
                <a:lnTo>
                  <a:pt x="2747103" y="2674938"/>
                </a:lnTo>
                <a:lnTo>
                  <a:pt x="2745516" y="2743200"/>
                </a:lnTo>
                <a:lnTo>
                  <a:pt x="2747103" y="2811463"/>
                </a:lnTo>
                <a:lnTo>
                  <a:pt x="2755041" y="2871788"/>
                </a:lnTo>
                <a:lnTo>
                  <a:pt x="2766153" y="2924175"/>
                </a:lnTo>
                <a:lnTo>
                  <a:pt x="2780441" y="2970213"/>
                </a:lnTo>
                <a:lnTo>
                  <a:pt x="2796316" y="3011488"/>
                </a:lnTo>
                <a:lnTo>
                  <a:pt x="2815366" y="3048000"/>
                </a:lnTo>
                <a:lnTo>
                  <a:pt x="2834416" y="3086100"/>
                </a:lnTo>
                <a:lnTo>
                  <a:pt x="2853466" y="3124200"/>
                </a:lnTo>
                <a:lnTo>
                  <a:pt x="2869341" y="3160713"/>
                </a:lnTo>
                <a:lnTo>
                  <a:pt x="2885216" y="3201988"/>
                </a:lnTo>
                <a:lnTo>
                  <a:pt x="2901091" y="3248025"/>
                </a:lnTo>
                <a:lnTo>
                  <a:pt x="2912203" y="3300413"/>
                </a:lnTo>
                <a:lnTo>
                  <a:pt x="2918553" y="3360738"/>
                </a:lnTo>
                <a:lnTo>
                  <a:pt x="2921728" y="3427413"/>
                </a:lnTo>
                <a:lnTo>
                  <a:pt x="2918553" y="3497263"/>
                </a:lnTo>
                <a:lnTo>
                  <a:pt x="2912203" y="3557588"/>
                </a:lnTo>
                <a:lnTo>
                  <a:pt x="2901091" y="3609975"/>
                </a:lnTo>
                <a:lnTo>
                  <a:pt x="2885216" y="3656013"/>
                </a:lnTo>
                <a:lnTo>
                  <a:pt x="2869341" y="3697288"/>
                </a:lnTo>
                <a:lnTo>
                  <a:pt x="2853466" y="3733800"/>
                </a:lnTo>
                <a:lnTo>
                  <a:pt x="2834416" y="3771900"/>
                </a:lnTo>
                <a:lnTo>
                  <a:pt x="2815366" y="3810000"/>
                </a:lnTo>
                <a:lnTo>
                  <a:pt x="2796316" y="3846513"/>
                </a:lnTo>
                <a:lnTo>
                  <a:pt x="2780441" y="3887788"/>
                </a:lnTo>
                <a:lnTo>
                  <a:pt x="2766153" y="3933825"/>
                </a:lnTo>
                <a:lnTo>
                  <a:pt x="2755041" y="3986213"/>
                </a:lnTo>
                <a:lnTo>
                  <a:pt x="2747103" y="4046538"/>
                </a:lnTo>
                <a:lnTo>
                  <a:pt x="2745516" y="4114800"/>
                </a:lnTo>
                <a:lnTo>
                  <a:pt x="2747103" y="4183063"/>
                </a:lnTo>
                <a:lnTo>
                  <a:pt x="2755041" y="4243388"/>
                </a:lnTo>
                <a:lnTo>
                  <a:pt x="2766153" y="4295775"/>
                </a:lnTo>
                <a:lnTo>
                  <a:pt x="2780441" y="4341813"/>
                </a:lnTo>
                <a:lnTo>
                  <a:pt x="2796316" y="4383088"/>
                </a:lnTo>
                <a:lnTo>
                  <a:pt x="2815366" y="4419600"/>
                </a:lnTo>
                <a:lnTo>
                  <a:pt x="2853466" y="4495800"/>
                </a:lnTo>
                <a:lnTo>
                  <a:pt x="2869341" y="4532313"/>
                </a:lnTo>
                <a:lnTo>
                  <a:pt x="2885216" y="4573588"/>
                </a:lnTo>
                <a:lnTo>
                  <a:pt x="2901091" y="4619625"/>
                </a:lnTo>
                <a:lnTo>
                  <a:pt x="2912203" y="4672013"/>
                </a:lnTo>
                <a:lnTo>
                  <a:pt x="2918553" y="4732338"/>
                </a:lnTo>
                <a:lnTo>
                  <a:pt x="2921728" y="4800600"/>
                </a:lnTo>
                <a:lnTo>
                  <a:pt x="2918553" y="4868863"/>
                </a:lnTo>
                <a:lnTo>
                  <a:pt x="2912203" y="4929188"/>
                </a:lnTo>
                <a:lnTo>
                  <a:pt x="2901091" y="4981575"/>
                </a:lnTo>
                <a:lnTo>
                  <a:pt x="2885216" y="5027613"/>
                </a:lnTo>
                <a:lnTo>
                  <a:pt x="2869341" y="5068888"/>
                </a:lnTo>
                <a:lnTo>
                  <a:pt x="2853466" y="5105400"/>
                </a:lnTo>
                <a:lnTo>
                  <a:pt x="2834416" y="5143500"/>
                </a:lnTo>
                <a:lnTo>
                  <a:pt x="2815366" y="5181600"/>
                </a:lnTo>
                <a:lnTo>
                  <a:pt x="2796316" y="5218113"/>
                </a:lnTo>
                <a:lnTo>
                  <a:pt x="2780441" y="5259388"/>
                </a:lnTo>
                <a:lnTo>
                  <a:pt x="2766153" y="5305425"/>
                </a:lnTo>
                <a:lnTo>
                  <a:pt x="2755041" y="5357813"/>
                </a:lnTo>
                <a:lnTo>
                  <a:pt x="2747103" y="5418138"/>
                </a:lnTo>
                <a:lnTo>
                  <a:pt x="2745516" y="5486400"/>
                </a:lnTo>
                <a:lnTo>
                  <a:pt x="2747103" y="5554663"/>
                </a:lnTo>
                <a:lnTo>
                  <a:pt x="2755041" y="5614988"/>
                </a:lnTo>
                <a:lnTo>
                  <a:pt x="2766153" y="5667375"/>
                </a:lnTo>
                <a:lnTo>
                  <a:pt x="2780441" y="5713413"/>
                </a:lnTo>
                <a:lnTo>
                  <a:pt x="2796316" y="5754688"/>
                </a:lnTo>
                <a:lnTo>
                  <a:pt x="2815366" y="5791200"/>
                </a:lnTo>
                <a:lnTo>
                  <a:pt x="2834416" y="5829300"/>
                </a:lnTo>
                <a:lnTo>
                  <a:pt x="2853466" y="5867400"/>
                </a:lnTo>
                <a:lnTo>
                  <a:pt x="2869341" y="5903913"/>
                </a:lnTo>
                <a:lnTo>
                  <a:pt x="2885216" y="5945188"/>
                </a:lnTo>
                <a:lnTo>
                  <a:pt x="2901091" y="5991225"/>
                </a:lnTo>
                <a:lnTo>
                  <a:pt x="2912203" y="6043613"/>
                </a:lnTo>
                <a:lnTo>
                  <a:pt x="2918553" y="6103938"/>
                </a:lnTo>
                <a:lnTo>
                  <a:pt x="2921728" y="6172200"/>
                </a:lnTo>
                <a:lnTo>
                  <a:pt x="2918553" y="6240463"/>
                </a:lnTo>
                <a:lnTo>
                  <a:pt x="2912203" y="6300788"/>
                </a:lnTo>
                <a:lnTo>
                  <a:pt x="2901091" y="6353175"/>
                </a:lnTo>
                <a:lnTo>
                  <a:pt x="2885216" y="6399213"/>
                </a:lnTo>
                <a:lnTo>
                  <a:pt x="2869341" y="6440488"/>
                </a:lnTo>
                <a:lnTo>
                  <a:pt x="2853466" y="6477000"/>
                </a:lnTo>
                <a:lnTo>
                  <a:pt x="2834416" y="6515100"/>
                </a:lnTo>
                <a:lnTo>
                  <a:pt x="2815366" y="6553200"/>
                </a:lnTo>
                <a:lnTo>
                  <a:pt x="2796316" y="6589713"/>
                </a:lnTo>
                <a:lnTo>
                  <a:pt x="2780441" y="6630988"/>
                </a:lnTo>
                <a:lnTo>
                  <a:pt x="2766153" y="6677025"/>
                </a:lnTo>
                <a:lnTo>
                  <a:pt x="2755041" y="6729413"/>
                </a:lnTo>
                <a:lnTo>
                  <a:pt x="2747103" y="6789738"/>
                </a:lnTo>
                <a:lnTo>
                  <a:pt x="2745516" y="6858000"/>
                </a:lnTo>
                <a:lnTo>
                  <a:pt x="2202677" y="6858000"/>
                </a:lnTo>
                <a:lnTo>
                  <a:pt x="203590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467EAEF-38A1-4DBE-A2A7-C4288EC25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0112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00B207-AB9E-4028-BDFB-8B108CC2B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1163" y="1098388"/>
            <a:ext cx="6796726" cy="4394988"/>
          </a:xfrm>
        </p:spPr>
        <p:txBody>
          <a:bodyPr/>
          <a:lstStyle/>
          <a:p>
            <a:r>
              <a:rPr lang="cs-CZ" sz="5400" dirty="0"/>
              <a:t>2. chůze s průvodcem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46B0F317-1CE9-47CF-AE79-4EE3BA3A69F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214563" y="5978525"/>
            <a:ext cx="8045450" cy="742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https://www.youtube.com/watch?v=pVn-N-Z2gTA</a:t>
            </a: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76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AD5038-106B-4932-9496-C7DB75E1D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chůze s průvodcem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E53C87-6057-4846-8073-F7C464EA5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17715"/>
            <a:ext cx="10178322" cy="49579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DŮVODY: </a:t>
            </a:r>
          </a:p>
          <a:p>
            <a:r>
              <a:rPr lang="cs-CZ" dirty="0"/>
              <a:t>ne všichni samostatní</a:t>
            </a:r>
          </a:p>
          <a:p>
            <a:r>
              <a:rPr lang="cs-CZ" dirty="0"/>
              <a:t>znají jen některé trasy</a:t>
            </a:r>
          </a:p>
          <a:p>
            <a:r>
              <a:rPr lang="cs-CZ" dirty="0"/>
              <a:t>doprovod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průvodci stálí x náhodní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Držení: </a:t>
            </a:r>
          </a:p>
          <a:p>
            <a:r>
              <a:rPr lang="cs-CZ" dirty="0"/>
              <a:t>Nad loktem</a:t>
            </a:r>
          </a:p>
          <a:p>
            <a:r>
              <a:rPr lang="cs-CZ" dirty="0"/>
              <a:t>Za rámě</a:t>
            </a:r>
          </a:p>
          <a:p>
            <a:r>
              <a:rPr lang="cs-CZ" dirty="0"/>
              <a:t>Za rameno</a:t>
            </a:r>
          </a:p>
          <a:p>
            <a:r>
              <a:rPr lang="cs-CZ" dirty="0"/>
              <a:t>Za předloktí</a:t>
            </a:r>
          </a:p>
          <a:p>
            <a:r>
              <a:rPr lang="cs-CZ" dirty="0"/>
              <a:t>Za hřbet ruky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04A6A3F-C60D-41C5-8CBD-19304171E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047" y="1304629"/>
            <a:ext cx="1733792" cy="212437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4F458D2-7B19-413A-8F4F-512944CC0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363" y="1304629"/>
            <a:ext cx="1581371" cy="215295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03F78C4-0E2B-459F-907C-960E16B17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100" y="3788265"/>
            <a:ext cx="1714739" cy="214342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8D07CB0-81C4-4735-89D7-78D9889604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3362" y="3720772"/>
            <a:ext cx="1581371" cy="216817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9D661FA-E533-45CE-9283-A8835D2243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9121" y="3720772"/>
            <a:ext cx="1581371" cy="218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25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2CA24-7E35-400F-BA34-FDBDCD9EC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14819"/>
          </a:xfrm>
        </p:spPr>
        <p:txBody>
          <a:bodyPr/>
          <a:lstStyle/>
          <a:p>
            <a:r>
              <a:rPr lang="cs-CZ" b="1" i="1" dirty="0"/>
              <a:t>Základní držení a postavení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D074A5-97F5-4EB8-99E6-66958F4BE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1601"/>
            <a:ext cx="7449262" cy="3593591"/>
          </a:xfrm>
        </p:spPr>
        <p:txBody>
          <a:bodyPr>
            <a:normAutofit/>
          </a:bodyPr>
          <a:lstStyle/>
          <a:p>
            <a:r>
              <a:rPr lang="cs-CZ" b="1" dirty="0"/>
              <a:t>vidící průvodce jde vždy jako první</a:t>
            </a:r>
          </a:p>
          <a:p>
            <a:r>
              <a:rPr lang="cs-CZ" b="1" dirty="0"/>
              <a:t>aktivní spolupráce</a:t>
            </a:r>
          </a:p>
          <a:p>
            <a:r>
              <a:rPr lang="cs-CZ" b="1" dirty="0"/>
              <a:t>slovní popis: účelné, srozumitelné a adekvátní  / nezahlcovat</a:t>
            </a:r>
          </a:p>
          <a:p>
            <a:r>
              <a:rPr lang="cs-CZ" b="1" dirty="0"/>
              <a:t>nechat stát?</a:t>
            </a:r>
          </a:p>
          <a:p>
            <a:pPr lvl="0"/>
            <a:endParaRPr lang="cs-CZ" dirty="0"/>
          </a:p>
        </p:txBody>
      </p:sp>
      <p:pic>
        <p:nvPicPr>
          <p:cNvPr id="1026" name="Picture 2" descr="Základní pravidla komunikace s člověkem se zrakovým postižením |  Zapojmevšechny.cz">
            <a:extLst>
              <a:ext uri="{FF2B5EF4-FFF2-40B4-BE49-F238E27FC236}">
                <a16:creationId xmlns:a16="http://schemas.microsoft.com/office/drawing/2014/main" id="{54FD6634-8936-458B-BF7D-1AE47AAA7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915" y="2959094"/>
            <a:ext cx="2115113" cy="377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ipy a rady, jak pomoci nevidomému. Víme, jak správně postupovat.">
            <a:extLst>
              <a:ext uri="{FF2B5EF4-FFF2-40B4-BE49-F238E27FC236}">
                <a16:creationId xmlns:a16="http://schemas.microsoft.com/office/drawing/2014/main" id="{50DDB50C-513A-417D-9D03-B466563A6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075" y="2959094"/>
            <a:ext cx="4316558" cy="377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94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838D4F-DB26-493D-91DF-6626E6749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specifické situace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AAB3B53-F6EC-4F78-8F27-D20D7CD26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38607"/>
            <a:ext cx="10178322" cy="4540986"/>
          </a:xfrm>
        </p:spPr>
        <p:txBody>
          <a:bodyPr/>
          <a:lstStyle/>
          <a:p>
            <a:r>
              <a:rPr lang="cs-CZ" b="1" u="sng" dirty="0">
                <a:solidFill>
                  <a:srgbClr val="FF0000"/>
                </a:solidFill>
              </a:rPr>
              <a:t>chůze po schodech</a:t>
            </a:r>
          </a:p>
          <a:p>
            <a:r>
              <a:rPr lang="cs-CZ" b="1" dirty="0"/>
              <a:t>zastavit, informovat (2-3 schody, i obrubník, práh!)</a:t>
            </a:r>
          </a:p>
          <a:p>
            <a:r>
              <a:rPr lang="cs-CZ" b="1" dirty="0"/>
              <a:t>kolmo</a:t>
            </a:r>
          </a:p>
          <a:p>
            <a:r>
              <a:rPr lang="cs-CZ" b="1" dirty="0"/>
              <a:t>vpravo</a:t>
            </a:r>
          </a:p>
          <a:p>
            <a:r>
              <a:rPr lang="cs-CZ" b="1" dirty="0"/>
              <a:t>P o schod výše (= výška schodu)</a:t>
            </a:r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Obsah obrázku osoba, pózování&#10;&#10;Popis byl vytvořen automaticky">
            <a:extLst>
              <a:ext uri="{FF2B5EF4-FFF2-40B4-BE49-F238E27FC236}">
                <a16:creationId xmlns:a16="http://schemas.microsoft.com/office/drawing/2014/main" id="{DCB5F492-928A-419B-BCC3-30AC34485B5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372" y="188456"/>
            <a:ext cx="2708075" cy="3657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Obsah obrázku text, patro, zeď, interiér&#10;&#10;Popis byl vytvořen automaticky">
            <a:extLst>
              <a:ext uri="{FF2B5EF4-FFF2-40B4-BE49-F238E27FC236}">
                <a16:creationId xmlns:a16="http://schemas.microsoft.com/office/drawing/2014/main" id="{43871453-C5A4-4AF9-A2CE-9CAD7699CB2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094" y="2830739"/>
            <a:ext cx="2487930" cy="3167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2162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2BC7E4-417C-4D3D-B3F8-5B88B2541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chůze zúženým prostorem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9953A95-7170-4EA6-ABA0-31EB674CC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6044668" cy="3593591"/>
          </a:xfrm>
        </p:spPr>
        <p:txBody>
          <a:bodyPr/>
          <a:lstStyle/>
          <a:p>
            <a:pPr lvl="1"/>
            <a:r>
              <a:rPr lang="cs-CZ" b="1" dirty="0"/>
              <a:t>P stáhne ruku, za kterou se vede nevidomý za sebe doprostřed zad</a:t>
            </a:r>
          </a:p>
          <a:p>
            <a:pPr lvl="1"/>
            <a:r>
              <a:rPr lang="cs-CZ" b="1" dirty="0"/>
              <a:t>pak ruku natáhne, </a:t>
            </a:r>
          </a:p>
          <a:p>
            <a:pPr lvl="1"/>
            <a:r>
              <a:rPr lang="cs-CZ" b="1" dirty="0"/>
              <a:t>N stáhne ruku k zápěstí P</a:t>
            </a:r>
          </a:p>
          <a:p>
            <a:pPr lvl="1"/>
            <a:r>
              <a:rPr lang="cs-CZ" b="1" dirty="0"/>
              <a:t>po projití se zase vrátí do původního držení</a:t>
            </a:r>
            <a:endParaRPr lang="cs-CZ" sz="1600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90E5D44-5FA0-4F25-A52B-82EACC6C549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346" y="1263015"/>
            <a:ext cx="2092752" cy="2809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6CEAC39-EAF2-4C19-9BBC-0B18839ACFE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845" y="3977008"/>
            <a:ext cx="2191795" cy="2809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7241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83713A-1DC6-4737-94F3-ED22B4AE8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Otevírání dveří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A021BE-F236-4022-BB61-F3CC0F72D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149881" cy="3593591"/>
          </a:xfrm>
        </p:spPr>
        <p:txBody>
          <a:bodyPr/>
          <a:lstStyle/>
          <a:p>
            <a:r>
              <a:rPr lang="cs-CZ" b="1" dirty="0"/>
              <a:t>k nim nebo od nich</a:t>
            </a:r>
          </a:p>
          <a:p>
            <a:r>
              <a:rPr lang="cs-CZ" b="1" dirty="0"/>
              <a:t>od nich: otevírá a zavírá P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b="1" dirty="0"/>
              <a:t>k nim: </a:t>
            </a:r>
          </a:p>
          <a:p>
            <a:pPr lvl="1"/>
            <a:r>
              <a:rPr lang="cs-CZ" b="1" dirty="0"/>
              <a:t>N by měl být na straně, kde jsou panty</a:t>
            </a:r>
          </a:p>
          <a:p>
            <a:pPr lvl="1"/>
            <a:r>
              <a:rPr lang="cs-CZ" b="1" dirty="0"/>
              <a:t>ruku kterou vede, položí P na kliku, N si dveře otvírá i zavírá, ale stále se drží P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E1E6DE8-9F8B-4417-A196-D5EB1932878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007" y="382385"/>
            <a:ext cx="2229653" cy="325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AE66EAE-7526-4E57-9F2E-D236CFEE356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436" y="382385"/>
            <a:ext cx="1899886" cy="325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Obsah obrázku osoba, zeď, interiér, stojící&#10;&#10;Popis byl vytvořen automaticky">
            <a:extLst>
              <a:ext uri="{FF2B5EF4-FFF2-40B4-BE49-F238E27FC236}">
                <a16:creationId xmlns:a16="http://schemas.microsoft.com/office/drawing/2014/main" id="{B7CBC4D7-2A39-41E0-B831-9315578C903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397" y="3638745"/>
            <a:ext cx="2329125" cy="2988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8302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D0B068-410B-4F5F-A855-3987D1F2E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dopravní prostředky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D4CA97-7DF1-44BA-9ACD-6DBDEAAAB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1286759"/>
            <a:ext cx="10178322" cy="4982066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>
                <a:highlight>
                  <a:srgbClr val="FFFF00"/>
                </a:highlight>
              </a:rPr>
              <a:t>automobil</a:t>
            </a:r>
          </a:p>
          <a:p>
            <a:pPr lvl="1"/>
            <a:r>
              <a:rPr lang="cs-CZ" b="1" dirty="0"/>
              <a:t>P položí ruku, za kterou vede N na kliku dveří od auta, N si již pak sám dveře otevírá,</a:t>
            </a:r>
            <a:endParaRPr lang="cs-CZ" sz="1600" dirty="0"/>
          </a:p>
          <a:p>
            <a:pPr lvl="1"/>
            <a:r>
              <a:rPr lang="cs-CZ" b="1" dirty="0"/>
              <a:t>N kontroluje druhou rukou výšku auta i volnost sedačky v autě, </a:t>
            </a:r>
            <a:endParaRPr lang="cs-CZ" sz="1600" dirty="0"/>
          </a:p>
          <a:p>
            <a:pPr lvl="1"/>
            <a:r>
              <a:rPr lang="cs-CZ" b="1" dirty="0"/>
              <a:t>poté se podsune pod ruku, která je položena na kapotu a dveře za sebou zavírá. </a:t>
            </a:r>
            <a:endParaRPr lang="cs-CZ" sz="1600" dirty="0"/>
          </a:p>
          <a:p>
            <a:pPr lvl="1"/>
            <a:r>
              <a:rPr lang="cs-CZ" b="1" dirty="0"/>
              <a:t>Při výstupu je postup opačný, dveře otevírá průvodce</a:t>
            </a:r>
          </a:p>
          <a:p>
            <a:pPr lvl="0"/>
            <a:r>
              <a:rPr lang="cs-CZ" b="1" dirty="0"/>
              <a:t>AUTOBUS / TRAMVAJ / METRO / TROLEJBUS / VLAK</a:t>
            </a:r>
            <a:endParaRPr lang="cs-CZ" sz="1800" dirty="0"/>
          </a:p>
          <a:p>
            <a:pPr lvl="1"/>
            <a:r>
              <a:rPr lang="cs-CZ" b="1" dirty="0"/>
              <a:t>při nástupu P jde vždy první a N jej následuje </a:t>
            </a:r>
            <a:endParaRPr lang="cs-CZ" sz="1600" dirty="0"/>
          </a:p>
          <a:p>
            <a:pPr lvl="1"/>
            <a:r>
              <a:rPr lang="cs-CZ" b="1" dirty="0"/>
              <a:t>většinou se N průvodce drží, pokud je jednodušší se držet zábradlí, P položí ruku na zábradlí či tyč a počká, až N nastoupí a poté ho následuje a nad schody se opět ujímá role průvodce</a:t>
            </a:r>
            <a:endParaRPr lang="cs-CZ" sz="1600" dirty="0"/>
          </a:p>
          <a:p>
            <a:endParaRPr lang="cs-CZ" sz="1800" dirty="0"/>
          </a:p>
          <a:p>
            <a:r>
              <a:rPr lang="cs-CZ" b="1" dirty="0"/>
              <a:t>Ukázat volné místo k sezení (dopravní prostředek, restaurace, divadlo…) </a:t>
            </a:r>
            <a:endParaRPr lang="cs-CZ" sz="1800" dirty="0"/>
          </a:p>
          <a:p>
            <a:pPr lvl="1"/>
            <a:r>
              <a:rPr lang="cs-CZ" b="1" dirty="0"/>
              <a:t>je doporučováno tak, že P položí ruku, kterou drží N, na opěradlo volné židle, ten po ní sjede a zjistí tak její polohu. </a:t>
            </a:r>
            <a:endParaRPr lang="cs-CZ" sz="1600" dirty="0"/>
          </a:p>
          <a:p>
            <a:pPr lvl="1"/>
            <a:r>
              <a:rPr lang="cs-CZ" b="1" dirty="0"/>
              <a:t>Posazení pak proběhne bez problémů.</a:t>
            </a:r>
            <a:endParaRPr lang="cs-CZ" sz="1600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94AF7AD-D15E-468C-84AF-C8D371B1D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0825" y="0"/>
            <a:ext cx="17811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31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6ECB8F-8419-43F0-A1C0-20F5A4BB7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restaurace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3ACED75-61AD-4949-8F99-8E9ED9B30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8080858" cy="3593591"/>
          </a:xfrm>
        </p:spPr>
        <p:txBody>
          <a:bodyPr/>
          <a:lstStyle/>
          <a:p>
            <a:r>
              <a:rPr lang="cs-CZ" b="1" dirty="0"/>
              <a:t>P najde vhodné místo k sezení</a:t>
            </a:r>
          </a:p>
          <a:p>
            <a:r>
              <a:rPr lang="cs-CZ" b="1" dirty="0"/>
              <a:t>P dovede N k jeho místu, P dá svou vedoucí ruku na opěradlo židle, N sjede volnou rukou po paži přes ruku až na opěradlo židle, nohou nahmatá sedadlo a až si bude jistý, pustí se průvodce a usadí se. </a:t>
            </a:r>
            <a:endParaRPr lang="cs-CZ" dirty="0"/>
          </a:p>
          <a:p>
            <a:r>
              <a:rPr lang="cs-CZ" b="1" dirty="0"/>
              <a:t>P popíše prostředí, čte z jídelního lístku, popíše přinesené jídlo</a:t>
            </a:r>
            <a:endParaRPr lang="cs-CZ" dirty="0"/>
          </a:p>
        </p:txBody>
      </p:sp>
      <p:pic>
        <p:nvPicPr>
          <p:cNvPr id="4" name="Obrázek 3" descr="Obsah obrázku zeď, patro, interiér, místnost&#10;&#10;Popis byl vytvořen automaticky">
            <a:extLst>
              <a:ext uri="{FF2B5EF4-FFF2-40B4-BE49-F238E27FC236}">
                <a16:creationId xmlns:a16="http://schemas.microsoft.com/office/drawing/2014/main" id="{D63D6A9D-31A4-406F-B9C6-5494B66A850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279" y="0"/>
            <a:ext cx="2468880" cy="329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2710DF6-BFAB-4E40-8C81-638E7F84D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58" y="4543425"/>
            <a:ext cx="2562225" cy="23145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37D5B2B-A79A-45DB-AA41-D2ED75B3D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952" y="4685071"/>
            <a:ext cx="2164940" cy="217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4D72BF-FC68-4B14-99E2-24B6F79CD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toaleta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197DA0-A34E-415C-BFC8-E713B7846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popsat</a:t>
            </a:r>
          </a:p>
          <a:p>
            <a:r>
              <a:rPr lang="cs-CZ" dirty="0"/>
              <a:t>umyvadlo, voda, mýdlo, ručník, </a:t>
            </a:r>
          </a:p>
          <a:p>
            <a:r>
              <a:rPr lang="cs-CZ" dirty="0"/>
              <a:t>dveře kabinky, otočení mísy, prkénko, čistota mísy, </a:t>
            </a:r>
          </a:p>
          <a:p>
            <a:r>
              <a:rPr lang="cs-CZ" dirty="0"/>
              <a:t>kde je toaletní papír, odpadkový koš</a:t>
            </a:r>
          </a:p>
          <a:p>
            <a:r>
              <a:rPr lang="cs-CZ" dirty="0"/>
              <a:t>splachovadlo – kde a jak</a:t>
            </a:r>
          </a:p>
          <a:p>
            <a:r>
              <a:rPr lang="cs-CZ" dirty="0"/>
              <a:t>upozornit na nečistotu</a:t>
            </a:r>
          </a:p>
          <a:p>
            <a:r>
              <a:rPr lang="cs-CZ" dirty="0"/>
              <a:t>P opačného pohlaví: toalety pro handicapované</a:t>
            </a:r>
          </a:p>
        </p:txBody>
      </p:sp>
      <p:pic>
        <p:nvPicPr>
          <p:cNvPr id="2050" name="Picture 2" descr="cedulky na dveře pro nevidomé s nápisem wc ženy, wc muži, wc invalidé |  NÁSTĚNNÉ ORIENTAČNÍ ZNAČENÍ | gravirujeme.cz">
            <a:extLst>
              <a:ext uri="{FF2B5EF4-FFF2-40B4-BE49-F238E27FC236}">
                <a16:creationId xmlns:a16="http://schemas.microsoft.com/office/drawing/2014/main" id="{26689B8D-E8A0-4B82-A37E-C3CE4006C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13" y="978408"/>
            <a:ext cx="4396515" cy="299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946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40F0CD-C058-4D4C-AB9D-E572F2BC2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341" y="1098388"/>
            <a:ext cx="7682780" cy="4394988"/>
          </a:xfrm>
        </p:spPr>
        <p:txBody>
          <a:bodyPr/>
          <a:lstStyle/>
          <a:p>
            <a:r>
              <a:rPr lang="cs-CZ" sz="3600" b="1" dirty="0"/>
              <a:t>3. Rozvoj přirozených pohybově orientačních schopností jedince</a:t>
            </a:r>
            <a:endParaRPr lang="cs-CZ" sz="36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1F01B3D-0B06-4F84-8F63-BA16224A02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9165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DB7EE6-3FEB-1A54-47D0-8C97B5478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předpoklady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A6A271-6A9C-90A1-3CB1-5A225E4A8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485189"/>
          </a:xfrm>
        </p:spPr>
        <p:txBody>
          <a:bodyPr/>
          <a:lstStyle/>
          <a:p>
            <a:pPr lvl="0"/>
            <a:r>
              <a:rPr lang="cs-CZ" sz="2800" b="1" dirty="0"/>
              <a:t>doba vzniku ZP</a:t>
            </a:r>
            <a:endParaRPr lang="cs-CZ" sz="2800" dirty="0"/>
          </a:p>
          <a:p>
            <a:pPr lvl="0"/>
            <a:r>
              <a:rPr lang="cs-CZ" sz="2800" b="1" dirty="0"/>
              <a:t>příčina vzniku ZP a případné komplikace</a:t>
            </a:r>
            <a:endParaRPr lang="cs-CZ" sz="2800" dirty="0"/>
          </a:p>
          <a:p>
            <a:pPr lvl="0"/>
            <a:r>
              <a:rPr lang="cs-CZ" sz="2800" b="1" dirty="0"/>
              <a:t>dosavadní zkušenosti jedince</a:t>
            </a:r>
            <a:endParaRPr lang="cs-CZ" sz="2800" dirty="0"/>
          </a:p>
          <a:p>
            <a:pPr lvl="0"/>
            <a:r>
              <a:rPr lang="cs-CZ" sz="2800" b="1" dirty="0"/>
              <a:t>včasnost poskytnutí podpůrných služeb</a:t>
            </a:r>
            <a:endParaRPr lang="cs-CZ" sz="2800" dirty="0"/>
          </a:p>
          <a:p>
            <a:pPr lvl="0"/>
            <a:r>
              <a:rPr lang="cs-CZ" sz="2800" b="1" dirty="0"/>
              <a:t>rodinné zázemí</a:t>
            </a:r>
            <a:endParaRPr lang="cs-CZ" sz="2800" dirty="0"/>
          </a:p>
          <a:p>
            <a:r>
              <a:rPr lang="cs-CZ" sz="2800" b="1" dirty="0"/>
              <a:t>osobnost jedince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3325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8835AA-0395-4DE5-A425-A9E4C8D47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 raného věku rozvíjet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961838-970D-45DA-B750-496C13F5C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154" y="1158098"/>
            <a:ext cx="7336141" cy="4702608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nácvik chůze v přímém směru, (pevná – pružná – zvuk)</a:t>
            </a:r>
          </a:p>
          <a:p>
            <a:r>
              <a:rPr lang="cs-CZ" b="1" dirty="0"/>
              <a:t>rozvoj hmatu (reliéfní mapy, hmat nohou)</a:t>
            </a:r>
          </a:p>
          <a:p>
            <a:r>
              <a:rPr lang="cs-CZ" b="1" dirty="0"/>
              <a:t>odhad vzdálenosti (</a:t>
            </a:r>
            <a:r>
              <a:rPr lang="cs-CZ" b="1" dirty="0" err="1"/>
              <a:t>mikroprostor</a:t>
            </a:r>
            <a:r>
              <a:rPr lang="cs-CZ" b="1" dirty="0"/>
              <a:t> – 1, 3, 5 m – delší + odhadnout)</a:t>
            </a:r>
          </a:p>
          <a:p>
            <a:r>
              <a:rPr lang="cs-CZ" b="1" dirty="0"/>
              <a:t>odhad úhlů (pryžový kruh, umět otočit o 45, 90 a 180 stupňů oběma směry)</a:t>
            </a:r>
            <a:endParaRPr lang="cs-CZ" dirty="0"/>
          </a:p>
          <a:p>
            <a:r>
              <a:rPr lang="cs-CZ" b="1" dirty="0"/>
              <a:t>vnímání sklonu dráhy (stoupající a klesající terén)</a:t>
            </a:r>
          </a:p>
          <a:p>
            <a:r>
              <a:rPr lang="cs-CZ" b="1" dirty="0"/>
              <a:t>vnímání zakřivení dráhy (učit se orientační bod)</a:t>
            </a:r>
          </a:p>
          <a:p>
            <a:r>
              <a:rPr lang="cs-CZ" b="1" dirty="0"/>
              <a:t>posilování stability, (začínat širším rozkročením)</a:t>
            </a:r>
          </a:p>
          <a:p>
            <a:r>
              <a:rPr lang="cs-CZ" b="1" dirty="0"/>
              <a:t>rozvoj sluchové diferenciace (intenzitu zvuku, směr, vzdálenost)</a:t>
            </a:r>
          </a:p>
          <a:p>
            <a:r>
              <a:rPr lang="cs-CZ" b="1" dirty="0"/>
              <a:t>chůze po schodech (jistota a stabilita)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8942BD5-3E68-4235-874F-7D6E28EDC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878" y="3176881"/>
            <a:ext cx="4536743" cy="307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75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AD8499-B148-431C-9374-0C9D23AE9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chůze s bílou holí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84B80AC-4DFF-407A-8E6B-885FC6024A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úchop – postoj - techniky</a:t>
            </a:r>
          </a:p>
        </p:txBody>
      </p:sp>
    </p:spTree>
    <p:extLst>
      <p:ext uri="{BB962C8B-B14F-4D97-AF65-F5344CB8AC3E}">
        <p14:creationId xmlns:p14="http://schemas.microsoft.com/office/powerpoint/2010/main" val="1155997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FD5C68-C93F-4BE4-BE68-5D62AC243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Držení bílé hole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4F67FE-F08C-40C1-B8F6-67A76B341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849" y="1286346"/>
            <a:ext cx="5469633" cy="5189269"/>
          </a:xfrm>
        </p:spPr>
        <p:txBody>
          <a:bodyPr>
            <a:normAutofit/>
          </a:bodyPr>
          <a:lstStyle/>
          <a:p>
            <a:r>
              <a:rPr lang="cs-CZ" b="1" dirty="0"/>
              <a:t>ZÁKLADNÍ DRŽENÍ</a:t>
            </a:r>
          </a:p>
          <a:p>
            <a:r>
              <a:rPr lang="cs-CZ" b="1" dirty="0"/>
              <a:t>mezi palcem a prostředníčkem</a:t>
            </a:r>
          </a:p>
          <a:p>
            <a:r>
              <a:rPr lang="cs-CZ" b="1" dirty="0"/>
              <a:t>ukazovák směřuje po těle držadla směrem dolů ke konci hole, ostatní prsty podepírají prostředník</a:t>
            </a:r>
            <a:endParaRPr lang="cs-CZ" dirty="0"/>
          </a:p>
          <a:p>
            <a:r>
              <a:rPr lang="cs-CZ" b="1" dirty="0"/>
              <a:t>před středem těla</a:t>
            </a:r>
          </a:p>
          <a:p>
            <a:endParaRPr lang="cs-CZ" b="1" dirty="0"/>
          </a:p>
          <a:p>
            <a:r>
              <a:rPr lang="cs-CZ" b="1" dirty="0"/>
              <a:t>TUŽKOVÉ DRŽENÍ</a:t>
            </a:r>
          </a:p>
          <a:p>
            <a:r>
              <a:rPr lang="cs-CZ" b="1" dirty="0"/>
              <a:t>po schodech nahoru</a:t>
            </a:r>
          </a:p>
          <a:p>
            <a:r>
              <a:rPr lang="cs-CZ" b="1" dirty="0"/>
              <a:t>hůl je držena podle výšky prvního schodu asi v jedné třetině délky stejným úchopem jako je držení psacího náčiní</a:t>
            </a:r>
            <a:endParaRPr lang="cs-CZ" dirty="0"/>
          </a:p>
          <a:p>
            <a:endParaRPr lang="cs-CZ" b="1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5B64CAE-27CC-4BB1-841A-E2381874068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834" y="259237"/>
            <a:ext cx="1645543" cy="2257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Obsah obrázku osoba&#10;&#10;Popis byl vytvořen automaticky">
            <a:extLst>
              <a:ext uri="{FF2B5EF4-FFF2-40B4-BE49-F238E27FC236}">
                <a16:creationId xmlns:a16="http://schemas.microsoft.com/office/drawing/2014/main" id="{C30805DA-56B8-46ED-B919-4866ACB3F41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729" y="259237"/>
            <a:ext cx="3001079" cy="343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644059B-FC16-4A1D-A0D3-84E203C900D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839" y="3559974"/>
            <a:ext cx="2084705" cy="20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Obsah obrázku osoba, interiér&#10;&#10;Popis byl vytvořen automaticky">
            <a:extLst>
              <a:ext uri="{FF2B5EF4-FFF2-40B4-BE49-F238E27FC236}">
                <a16:creationId xmlns:a16="http://schemas.microsoft.com/office/drawing/2014/main" id="{290CC017-A665-4FCF-A045-98172B43FE8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729" y="3696888"/>
            <a:ext cx="2492826" cy="3161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7240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FD5C68-C93F-4BE4-BE68-5D62AC243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Držení bílé hole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4F67FE-F08C-40C1-B8F6-67A76B341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849" y="1286346"/>
            <a:ext cx="5469633" cy="5189269"/>
          </a:xfrm>
        </p:spPr>
        <p:txBody>
          <a:bodyPr>
            <a:normAutofit/>
          </a:bodyPr>
          <a:lstStyle/>
          <a:p>
            <a:r>
              <a:rPr lang="cs-CZ" b="1" dirty="0"/>
              <a:t>DIAGONÁLNÍ DRŽENÍ</a:t>
            </a:r>
          </a:p>
          <a:p>
            <a:r>
              <a:rPr lang="cs-CZ" b="1" dirty="0"/>
              <a:t>při chůzi po schodech</a:t>
            </a:r>
          </a:p>
          <a:p>
            <a:pPr lvl="0"/>
            <a:r>
              <a:rPr lang="cs-CZ" b="1" dirty="0"/>
              <a:t>hůl nakloněna z jedné strany těla na druhou v takové výšce, aby konec hole lehce „ťuknul“ další schod a současně bylo chráněno tělo</a:t>
            </a:r>
            <a:endParaRPr lang="cs-CZ" dirty="0"/>
          </a:p>
          <a:p>
            <a:pPr lvl="0"/>
            <a:r>
              <a:rPr lang="cs-CZ" b="1" dirty="0"/>
              <a:t>do schodů: od pravého ramene k levému kolenu (u leváků naopak)</a:t>
            </a:r>
            <a:endParaRPr lang="cs-CZ" dirty="0"/>
          </a:p>
          <a:p>
            <a:pPr lvl="0"/>
            <a:r>
              <a:rPr lang="cs-CZ" b="1" dirty="0"/>
              <a:t>ze schodů: od pravého boku po levý kotník až na schod pod ním</a:t>
            </a:r>
            <a:endParaRPr lang="cs-CZ" dirty="0"/>
          </a:p>
          <a:p>
            <a:endParaRPr lang="cs-CZ" b="1" dirty="0"/>
          </a:p>
          <a:p>
            <a:endParaRPr lang="cs-CZ" dirty="0"/>
          </a:p>
          <a:p>
            <a:endParaRPr lang="cs-CZ" b="1" dirty="0"/>
          </a:p>
          <a:p>
            <a:endParaRPr lang="cs-CZ" dirty="0"/>
          </a:p>
        </p:txBody>
      </p:sp>
      <p:pic>
        <p:nvPicPr>
          <p:cNvPr id="8" name="Obrázek 7" descr="Obsah obrázku patro, osoba, interiér&#10;&#10;Popis byl vytvořen automaticky">
            <a:extLst>
              <a:ext uri="{FF2B5EF4-FFF2-40B4-BE49-F238E27FC236}">
                <a16:creationId xmlns:a16="http://schemas.microsoft.com/office/drawing/2014/main" id="{349D20A9-FF16-4A70-9356-EAA63A22C4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482" y="382384"/>
            <a:ext cx="2903456" cy="3935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19ED781-2EEA-4BAD-B34D-BE7889BE836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291" y="4246994"/>
            <a:ext cx="2245995" cy="2304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1077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84ABAA-C440-4484-8611-88D7B0965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Techniky vedení hole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B088A4-1DB2-424E-896B-41381C827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422" y="1214936"/>
            <a:ext cx="5328232" cy="5487522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KLUZNÁ TECHNIKA</a:t>
            </a:r>
            <a:endParaRPr lang="cs-CZ" dirty="0"/>
          </a:p>
          <a:p>
            <a:pPr lvl="0"/>
            <a:r>
              <a:rPr lang="cs-CZ" b="1" dirty="0"/>
              <a:t>„klouzání“ koncovky hole po zemi</a:t>
            </a:r>
            <a:endParaRPr lang="cs-CZ" dirty="0"/>
          </a:p>
          <a:p>
            <a:pPr lvl="0"/>
            <a:r>
              <a:rPr lang="cs-CZ" b="1" dirty="0"/>
              <a:t>ve známém prostoru, v budovách</a:t>
            </a:r>
          </a:p>
          <a:p>
            <a:pPr lvl="0"/>
            <a:r>
              <a:rPr lang="cs-CZ" b="1" dirty="0"/>
              <a:t>oblouk holí (v šíři ramen) před sebou tak, že se hůl pohybuje pořád po zemi</a:t>
            </a:r>
            <a:endParaRPr lang="cs-CZ" dirty="0"/>
          </a:p>
          <a:p>
            <a:pPr lvl="0"/>
            <a:r>
              <a:rPr lang="cs-CZ" b="1" dirty="0"/>
              <a:t>výhoda: upozorní na jakoukoli nerovnost</a:t>
            </a:r>
            <a:endParaRPr lang="cs-CZ" dirty="0"/>
          </a:p>
          <a:p>
            <a:r>
              <a:rPr lang="cs-CZ" b="1" dirty="0"/>
              <a:t>nevýhoda: nelze ji užít v nerovném terénu,</a:t>
            </a:r>
          </a:p>
          <a:p>
            <a:pPr marL="0" indent="0">
              <a:buNone/>
            </a:pPr>
            <a:r>
              <a:rPr lang="cs-CZ" b="1" dirty="0"/>
              <a:t>KYVADLOVÁ TECHNIKA</a:t>
            </a:r>
            <a:endParaRPr lang="cs-CZ" dirty="0"/>
          </a:p>
          <a:p>
            <a:pPr lvl="0"/>
            <a:r>
              <a:rPr lang="cs-CZ" b="1" dirty="0"/>
              <a:t>hůl opisuje mírný vertikální oblouk před tělem v šíři ramen (ne výše než 5-7 cm), protože tím může zachytit nízké překážky</a:t>
            </a:r>
            <a:endParaRPr lang="cs-CZ" dirty="0"/>
          </a:p>
          <a:p>
            <a:pPr lvl="0"/>
            <a:r>
              <a:rPr lang="cs-CZ" b="1" dirty="0"/>
              <a:t>na každém konci ťukne koncovka do podložky</a:t>
            </a: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E8CADABA-77A3-46BD-B6F5-5A1AB9E40E41}"/>
              </a:ext>
            </a:extLst>
          </p:cNvPr>
          <p:cNvSpPr txBox="1">
            <a:spLocks/>
          </p:cNvSpPr>
          <p:nvPr/>
        </p:nvSpPr>
        <p:spPr>
          <a:xfrm>
            <a:off x="6607675" y="1214936"/>
            <a:ext cx="5328232" cy="5176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TROJBODOVÁ TECHNIKA</a:t>
            </a:r>
            <a:endParaRPr lang="cs-CZ" dirty="0"/>
          </a:p>
          <a:p>
            <a:pPr lvl="0"/>
            <a:r>
              <a:rPr lang="cs-CZ" b="1" dirty="0"/>
              <a:t>vychází z kyvadlové techniky a užívá se v situaci, kdy je na jedné straně vodící linie </a:t>
            </a:r>
          </a:p>
          <a:p>
            <a:pPr lvl="0"/>
            <a:r>
              <a:rPr lang="cs-CZ" b="1" dirty="0"/>
              <a:t>oblouk ťukne do stěny (1. bod), z ní sklouzne dolu (2. bod) a pak vede oblouk zpět. (3. ťuknutí – 3. bod).</a:t>
            </a:r>
            <a:endParaRPr lang="cs-CZ" dirty="0"/>
          </a:p>
        </p:txBody>
      </p:sp>
      <p:pic>
        <p:nvPicPr>
          <p:cNvPr id="3074" name="Picture 2" descr="Pozitivní zprávy">
            <a:extLst>
              <a:ext uri="{FF2B5EF4-FFF2-40B4-BE49-F238E27FC236}">
                <a16:creationId xmlns:a16="http://schemas.microsoft.com/office/drawing/2014/main" id="{BE8F38CA-6936-4CF8-918D-E4763C533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198" y="4111946"/>
            <a:ext cx="3551962" cy="236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584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7A6ED5-18B9-4428-8E03-AC2596F44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663802" cy="1492132"/>
          </a:xfrm>
        </p:spPr>
        <p:txBody>
          <a:bodyPr>
            <a:normAutofit fontScale="90000"/>
          </a:bodyPr>
          <a:lstStyle/>
          <a:p>
            <a:r>
              <a:rPr lang="cs-CZ" b="1" u="sng" dirty="0"/>
              <a:t>NÁCVIK SAMOSTATNÉ CHŮZE S BÍLOU HOLÍ</a:t>
            </a:r>
            <a:br>
              <a:rPr lang="cs-CZ" b="1" u="sng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461AD53-0BD2-44CE-8F37-8114F01F0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850" y="1371600"/>
            <a:ext cx="10178322" cy="4963212"/>
          </a:xfrm>
        </p:spPr>
        <p:txBody>
          <a:bodyPr numCol="2">
            <a:normAutofit/>
          </a:bodyPr>
          <a:lstStyle/>
          <a:p>
            <a:r>
              <a:rPr lang="cs-CZ" b="1" dirty="0"/>
              <a:t>odstranění zábran z chůze s bílou holí</a:t>
            </a:r>
            <a:endParaRPr lang="cs-CZ" dirty="0"/>
          </a:p>
          <a:p>
            <a:r>
              <a:rPr lang="cs-CZ" b="1" dirty="0"/>
              <a:t>chůze na trase bez překážek a podél vodící linie</a:t>
            </a:r>
            <a:endParaRPr lang="cs-CZ" dirty="0"/>
          </a:p>
          <a:p>
            <a:r>
              <a:rPr lang="cs-CZ" b="1" dirty="0"/>
              <a:t>chůze po jednoduché trase bez překážek rovně i do oblouku</a:t>
            </a:r>
            <a:endParaRPr lang="cs-CZ" dirty="0"/>
          </a:p>
          <a:p>
            <a:r>
              <a:rPr lang="cs-CZ" b="1" dirty="0"/>
              <a:t>chůze po jednoduché trase s překážkami</a:t>
            </a:r>
            <a:endParaRPr lang="cs-CZ" dirty="0"/>
          </a:p>
          <a:p>
            <a:r>
              <a:rPr lang="cs-CZ" b="1" dirty="0"/>
              <a:t>složitější trasy spojené se změnou sklonu terénu</a:t>
            </a:r>
            <a:endParaRPr lang="cs-CZ" dirty="0"/>
          </a:p>
          <a:p>
            <a:r>
              <a:rPr lang="cs-CZ" b="1" dirty="0"/>
              <a:t>přecházení ulice</a:t>
            </a:r>
            <a:endParaRPr lang="cs-CZ" dirty="0"/>
          </a:p>
          <a:p>
            <a:r>
              <a:rPr lang="cs-CZ" b="1" dirty="0"/>
              <a:t>chůze ze schodů a do schodů</a:t>
            </a:r>
            <a:endParaRPr lang="cs-CZ" dirty="0"/>
          </a:p>
          <a:p>
            <a:r>
              <a:rPr lang="cs-CZ" b="1" dirty="0"/>
              <a:t>chůze ze schodů a do schodů jako součást trasy</a:t>
            </a:r>
            <a:endParaRPr lang="cs-CZ" dirty="0"/>
          </a:p>
          <a:p>
            <a:r>
              <a:rPr lang="cs-CZ" b="1" dirty="0"/>
              <a:t>překonání prostoru bez orientačních bodů</a:t>
            </a:r>
            <a:endParaRPr lang="cs-CZ" dirty="0"/>
          </a:p>
          <a:p>
            <a:r>
              <a:rPr lang="cs-CZ" b="1" dirty="0"/>
              <a:t>chůze po jednoduché trase kolem bloku domů obousměrně, bez překážek, s překážkami</a:t>
            </a:r>
            <a:endParaRPr lang="cs-CZ" dirty="0"/>
          </a:p>
          <a:p>
            <a:r>
              <a:rPr lang="cs-CZ" b="1" dirty="0"/>
              <a:t>jízda na eskalátorech</a:t>
            </a:r>
            <a:endParaRPr lang="cs-CZ" dirty="0"/>
          </a:p>
          <a:p>
            <a:r>
              <a:rPr lang="cs-CZ" b="1" dirty="0"/>
              <a:t>složitější trasy s přecházením ulic</a:t>
            </a:r>
            <a:endParaRPr lang="cs-CZ" dirty="0"/>
          </a:p>
          <a:p>
            <a:r>
              <a:rPr lang="cs-CZ" b="1" dirty="0"/>
              <a:t>hledání určeného cíle na kratší i delší trase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3156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0779D8-8A30-4D05-A97C-88A3ED22A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43" y="232342"/>
            <a:ext cx="10871192" cy="1492132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POSP v jednotlivých životních etapách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5EB458-DC85-40C6-8657-78E695530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1333894"/>
            <a:ext cx="10769596" cy="5114040"/>
          </a:xfrm>
        </p:spPr>
        <p:txBody>
          <a:bodyPr/>
          <a:lstStyle/>
          <a:p>
            <a:r>
              <a:rPr lang="cs-CZ" b="1" u="sng" dirty="0"/>
              <a:t>Období novorozence a kojence</a:t>
            </a:r>
          </a:p>
          <a:p>
            <a:r>
              <a:rPr lang="cs-CZ" b="1" dirty="0"/>
              <a:t>uprostřed místnosti</a:t>
            </a:r>
          </a:p>
          <a:p>
            <a:r>
              <a:rPr lang="cs-CZ" b="1" dirty="0"/>
              <a:t>informováno o svém okolí slovně</a:t>
            </a:r>
          </a:p>
          <a:p>
            <a:r>
              <a:rPr lang="cs-CZ" b="1" dirty="0"/>
              <a:t>motivováno k pohybu </a:t>
            </a:r>
          </a:p>
          <a:p>
            <a:r>
              <a:rPr lang="cs-CZ" b="1" dirty="0"/>
              <a:t>porovnání úrovně motorických dovedností vidících a nevidících dětí dle De </a:t>
            </a:r>
            <a:r>
              <a:rPr lang="cs-CZ" b="1" dirty="0" err="1"/>
              <a:t>Jong</a:t>
            </a:r>
            <a:r>
              <a:rPr lang="cs-CZ" b="1" dirty="0"/>
              <a:t> (1990)</a:t>
            </a: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58247F63-0E81-4FB2-A8E4-371F434204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803260"/>
              </p:ext>
            </p:extLst>
          </p:nvPr>
        </p:nvGraphicFramePr>
        <p:xfrm>
          <a:off x="2390539" y="3334176"/>
          <a:ext cx="7158814" cy="3291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9407">
                  <a:extLst>
                    <a:ext uri="{9D8B030D-6E8A-4147-A177-3AD203B41FA5}">
                      <a16:colId xmlns:a16="http://schemas.microsoft.com/office/drawing/2014/main" val="2015746921"/>
                    </a:ext>
                  </a:extLst>
                </a:gridCol>
                <a:gridCol w="3579407">
                  <a:extLst>
                    <a:ext uri="{9D8B030D-6E8A-4147-A177-3AD203B41FA5}">
                      <a16:colId xmlns:a16="http://schemas.microsoft.com/office/drawing/2014/main" val="1820221542"/>
                    </a:ext>
                  </a:extLst>
                </a:gridCol>
              </a:tblGrid>
              <a:tr h="3291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vidící dítě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nevidomé dítě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9561315"/>
                  </a:ext>
                </a:extLst>
              </a:tr>
              <a:tr h="3291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pase koníčky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krátce samostatně sedí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22575803"/>
                  </a:ext>
                </a:extLst>
              </a:tr>
              <a:tr h="3291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krátce samostatně sedí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přetočí se na bříško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5982435"/>
                  </a:ext>
                </a:extLst>
              </a:tr>
              <a:tr h="3291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přetočí se na bříško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samostatně sedí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92459544"/>
                  </a:ext>
                </a:extLst>
              </a:tr>
              <a:tr h="329148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leze a samostatně sedí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pase koníčky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0829185"/>
                  </a:ext>
                </a:extLst>
              </a:tr>
              <a:tr h="3291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chodí za ruku podél nábytku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421123"/>
                  </a:ext>
                </a:extLst>
              </a:tr>
              <a:tr h="3291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zvednou se ze sedu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zvednou se ze sedu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1894718"/>
                  </a:ext>
                </a:extLst>
              </a:tr>
              <a:tr h="3291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vzepřou se do stoje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vzepřou se do stoje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927352"/>
                  </a:ext>
                </a:extLst>
              </a:tr>
              <a:tr h="3291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chodí podél nábytku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lezou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4941955"/>
                  </a:ext>
                </a:extLst>
              </a:tr>
              <a:tr h="3291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samostatně přejdou místnost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samostatně přejdou místnost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7819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4419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0779D8-8A30-4D05-A97C-88A3ED22A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43" y="232342"/>
            <a:ext cx="10871192" cy="1492132"/>
          </a:xfrm>
        </p:spPr>
        <p:txBody>
          <a:bodyPr>
            <a:normAutofit/>
          </a:bodyPr>
          <a:lstStyle/>
          <a:p>
            <a:r>
              <a:rPr lang="cs-CZ" b="1" dirty="0"/>
              <a:t>POSP v OBDOBÍ BATOLETE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5EB458-DC85-40C6-8657-78E695530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1333894"/>
            <a:ext cx="10178322" cy="5524106"/>
          </a:xfrm>
        </p:spPr>
        <p:txBody>
          <a:bodyPr>
            <a:normAutofit/>
          </a:bodyPr>
          <a:lstStyle/>
          <a:p>
            <a:r>
              <a:rPr lang="cs-CZ" b="1" dirty="0"/>
              <a:t>záměrně motivovat k samostatnému pohybu</a:t>
            </a:r>
          </a:p>
          <a:p>
            <a:r>
              <a:rPr lang="cs-CZ" b="1" dirty="0"/>
              <a:t>18.-20. měsíc</a:t>
            </a:r>
            <a:endParaRPr lang="cs-CZ" dirty="0"/>
          </a:p>
          <a:p>
            <a:r>
              <a:rPr lang="cs-CZ" b="1" dirty="0"/>
              <a:t>dítě by se mělo učit také bezpečně padat</a:t>
            </a:r>
          </a:p>
          <a:p>
            <a:r>
              <a:rPr lang="cs-CZ" b="1" dirty="0"/>
              <a:t>učí se jízdě na </a:t>
            </a:r>
            <a:r>
              <a:rPr lang="cs-CZ" b="1" dirty="0" err="1"/>
              <a:t>odrážedle</a:t>
            </a:r>
            <a:r>
              <a:rPr lang="cs-CZ" b="1" dirty="0"/>
              <a:t>, trojkolce </a:t>
            </a:r>
          </a:p>
          <a:p>
            <a:r>
              <a:rPr lang="cs-CZ" b="1" dirty="0"/>
              <a:t>instrumentální hmat zvukové hračky na tyči</a:t>
            </a:r>
            <a:endParaRPr lang="cs-CZ" dirty="0"/>
          </a:p>
          <a:p>
            <a:r>
              <a:rPr lang="cs-CZ" b="1" dirty="0"/>
              <a:t>v bezpečném prostředí, mělo by být vše na stejném místě, aby se učilo pamatovat si orientační body</a:t>
            </a:r>
            <a:endParaRPr lang="cs-CZ" dirty="0"/>
          </a:p>
          <a:p>
            <a:pPr lvl="0"/>
            <a:r>
              <a:rPr lang="cs-CZ" b="1" dirty="0"/>
              <a:t>na procházkách rodiče učí dítě pojmenovávat a vysvětlovat </a:t>
            </a:r>
          </a:p>
          <a:p>
            <a:pPr lvl="0"/>
            <a:r>
              <a:rPr lang="cs-CZ" b="1" dirty="0"/>
              <a:t>chodit po různých terénech</a:t>
            </a:r>
          </a:p>
          <a:p>
            <a:pPr lvl="0"/>
            <a:r>
              <a:rPr lang="cs-CZ" b="1" dirty="0"/>
              <a:t>pohyb dítěte by měl být přirozený, bez strachu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 descr="Eric with his anticipator push toy">
            <a:extLst>
              <a:ext uri="{FF2B5EF4-FFF2-40B4-BE49-F238E27FC236}">
                <a16:creationId xmlns:a16="http://schemas.microsoft.com/office/drawing/2014/main" id="{20ECA153-D6A5-4EE7-A688-EF771FBB54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583" y="0"/>
            <a:ext cx="1934851" cy="2762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7849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0779D8-8A30-4D05-A97C-88A3ED22A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43" y="232342"/>
            <a:ext cx="10871192" cy="1492132"/>
          </a:xfrm>
        </p:spPr>
        <p:txBody>
          <a:bodyPr>
            <a:normAutofit/>
          </a:bodyPr>
          <a:lstStyle/>
          <a:p>
            <a:r>
              <a:rPr lang="cs-CZ" b="1" dirty="0"/>
              <a:t>POSP v PŘEDŠKOLNÍM VĚKU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5EB458-DC85-40C6-8657-78E695530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1333894"/>
            <a:ext cx="6760848" cy="552410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b="1" dirty="0"/>
              <a:t>jiný způsob chůze a pohybu – mezi dětmi</a:t>
            </a:r>
            <a:endParaRPr lang="cs-CZ" dirty="0"/>
          </a:p>
          <a:p>
            <a:pPr lvl="0"/>
            <a:r>
              <a:rPr lang="cs-CZ" b="1" dirty="0"/>
              <a:t>nové prostory, vnější prostředí, více hluku</a:t>
            </a:r>
            <a:endParaRPr lang="cs-CZ" dirty="0"/>
          </a:p>
          <a:p>
            <a:pPr lvl="0"/>
            <a:r>
              <a:rPr lang="cs-CZ" b="1" dirty="0"/>
              <a:t>vrstevníci motivují k většímu a různorodějšímu pohybu</a:t>
            </a:r>
          </a:p>
          <a:p>
            <a:pPr lvl="0"/>
            <a:r>
              <a:rPr lang="cs-CZ" b="1" dirty="0">
                <a:solidFill>
                  <a:srgbClr val="FF0000"/>
                </a:solidFill>
              </a:rPr>
              <a:t>mělo by zvládnout: </a:t>
            </a:r>
          </a:p>
          <a:p>
            <a:pPr lvl="0"/>
            <a:r>
              <a:rPr lang="cs-CZ" b="1" dirty="0"/>
              <a:t>přímou chůzi na vzdálenost 5 metrů v přímém směru bez odchylek </a:t>
            </a:r>
          </a:p>
          <a:p>
            <a:pPr lvl="0"/>
            <a:r>
              <a:rPr lang="cs-CZ" b="1" dirty="0"/>
              <a:t>odhadnout vzdálenost v makroprostoru, mikroprostoru</a:t>
            </a:r>
          </a:p>
          <a:p>
            <a:pPr lvl="0"/>
            <a:r>
              <a:rPr lang="cs-CZ" b="1" dirty="0"/>
              <a:t>umí vnímat sklon dráhy, směrovost </a:t>
            </a:r>
          </a:p>
          <a:p>
            <a:r>
              <a:rPr lang="cs-CZ" b="1" dirty="0"/>
              <a:t>trailing (podél vodících linií)</a:t>
            </a:r>
            <a:endParaRPr lang="cs-CZ" dirty="0"/>
          </a:p>
          <a:p>
            <a:pPr lvl="0"/>
            <a:r>
              <a:rPr lang="cs-CZ" b="1" dirty="0"/>
              <a:t>chůze s průvodcem by měla převládat</a:t>
            </a:r>
          </a:p>
          <a:p>
            <a:pPr lvl="0"/>
            <a:r>
              <a:rPr lang="cs-CZ" b="1" dirty="0"/>
              <a:t>od 4 let chůze s bílou holí, někteří autoři hovoří o tzv. </a:t>
            </a:r>
            <a:r>
              <a:rPr lang="cs-CZ" b="1" dirty="0" err="1"/>
              <a:t>předholi</a:t>
            </a:r>
            <a:r>
              <a:rPr lang="cs-CZ" b="1" dirty="0"/>
              <a:t> </a:t>
            </a:r>
          </a:p>
          <a:p>
            <a:pPr lvl="0"/>
            <a:r>
              <a:rPr lang="cs-CZ" b="1" dirty="0">
                <a:hlinkClick r:id="rId2"/>
              </a:rPr>
              <a:t>https://www1.cuny.edu/mu/forum/2021/04/26/wearable-toddler-cane-invented-and-produced-by-cuny-consortium-has-aided-nearly-1200-blind-children-in-45-states-and-21-countries/</a:t>
            </a:r>
            <a:endParaRPr lang="cs-CZ" b="1" dirty="0"/>
          </a:p>
          <a:p>
            <a:pPr lvl="0"/>
            <a:r>
              <a:rPr lang="cs-CZ" dirty="0">
                <a:hlinkClick r:id="rId3"/>
              </a:rPr>
              <a:t>https://www.youtube.com/watch?v=HzDISkq7ZI4</a:t>
            </a:r>
            <a:endParaRPr lang="cs-CZ" dirty="0"/>
          </a:p>
          <a:p>
            <a:pPr lvl="0"/>
            <a:endParaRPr lang="cs-CZ" dirty="0"/>
          </a:p>
          <a:p>
            <a:endParaRPr lang="cs-CZ" dirty="0"/>
          </a:p>
        </p:txBody>
      </p:sp>
      <p:pic>
        <p:nvPicPr>
          <p:cNvPr id="4" name="Obrázek 3" descr="Blind Toddlers Walk Freely With a Wearable Cane - SUM">
            <a:extLst>
              <a:ext uri="{FF2B5EF4-FFF2-40B4-BE49-F238E27FC236}">
                <a16:creationId xmlns:a16="http://schemas.microsoft.com/office/drawing/2014/main" id="{F6239E00-4113-4237-B719-EA9D7F397F0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497" y="1550303"/>
            <a:ext cx="3561765" cy="4416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6528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0779D8-8A30-4D05-A97C-88A3ED22A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43" y="232342"/>
            <a:ext cx="10871192" cy="1492132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POSP v jednotlivých životních etapách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5EB458-DC85-40C6-8657-78E695530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1333894"/>
            <a:ext cx="10178322" cy="511404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 descr="collage of children using white canes, and the slogan Keep Calm, It's Just a Cane">
            <a:extLst>
              <a:ext uri="{FF2B5EF4-FFF2-40B4-BE49-F238E27FC236}">
                <a16:creationId xmlns:a16="http://schemas.microsoft.com/office/drawing/2014/main" id="{0909C287-71B5-494D-A555-D3BCD9289AD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532" y="1469348"/>
            <a:ext cx="8121196" cy="4978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0928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E11637-3F8C-6FE8-3A36-430D8A8DE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Jesenský, </a:t>
            </a:r>
            <a:r>
              <a:rPr lang="cs-CZ" dirty="0" err="1"/>
              <a:t>wiener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ACB584-194F-52FD-78E3-EE8809C67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/>
              <a:t>„pokud chce být osoba se zrakovým postižením (ale i bez něj) považována za samostatnou, co se samostatného pohybu či orientace v prostředí týká, </a:t>
            </a:r>
            <a:r>
              <a:rPr lang="cs-CZ" b="1" i="1" dirty="0">
                <a:solidFill>
                  <a:srgbClr val="FF0000"/>
                </a:solidFill>
              </a:rPr>
              <a:t>musí se pohybovat sama</a:t>
            </a:r>
            <a:r>
              <a:rPr lang="cs-CZ" b="1" i="1" dirty="0"/>
              <a:t>, svými silami či za pomoci kompenzačních pomůcek a mechanismů a to tak, aby se v dané lokalitě pohybovala </a:t>
            </a:r>
            <a:r>
              <a:rPr lang="cs-CZ" b="1" i="1" dirty="0">
                <a:solidFill>
                  <a:srgbClr val="FF0000"/>
                </a:solidFill>
              </a:rPr>
              <a:t>bezpečně a nezávisle </a:t>
            </a:r>
            <a:r>
              <a:rPr lang="cs-CZ" b="1" i="1" dirty="0"/>
              <a:t>na ostatních.“ </a:t>
            </a:r>
            <a:r>
              <a:rPr lang="cs-CZ" b="1" dirty="0"/>
              <a:t>(Růžičková, Kroupová, 2017, s. 20)</a:t>
            </a:r>
            <a:endParaRPr lang="cs-CZ" dirty="0"/>
          </a:p>
          <a:p>
            <a:r>
              <a:rPr lang="cs-CZ" dirty="0"/>
              <a:t>instruktor POSP</a:t>
            </a:r>
          </a:p>
        </p:txBody>
      </p:sp>
    </p:spTree>
    <p:extLst>
      <p:ext uri="{BB962C8B-B14F-4D97-AF65-F5344CB8AC3E}">
        <p14:creationId xmlns:p14="http://schemas.microsoft.com/office/powerpoint/2010/main" val="30596140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0779D8-8A30-4D05-A97C-88A3ED22A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086" y="382773"/>
            <a:ext cx="10871192" cy="1492132"/>
          </a:xfrm>
        </p:spPr>
        <p:txBody>
          <a:bodyPr>
            <a:normAutofit/>
          </a:bodyPr>
          <a:lstStyle/>
          <a:p>
            <a:r>
              <a:rPr lang="cs-CZ" b="1" dirty="0"/>
              <a:t>POSP Ve školním věku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5EB458-DC85-40C6-8657-78E695530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410" y="1365901"/>
            <a:ext cx="10178322" cy="5114040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7030A0"/>
                </a:solidFill>
              </a:rPr>
              <a:t>Obsah výuky POSP 1.-3. třída</a:t>
            </a:r>
            <a:endParaRPr lang="cs-CZ" dirty="0">
              <a:solidFill>
                <a:srgbClr val="7030A0"/>
              </a:solidFill>
            </a:endParaRPr>
          </a:p>
          <a:p>
            <a:pPr lvl="0"/>
            <a:r>
              <a:rPr lang="cs-CZ" b="1" dirty="0"/>
              <a:t>procvičování naučeného z předchozích let</a:t>
            </a:r>
            <a:endParaRPr lang="cs-CZ" dirty="0"/>
          </a:p>
          <a:p>
            <a:pPr lvl="0"/>
            <a:r>
              <a:rPr lang="cs-CZ" b="1" dirty="0"/>
              <a:t>nácvik získávání a komplexního zpracování informací na výcvikových trasách</a:t>
            </a:r>
            <a:endParaRPr lang="cs-CZ" dirty="0"/>
          </a:p>
          <a:p>
            <a:pPr lvl="0"/>
            <a:r>
              <a:rPr lang="cs-CZ" b="1" dirty="0"/>
              <a:t>nácvik bdělé pozornosti</a:t>
            </a:r>
            <a:endParaRPr lang="cs-CZ" dirty="0"/>
          </a:p>
          <a:p>
            <a:pPr lvl="0"/>
            <a:r>
              <a:rPr lang="cs-CZ" b="1" dirty="0"/>
              <a:t>používání MHD</a:t>
            </a:r>
            <a:endParaRPr lang="cs-CZ" dirty="0"/>
          </a:p>
          <a:p>
            <a:pPr lvl="0"/>
            <a:r>
              <a:rPr lang="cs-CZ" b="1" dirty="0"/>
              <a:t>Přecházení ulic. </a:t>
            </a:r>
            <a:endParaRPr lang="cs-CZ" dirty="0"/>
          </a:p>
          <a:p>
            <a:pPr lvl="0"/>
            <a:r>
              <a:rPr lang="cs-CZ" b="1" dirty="0"/>
              <a:t>Nácvik používání eskalátorů.</a:t>
            </a:r>
            <a:endParaRPr lang="cs-CZ" dirty="0"/>
          </a:p>
          <a:p>
            <a:pPr lvl="0"/>
            <a:r>
              <a:rPr lang="cs-CZ" b="1" dirty="0"/>
              <a:t>procházení trasy bez překážek i s překážkami</a:t>
            </a:r>
            <a:endParaRPr lang="cs-CZ" dirty="0"/>
          </a:p>
          <a:p>
            <a:r>
              <a:rPr lang="cs-CZ" b="1" dirty="0"/>
              <a:t>nácvik procházení trasy podle zadání</a:t>
            </a:r>
            <a:endParaRPr lang="cs-CZ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92BE49C-06BF-4290-AE1C-26B489F64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086" y="3200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6566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0779D8-8A30-4D05-A97C-88A3ED22A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086" y="382773"/>
            <a:ext cx="10871192" cy="1492132"/>
          </a:xfrm>
        </p:spPr>
        <p:txBody>
          <a:bodyPr>
            <a:normAutofit/>
          </a:bodyPr>
          <a:lstStyle/>
          <a:p>
            <a:r>
              <a:rPr lang="cs-CZ" b="1" dirty="0"/>
              <a:t>POSP V DOSPĚLOSTI A STÁŘÍ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5EB458-DC85-40C6-8657-78E695530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410" y="1365901"/>
            <a:ext cx="10178322" cy="5114040"/>
          </a:xfrm>
        </p:spPr>
        <p:txBody>
          <a:bodyPr>
            <a:normAutofit/>
          </a:bodyPr>
          <a:lstStyle/>
          <a:p>
            <a:pPr lvl="2"/>
            <a:r>
              <a:rPr lang="cs-CZ" b="1" u="sng" dirty="0"/>
              <a:t>Dospělost</a:t>
            </a:r>
            <a:endParaRPr lang="cs-CZ" sz="1400" b="1" u="sng" dirty="0"/>
          </a:p>
          <a:p>
            <a:r>
              <a:rPr lang="cs-CZ" b="1" dirty="0"/>
              <a:t>Pokud nevidomý zvládne vše, co měl během základní školy, po 15. roce věku je to hodně o procvičování, upevňování a učení se novým trasám. </a:t>
            </a:r>
            <a:endParaRPr lang="cs-CZ" sz="1800" dirty="0"/>
          </a:p>
          <a:p>
            <a:r>
              <a:rPr lang="cs-CZ" b="1" dirty="0"/>
              <a:t>Od 15 let může požádat o vodícího psa jako kompenzační pomůcku (vízus pod 3/60)</a:t>
            </a:r>
            <a:endParaRPr lang="cs-CZ" sz="1800" dirty="0"/>
          </a:p>
          <a:p>
            <a:r>
              <a:rPr lang="cs-CZ" b="1" dirty="0"/>
              <a:t> </a:t>
            </a:r>
            <a:endParaRPr lang="cs-CZ" sz="1800" dirty="0"/>
          </a:p>
          <a:p>
            <a:pPr lvl="2"/>
            <a:r>
              <a:rPr lang="cs-CZ" b="1" u="sng" dirty="0"/>
              <a:t>Stáří</a:t>
            </a:r>
            <a:endParaRPr lang="cs-CZ" sz="1400" b="1" u="sng" dirty="0"/>
          </a:p>
          <a:p>
            <a:r>
              <a:rPr lang="cs-CZ" b="1" dirty="0"/>
              <a:t>Zhoršuje se fyzický stav nevidomého, křehčí kostra, poruchy stability, horší sluch, snižuje se koncentrace pozornosti apod. </a:t>
            </a:r>
          </a:p>
          <a:p>
            <a:r>
              <a:rPr lang="cs-CZ" b="1" dirty="0"/>
              <a:t>Tomu je třeba přizpůsobit samostatný pohyb. </a:t>
            </a:r>
          </a:p>
          <a:p>
            <a:r>
              <a:rPr lang="cs-CZ" b="1" dirty="0"/>
              <a:t>Stejně jako u dospělých mohou pomoci certifikovaní instruktoři POSP u různých organizací. </a:t>
            </a:r>
            <a:endParaRPr lang="cs-CZ" sz="1800" dirty="0"/>
          </a:p>
          <a:p>
            <a:pPr marL="0" indent="0">
              <a:buNone/>
            </a:pP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92BE49C-06BF-4290-AE1C-26B489F64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086" y="3200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8251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4B7D07-5FAC-4888-B5FB-5AF8C09E4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86A054-D4EC-452B-9963-03397D780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C1DA4BC-5E9E-4E79-8245-7C33BA05BC88}"/>
              </a:ext>
            </a:extLst>
          </p:cNvPr>
          <p:cNvSpPr/>
          <p:nvPr/>
        </p:nvSpPr>
        <p:spPr>
          <a:xfrm>
            <a:off x="3725030" y="3244334"/>
            <a:ext cx="4741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2"/>
              </a:rPr>
              <a:t>https://www.youtube.com/watch?v=QhIglrFgoqU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9532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709CD8-6A7B-1300-67EB-84EA4ED5D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Základní pojmy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EF6662-4590-09D0-2D2D-72C2D6A11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858" y="1243409"/>
            <a:ext cx="5190685" cy="5411165"/>
          </a:xfrm>
        </p:spPr>
        <p:txBody>
          <a:bodyPr>
            <a:normAutofit/>
          </a:bodyPr>
          <a:lstStyle/>
          <a:p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mikroprostor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mikroorientace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makroprostor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makroorientace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orientační znak </a:t>
            </a:r>
          </a:p>
          <a:p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orientační bod</a:t>
            </a:r>
            <a:endParaRPr lang="cs-CZ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vodící linie </a:t>
            </a:r>
          </a:p>
          <a:p>
            <a:pPr marL="0" indent="0"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(přirozená, umělá)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DA6D989-FAFE-42BC-BB5E-2952CC19B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470" y="77362"/>
            <a:ext cx="2719060" cy="239248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E843C85-50E8-4CF6-BCCA-0B55ABC5E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102" y="2687700"/>
            <a:ext cx="4677428" cy="34009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75FBE64-0E69-4259-9C96-F9FD71E0F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5846" y="2687700"/>
            <a:ext cx="2267266" cy="33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19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E5A388-BCA0-B6F3-BDB0-2EFA8D1BB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b="1" dirty="0"/>
              <a:t>Metodika nácviku POSP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42665D-8446-60B6-5F9C-A045C9CBD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39433"/>
            <a:ext cx="10178322" cy="5150734"/>
          </a:xfrm>
        </p:spPr>
        <p:txBody>
          <a:bodyPr>
            <a:normAutofit/>
          </a:bodyPr>
          <a:lstStyle/>
          <a:p>
            <a:pPr lvl="0"/>
            <a:r>
              <a:rPr lang="cs-CZ" sz="3200" b="1" dirty="0"/>
              <a:t>prvky prostorové orientace a samostatného pohybu</a:t>
            </a:r>
          </a:p>
          <a:p>
            <a:pPr lvl="1"/>
            <a:r>
              <a:rPr lang="cs-CZ" sz="2800" b="1" dirty="0"/>
              <a:t>samostatná chůze bez užití pomůcek</a:t>
            </a:r>
            <a:endParaRPr lang="cs-CZ" sz="2400" dirty="0"/>
          </a:p>
          <a:p>
            <a:pPr lvl="2"/>
            <a:r>
              <a:rPr lang="cs-CZ" sz="2400" b="1" dirty="0"/>
              <a:t>samostatná chůze podél vodících linií a využitím </a:t>
            </a:r>
            <a:r>
              <a:rPr lang="cs-CZ" sz="2400" b="1" dirty="0" err="1"/>
              <a:t>trailingu</a:t>
            </a:r>
            <a:endParaRPr lang="cs-CZ" sz="2000" dirty="0"/>
          </a:p>
          <a:p>
            <a:pPr lvl="2"/>
            <a:r>
              <a:rPr lang="cs-CZ" sz="2400" b="1" dirty="0"/>
              <a:t>aplikace bezpečnostních držení a postojů</a:t>
            </a:r>
            <a:endParaRPr lang="cs-CZ" sz="2000" dirty="0"/>
          </a:p>
          <a:p>
            <a:pPr lvl="1"/>
            <a:r>
              <a:rPr lang="cs-CZ" sz="2800" b="1" dirty="0"/>
              <a:t>chůze s vidícím průvodcem</a:t>
            </a:r>
            <a:endParaRPr lang="cs-CZ" sz="2400" dirty="0"/>
          </a:p>
          <a:p>
            <a:pPr lvl="1"/>
            <a:r>
              <a:rPr lang="cs-CZ" sz="2800" b="1" dirty="0"/>
              <a:t>rozvoj přirozených pohybově orientačních schopností</a:t>
            </a:r>
            <a:r>
              <a:rPr lang="cs-CZ" sz="2800" dirty="0"/>
              <a:t> </a:t>
            </a:r>
          </a:p>
          <a:p>
            <a:pPr lvl="0"/>
            <a:r>
              <a:rPr lang="cs-CZ" sz="3200" b="1" dirty="0"/>
              <a:t>nácvik chůze s bílou holí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688387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AA9F79-392F-426D-A2D7-31F00A8EF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0411" y="1635341"/>
            <a:ext cx="6459713" cy="4394988"/>
          </a:xfrm>
        </p:spPr>
        <p:txBody>
          <a:bodyPr/>
          <a:lstStyle/>
          <a:p>
            <a:r>
              <a:rPr lang="cs-CZ" sz="4800" b="1" dirty="0"/>
              <a:t>1. samostatná chůze bez užití pomůcek</a:t>
            </a:r>
            <a:br>
              <a:rPr lang="cs-CZ" sz="3200" b="1" dirty="0"/>
            </a:br>
            <a:br>
              <a:rPr lang="cs-CZ" sz="4400" dirty="0"/>
            </a:br>
            <a:endParaRPr lang="cs-CZ" sz="4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E9E2A33-B549-4627-9279-BD700CF78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303" y="5979196"/>
            <a:ext cx="11679810" cy="742279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samostatná chůze podél vodících linií a využitím trailingu</a:t>
            </a:r>
            <a:br>
              <a:rPr lang="cs-CZ" sz="1800" dirty="0"/>
            </a:br>
            <a:r>
              <a:rPr lang="cs-CZ" dirty="0"/>
              <a:t>aplikace bezpečnostních držení a postojů</a:t>
            </a:r>
          </a:p>
        </p:txBody>
      </p:sp>
    </p:spTree>
    <p:extLst>
      <p:ext uri="{BB962C8B-B14F-4D97-AF65-F5344CB8AC3E}">
        <p14:creationId xmlns:p14="http://schemas.microsoft.com/office/powerpoint/2010/main" val="543967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0FAC3A-82C4-491D-B57C-6A5A541FB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006" y="393959"/>
            <a:ext cx="11157994" cy="879256"/>
          </a:xfrm>
        </p:spPr>
        <p:txBody>
          <a:bodyPr>
            <a:normAutofit/>
          </a:bodyPr>
          <a:lstStyle/>
          <a:p>
            <a:r>
              <a:rPr lang="cs-CZ" b="1" u="sng" dirty="0"/>
              <a:t>Samostatná chůze bez užití pomůcek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7E2074-8320-E059-39AB-849810F9C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192193"/>
            <a:ext cx="4975502" cy="5271848"/>
          </a:xfrm>
        </p:spPr>
        <p:txBody>
          <a:bodyPr/>
          <a:lstStyle/>
          <a:p>
            <a:r>
              <a:rPr lang="cs-CZ" sz="3200" b="1" dirty="0">
                <a:solidFill>
                  <a:srgbClr val="FF0000"/>
                </a:solidFill>
              </a:rPr>
              <a:t>samostatná chůze podél vodících linií a využitím </a:t>
            </a:r>
            <a:r>
              <a:rPr lang="cs-CZ" sz="3200" b="1" dirty="0" err="1">
                <a:solidFill>
                  <a:srgbClr val="FF0000"/>
                </a:solidFill>
              </a:rPr>
              <a:t>trailingu</a:t>
            </a:r>
            <a:endParaRPr lang="cs-CZ" sz="3200" dirty="0">
              <a:solidFill>
                <a:srgbClr val="FF0000"/>
              </a:solidFill>
            </a:endParaRPr>
          </a:p>
          <a:p>
            <a:r>
              <a:rPr lang="cs-CZ" b="1" dirty="0"/>
              <a:t>rychlý přesun v bezpečném a známém prostředí</a:t>
            </a:r>
            <a:endParaRPr lang="cs-CZ" dirty="0"/>
          </a:p>
          <a:p>
            <a:pPr lvl="0"/>
            <a:r>
              <a:rPr lang="cs-CZ" b="1" dirty="0"/>
              <a:t>kluzná prstová technika</a:t>
            </a:r>
          </a:p>
          <a:p>
            <a:pPr lvl="0"/>
            <a:r>
              <a:rPr lang="cs-CZ" b="1" dirty="0"/>
              <a:t>nebezpečí: překážka na úrovni hlavy, břicha, nohou</a:t>
            </a:r>
            <a:endParaRPr lang="cs-CZ" dirty="0"/>
          </a:p>
          <a:p>
            <a:pPr marL="0" lv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osoba&#10;&#10;Popis byl vytvořen automaticky">
            <a:extLst>
              <a:ext uri="{FF2B5EF4-FFF2-40B4-BE49-F238E27FC236}">
                <a16:creationId xmlns:a16="http://schemas.microsoft.com/office/drawing/2014/main" id="{5B623247-587F-EAC4-4667-C3A65373B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002" y="1538288"/>
            <a:ext cx="4131197" cy="5189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6957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F18FEF-8B7B-3F3D-6050-3C1F6785E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82385"/>
            <a:ext cx="11277600" cy="1492132"/>
          </a:xfrm>
        </p:spPr>
        <p:txBody>
          <a:bodyPr/>
          <a:lstStyle/>
          <a:p>
            <a:r>
              <a:rPr lang="cs-CZ" b="1" u="sng" dirty="0"/>
              <a:t>Samostatná chůze bez užití pomůcek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523E46AE-CF7E-AEE8-B10F-0D447066D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034" y="1290578"/>
            <a:ext cx="5774155" cy="3593591"/>
          </a:xfrm>
        </p:spPr>
        <p:txBody>
          <a:bodyPr/>
          <a:lstStyle/>
          <a:p>
            <a:r>
              <a:rPr lang="cs-CZ" b="1" dirty="0"/>
              <a:t>Horní bezpečnostní postoj</a:t>
            </a:r>
          </a:p>
          <a:p>
            <a:pPr lvl="1"/>
            <a:r>
              <a:rPr lang="cs-CZ" b="1" dirty="0"/>
              <a:t>chůzi bez hole ve volném prostoru</a:t>
            </a:r>
            <a:endParaRPr lang="cs-CZ" dirty="0"/>
          </a:p>
          <a:p>
            <a:pPr lvl="1"/>
            <a:r>
              <a:rPr lang="cs-CZ" b="1" dirty="0"/>
              <a:t>hledání na zem spadlých předmětů</a:t>
            </a:r>
            <a:r>
              <a:rPr lang="cs-CZ" dirty="0"/>
              <a:t> </a:t>
            </a:r>
            <a:r>
              <a:rPr lang="cs-CZ" b="1" dirty="0"/>
              <a:t> </a:t>
            </a:r>
            <a:endParaRPr lang="cs-CZ" dirty="0"/>
          </a:p>
          <a:p>
            <a:endParaRPr lang="cs-CZ" dirty="0"/>
          </a:p>
        </p:txBody>
      </p:sp>
      <p:pic>
        <p:nvPicPr>
          <p:cNvPr id="15" name="Obrázek 14" descr="Obsah obrázku osoba, zeď, interiér, žena&#10;&#10;Popis byl vytvořen automaticky">
            <a:extLst>
              <a:ext uri="{FF2B5EF4-FFF2-40B4-BE49-F238E27FC236}">
                <a16:creationId xmlns:a16="http://schemas.microsoft.com/office/drawing/2014/main" id="{E503735C-ECBC-EE1A-A376-95069C373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982" y="1198861"/>
            <a:ext cx="4315058" cy="5659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ázek 15" descr="Obsah obrázku patro, interiér, osoba&#10;&#10;Popis byl vytvořen automaticky">
            <a:extLst>
              <a:ext uri="{FF2B5EF4-FFF2-40B4-BE49-F238E27FC236}">
                <a16:creationId xmlns:a16="http://schemas.microsoft.com/office/drawing/2014/main" id="{52669770-DCA5-8A2C-DC00-769A2EB85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46" y="2782709"/>
            <a:ext cx="3341937" cy="4139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 descr="Obsah obrázku patro, interiér, osoba&#10;&#10;Popis byl vytvořen automaticky">
            <a:extLst>
              <a:ext uri="{FF2B5EF4-FFF2-40B4-BE49-F238E27FC236}">
                <a16:creationId xmlns:a16="http://schemas.microsoft.com/office/drawing/2014/main" id="{DD33738C-DBCC-54F9-FD60-E5DEBEC06D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980" y="2782709"/>
            <a:ext cx="3246606" cy="4188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4185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AA61EC-3C95-AF07-1C1E-9EEC6DD8B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481" y="382385"/>
            <a:ext cx="11497519" cy="1492132"/>
          </a:xfrm>
        </p:spPr>
        <p:txBody>
          <a:bodyPr/>
          <a:lstStyle/>
          <a:p>
            <a:r>
              <a:rPr lang="cs-CZ" b="1" u="sng" dirty="0"/>
              <a:t>Samostatná chůze bez užití pomůcek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CF1D34-EB6E-E333-AF6A-B8DB794DC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1498923"/>
            <a:ext cx="6215764" cy="5359077"/>
          </a:xfrm>
        </p:spPr>
        <p:txBody>
          <a:bodyPr/>
          <a:lstStyle/>
          <a:p>
            <a:r>
              <a:rPr lang="cs-CZ" sz="3200" b="1" dirty="0"/>
              <a:t>Dolní bezpečnostní postoj </a:t>
            </a:r>
            <a:endParaRPr lang="cs-CZ" sz="3200" dirty="0"/>
          </a:p>
          <a:p>
            <a:pPr lvl="1"/>
            <a:r>
              <a:rPr lang="cs-CZ" sz="2800" b="1" dirty="0"/>
              <a:t>ochrana měkkých částí břicha</a:t>
            </a:r>
          </a:p>
          <a:p>
            <a:pPr lvl="1"/>
            <a:endParaRPr lang="cs-CZ" sz="2800" b="1" dirty="0"/>
          </a:p>
          <a:p>
            <a:r>
              <a:rPr lang="cs-CZ" sz="3200" b="1" dirty="0"/>
              <a:t>Kombinovaný bezpečnostní postoj</a:t>
            </a:r>
            <a:endParaRPr lang="cs-CZ" sz="2800" dirty="0"/>
          </a:p>
          <a:p>
            <a:pPr lvl="1"/>
            <a:r>
              <a:rPr lang="cs-CZ" sz="2800" b="1" dirty="0"/>
              <a:t>využívá výhod obou postupů</a:t>
            </a:r>
            <a:endParaRPr lang="cs-CZ" sz="2400" dirty="0"/>
          </a:p>
          <a:p>
            <a:pPr lvl="1"/>
            <a:endParaRPr lang="cs-CZ" sz="2800" dirty="0"/>
          </a:p>
          <a:p>
            <a:endParaRPr lang="cs-CZ" dirty="0"/>
          </a:p>
        </p:txBody>
      </p:sp>
      <p:pic>
        <p:nvPicPr>
          <p:cNvPr id="6" name="Obrázek 5" descr="Obsah obrázku zeď, osoba, interiér&#10;&#10;Popis byl vytvořen automaticky">
            <a:extLst>
              <a:ext uri="{FF2B5EF4-FFF2-40B4-BE49-F238E27FC236}">
                <a16:creationId xmlns:a16="http://schemas.microsoft.com/office/drawing/2014/main" id="{D813F219-C1E9-F32D-4CA7-C07A02600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407" y="1172341"/>
            <a:ext cx="2422907" cy="3193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9205775"/>
      </p:ext>
    </p:extLst>
  </p:cSld>
  <p:clrMapOvr>
    <a:masterClrMapping/>
  </p:clrMapOvr>
</p:sld>
</file>

<file path=ppt/theme/theme1.xml><?xml version="1.0" encoding="utf-8"?>
<a:theme xmlns:a="http://schemas.openxmlformats.org/drawingml/2006/main" name="Odznáček">
  <a:themeElements>
    <a:clrScheme name="Odznáček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dznáček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dznáček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{C9440E09-8B22-3740-861D-28A75A43179D}tf10001071</Template>
  <TotalTime>752</TotalTime>
  <Words>1665</Words>
  <Application>Microsoft Office PowerPoint</Application>
  <PresentationFormat>Širokoúhlá obrazovka</PresentationFormat>
  <Paragraphs>236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Arial</vt:lpstr>
      <vt:lpstr>Gill Sans MT</vt:lpstr>
      <vt:lpstr>Impact</vt:lpstr>
      <vt:lpstr>Times New Roman</vt:lpstr>
      <vt:lpstr>Odznáček</vt:lpstr>
      <vt:lpstr>POSP</vt:lpstr>
      <vt:lpstr>předpoklady</vt:lpstr>
      <vt:lpstr>Jesenský, wiener</vt:lpstr>
      <vt:lpstr>Základní pojmy</vt:lpstr>
      <vt:lpstr>Metodika nácviku POSP </vt:lpstr>
      <vt:lpstr>1. samostatná chůze bez užití pomůcek  </vt:lpstr>
      <vt:lpstr>Samostatná chůze bez užití pomůcek</vt:lpstr>
      <vt:lpstr>Samostatná chůze bez užití pomůcek</vt:lpstr>
      <vt:lpstr>Samostatná chůze bez užití pomůcek</vt:lpstr>
      <vt:lpstr>2. chůze s průvodcem</vt:lpstr>
      <vt:lpstr>2. chůze s průvodcem</vt:lpstr>
      <vt:lpstr>Základní držení a postavení</vt:lpstr>
      <vt:lpstr>specifické situace</vt:lpstr>
      <vt:lpstr>chůze zúženým prostorem </vt:lpstr>
      <vt:lpstr>Otevírání dveří</vt:lpstr>
      <vt:lpstr>dopravní prostředky</vt:lpstr>
      <vt:lpstr>restaurace</vt:lpstr>
      <vt:lpstr>toaleta</vt:lpstr>
      <vt:lpstr>3. Rozvoj přirozených pohybově orientačních schopností jedince</vt:lpstr>
      <vt:lpstr>od raného věku rozvíjet </vt:lpstr>
      <vt:lpstr>chůze s bílou holí</vt:lpstr>
      <vt:lpstr>Držení bílé hole</vt:lpstr>
      <vt:lpstr>Držení bílé hole</vt:lpstr>
      <vt:lpstr>Techniky vedení hole</vt:lpstr>
      <vt:lpstr>NÁCVIK SAMOSTATNÉ CHŮZE S BÍLOU HOLÍ </vt:lpstr>
      <vt:lpstr>POSP v jednotlivých životních etapách </vt:lpstr>
      <vt:lpstr>POSP v OBDOBÍ BATOLETE </vt:lpstr>
      <vt:lpstr>POSP v PŘEDŠKOLNÍM VĚKU </vt:lpstr>
      <vt:lpstr>POSP v jednotlivých životních etapách </vt:lpstr>
      <vt:lpstr>POSP Ve školním věku </vt:lpstr>
      <vt:lpstr>POSP V DOSPĚLOSTI A STÁŘÍ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POSP</dc:title>
  <dc:creator>Marta Kolaříková</dc:creator>
  <cp:lastModifiedBy>Marta Kolaříková</cp:lastModifiedBy>
  <cp:revision>39</cp:revision>
  <dcterms:created xsi:type="dcterms:W3CDTF">2022-04-25T20:39:05Z</dcterms:created>
  <dcterms:modified xsi:type="dcterms:W3CDTF">2024-04-02T18:46:39Z</dcterms:modified>
</cp:coreProperties>
</file>