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410" r:id="rId2"/>
    <p:sldId id="411" r:id="rId3"/>
    <p:sldId id="412" r:id="rId4"/>
    <p:sldId id="413" r:id="rId5"/>
    <p:sldId id="414" r:id="rId6"/>
    <p:sldId id="415" r:id="rId7"/>
    <p:sldId id="416" r:id="rId8"/>
    <p:sldId id="417" r:id="rId9"/>
    <p:sldId id="418" r:id="rId10"/>
    <p:sldId id="419" r:id="rId11"/>
    <p:sldId id="424" r:id="rId12"/>
    <p:sldId id="420" r:id="rId13"/>
    <p:sldId id="421" r:id="rId14"/>
    <p:sldId id="422" r:id="rId15"/>
    <p:sldId id="423" r:id="rId16"/>
    <p:sldId id="428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34" autoAdjust="0"/>
    <p:restoredTop sz="94660"/>
  </p:normalViewPr>
  <p:slideViewPr>
    <p:cSldViewPr snapToGrid="0">
      <p:cViewPr varScale="1">
        <p:scale>
          <a:sx n="82" d="100"/>
          <a:sy n="82" d="100"/>
        </p:scale>
        <p:origin x="73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dirty="0"/>
              <a:t>3/23/2024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dirty="0"/>
              <a:t>3/23/2024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dirty="0"/>
              <a:t>3/23/2024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dirty="0"/>
              <a:t>3/23/2024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dirty="0"/>
              <a:t>3/23/2024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dirty="0"/>
              <a:t>3/23/2024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dirty="0"/>
              <a:t>3/23/2024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dirty="0"/>
              <a:t>3/23/2024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dirty="0"/>
              <a:t>3/23/2024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dirty="0"/>
              <a:t>3/23/2024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dirty="0"/>
              <a:t>3/23/2024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BC1C18-307B-4F68-A007-B5B542270E8D}" type="datetimeFigureOut">
              <a:rPr lang="en-US" dirty="0"/>
              <a:t>3/23/2024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E6FB4F-95B4-309C-F467-FDD5179169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cs-CZ" sz="3200" b="0" i="0" dirty="0">
                <a:effectLst/>
                <a:latin typeface="Open Sans" panose="020B0606030504020204" pitchFamily="34" charset="0"/>
              </a:rPr>
              <a:t>Diagnostika vývoje v oblasti komunikace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658D96C-2AD9-C159-75AF-A72534B001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72274" y="5331583"/>
            <a:ext cx="5357600" cy="1160213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428963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FAADFB1-A9D8-4319-BAC8-6B3FD36BF2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7C5FC5-1BC6-470E-A163-7EE80D227E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8316889-BCD7-49B5-89BD-4FC1D29FEF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E12F873-5B9B-482F-9FB3-6355C4F3B7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245259-4364-4D53-AC48-3E893885AD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18EC38C-A1AF-8FFD-999A-CB6E79F99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9475" y="808056"/>
            <a:ext cx="4203364" cy="1077229"/>
          </a:xfrm>
        </p:spPr>
        <p:txBody>
          <a:bodyPr>
            <a:normAutofit/>
          </a:bodyPr>
          <a:lstStyle/>
          <a:p>
            <a:pPr algn="l"/>
            <a:r>
              <a:rPr lang="cs-CZ" sz="2400"/>
              <a:t>Dg proces </a:t>
            </a:r>
            <a:br>
              <a:rPr lang="cs-CZ" sz="2400"/>
            </a:br>
            <a:r>
              <a:rPr lang="cs-CZ" sz="2400"/>
              <a:t>Metodou pozorování chování</a:t>
            </a:r>
          </a:p>
        </p:txBody>
      </p:sp>
      <p:pic>
        <p:nvPicPr>
          <p:cNvPr id="5" name="Picture 4" descr="Detailní záběr poletujících bublin před rozmazaným pozadím">
            <a:extLst>
              <a:ext uri="{FF2B5EF4-FFF2-40B4-BE49-F238E27FC236}">
                <a16:creationId xmlns:a16="http://schemas.microsoft.com/office/drawing/2014/main" id="{5B1600B8-2560-30EE-FBBA-9BC007127AE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8502" r="28502"/>
          <a:stretch/>
        </p:blipFill>
        <p:spPr>
          <a:xfrm>
            <a:off x="1005401" y="227"/>
            <a:ext cx="4424045" cy="6858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B9C7619-9AF0-4D6F-B2E3-21032A5C3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0FCB6E4-186C-9013-96DC-93CED61961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9474" y="1619251"/>
            <a:ext cx="4689051" cy="490537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cs-CZ" sz="1400" dirty="0"/>
              <a:t>Zadání situací </a:t>
            </a:r>
            <a:r>
              <a:rPr lang="cs-CZ" sz="1400" b="1" dirty="0"/>
              <a:t>není standardizováno</a:t>
            </a:r>
          </a:p>
          <a:p>
            <a:pPr>
              <a:lnSpc>
                <a:spcPct val="110000"/>
              </a:lnSpc>
            </a:pPr>
            <a:r>
              <a:rPr lang="cs-CZ" sz="1400" dirty="0"/>
              <a:t>Cíl: </a:t>
            </a:r>
            <a:r>
              <a:rPr lang="cs-CZ" sz="1400" b="1" dirty="0"/>
              <a:t>vyvolat co nejvíce různorodých reakcí</a:t>
            </a:r>
          </a:p>
          <a:p>
            <a:pPr>
              <a:lnSpc>
                <a:spcPct val="110000"/>
              </a:lnSpc>
            </a:pPr>
            <a:r>
              <a:rPr lang="cs-CZ" sz="1400" dirty="0"/>
              <a:t>Dítě pro každou situaci motivováno </a:t>
            </a:r>
            <a:r>
              <a:rPr lang="cs-CZ" sz="1400" dirty="0">
                <a:latin typeface="Century Gothic" panose="020B0502020202020204" pitchFamily="34" charset="0"/>
              </a:rPr>
              <a:t>→ </a:t>
            </a:r>
            <a:r>
              <a:rPr lang="cs-CZ" sz="1400" dirty="0"/>
              <a:t>intenzivní pozitivní kontakt k dítěti</a:t>
            </a:r>
          </a:p>
          <a:p>
            <a:pPr lvl="1">
              <a:lnSpc>
                <a:spcPct val="110000"/>
              </a:lnSpc>
            </a:pPr>
            <a:r>
              <a:rPr lang="cs-CZ" sz="1200" dirty="0"/>
              <a:t>respektování jeho pozornosti a únavy</a:t>
            </a:r>
          </a:p>
          <a:p>
            <a:pPr lvl="1">
              <a:lnSpc>
                <a:spcPct val="110000"/>
              </a:lnSpc>
            </a:pPr>
            <a:r>
              <a:rPr lang="cs-CZ" sz="1200" dirty="0"/>
              <a:t>sladěnost použitých předmětů podle zájmu dítěte</a:t>
            </a:r>
          </a:p>
          <a:p>
            <a:pPr lvl="1">
              <a:lnSpc>
                <a:spcPct val="110000"/>
              </a:lnSpc>
            </a:pPr>
            <a:r>
              <a:rPr lang="cs-CZ" sz="1200" dirty="0"/>
              <a:t>jako výjimka mohou být nabídnuty také sladkosti</a:t>
            </a:r>
          </a:p>
          <a:p>
            <a:pPr>
              <a:lnSpc>
                <a:spcPct val="110000"/>
              </a:lnSpc>
            </a:pPr>
            <a:endParaRPr lang="cs-CZ" sz="1400" dirty="0"/>
          </a:p>
          <a:p>
            <a:pPr>
              <a:lnSpc>
                <a:spcPct val="110000"/>
              </a:lnSpc>
            </a:pPr>
            <a:r>
              <a:rPr lang="cs-CZ" sz="1400" i="1" dirty="0"/>
              <a:t>Bublifuk postavíme mimo dosah </a:t>
            </a:r>
            <a:r>
              <a:rPr lang="cs-CZ" sz="1400" i="1" dirty="0">
                <a:latin typeface="Century Gothic" panose="020B0502020202020204" pitchFamily="34" charset="0"/>
              </a:rPr>
              <a:t>→ </a:t>
            </a:r>
            <a:r>
              <a:rPr lang="cs-CZ" sz="1400" i="1" dirty="0"/>
              <a:t>podle reakce dítěte jej přiblížíme k sobě a vyčkáváme, zda dítě požádá, aby dospělý fouknul </a:t>
            </a:r>
            <a:r>
              <a:rPr lang="cs-CZ" sz="1400" i="1" dirty="0">
                <a:latin typeface="Century Gothic" panose="020B0502020202020204" pitchFamily="34" charset="0"/>
              </a:rPr>
              <a:t>→</a:t>
            </a:r>
            <a:r>
              <a:rPr lang="cs-CZ" sz="1400" i="1" dirty="0"/>
              <a:t> po fouknutí do bublifuku </a:t>
            </a:r>
            <a:r>
              <a:rPr lang="cs-CZ" sz="1400" i="1" dirty="0">
                <a:latin typeface="Century Gothic" panose="020B0502020202020204" pitchFamily="34" charset="0"/>
              </a:rPr>
              <a:t>→ </a:t>
            </a:r>
            <a:r>
              <a:rPr lang="cs-CZ" sz="1400" i="1" dirty="0"/>
              <a:t>pozorování, zda dítě reaguje komentářem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AFBE0AC-23B1-4352-95D2-C71EB6D150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5411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A97B08B2-0DA5-4B7F-A47D-5C15ECFB0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ítě hrající si s bloky">
            <a:extLst>
              <a:ext uri="{FF2B5EF4-FFF2-40B4-BE49-F238E27FC236}">
                <a16:creationId xmlns:a16="http://schemas.microsoft.com/office/drawing/2014/main" id="{2CE370C3-E32B-89BC-3457-EDC9953011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389" r="9091"/>
          <a:stretch/>
        </p:blipFill>
        <p:spPr>
          <a:xfrm>
            <a:off x="20" y="227"/>
            <a:ext cx="12191675" cy="6858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9C770FC-6D2D-4B73-8219-CFEB0B146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DD31FDA-BCB5-4B8D-8FB8-8CCF019C9F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590A298A-601D-412F-9A93-09DCA9DBE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474A3CD-596C-4FAC-8913-C98848CD2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6A99299-7151-43AF-94CF-2ADA8412B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5" y="0"/>
            <a:ext cx="4431479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1A89B4F-1998-BE28-23C5-B4A37F865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4738" y="808056"/>
            <a:ext cx="2659944" cy="1225532"/>
          </a:xfrm>
        </p:spPr>
        <p:txBody>
          <a:bodyPr>
            <a:normAutofit/>
          </a:bodyPr>
          <a:lstStyle/>
          <a:p>
            <a:pPr algn="l"/>
            <a:r>
              <a:rPr lang="cs-CZ" sz="2600"/>
              <a:t>Vyhodnocení pozorování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933590A-C471-DE33-EED9-98BD763B7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6281" y="2171700"/>
            <a:ext cx="2668401" cy="3878243"/>
          </a:xfrm>
        </p:spPr>
        <p:txBody>
          <a:bodyPr>
            <a:normAutofit/>
          </a:bodyPr>
          <a:lstStyle/>
          <a:p>
            <a:r>
              <a:rPr lang="cs-CZ" sz="1600"/>
              <a:t>1. Kontakt</a:t>
            </a:r>
          </a:p>
          <a:p>
            <a:r>
              <a:rPr lang="cs-CZ" sz="1600"/>
              <a:t>2. Zájem a motivace</a:t>
            </a:r>
          </a:p>
          <a:p>
            <a:r>
              <a:rPr lang="cs-CZ" sz="1600"/>
              <a:t>3. Zacházení se zatížením</a:t>
            </a:r>
          </a:p>
          <a:p>
            <a:r>
              <a:rPr lang="cs-CZ" sz="1600"/>
              <a:t>4. Generalizace pozorování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9BB4655-F250-4A6F-9526-13AFF61186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3755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9284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97B08B2-0DA5-4B7F-A47D-5C15ECFB0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va komunikující telefony">
            <a:extLst>
              <a:ext uri="{FF2B5EF4-FFF2-40B4-BE49-F238E27FC236}">
                <a16:creationId xmlns:a16="http://schemas.microsoft.com/office/drawing/2014/main" id="{9C4EE6A8-AEA5-1EC3-C1CE-7682EB24C7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24998"/>
          <a:stretch/>
        </p:blipFill>
        <p:spPr>
          <a:xfrm>
            <a:off x="20" y="227"/>
            <a:ext cx="12191675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C770FC-6D2D-4B73-8219-CFEB0B146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DD31FDA-BCB5-4B8D-8FB8-8CCF019C9F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90A298A-601D-412F-9A93-09DCA9DBE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474A3CD-596C-4FAC-8913-C98848CD2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6A99299-7151-43AF-94CF-2ADA8412B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5" y="0"/>
            <a:ext cx="4431479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207FCF3-7E9F-DB5A-3283-78CC45745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4738" y="808056"/>
            <a:ext cx="2659944" cy="1225532"/>
          </a:xfrm>
        </p:spPr>
        <p:txBody>
          <a:bodyPr>
            <a:normAutofit/>
          </a:bodyPr>
          <a:lstStyle/>
          <a:p>
            <a:pPr algn="l"/>
            <a:r>
              <a:rPr lang="cs-CZ" sz="2600" dirty="0"/>
              <a:t>1) Kontakt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72ABEB1-2995-8BA9-A2FD-828B25C3AB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6281" y="2171700"/>
            <a:ext cx="2668401" cy="3878243"/>
          </a:xfrm>
        </p:spPr>
        <p:txBody>
          <a:bodyPr>
            <a:normAutofit/>
          </a:bodyPr>
          <a:lstStyle/>
          <a:p>
            <a:r>
              <a:rPr lang="cs-CZ" sz="1600" dirty="0"/>
              <a:t>Jaký byl kontakt s dítětem? </a:t>
            </a:r>
          </a:p>
          <a:p>
            <a:r>
              <a:rPr lang="cs-CZ" sz="1600" dirty="0"/>
              <a:t>Vyhledává zrakový kontakt? </a:t>
            </a:r>
          </a:p>
          <a:p>
            <a:r>
              <a:rPr lang="cs-CZ" sz="1600" dirty="0"/>
              <a:t>Vyhledává tělesný kontakt? </a:t>
            </a:r>
          </a:p>
          <a:p>
            <a:r>
              <a:rPr lang="cs-CZ" sz="1600" dirty="0"/>
              <a:t>Drží se zpátky nebo je otevřené? </a:t>
            </a:r>
          </a:p>
          <a:p>
            <a:r>
              <a:rPr lang="cs-CZ" sz="1600" dirty="0"/>
              <a:t>Bylo ovlivněno ostýchavostí?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9BB4655-F250-4A6F-9526-13AFF61186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3755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5819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97B08B2-0DA5-4B7F-A47D-5C15ECFB0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Kousky puzzle">
            <a:extLst>
              <a:ext uri="{FF2B5EF4-FFF2-40B4-BE49-F238E27FC236}">
                <a16:creationId xmlns:a16="http://schemas.microsoft.com/office/drawing/2014/main" id="{4FE29C8C-A798-1E5E-EA98-B69403C625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670" r="-1" b="5741"/>
          <a:stretch/>
        </p:blipFill>
        <p:spPr>
          <a:xfrm>
            <a:off x="20" y="227"/>
            <a:ext cx="12191675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C770FC-6D2D-4B73-8219-CFEB0B146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DD31FDA-BCB5-4B8D-8FB8-8CCF019C9F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90A298A-601D-412F-9A93-09DCA9DBE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474A3CD-596C-4FAC-8913-C98848CD2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6A99299-7151-43AF-94CF-2ADA8412B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5" y="0"/>
            <a:ext cx="4431479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7091171-19FD-4DAD-7366-A9D214A09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4738" y="808056"/>
            <a:ext cx="2659944" cy="1225532"/>
          </a:xfrm>
        </p:spPr>
        <p:txBody>
          <a:bodyPr>
            <a:normAutofit/>
          </a:bodyPr>
          <a:lstStyle/>
          <a:p>
            <a:pPr algn="l"/>
            <a:r>
              <a:rPr lang="cs-CZ" sz="2600" dirty="0"/>
              <a:t>2) Zájem a motivace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E5F3E1C-D2CA-EA0C-801D-2F9D62665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6281" y="1866900"/>
            <a:ext cx="3224844" cy="4867275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cs-CZ" sz="1400" dirty="0"/>
              <a:t>Jaká byla spolupráce s dítětem? </a:t>
            </a:r>
          </a:p>
          <a:p>
            <a:pPr>
              <a:lnSpc>
                <a:spcPct val="110000"/>
              </a:lnSpc>
            </a:pPr>
            <a:r>
              <a:rPr lang="cs-CZ" sz="1400" dirty="0"/>
              <a:t>Unavilo se rychle? </a:t>
            </a:r>
          </a:p>
          <a:p>
            <a:pPr>
              <a:lnSpc>
                <a:spcPct val="110000"/>
              </a:lnSpc>
            </a:pPr>
            <a:r>
              <a:rPr lang="cs-CZ" sz="1400" dirty="0"/>
              <a:t>Zajímalo se jen málo o věci nebo jej oslovilo mnoho situací? </a:t>
            </a:r>
          </a:p>
          <a:p>
            <a:pPr>
              <a:lnSpc>
                <a:spcPct val="110000"/>
              </a:lnSpc>
            </a:pPr>
            <a:r>
              <a:rPr lang="cs-CZ" sz="1400" dirty="0"/>
              <a:t>Mělo zájem spíše o předměty, zážitky nebo dospělé? </a:t>
            </a:r>
          </a:p>
          <a:p>
            <a:pPr>
              <a:lnSpc>
                <a:spcPct val="110000"/>
              </a:lnSpc>
            </a:pPr>
            <a:r>
              <a:rPr lang="cs-CZ" sz="1400" dirty="0"/>
              <a:t>Byly komunikační vyjádření omezeny na vyvolané situace nebo dělalo spontánní vyjádření, jako by mělo velkou potřebu sdělovat? </a:t>
            </a:r>
          </a:p>
          <a:p>
            <a:pPr>
              <a:lnSpc>
                <a:spcPct val="110000"/>
              </a:lnSpc>
            </a:pPr>
            <a:r>
              <a:rPr lang="cs-CZ" sz="1400" dirty="0"/>
              <a:t>Mělo radost z vyřešení problému a opakovalo se to spontánně?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9BB4655-F250-4A6F-9526-13AFF61186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3755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330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734F33-5369-4D71-8F99-89646D209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3) Zacházení se zatížením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C66CB8-4456-C95E-7644-5741465BF2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Projevilo negativní emoce, když nebyla přání hned splněna nebo nemohlo vyřešit úlohu? </a:t>
            </a:r>
          </a:p>
          <a:p>
            <a:r>
              <a:rPr lang="cs-CZ" dirty="0"/>
              <a:t>Projevilo při nedorozuměních, nedostatečné zátěži nebo přetížení signály přetížení? (např. odvrácení, zívání, stereotypy, křik, agresi)</a:t>
            </a:r>
          </a:p>
          <a:p>
            <a:pPr lvl="1"/>
            <a:r>
              <a:rPr lang="cs-CZ" dirty="0"/>
              <a:t>Byly spíše subtilní (např. krátké odvrácení), nebo prudké (např. křik / pokusy situaci opustit)? </a:t>
            </a:r>
          </a:p>
        </p:txBody>
      </p:sp>
    </p:spTree>
    <p:extLst>
      <p:ext uri="{BB962C8B-B14F-4D97-AF65-F5344CB8AC3E}">
        <p14:creationId xmlns:p14="http://schemas.microsoft.com/office/powerpoint/2010/main" val="26644004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8">
            <a:extLst>
              <a:ext uri="{FF2B5EF4-FFF2-40B4-BE49-F238E27FC236}">
                <a16:creationId xmlns:a16="http://schemas.microsoft.com/office/drawing/2014/main" id="{43BBAF34-367D-4E18-A62E-4602BD908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4" descr="Jeden v davu">
            <a:extLst>
              <a:ext uri="{FF2B5EF4-FFF2-40B4-BE49-F238E27FC236}">
                <a16:creationId xmlns:a16="http://schemas.microsoft.com/office/drawing/2014/main" id="{DB8DAE61-0E2F-5C5C-2A96-DD26116F7E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05" r="-1" b="8993"/>
          <a:stretch/>
        </p:blipFill>
        <p:spPr>
          <a:xfrm>
            <a:off x="20" y="227"/>
            <a:ext cx="12191675" cy="6858000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D445918B-6272-4727-A3FA-F23651AECA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26" name="Picture 12">
            <a:extLst>
              <a:ext uri="{FF2B5EF4-FFF2-40B4-BE49-F238E27FC236}">
                <a16:creationId xmlns:a16="http://schemas.microsoft.com/office/drawing/2014/main" id="{A9A96FF2-ACD7-48C4-BCE1-FC7F42108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27" name="Rectangle 14">
            <a:extLst>
              <a:ext uri="{FF2B5EF4-FFF2-40B4-BE49-F238E27FC236}">
                <a16:creationId xmlns:a16="http://schemas.microsoft.com/office/drawing/2014/main" id="{99A4CF08-858A-49E4-B707-4E7585D11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16">
            <a:extLst>
              <a:ext uri="{FF2B5EF4-FFF2-40B4-BE49-F238E27FC236}">
                <a16:creationId xmlns:a16="http://schemas.microsoft.com/office/drawing/2014/main" id="{56938E62-910D-4D69-AA09-567AAAC37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18">
            <a:extLst>
              <a:ext uri="{FF2B5EF4-FFF2-40B4-BE49-F238E27FC236}">
                <a16:creationId xmlns:a16="http://schemas.microsoft.com/office/drawing/2014/main" id="{A74E54C6-D084-4BC8-B3F9-8B9EC22A6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5" y="0"/>
            <a:ext cx="589207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5EE9600-524D-DECC-599B-FF753944C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4738" y="808056"/>
            <a:ext cx="4119672" cy="1077229"/>
          </a:xfrm>
        </p:spPr>
        <p:txBody>
          <a:bodyPr>
            <a:normAutofit/>
          </a:bodyPr>
          <a:lstStyle/>
          <a:p>
            <a:pPr algn="l"/>
            <a:r>
              <a:rPr lang="cs-CZ" dirty="0"/>
              <a:t>4) Generalizace pozorování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85D60AF-571C-D2FA-76CC-937BE64C5E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4739" y="2052116"/>
            <a:ext cx="4119672" cy="3997828"/>
          </a:xfrm>
        </p:spPr>
        <p:txBody>
          <a:bodyPr>
            <a:normAutofit/>
          </a:bodyPr>
          <a:lstStyle/>
          <a:p>
            <a:r>
              <a:rPr lang="cs-CZ" sz="1800"/>
              <a:t>Odpovídalo chování dítěte jeho běžnému chování podle dojmu jeho rodičů nebo vychovatelů?</a:t>
            </a:r>
          </a:p>
        </p:txBody>
      </p:sp>
      <p:sp>
        <p:nvSpPr>
          <p:cNvPr id="30" name="Rectangle 20">
            <a:extLst>
              <a:ext uri="{FF2B5EF4-FFF2-40B4-BE49-F238E27FC236}">
                <a16:creationId xmlns:a16="http://schemas.microsoft.com/office/drawing/2014/main" id="{777713DB-A0B1-4507-9991-B6DCAE436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99610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7463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052685-F772-84A3-F45C-369FF3470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4444" y="808056"/>
            <a:ext cx="3319381" cy="1077229"/>
          </a:xfrm>
        </p:spPr>
        <p:txBody>
          <a:bodyPr>
            <a:normAutofit/>
          </a:bodyPr>
          <a:lstStyle/>
          <a:p>
            <a:pPr algn="l"/>
            <a:r>
              <a:rPr lang="cs-CZ" dirty="0"/>
              <a:t>Kontrolní otázky a úkoly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98F8B0D-044C-DD67-C3CA-A22317AB95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4444" y="2052116"/>
            <a:ext cx="3319381" cy="3997828"/>
          </a:xfrm>
        </p:spPr>
        <p:txBody>
          <a:bodyPr>
            <a:normAutofit/>
          </a:bodyPr>
          <a:lstStyle/>
          <a:p>
            <a:r>
              <a:rPr lang="cs-CZ" sz="1800" dirty="0"/>
              <a:t>Objasněte potřebu diagnostiky vývoje komunikace s důrazem na rané období </a:t>
            </a:r>
          </a:p>
          <a:p>
            <a:pPr marL="6160" indent="0">
              <a:buNone/>
            </a:pPr>
            <a:endParaRPr lang="cs-CZ" sz="1800" dirty="0"/>
          </a:p>
          <a:p>
            <a:r>
              <a:rPr lang="cs-CZ" sz="1800" dirty="0"/>
              <a:t>Charakterizujte pravidla diagnostického procesu</a:t>
            </a:r>
          </a:p>
          <a:p>
            <a:endParaRPr lang="cs-CZ" sz="1800" dirty="0"/>
          </a:p>
        </p:txBody>
      </p:sp>
      <p:pic>
        <p:nvPicPr>
          <p:cNvPr id="5" name="Picture 4" descr="Prázdné bubliny řeči">
            <a:extLst>
              <a:ext uri="{FF2B5EF4-FFF2-40B4-BE49-F238E27FC236}">
                <a16:creationId xmlns:a16="http://schemas.microsoft.com/office/drawing/2014/main" id="{8F031A6D-4C25-7449-0AB0-D66EBBCB79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11" r="20016" b="-2"/>
          <a:stretch/>
        </p:blipFill>
        <p:spPr>
          <a:xfrm>
            <a:off x="6096543" y="227"/>
            <a:ext cx="5288377" cy="6858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36783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FAADFB1-A9D8-4319-BAC8-6B3FD36BF2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7C5FC5-1BC6-470E-A163-7EE80D227E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8316889-BCD7-49B5-89BD-4FC1D29FEF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E12F873-5B9B-482F-9FB3-6355C4F3B7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245259-4364-4D53-AC48-3E893885AD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2A19EC6-15F4-C16B-3318-A7FFF1398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9475" y="808056"/>
            <a:ext cx="4203364" cy="1077229"/>
          </a:xfrm>
        </p:spPr>
        <p:txBody>
          <a:bodyPr>
            <a:normAutofit/>
          </a:bodyPr>
          <a:lstStyle/>
          <a:p>
            <a:pPr algn="l"/>
            <a:r>
              <a:rPr lang="cs-CZ" dirty="0"/>
              <a:t>Diagnostika vývoje v oblasti komunikace</a:t>
            </a:r>
            <a:endParaRPr lang="cs-CZ"/>
          </a:p>
        </p:txBody>
      </p:sp>
      <p:pic>
        <p:nvPicPr>
          <p:cNvPr id="5" name="Picture 4" descr="Novorozenec držící matek za ruku">
            <a:extLst>
              <a:ext uri="{FF2B5EF4-FFF2-40B4-BE49-F238E27FC236}">
                <a16:creationId xmlns:a16="http://schemas.microsoft.com/office/drawing/2014/main" id="{2FE084DA-7CA5-93C5-BCB3-A55B0F2739E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8495" r="28495"/>
          <a:stretch/>
        </p:blipFill>
        <p:spPr>
          <a:xfrm>
            <a:off x="1005401" y="227"/>
            <a:ext cx="4424045" cy="6858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B9C7619-9AF0-4D6F-B2E3-21032A5C3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A49025-139A-3988-9D6C-BDE613662B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9474" y="2052116"/>
            <a:ext cx="4203365" cy="399782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cs-CZ" sz="1400" dirty="0"/>
              <a:t>Začátek dorozumívání </a:t>
            </a:r>
            <a:r>
              <a:rPr lang="cs-CZ" sz="1400" dirty="0">
                <a:latin typeface="Century Gothic" panose="020B0502020202020204" pitchFamily="34" charset="0"/>
              </a:rPr>
              <a:t>→ </a:t>
            </a:r>
            <a:r>
              <a:rPr lang="cs-CZ" sz="1400" b="1" dirty="0">
                <a:latin typeface="Century Gothic" panose="020B0502020202020204" pitchFamily="34" charset="0"/>
              </a:rPr>
              <a:t>první křik dítěte</a:t>
            </a:r>
          </a:p>
          <a:p>
            <a:pPr>
              <a:lnSpc>
                <a:spcPct val="110000"/>
              </a:lnSpc>
            </a:pPr>
            <a:r>
              <a:rPr lang="cs-CZ" sz="1400" dirty="0"/>
              <a:t>Dítě se začíná vyjadřovat také jinak než hlasem </a:t>
            </a:r>
            <a:r>
              <a:rPr lang="cs-CZ" sz="1400" dirty="0">
                <a:latin typeface="Century Gothic" panose="020B0502020202020204" pitchFamily="34" charset="0"/>
              </a:rPr>
              <a:t>→ </a:t>
            </a:r>
            <a:r>
              <a:rPr lang="cs-CZ" sz="1400" b="1" dirty="0"/>
              <a:t>řečí těla</a:t>
            </a:r>
          </a:p>
          <a:p>
            <a:pPr lvl="1">
              <a:lnSpc>
                <a:spcPct val="110000"/>
              </a:lnSpc>
            </a:pPr>
            <a:r>
              <a:rPr lang="cs-CZ" sz="1400" dirty="0"/>
              <a:t>napnutím a uvolněním</a:t>
            </a:r>
          </a:p>
          <a:p>
            <a:pPr lvl="1">
              <a:lnSpc>
                <a:spcPct val="110000"/>
              </a:lnSpc>
            </a:pPr>
            <a:r>
              <a:rPr lang="cs-CZ" sz="1400" dirty="0"/>
              <a:t>klidem a neklidem</a:t>
            </a:r>
          </a:p>
          <a:p>
            <a:pPr lvl="1">
              <a:lnSpc>
                <a:spcPct val="110000"/>
              </a:lnSpc>
            </a:pPr>
            <a:r>
              <a:rPr lang="cs-CZ" sz="1400" dirty="0"/>
              <a:t>zadíváním se nebo odvrácením zraku </a:t>
            </a:r>
            <a:r>
              <a:rPr lang="cs-CZ" sz="1400" dirty="0">
                <a:latin typeface="Century Gothic" panose="020B0502020202020204" pitchFamily="34" charset="0"/>
              </a:rPr>
              <a:t>→ </a:t>
            </a:r>
            <a:r>
              <a:rPr lang="cs-CZ" sz="1400" dirty="0"/>
              <a:t>rodiče těmto signálům rozumí</a:t>
            </a:r>
          </a:p>
          <a:p>
            <a:pPr>
              <a:lnSpc>
                <a:spcPct val="110000"/>
              </a:lnSpc>
            </a:pPr>
            <a:r>
              <a:rPr lang="cs-CZ" sz="1400" dirty="0"/>
              <a:t>Vývoj dorozumívání neprobíhá pouze v řeči </a:t>
            </a:r>
            <a:r>
              <a:rPr lang="cs-CZ" sz="1400" dirty="0">
                <a:latin typeface="Century Gothic" panose="020B0502020202020204" pitchFamily="34" charset="0"/>
              </a:rPr>
              <a:t>→ </a:t>
            </a:r>
            <a:r>
              <a:rPr lang="cs-CZ" sz="1400" b="1" dirty="0"/>
              <a:t>v oblasti zrakové a gestikulace</a:t>
            </a:r>
          </a:p>
          <a:p>
            <a:pPr>
              <a:lnSpc>
                <a:spcPct val="110000"/>
              </a:lnSpc>
            </a:pPr>
            <a:r>
              <a:rPr lang="cs-CZ" sz="1400" b="1" dirty="0"/>
              <a:t>Vývoj postupuje </a:t>
            </a:r>
            <a:r>
              <a:rPr lang="cs-CZ" sz="1400" dirty="0">
                <a:latin typeface="Century Gothic" panose="020B0502020202020204" pitchFamily="34" charset="0"/>
              </a:rPr>
              <a:t>→ od </a:t>
            </a:r>
            <a:r>
              <a:rPr lang="cs-CZ" sz="1400" dirty="0"/>
              <a:t>počátečních znaků dorozumívání </a:t>
            </a:r>
            <a:r>
              <a:rPr lang="cs-CZ" sz="1400" dirty="0">
                <a:latin typeface="Century Gothic" panose="020B0502020202020204" pitchFamily="34" charset="0"/>
              </a:rPr>
              <a:t>→</a:t>
            </a:r>
            <a:r>
              <a:rPr lang="cs-CZ" sz="1400" dirty="0"/>
              <a:t> k cílenému projevu přání/zájmů prostřednictvím slov nebo gestikulace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AFBE0AC-23B1-4352-95D2-C71EB6D150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926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E64A3C-CC8D-E804-D444-1BC8095D8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Diagnostika vývoje komunikace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1F23F37-7039-AC2A-68F4-AB740A50F6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3599" y="1724025"/>
            <a:ext cx="7796540" cy="4762500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Výše zmíněnou vývojovou cestou procházejí i děti se ztíženým vývojem schopnosti porozumět</a:t>
            </a:r>
          </a:p>
          <a:p>
            <a:r>
              <a:rPr lang="cs-CZ" dirty="0"/>
              <a:t>Pokud se zaměříme na </a:t>
            </a:r>
            <a:r>
              <a:rPr lang="cs-CZ" b="1" dirty="0"/>
              <a:t>současný stav </a:t>
            </a:r>
            <a:r>
              <a:rPr lang="cs-CZ" dirty="0">
                <a:latin typeface="Century Gothic" panose="020B0502020202020204" pitchFamily="34" charset="0"/>
              </a:rPr>
              <a:t>→</a:t>
            </a:r>
            <a:r>
              <a:rPr lang="cs-CZ" dirty="0"/>
              <a:t> určíme, v jakém bodě (</a:t>
            </a:r>
            <a:r>
              <a:rPr lang="cs-CZ" b="1" dirty="0"/>
              <a:t>v jaké fázi vývoje</a:t>
            </a:r>
            <a:r>
              <a:rPr lang="cs-CZ" dirty="0"/>
              <a:t>) se děti právě nacházejí </a:t>
            </a:r>
            <a:r>
              <a:rPr lang="cs-CZ" dirty="0">
                <a:latin typeface="Century Gothic" panose="020B0502020202020204" pitchFamily="34" charset="0"/>
              </a:rPr>
              <a:t>→</a:t>
            </a:r>
            <a:r>
              <a:rPr lang="cs-CZ" dirty="0"/>
              <a:t> můžeme nastavit </a:t>
            </a:r>
            <a:r>
              <a:rPr lang="cs-CZ" b="1" dirty="0"/>
              <a:t>vhodnou intervenci</a:t>
            </a:r>
          </a:p>
          <a:p>
            <a:r>
              <a:rPr lang="cs-CZ" dirty="0"/>
              <a:t>Diagnostikou lze zhodnotit </a:t>
            </a:r>
            <a:r>
              <a:rPr lang="cs-CZ" b="1" dirty="0"/>
              <a:t>předpoklady pro osvojení jazykového systému</a:t>
            </a:r>
            <a:r>
              <a:rPr lang="cs-CZ" dirty="0"/>
              <a:t> </a:t>
            </a:r>
            <a:r>
              <a:rPr lang="cs-CZ" dirty="0">
                <a:latin typeface="Century Gothic" panose="020B0502020202020204" pitchFamily="34" charset="0"/>
              </a:rPr>
              <a:t>→ </a:t>
            </a:r>
            <a:r>
              <a:rPr lang="cs-CZ" dirty="0"/>
              <a:t>nastavit cílenou jazykovou podporu, případně využít gestikulaci atp.</a:t>
            </a:r>
          </a:p>
          <a:p>
            <a:r>
              <a:rPr lang="cs-CZ" dirty="0"/>
              <a:t>Určitá </a:t>
            </a:r>
            <a:r>
              <a:rPr lang="cs-CZ" b="1" dirty="0"/>
              <a:t>komunikační úroveň</a:t>
            </a:r>
            <a:r>
              <a:rPr lang="cs-CZ" dirty="0"/>
              <a:t> </a:t>
            </a:r>
            <a:r>
              <a:rPr lang="cs-CZ" dirty="0">
                <a:latin typeface="Century Gothic" panose="020B0502020202020204" pitchFamily="34" charset="0"/>
              </a:rPr>
              <a:t>→ </a:t>
            </a:r>
            <a:r>
              <a:rPr lang="cs-CZ" b="1" dirty="0"/>
              <a:t>předpoklad pro porozumění </a:t>
            </a:r>
            <a:r>
              <a:rPr lang="cs-CZ" dirty="0"/>
              <a:t>řečovým nebo neřečovým symbolům</a:t>
            </a:r>
          </a:p>
          <a:p>
            <a:pPr lvl="1"/>
            <a:r>
              <a:rPr lang="cs-CZ" dirty="0">
                <a:latin typeface="+mj-lt"/>
              </a:rPr>
              <a:t>Diagnostika schopnosti porozumění je možná cíleným pozorováním chování → cílem </a:t>
            </a:r>
            <a:r>
              <a:rPr lang="cs-CZ" b="1" dirty="0">
                <a:latin typeface="+mj-lt"/>
              </a:rPr>
              <a:t>popis chování v komunikačních situacích</a:t>
            </a:r>
          </a:p>
          <a:p>
            <a:pPr lvl="2"/>
            <a:r>
              <a:rPr lang="cs-CZ" dirty="0"/>
              <a:t>Jsou vytvářeny situace, které mají dítě podnítit ke komunikačním reakcím</a:t>
            </a:r>
            <a:endParaRPr lang="cs-CZ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5815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39EEDD-3170-1A13-0707-3D1C30016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Situace vyvolávající komunikaci v dg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A2486E3-372C-BB70-FA46-2978815444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 </a:t>
            </a:r>
            <a:r>
              <a:rPr lang="cs-CZ" b="1" dirty="0"/>
              <a:t>rané komunikaci </a:t>
            </a:r>
            <a:r>
              <a:rPr lang="cs-CZ" dirty="0"/>
              <a:t>stojí v popředí především </a:t>
            </a:r>
            <a:r>
              <a:rPr lang="cs-CZ" b="1" dirty="0"/>
              <a:t>3 funkce</a:t>
            </a:r>
            <a:r>
              <a:rPr lang="cs-CZ" dirty="0"/>
              <a:t>: </a:t>
            </a:r>
          </a:p>
          <a:p>
            <a:pPr lvl="1"/>
            <a:r>
              <a:rPr lang="cs-CZ" dirty="0"/>
              <a:t>Žádost o něco</a:t>
            </a:r>
          </a:p>
          <a:p>
            <a:pPr lvl="1"/>
            <a:r>
              <a:rPr lang="cs-CZ" dirty="0"/>
              <a:t>Komentování zážitků </a:t>
            </a:r>
          </a:p>
          <a:p>
            <a:pPr lvl="1"/>
            <a:r>
              <a:rPr lang="cs-CZ" dirty="0"/>
              <a:t>Námitka</a:t>
            </a:r>
          </a:p>
        </p:txBody>
      </p:sp>
    </p:spTree>
    <p:extLst>
      <p:ext uri="{BB962C8B-B14F-4D97-AF65-F5344CB8AC3E}">
        <p14:creationId xmlns:p14="http://schemas.microsoft.com/office/powerpoint/2010/main" val="38944986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00748FE5-971C-4D3D-9E82-844F9896D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65180ED-82FA-4DB9-977A-EF01472A5B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770DC71-8434-464C-A23E-E7BC9BC89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357561C8-C082-42A2-8092-4FB6D770AC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FC43BFC-462D-410C-B3EE-F37EF751C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B821C46-2C31-4D76-62F6-2B5A6F8B3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4525" y="808056"/>
            <a:ext cx="5338372" cy="1077229"/>
          </a:xfrm>
        </p:spPr>
        <p:txBody>
          <a:bodyPr>
            <a:normAutofit/>
          </a:bodyPr>
          <a:lstStyle/>
          <a:p>
            <a:r>
              <a:rPr lang="cs-CZ" dirty="0"/>
              <a:t>Žádost o něco</a:t>
            </a:r>
          </a:p>
        </p:txBody>
      </p:sp>
      <p:pic>
        <p:nvPicPr>
          <p:cNvPr id="5" name="Picture 4" descr="Dítě hrající si s hračkami">
            <a:extLst>
              <a:ext uri="{FF2B5EF4-FFF2-40B4-BE49-F238E27FC236}">
                <a16:creationId xmlns:a16="http://schemas.microsoft.com/office/drawing/2014/main" id="{0E033A2C-901F-B1A6-7139-8DFCBD23BC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732" r="41567" b="-2"/>
          <a:stretch/>
        </p:blipFill>
        <p:spPr>
          <a:xfrm>
            <a:off x="1011880" y="227"/>
            <a:ext cx="3051461" cy="6858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DDB9C59E-E311-421C-83D7-D60C5EBE79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D7EF4FE-3C6F-7208-1A22-D6A7A8D5F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9071" y="2052116"/>
            <a:ext cx="5343826" cy="399782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cs-CZ" sz="1500" dirty="0"/>
              <a:t>U dítěte </a:t>
            </a:r>
            <a:r>
              <a:rPr lang="cs-CZ" sz="1500" b="1" dirty="0"/>
              <a:t>vzbuzen o něco zájem </a:t>
            </a:r>
            <a:r>
              <a:rPr lang="cs-CZ" sz="1500" dirty="0"/>
              <a:t>→ nebude schopno samo naplnit</a:t>
            </a:r>
          </a:p>
          <a:p>
            <a:pPr lvl="1">
              <a:lnSpc>
                <a:spcPct val="110000"/>
              </a:lnSpc>
            </a:pPr>
            <a:r>
              <a:rPr lang="cs-CZ" sz="1500" dirty="0"/>
              <a:t>Např. předmět ležící v blízkosti dítěte (hračka, láhev s nápojem), na který dítě nedosáhne → chováním signalizuje své přání </a:t>
            </a:r>
            <a:r>
              <a:rPr lang="cs-CZ" sz="1500" i="1" dirty="0"/>
              <a:t>„Podej mi ho“</a:t>
            </a:r>
          </a:p>
          <a:p>
            <a:pPr lvl="1">
              <a:lnSpc>
                <a:spcPct val="110000"/>
              </a:lnSpc>
            </a:pPr>
            <a:r>
              <a:rPr lang="cs-CZ" sz="1500" dirty="0"/>
              <a:t>Např. činnost (nafouknutí nafukovacího balónku, otevření láhve s oblíbeným nápojem) → vykonání tohoto činu vyžaduje po dospělém, předpokladem je, že dítě ví, že odpovídající čin je prostředkem k dosažení cíle (např. otevření láhve = cíl: získat nápoj z láhve)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F9CCB84-4641-45C1-9C0C-D35DEB9B2A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233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594447-AAA6-F1E4-CB05-7BA9DBB86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Komentování zážitků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0A163D7-C0E9-840D-3D08-5C80A9E696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Dítě něco zajímavého vidí /slyší </a:t>
            </a:r>
            <a:r>
              <a:rPr lang="cs-CZ" dirty="0">
                <a:latin typeface="Century Gothic" panose="020B0502020202020204" pitchFamily="34" charset="0"/>
              </a:rPr>
              <a:t>→</a:t>
            </a:r>
            <a:r>
              <a:rPr lang="cs-CZ" dirty="0"/>
              <a:t> chce tuto </a:t>
            </a:r>
            <a:r>
              <a:rPr lang="cs-CZ" b="1" dirty="0"/>
              <a:t>zkušenost sdílet </a:t>
            </a:r>
            <a:r>
              <a:rPr lang="cs-CZ" dirty="0"/>
              <a:t>s dospělou osobou</a:t>
            </a:r>
          </a:p>
          <a:p>
            <a:pPr lvl="1"/>
            <a:r>
              <a:rPr lang="cs-CZ" dirty="0"/>
              <a:t>zvonkohra se rozezní</a:t>
            </a:r>
          </a:p>
          <a:p>
            <a:pPr lvl="1"/>
            <a:r>
              <a:rPr lang="cs-CZ" dirty="0"/>
              <a:t>natahovací motorka spadne ze stolu </a:t>
            </a:r>
          </a:p>
          <a:p>
            <a:pPr lvl="1"/>
            <a:r>
              <a:rPr lang="cs-CZ" dirty="0"/>
              <a:t>rozsvítí se barevná světýlka </a:t>
            </a:r>
          </a:p>
          <a:p>
            <a:pPr marL="457010" lvl="1" indent="0">
              <a:buNone/>
            </a:pPr>
            <a:r>
              <a:rPr lang="cs-CZ" dirty="0">
                <a:latin typeface="Century Gothic" panose="020B0502020202020204" pitchFamily="34" charset="0"/>
              </a:rPr>
              <a:t>→ </a:t>
            </a:r>
            <a:r>
              <a:rPr lang="cs-CZ" dirty="0"/>
              <a:t>to může dítě podnítit k tomu, že dospělého upozorní </a:t>
            </a:r>
            <a:r>
              <a:rPr lang="cs-CZ" dirty="0">
                <a:latin typeface="Century Gothic" panose="020B0502020202020204" pitchFamily="34" charset="0"/>
              </a:rPr>
              <a:t>→ </a:t>
            </a:r>
            <a:r>
              <a:rPr lang="cs-CZ" dirty="0"/>
              <a:t>např. ukázáním nebo komentováním </a:t>
            </a:r>
            <a:r>
              <a:rPr lang="cs-CZ" i="1" dirty="0"/>
              <a:t>„</a:t>
            </a:r>
            <a:r>
              <a:rPr lang="cs-CZ" i="1" dirty="0" err="1"/>
              <a:t>oh</a:t>
            </a:r>
            <a:r>
              <a:rPr lang="cs-CZ" i="1" dirty="0"/>
              <a:t>“</a:t>
            </a:r>
          </a:p>
          <a:p>
            <a:pPr lvl="2"/>
            <a:r>
              <a:rPr lang="cs-CZ" dirty="0"/>
              <a:t>nebo svůj zájem sděluje rychlým kmitáním očí na tu určitou skutečnost (předmět) a dospělého</a:t>
            </a:r>
          </a:p>
        </p:txBody>
      </p:sp>
    </p:spTree>
    <p:extLst>
      <p:ext uri="{BB962C8B-B14F-4D97-AF65-F5344CB8AC3E}">
        <p14:creationId xmlns:p14="http://schemas.microsoft.com/office/powerpoint/2010/main" val="1401858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34">
            <a:extLst>
              <a:ext uri="{FF2B5EF4-FFF2-40B4-BE49-F238E27FC236}">
                <a16:creationId xmlns:a16="http://schemas.microsoft.com/office/drawing/2014/main" id="{AFAADFB1-A9D8-4319-BAC8-6B3FD36BF2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36">
            <a:extLst>
              <a:ext uri="{FF2B5EF4-FFF2-40B4-BE49-F238E27FC236}">
                <a16:creationId xmlns:a16="http://schemas.microsoft.com/office/drawing/2014/main" id="{617C5FC5-1BC6-470E-A163-7EE80D227E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51" name="Picture 38">
            <a:extLst>
              <a:ext uri="{FF2B5EF4-FFF2-40B4-BE49-F238E27FC236}">
                <a16:creationId xmlns:a16="http://schemas.microsoft.com/office/drawing/2014/main" id="{48316889-BCD7-49B5-89BD-4FC1D29FEF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52" name="Rectangle 40">
            <a:extLst>
              <a:ext uri="{FF2B5EF4-FFF2-40B4-BE49-F238E27FC236}">
                <a16:creationId xmlns:a16="http://schemas.microsoft.com/office/drawing/2014/main" id="{3E12F873-5B9B-482F-9FB3-6355C4F3B7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42">
            <a:extLst>
              <a:ext uri="{FF2B5EF4-FFF2-40B4-BE49-F238E27FC236}">
                <a16:creationId xmlns:a16="http://schemas.microsoft.com/office/drawing/2014/main" id="{0F245259-4364-4D53-AC48-3E893885AD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4A7C603-2412-5319-CAC4-82364DE59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9475" y="808056"/>
            <a:ext cx="4203364" cy="1077229"/>
          </a:xfrm>
        </p:spPr>
        <p:txBody>
          <a:bodyPr>
            <a:normAutofit/>
          </a:bodyPr>
          <a:lstStyle/>
          <a:p>
            <a:pPr algn="l"/>
            <a:r>
              <a:rPr lang="cs-CZ"/>
              <a:t>Protest</a:t>
            </a:r>
          </a:p>
        </p:txBody>
      </p:sp>
      <p:pic>
        <p:nvPicPr>
          <p:cNvPr id="28" name="Picture 4" descr="Dítě se svázanými vlasy, s pruhovanými topy s dlouhým rukávem a s dungary, sedící pod a držící list nad hlavou">
            <a:extLst>
              <a:ext uri="{FF2B5EF4-FFF2-40B4-BE49-F238E27FC236}">
                <a16:creationId xmlns:a16="http://schemas.microsoft.com/office/drawing/2014/main" id="{0D434356-CD2D-6AED-00A0-33FFCD18D3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221" r="6719" b="-2"/>
          <a:stretch/>
        </p:blipFill>
        <p:spPr>
          <a:xfrm>
            <a:off x="1005401" y="227"/>
            <a:ext cx="4424045" cy="6858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4" name="Rectangle 44">
            <a:extLst>
              <a:ext uri="{FF2B5EF4-FFF2-40B4-BE49-F238E27FC236}">
                <a16:creationId xmlns:a16="http://schemas.microsoft.com/office/drawing/2014/main" id="{3B9C7619-9AF0-4D6F-B2E3-21032A5C3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E1DAA86-1DAF-5ABD-2860-CC61ECCE6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9474" y="2052116"/>
            <a:ext cx="4203365" cy="399782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cs-CZ" sz="1700" dirty="0"/>
              <a:t>Dítěti nabídnuty neoblíbené aktivity / předměty / je mu odebráno něco, na co směřuje svůj zájem</a:t>
            </a:r>
          </a:p>
          <a:p>
            <a:pPr lvl="1">
              <a:lnSpc>
                <a:spcPct val="110000"/>
              </a:lnSpc>
            </a:pPr>
            <a:r>
              <a:rPr lang="cs-CZ" sz="1700" dirty="0"/>
              <a:t>při diagnostice se </a:t>
            </a:r>
            <a:r>
              <a:rPr lang="cs-CZ" sz="1700" b="1" dirty="0"/>
              <a:t>cíleně vyprovokovává protest</a:t>
            </a:r>
          </a:p>
          <a:p>
            <a:pPr lvl="1">
              <a:lnSpc>
                <a:spcPct val="110000"/>
              </a:lnSpc>
            </a:pPr>
            <a:r>
              <a:rPr lang="cs-CZ" sz="1700" i="1" dirty="0"/>
              <a:t>„říci ne“ </a:t>
            </a:r>
            <a:r>
              <a:rPr lang="cs-CZ" sz="1700" dirty="0"/>
              <a:t>je stejně důležité jako požadavek nebo vyjádření souhlasu</a:t>
            </a:r>
          </a:p>
          <a:p>
            <a:pPr lvl="1">
              <a:lnSpc>
                <a:spcPct val="110000"/>
              </a:lnSpc>
            </a:pPr>
            <a:r>
              <a:rPr lang="cs-CZ" sz="1700" dirty="0"/>
              <a:t>protest </a:t>
            </a:r>
            <a:r>
              <a:rPr lang="cs-CZ" sz="1700" dirty="0">
                <a:latin typeface="Century Gothic" panose="020B0502020202020204" pitchFamily="34" charset="0"/>
              </a:rPr>
              <a:t>→ </a:t>
            </a:r>
            <a:r>
              <a:rPr lang="cs-CZ" sz="1700" i="1" dirty="0"/>
              <a:t>křik, agrese, sebepoškození </a:t>
            </a:r>
            <a:r>
              <a:rPr lang="cs-CZ" sz="1700" dirty="0">
                <a:latin typeface="Century Gothic" panose="020B0502020202020204" pitchFamily="34" charset="0"/>
              </a:rPr>
              <a:t>→ </a:t>
            </a:r>
            <a:r>
              <a:rPr lang="cs-CZ" sz="1700" dirty="0"/>
              <a:t>důležité vysvětlit, jaké způsoby chování dítě v protestu ukazuje</a:t>
            </a:r>
          </a:p>
        </p:txBody>
      </p:sp>
      <p:sp>
        <p:nvSpPr>
          <p:cNvPr id="55" name="Rectangle 46">
            <a:extLst>
              <a:ext uri="{FF2B5EF4-FFF2-40B4-BE49-F238E27FC236}">
                <a16:creationId xmlns:a16="http://schemas.microsoft.com/office/drawing/2014/main" id="{BAFBE0AC-23B1-4352-95D2-C71EB6D150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845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7F00BC-6C74-C5C1-9D03-5AFAB5637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Dg proces </a:t>
            </a:r>
            <a:br>
              <a:rPr lang="cs-CZ" dirty="0"/>
            </a:br>
            <a:r>
              <a:rPr lang="cs-CZ" sz="2800" dirty="0"/>
              <a:t>Metodou pozorování chování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6279708-1375-F508-3B54-F638775520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latin typeface="+mj-lt"/>
              </a:rPr>
              <a:t>V případě pozorování neznámým člověkem → důležitá </a:t>
            </a:r>
            <a:r>
              <a:rPr lang="cs-CZ" b="1" dirty="0">
                <a:latin typeface="+mj-lt"/>
              </a:rPr>
              <a:t>přítomnost blízké osoby dítěte </a:t>
            </a:r>
            <a:r>
              <a:rPr lang="cs-CZ" dirty="0">
                <a:latin typeface="+mj-lt"/>
              </a:rPr>
              <a:t>→ emocionální opora → chování srovnatelné s jeho běžným chováním</a:t>
            </a:r>
          </a:p>
          <a:p>
            <a:r>
              <a:rPr lang="cs-CZ" dirty="0">
                <a:latin typeface="+mj-lt"/>
              </a:rPr>
              <a:t>Vhodná </a:t>
            </a:r>
            <a:r>
              <a:rPr lang="cs-CZ" b="1" dirty="0">
                <a:latin typeface="+mj-lt"/>
              </a:rPr>
              <a:t>nahrávka</a:t>
            </a:r>
            <a:r>
              <a:rPr lang="cs-CZ" dirty="0">
                <a:latin typeface="+mj-lt"/>
              </a:rPr>
              <a:t> pozorování → </a:t>
            </a:r>
            <a:r>
              <a:rPr lang="cs-CZ" b="1" dirty="0">
                <a:latin typeface="+mj-lt"/>
              </a:rPr>
              <a:t>subtilní (nenápadné) projevy </a:t>
            </a:r>
            <a:r>
              <a:rPr lang="cs-CZ" dirty="0">
                <a:latin typeface="+mj-lt"/>
              </a:rPr>
              <a:t>chování dítěte → především v raných vývojových fázích </a:t>
            </a:r>
          </a:p>
        </p:txBody>
      </p:sp>
    </p:spTree>
    <p:extLst>
      <p:ext uri="{BB962C8B-B14F-4D97-AF65-F5344CB8AC3E}">
        <p14:creationId xmlns:p14="http://schemas.microsoft.com/office/powerpoint/2010/main" val="39321721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678DE6-B448-AAE4-72F3-21560D208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Dg proces </a:t>
            </a:r>
            <a:br>
              <a:rPr lang="cs-CZ" dirty="0"/>
            </a:br>
            <a:r>
              <a:rPr lang="cs-CZ" sz="3600" dirty="0"/>
              <a:t>Metodou pozorování chování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21FCA0-E21C-D9E6-6834-ABF0BAB05A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>
                <a:latin typeface="+mj-lt"/>
              </a:rPr>
              <a:t>Osvědčuje se realizace </a:t>
            </a:r>
            <a:r>
              <a:rPr lang="cs-CZ" b="1" dirty="0">
                <a:latin typeface="+mj-lt"/>
              </a:rPr>
              <a:t>pozorování vsedě u stolu </a:t>
            </a:r>
            <a:r>
              <a:rPr lang="cs-CZ" dirty="0">
                <a:latin typeface="+mj-lt"/>
              </a:rPr>
              <a:t>→ na stole předměty jen pro aktuální situaci → zvýšení pravděpodobnosti, že dítě bere zadání na vědomí a jeho způsoby chování jsou </a:t>
            </a:r>
            <a:r>
              <a:rPr lang="cs-CZ" b="1" dirty="0">
                <a:latin typeface="+mj-lt"/>
              </a:rPr>
              <a:t>skutečnými reakcemi na stanovené situace </a:t>
            </a:r>
          </a:p>
          <a:p>
            <a:r>
              <a:rPr lang="cs-CZ" dirty="0">
                <a:latin typeface="+mj-lt"/>
              </a:rPr>
              <a:t>Délka pozorování v souladu s výdrží dítěte</a:t>
            </a:r>
          </a:p>
          <a:p>
            <a:r>
              <a:rPr lang="cs-CZ" dirty="0">
                <a:latin typeface="+mj-lt"/>
              </a:rPr>
              <a:t>Projevy únavy, podráždění, nevhodně zvolená motivace → </a:t>
            </a:r>
            <a:r>
              <a:rPr lang="cs-CZ" b="1" dirty="0">
                <a:latin typeface="+mj-lt"/>
              </a:rPr>
              <a:t>ukončení pozorování </a:t>
            </a:r>
          </a:p>
          <a:p>
            <a:r>
              <a:rPr lang="cs-CZ" dirty="0">
                <a:latin typeface="+mj-lt"/>
              </a:rPr>
              <a:t>Obvyklá spolupráce dítěte asi </a:t>
            </a:r>
            <a:r>
              <a:rPr lang="cs-CZ" b="1" dirty="0">
                <a:latin typeface="+mj-lt"/>
              </a:rPr>
              <a:t>15 – 20 minut </a:t>
            </a:r>
            <a:r>
              <a:rPr lang="cs-CZ" dirty="0">
                <a:latin typeface="+mj-lt"/>
              </a:rPr>
              <a:t>→ za předpokladu, že je vyšetření uvolněné a rozmanité</a:t>
            </a:r>
          </a:p>
        </p:txBody>
      </p:sp>
    </p:spTree>
    <p:extLst>
      <p:ext uri="{BB962C8B-B14F-4D97-AF65-F5344CB8AC3E}">
        <p14:creationId xmlns:p14="http://schemas.microsoft.com/office/powerpoint/2010/main" val="240841739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82E"/>
      </a:dk2>
      <a:lt2>
        <a:srgbClr val="C2F5FC"/>
      </a:lt2>
      <a:accent1>
        <a:srgbClr val="4091F3"/>
      </a:accent1>
      <a:accent2>
        <a:srgbClr val="8BBCF1"/>
      </a:accent2>
      <a:accent3>
        <a:srgbClr val="CB6A6A"/>
      </a:accent3>
      <a:accent4>
        <a:srgbClr val="C567AF"/>
      </a:accent4>
      <a:accent5>
        <a:srgbClr val="A684F9"/>
      </a:accent5>
      <a:accent6>
        <a:srgbClr val="A9ACEE"/>
      </a:accent6>
      <a:hlink>
        <a:srgbClr val="6D9CC5"/>
      </a:hlink>
      <a:folHlink>
        <a:srgbClr val="6D82A0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178B2DAB-5DDE-4060-A857-D2E1CDA9250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Madison</Template>
  <TotalTime>696</TotalTime>
  <Words>815</Words>
  <Application>Microsoft Office PowerPoint</Application>
  <PresentationFormat>Širokoúhlá obrazovka</PresentationFormat>
  <Paragraphs>82</Paragraphs>
  <Slides>16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3" baseType="lpstr">
      <vt:lpstr>Arial</vt:lpstr>
      <vt:lpstr>Century Gothic</vt:lpstr>
      <vt:lpstr>MS Shell Dlg 2</vt:lpstr>
      <vt:lpstr>Open Sans</vt:lpstr>
      <vt:lpstr>Wingdings</vt:lpstr>
      <vt:lpstr>Wingdings 3</vt:lpstr>
      <vt:lpstr>Madison</vt:lpstr>
      <vt:lpstr>Diagnostika vývoje v oblasti komunikace</vt:lpstr>
      <vt:lpstr>Diagnostika vývoje v oblasti komunikace</vt:lpstr>
      <vt:lpstr>Diagnostika vývoje komunikace</vt:lpstr>
      <vt:lpstr>Situace vyvolávající komunikaci v dg</vt:lpstr>
      <vt:lpstr>Žádost o něco</vt:lpstr>
      <vt:lpstr>Komentování zážitků</vt:lpstr>
      <vt:lpstr>Protest</vt:lpstr>
      <vt:lpstr>Dg proces  Metodou pozorování chování</vt:lpstr>
      <vt:lpstr>Dg proces  Metodou pozorování chování</vt:lpstr>
      <vt:lpstr>Dg proces  Metodou pozorování chování</vt:lpstr>
      <vt:lpstr>Vyhodnocení pozorování</vt:lpstr>
      <vt:lpstr>1) Kontakt</vt:lpstr>
      <vt:lpstr>2) Zájem a motivace</vt:lpstr>
      <vt:lpstr>3) Zacházení se zatížením</vt:lpstr>
      <vt:lpstr>4) Generalizace pozorování</vt:lpstr>
      <vt:lpstr>Kontrolní otázky a úkoly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Symptomatické poruchy řeči</dc:title>
  <dc:creator>Petra Volná</dc:creator>
  <cp:lastModifiedBy>Petra Volná</cp:lastModifiedBy>
  <cp:revision>88</cp:revision>
  <dcterms:created xsi:type="dcterms:W3CDTF">2024-02-20T12:18:06Z</dcterms:created>
  <dcterms:modified xsi:type="dcterms:W3CDTF">2024-03-23T15:57:15Z</dcterms:modified>
</cp:coreProperties>
</file>