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78" r:id="rId4"/>
    <p:sldId id="275" r:id="rId5"/>
    <p:sldId id="279" r:id="rId6"/>
    <p:sldId id="277" r:id="rId7"/>
    <p:sldId id="396" r:id="rId8"/>
    <p:sldId id="398" r:id="rId9"/>
    <p:sldId id="399" r:id="rId10"/>
    <p:sldId id="481" r:id="rId11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2942FE-46E1-4299-A8FE-3EBA9E3DF63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56D0282-5B59-41CA-95DC-31A7C20A3CD4}">
      <dgm:prSet phldrT="[Text]"/>
      <dgm:spPr/>
      <dgm:t>
        <a:bodyPr/>
        <a:lstStyle/>
        <a:p>
          <a:r>
            <a:rPr lang="cs-CZ" dirty="0"/>
            <a:t>Komunikátor</a:t>
          </a:r>
        </a:p>
        <a:p>
          <a:r>
            <a:rPr lang="cs-CZ" dirty="0"/>
            <a:t>= odesílatel</a:t>
          </a:r>
        </a:p>
      </dgm:t>
    </dgm:pt>
    <dgm:pt modelId="{FBA9AD1D-AD25-48BB-BE2C-6C0715DDECA8}" type="parTrans" cxnId="{E450D54A-DC85-4B1F-A9C8-17191AB6B345}">
      <dgm:prSet/>
      <dgm:spPr/>
      <dgm:t>
        <a:bodyPr/>
        <a:lstStyle/>
        <a:p>
          <a:endParaRPr lang="cs-CZ"/>
        </a:p>
      </dgm:t>
    </dgm:pt>
    <dgm:pt modelId="{27AC1ED3-83C8-4495-BE73-2CB787BFCDEB}" type="sibTrans" cxnId="{E450D54A-DC85-4B1F-A9C8-17191AB6B345}">
      <dgm:prSet/>
      <dgm:spPr/>
      <dgm:t>
        <a:bodyPr/>
        <a:lstStyle/>
        <a:p>
          <a:endParaRPr lang="cs-CZ" dirty="0"/>
        </a:p>
      </dgm:t>
    </dgm:pt>
    <dgm:pt modelId="{272B52F8-EABC-420F-911F-9E9FE1E90BAF}">
      <dgm:prSet phldrT="[Text]"/>
      <dgm:spPr/>
      <dgm:t>
        <a:bodyPr/>
        <a:lstStyle/>
        <a:p>
          <a:r>
            <a:rPr lang="cs-CZ"/>
            <a:t>Zpětná vazba</a:t>
          </a:r>
        </a:p>
      </dgm:t>
    </dgm:pt>
    <dgm:pt modelId="{F5F90F17-A896-43D3-94D5-5F40005DFE08}" type="sibTrans" cxnId="{E3507F7E-1B29-4D4D-ABCB-DDE42B7CDB25}">
      <dgm:prSet/>
      <dgm:spPr/>
      <dgm:t>
        <a:bodyPr/>
        <a:lstStyle/>
        <a:p>
          <a:endParaRPr lang="cs-CZ"/>
        </a:p>
      </dgm:t>
    </dgm:pt>
    <dgm:pt modelId="{D5FBA54E-94B0-48CD-893A-B75D502B3409}" type="parTrans" cxnId="{E3507F7E-1B29-4D4D-ABCB-DDE42B7CDB25}">
      <dgm:prSet/>
      <dgm:spPr/>
      <dgm:t>
        <a:bodyPr/>
        <a:lstStyle/>
        <a:p>
          <a:endParaRPr lang="cs-CZ"/>
        </a:p>
      </dgm:t>
    </dgm:pt>
    <dgm:pt modelId="{EAD7F680-3928-40F5-98D2-104D33B70BED}">
      <dgm:prSet phldrT="[Text]"/>
      <dgm:spPr/>
      <dgm:t>
        <a:bodyPr/>
        <a:lstStyle/>
        <a:p>
          <a:r>
            <a:rPr lang="cs-CZ" dirty="0"/>
            <a:t>Komunikant</a:t>
          </a:r>
        </a:p>
        <a:p>
          <a:r>
            <a:rPr lang="cs-CZ" dirty="0"/>
            <a:t> = příjemce</a:t>
          </a:r>
        </a:p>
      </dgm:t>
    </dgm:pt>
    <dgm:pt modelId="{3CFBBECE-461E-4D3C-9BC5-21A2C0786081}" type="sibTrans" cxnId="{24F9DCCA-156C-4255-8C0A-66531B38F16F}">
      <dgm:prSet/>
      <dgm:spPr/>
      <dgm:t>
        <a:bodyPr/>
        <a:lstStyle/>
        <a:p>
          <a:endParaRPr lang="cs-CZ"/>
        </a:p>
      </dgm:t>
    </dgm:pt>
    <dgm:pt modelId="{E17421BE-B519-48C0-ACCB-9EFF2CD0DB8E}" type="parTrans" cxnId="{24F9DCCA-156C-4255-8C0A-66531B38F16F}">
      <dgm:prSet/>
      <dgm:spPr/>
      <dgm:t>
        <a:bodyPr/>
        <a:lstStyle/>
        <a:p>
          <a:endParaRPr lang="cs-CZ"/>
        </a:p>
      </dgm:t>
    </dgm:pt>
    <dgm:pt modelId="{001DABFA-DFEE-4A7C-AC1D-0FD374DB4998}">
      <dgm:prSet phldrT="[Text]"/>
      <dgm:spPr/>
      <dgm:t>
        <a:bodyPr/>
        <a:lstStyle/>
        <a:p>
          <a:r>
            <a:rPr lang="cs-CZ" dirty="0"/>
            <a:t>Komuniké (sdělení), komunikační kanál</a:t>
          </a:r>
        </a:p>
      </dgm:t>
    </dgm:pt>
    <dgm:pt modelId="{0A0B5EC7-C7CE-4A75-AFD9-3F09EE4C6925}" type="parTrans" cxnId="{5BAF88B1-55B5-4949-A503-9DB41EB17E37}">
      <dgm:prSet/>
      <dgm:spPr/>
      <dgm:t>
        <a:bodyPr/>
        <a:lstStyle/>
        <a:p>
          <a:endParaRPr lang="cs-CZ"/>
        </a:p>
      </dgm:t>
    </dgm:pt>
    <dgm:pt modelId="{53DE9D31-0DC2-46A5-BAB2-5E3A336C2920}" type="sibTrans" cxnId="{5BAF88B1-55B5-4949-A503-9DB41EB17E37}">
      <dgm:prSet/>
      <dgm:spPr/>
      <dgm:t>
        <a:bodyPr/>
        <a:lstStyle/>
        <a:p>
          <a:endParaRPr lang="cs-CZ"/>
        </a:p>
      </dgm:t>
    </dgm:pt>
    <dgm:pt modelId="{753D486B-8B78-4253-91B3-F90E62C635A8}" type="pres">
      <dgm:prSet presAssocID="{002942FE-46E1-4299-A8FE-3EBA9E3DF63C}" presName="Name0" presStyleCnt="0">
        <dgm:presLayoutVars>
          <dgm:dir/>
          <dgm:resizeHandles val="exact"/>
        </dgm:presLayoutVars>
      </dgm:prSet>
      <dgm:spPr/>
    </dgm:pt>
    <dgm:pt modelId="{0A2CB210-0893-4525-AB1F-5F9376BEC716}" type="pres">
      <dgm:prSet presAssocID="{056D0282-5B59-41CA-95DC-31A7C20A3CD4}" presName="node" presStyleLbl="node1" presStyleIdx="0" presStyleCnt="4" custRadScaleRad="97374" custRadScaleInc="4123">
        <dgm:presLayoutVars>
          <dgm:bulletEnabled val="1"/>
        </dgm:presLayoutVars>
      </dgm:prSet>
      <dgm:spPr/>
    </dgm:pt>
    <dgm:pt modelId="{1AFE8D34-86AF-450C-A5B9-6A519D58DB95}" type="pres">
      <dgm:prSet presAssocID="{27AC1ED3-83C8-4495-BE73-2CB787BFCDEB}" presName="sibTrans" presStyleLbl="sibTrans2D1" presStyleIdx="0" presStyleCnt="4" custLinFactNeighborX="17921" custLinFactNeighborY="533"/>
      <dgm:spPr/>
    </dgm:pt>
    <dgm:pt modelId="{60C4E96D-B8A0-4F5A-AD5F-28B35C5CAAB3}" type="pres">
      <dgm:prSet presAssocID="{27AC1ED3-83C8-4495-BE73-2CB787BFCDEB}" presName="connectorText" presStyleLbl="sibTrans2D1" presStyleIdx="0" presStyleCnt="4"/>
      <dgm:spPr/>
    </dgm:pt>
    <dgm:pt modelId="{F73E79D5-B7C0-4B82-A928-D8A96295FDB3}" type="pres">
      <dgm:prSet presAssocID="{272B52F8-EABC-420F-911F-9E9FE1E90BAF}" presName="node" presStyleLbl="node1" presStyleIdx="1" presStyleCnt="4" custRadScaleRad="104681">
        <dgm:presLayoutVars>
          <dgm:bulletEnabled val="1"/>
        </dgm:presLayoutVars>
      </dgm:prSet>
      <dgm:spPr/>
    </dgm:pt>
    <dgm:pt modelId="{CEFA814F-1DF1-4633-83F0-90BFDC32950F}" type="pres">
      <dgm:prSet presAssocID="{F5F90F17-A896-43D3-94D5-5F40005DFE08}" presName="sibTrans" presStyleLbl="sibTrans2D1" presStyleIdx="1" presStyleCnt="4"/>
      <dgm:spPr/>
    </dgm:pt>
    <dgm:pt modelId="{3E9FA0F3-43FF-4BAD-95D6-ED4865CED043}" type="pres">
      <dgm:prSet presAssocID="{F5F90F17-A896-43D3-94D5-5F40005DFE08}" presName="connectorText" presStyleLbl="sibTrans2D1" presStyleIdx="1" presStyleCnt="4"/>
      <dgm:spPr/>
    </dgm:pt>
    <dgm:pt modelId="{E2B6ACE7-8823-4A5D-9FE2-AD8740864630}" type="pres">
      <dgm:prSet presAssocID="{EAD7F680-3928-40F5-98D2-104D33B70BED}" presName="node" presStyleLbl="node1" presStyleIdx="2" presStyleCnt="4">
        <dgm:presLayoutVars>
          <dgm:bulletEnabled val="1"/>
        </dgm:presLayoutVars>
      </dgm:prSet>
      <dgm:spPr/>
    </dgm:pt>
    <dgm:pt modelId="{8B32A18D-D524-4586-92C4-E212E1C0E3B2}" type="pres">
      <dgm:prSet presAssocID="{3CFBBECE-461E-4D3C-9BC5-21A2C0786081}" presName="sibTrans" presStyleLbl="sibTrans2D1" presStyleIdx="2" presStyleCnt="4"/>
      <dgm:spPr/>
    </dgm:pt>
    <dgm:pt modelId="{67DC9FA6-F193-48F5-B667-61BFD628C3C0}" type="pres">
      <dgm:prSet presAssocID="{3CFBBECE-461E-4D3C-9BC5-21A2C0786081}" presName="connectorText" presStyleLbl="sibTrans2D1" presStyleIdx="2" presStyleCnt="4"/>
      <dgm:spPr/>
    </dgm:pt>
    <dgm:pt modelId="{80A2A556-0463-48DF-8406-BA1F5BC27EA5}" type="pres">
      <dgm:prSet presAssocID="{001DABFA-DFEE-4A7C-AC1D-0FD374DB4998}" presName="node" presStyleLbl="node1" presStyleIdx="3" presStyleCnt="4">
        <dgm:presLayoutVars>
          <dgm:bulletEnabled val="1"/>
        </dgm:presLayoutVars>
      </dgm:prSet>
      <dgm:spPr/>
    </dgm:pt>
    <dgm:pt modelId="{A7171080-E6B2-4BDF-AF3B-579C4C523535}" type="pres">
      <dgm:prSet presAssocID="{53DE9D31-0DC2-46A5-BAB2-5E3A336C2920}" presName="sibTrans" presStyleLbl="sibTrans2D1" presStyleIdx="3" presStyleCnt="4" custLinFactNeighborX="-19684" custLinFactNeighborY="-15414"/>
      <dgm:spPr/>
    </dgm:pt>
    <dgm:pt modelId="{4DC38F43-9F52-43E9-981E-2BF2E653DA0E}" type="pres">
      <dgm:prSet presAssocID="{53DE9D31-0DC2-46A5-BAB2-5E3A336C2920}" presName="connectorText" presStyleLbl="sibTrans2D1" presStyleIdx="3" presStyleCnt="4"/>
      <dgm:spPr/>
    </dgm:pt>
  </dgm:ptLst>
  <dgm:cxnLst>
    <dgm:cxn modelId="{B294620B-CE7E-4C0E-9DE4-896403C3E0A1}" type="presOf" srcId="{272B52F8-EABC-420F-911F-9E9FE1E90BAF}" destId="{F73E79D5-B7C0-4B82-A928-D8A96295FDB3}" srcOrd="0" destOrd="0" presId="urn:microsoft.com/office/officeart/2005/8/layout/cycle7"/>
    <dgm:cxn modelId="{8CD02E11-9864-48B0-A13E-8CA27018CFCB}" type="presOf" srcId="{27AC1ED3-83C8-4495-BE73-2CB787BFCDEB}" destId="{60C4E96D-B8A0-4F5A-AD5F-28B35C5CAAB3}" srcOrd="1" destOrd="0" presId="urn:microsoft.com/office/officeart/2005/8/layout/cycle7"/>
    <dgm:cxn modelId="{F21BFB66-9A22-482B-80DD-F039D8A2047E}" type="presOf" srcId="{F5F90F17-A896-43D3-94D5-5F40005DFE08}" destId="{CEFA814F-1DF1-4633-83F0-90BFDC32950F}" srcOrd="0" destOrd="0" presId="urn:microsoft.com/office/officeart/2005/8/layout/cycle7"/>
    <dgm:cxn modelId="{E450D54A-DC85-4B1F-A9C8-17191AB6B345}" srcId="{002942FE-46E1-4299-A8FE-3EBA9E3DF63C}" destId="{056D0282-5B59-41CA-95DC-31A7C20A3CD4}" srcOrd="0" destOrd="0" parTransId="{FBA9AD1D-AD25-48BB-BE2C-6C0715DDECA8}" sibTransId="{27AC1ED3-83C8-4495-BE73-2CB787BFCDEB}"/>
    <dgm:cxn modelId="{732FC07D-6CCF-4CD1-BDC4-04973AEEEC84}" type="presOf" srcId="{3CFBBECE-461E-4D3C-9BC5-21A2C0786081}" destId="{8B32A18D-D524-4586-92C4-E212E1C0E3B2}" srcOrd="0" destOrd="0" presId="urn:microsoft.com/office/officeart/2005/8/layout/cycle7"/>
    <dgm:cxn modelId="{E3507F7E-1B29-4D4D-ABCB-DDE42B7CDB25}" srcId="{002942FE-46E1-4299-A8FE-3EBA9E3DF63C}" destId="{272B52F8-EABC-420F-911F-9E9FE1E90BAF}" srcOrd="1" destOrd="0" parTransId="{D5FBA54E-94B0-48CD-893A-B75D502B3409}" sibTransId="{F5F90F17-A896-43D3-94D5-5F40005DFE08}"/>
    <dgm:cxn modelId="{42DE3C84-1575-43A5-A885-5BF2E6B88317}" type="presOf" srcId="{001DABFA-DFEE-4A7C-AC1D-0FD374DB4998}" destId="{80A2A556-0463-48DF-8406-BA1F5BC27EA5}" srcOrd="0" destOrd="0" presId="urn:microsoft.com/office/officeart/2005/8/layout/cycle7"/>
    <dgm:cxn modelId="{4C433887-24AA-4B34-AFE4-7174ACDA6ABD}" type="presOf" srcId="{3CFBBECE-461E-4D3C-9BC5-21A2C0786081}" destId="{67DC9FA6-F193-48F5-B667-61BFD628C3C0}" srcOrd="1" destOrd="0" presId="urn:microsoft.com/office/officeart/2005/8/layout/cycle7"/>
    <dgm:cxn modelId="{7B126A88-0F88-482B-AF36-FF2893723D99}" type="presOf" srcId="{EAD7F680-3928-40F5-98D2-104D33B70BED}" destId="{E2B6ACE7-8823-4A5D-9FE2-AD8740864630}" srcOrd="0" destOrd="0" presId="urn:microsoft.com/office/officeart/2005/8/layout/cycle7"/>
    <dgm:cxn modelId="{9E6CAB91-FE3C-4EAC-A918-EAB85D9E4EA4}" type="presOf" srcId="{056D0282-5B59-41CA-95DC-31A7C20A3CD4}" destId="{0A2CB210-0893-4525-AB1F-5F9376BEC716}" srcOrd="0" destOrd="0" presId="urn:microsoft.com/office/officeart/2005/8/layout/cycle7"/>
    <dgm:cxn modelId="{C8C86398-87EC-481B-82BF-AD537EAB65CD}" type="presOf" srcId="{F5F90F17-A896-43D3-94D5-5F40005DFE08}" destId="{3E9FA0F3-43FF-4BAD-95D6-ED4865CED043}" srcOrd="1" destOrd="0" presId="urn:microsoft.com/office/officeart/2005/8/layout/cycle7"/>
    <dgm:cxn modelId="{5BAF88B1-55B5-4949-A503-9DB41EB17E37}" srcId="{002942FE-46E1-4299-A8FE-3EBA9E3DF63C}" destId="{001DABFA-DFEE-4A7C-AC1D-0FD374DB4998}" srcOrd="3" destOrd="0" parTransId="{0A0B5EC7-C7CE-4A75-AFD9-3F09EE4C6925}" sibTransId="{53DE9D31-0DC2-46A5-BAB2-5E3A336C2920}"/>
    <dgm:cxn modelId="{B9395CB6-7E72-45CF-9F4C-EC536103CFDD}" type="presOf" srcId="{53DE9D31-0DC2-46A5-BAB2-5E3A336C2920}" destId="{4DC38F43-9F52-43E9-981E-2BF2E653DA0E}" srcOrd="1" destOrd="0" presId="urn:microsoft.com/office/officeart/2005/8/layout/cycle7"/>
    <dgm:cxn modelId="{24F9DCCA-156C-4255-8C0A-66531B38F16F}" srcId="{002942FE-46E1-4299-A8FE-3EBA9E3DF63C}" destId="{EAD7F680-3928-40F5-98D2-104D33B70BED}" srcOrd="2" destOrd="0" parTransId="{E17421BE-B519-48C0-ACCB-9EFF2CD0DB8E}" sibTransId="{3CFBBECE-461E-4D3C-9BC5-21A2C0786081}"/>
    <dgm:cxn modelId="{1D98D7D6-8EDA-430B-BD86-2FBD5B0A326F}" type="presOf" srcId="{53DE9D31-0DC2-46A5-BAB2-5E3A336C2920}" destId="{A7171080-E6B2-4BDF-AF3B-579C4C523535}" srcOrd="0" destOrd="0" presId="urn:microsoft.com/office/officeart/2005/8/layout/cycle7"/>
    <dgm:cxn modelId="{505862DC-EC22-48A8-96B3-FD1E20B8C845}" type="presOf" srcId="{27AC1ED3-83C8-4495-BE73-2CB787BFCDEB}" destId="{1AFE8D34-86AF-450C-A5B9-6A519D58DB95}" srcOrd="0" destOrd="0" presId="urn:microsoft.com/office/officeart/2005/8/layout/cycle7"/>
    <dgm:cxn modelId="{E586E9F4-C4CA-402F-A241-4885B73FEE6F}" type="presOf" srcId="{002942FE-46E1-4299-A8FE-3EBA9E3DF63C}" destId="{753D486B-8B78-4253-91B3-F90E62C635A8}" srcOrd="0" destOrd="0" presId="urn:microsoft.com/office/officeart/2005/8/layout/cycle7"/>
    <dgm:cxn modelId="{1A396973-6A09-4DF5-8C24-B2B39E53D1D4}" type="presParOf" srcId="{753D486B-8B78-4253-91B3-F90E62C635A8}" destId="{0A2CB210-0893-4525-AB1F-5F9376BEC716}" srcOrd="0" destOrd="0" presId="urn:microsoft.com/office/officeart/2005/8/layout/cycle7"/>
    <dgm:cxn modelId="{82EA72F9-BBAE-4393-B749-283D82DF5B4B}" type="presParOf" srcId="{753D486B-8B78-4253-91B3-F90E62C635A8}" destId="{1AFE8D34-86AF-450C-A5B9-6A519D58DB95}" srcOrd="1" destOrd="0" presId="urn:microsoft.com/office/officeart/2005/8/layout/cycle7"/>
    <dgm:cxn modelId="{E9D18093-2579-4775-B6B4-9A94DCCAF8DF}" type="presParOf" srcId="{1AFE8D34-86AF-450C-A5B9-6A519D58DB95}" destId="{60C4E96D-B8A0-4F5A-AD5F-28B35C5CAAB3}" srcOrd="0" destOrd="0" presId="urn:microsoft.com/office/officeart/2005/8/layout/cycle7"/>
    <dgm:cxn modelId="{C8CB17F9-30C6-473F-85FC-E0ED2A3301EA}" type="presParOf" srcId="{753D486B-8B78-4253-91B3-F90E62C635A8}" destId="{F73E79D5-B7C0-4B82-A928-D8A96295FDB3}" srcOrd="2" destOrd="0" presId="urn:microsoft.com/office/officeart/2005/8/layout/cycle7"/>
    <dgm:cxn modelId="{DC7A17AA-07DB-45AF-A705-CA726672353A}" type="presParOf" srcId="{753D486B-8B78-4253-91B3-F90E62C635A8}" destId="{CEFA814F-1DF1-4633-83F0-90BFDC32950F}" srcOrd="3" destOrd="0" presId="urn:microsoft.com/office/officeart/2005/8/layout/cycle7"/>
    <dgm:cxn modelId="{D028C1EF-E78A-455D-B04A-9DC54D88201A}" type="presParOf" srcId="{CEFA814F-1DF1-4633-83F0-90BFDC32950F}" destId="{3E9FA0F3-43FF-4BAD-95D6-ED4865CED043}" srcOrd="0" destOrd="0" presId="urn:microsoft.com/office/officeart/2005/8/layout/cycle7"/>
    <dgm:cxn modelId="{04BAB5D0-F10C-4A89-8B41-8451EA8D42B8}" type="presParOf" srcId="{753D486B-8B78-4253-91B3-F90E62C635A8}" destId="{E2B6ACE7-8823-4A5D-9FE2-AD8740864630}" srcOrd="4" destOrd="0" presId="urn:microsoft.com/office/officeart/2005/8/layout/cycle7"/>
    <dgm:cxn modelId="{700937DB-FA96-4473-BA95-2F3E659CB5F3}" type="presParOf" srcId="{753D486B-8B78-4253-91B3-F90E62C635A8}" destId="{8B32A18D-D524-4586-92C4-E212E1C0E3B2}" srcOrd="5" destOrd="0" presId="urn:microsoft.com/office/officeart/2005/8/layout/cycle7"/>
    <dgm:cxn modelId="{39D4251A-75D5-4AE4-9964-9C8A8E83A1AE}" type="presParOf" srcId="{8B32A18D-D524-4586-92C4-E212E1C0E3B2}" destId="{67DC9FA6-F193-48F5-B667-61BFD628C3C0}" srcOrd="0" destOrd="0" presId="urn:microsoft.com/office/officeart/2005/8/layout/cycle7"/>
    <dgm:cxn modelId="{557B1DA3-1EC0-43A6-8A2A-5FFC12827EED}" type="presParOf" srcId="{753D486B-8B78-4253-91B3-F90E62C635A8}" destId="{80A2A556-0463-48DF-8406-BA1F5BC27EA5}" srcOrd="6" destOrd="0" presId="urn:microsoft.com/office/officeart/2005/8/layout/cycle7"/>
    <dgm:cxn modelId="{461AA36B-44B4-48BF-A575-BEABB5C2C536}" type="presParOf" srcId="{753D486B-8B78-4253-91B3-F90E62C635A8}" destId="{A7171080-E6B2-4BDF-AF3B-579C4C523535}" srcOrd="7" destOrd="0" presId="urn:microsoft.com/office/officeart/2005/8/layout/cycle7"/>
    <dgm:cxn modelId="{805CA3BE-9B90-434E-92B2-BABE1251FED3}" type="presParOf" srcId="{A7171080-E6B2-4BDF-AF3B-579C4C523535}" destId="{4DC38F43-9F52-43E9-981E-2BF2E653DA0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B118D2-E289-4900-9B1E-27D176AB587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402E352-6326-44DC-8F0F-32CEC80BD8BA}">
      <dgm:prSet/>
      <dgm:spPr/>
      <dgm:t>
        <a:bodyPr/>
        <a:lstStyle/>
        <a:p>
          <a:r>
            <a:rPr lang="cs-CZ" dirty="0"/>
            <a:t>VK v ústní podobě je vždy doprovázena NK</a:t>
          </a:r>
          <a:endParaRPr lang="en-US" dirty="0"/>
        </a:p>
      </dgm:t>
    </dgm:pt>
    <dgm:pt modelId="{A3F51937-F94D-4DC4-B85A-4AA992B7AB1B}" type="parTrans" cxnId="{44D48960-07BC-48E8-959D-07929C4AA2D2}">
      <dgm:prSet/>
      <dgm:spPr/>
      <dgm:t>
        <a:bodyPr/>
        <a:lstStyle/>
        <a:p>
          <a:endParaRPr lang="en-US"/>
        </a:p>
      </dgm:t>
    </dgm:pt>
    <dgm:pt modelId="{379782C9-19CF-4895-A060-D007A1B06E99}" type="sibTrans" cxnId="{44D48960-07BC-48E8-959D-07929C4AA2D2}">
      <dgm:prSet/>
      <dgm:spPr/>
      <dgm:t>
        <a:bodyPr/>
        <a:lstStyle/>
        <a:p>
          <a:endParaRPr lang="en-US"/>
        </a:p>
      </dgm:t>
    </dgm:pt>
    <dgm:pt modelId="{3B444023-825A-4A96-8FDF-E13957B136C2}">
      <dgm:prSet/>
      <dgm:spPr/>
      <dgm:t>
        <a:bodyPr/>
        <a:lstStyle/>
        <a:p>
          <a:r>
            <a:rPr lang="cs-CZ"/>
            <a:t>NK může být realizována samostatně (bez VK)</a:t>
          </a:r>
          <a:endParaRPr lang="en-US"/>
        </a:p>
      </dgm:t>
    </dgm:pt>
    <dgm:pt modelId="{57AAC72E-D283-49DB-8BC7-A452CB8E1350}" type="parTrans" cxnId="{F2A8DAAC-CA15-4077-A6AB-43C259247E05}">
      <dgm:prSet/>
      <dgm:spPr/>
      <dgm:t>
        <a:bodyPr/>
        <a:lstStyle/>
        <a:p>
          <a:endParaRPr lang="en-US"/>
        </a:p>
      </dgm:t>
    </dgm:pt>
    <dgm:pt modelId="{9955A45B-5350-4F53-8946-3EDB74C44451}" type="sibTrans" cxnId="{F2A8DAAC-CA15-4077-A6AB-43C259247E05}">
      <dgm:prSet/>
      <dgm:spPr/>
      <dgm:t>
        <a:bodyPr/>
        <a:lstStyle/>
        <a:p>
          <a:endParaRPr lang="en-US"/>
        </a:p>
      </dgm:t>
    </dgm:pt>
    <dgm:pt modelId="{125BB73E-859E-4219-87AF-CB934C52752E}" type="pres">
      <dgm:prSet presAssocID="{29B118D2-E289-4900-9B1E-27D176AB587E}" presName="diagram" presStyleCnt="0">
        <dgm:presLayoutVars>
          <dgm:dir/>
          <dgm:resizeHandles val="exact"/>
        </dgm:presLayoutVars>
      </dgm:prSet>
      <dgm:spPr/>
    </dgm:pt>
    <dgm:pt modelId="{12E29C20-B785-4E8A-9AFF-DA4EB55593AF}" type="pres">
      <dgm:prSet presAssocID="{7402E352-6326-44DC-8F0F-32CEC80BD8BA}" presName="node" presStyleLbl="node1" presStyleIdx="0" presStyleCnt="2">
        <dgm:presLayoutVars>
          <dgm:bulletEnabled val="1"/>
        </dgm:presLayoutVars>
      </dgm:prSet>
      <dgm:spPr/>
    </dgm:pt>
    <dgm:pt modelId="{C652C5A9-DB70-437B-A4B3-0532A5C1E1C0}" type="pres">
      <dgm:prSet presAssocID="{379782C9-19CF-4895-A060-D007A1B06E99}" presName="sibTrans" presStyleCnt="0"/>
      <dgm:spPr/>
    </dgm:pt>
    <dgm:pt modelId="{5E047611-181C-4739-921E-8EC29F2AB8BF}" type="pres">
      <dgm:prSet presAssocID="{3B444023-825A-4A96-8FDF-E13957B136C2}" presName="node" presStyleLbl="node1" presStyleIdx="1" presStyleCnt="2">
        <dgm:presLayoutVars>
          <dgm:bulletEnabled val="1"/>
        </dgm:presLayoutVars>
      </dgm:prSet>
      <dgm:spPr/>
    </dgm:pt>
  </dgm:ptLst>
  <dgm:cxnLst>
    <dgm:cxn modelId="{E9D8971C-A303-481E-A451-4625C5DF2DE5}" type="presOf" srcId="{7402E352-6326-44DC-8F0F-32CEC80BD8BA}" destId="{12E29C20-B785-4E8A-9AFF-DA4EB55593AF}" srcOrd="0" destOrd="0" presId="urn:microsoft.com/office/officeart/2005/8/layout/default"/>
    <dgm:cxn modelId="{44D48960-07BC-48E8-959D-07929C4AA2D2}" srcId="{29B118D2-E289-4900-9B1E-27D176AB587E}" destId="{7402E352-6326-44DC-8F0F-32CEC80BD8BA}" srcOrd="0" destOrd="0" parTransId="{A3F51937-F94D-4DC4-B85A-4AA992B7AB1B}" sibTransId="{379782C9-19CF-4895-A060-D007A1B06E99}"/>
    <dgm:cxn modelId="{617AA56D-AEE2-4A1A-8A85-A02B85BA2AF6}" type="presOf" srcId="{29B118D2-E289-4900-9B1E-27D176AB587E}" destId="{125BB73E-859E-4219-87AF-CB934C52752E}" srcOrd="0" destOrd="0" presId="urn:microsoft.com/office/officeart/2005/8/layout/default"/>
    <dgm:cxn modelId="{F2A8DAAC-CA15-4077-A6AB-43C259247E05}" srcId="{29B118D2-E289-4900-9B1E-27D176AB587E}" destId="{3B444023-825A-4A96-8FDF-E13957B136C2}" srcOrd="1" destOrd="0" parTransId="{57AAC72E-D283-49DB-8BC7-A452CB8E1350}" sibTransId="{9955A45B-5350-4F53-8946-3EDB74C44451}"/>
    <dgm:cxn modelId="{2F157AF4-84F0-4FF3-BC3F-23E918BB1E70}" type="presOf" srcId="{3B444023-825A-4A96-8FDF-E13957B136C2}" destId="{5E047611-181C-4739-921E-8EC29F2AB8BF}" srcOrd="0" destOrd="0" presId="urn:microsoft.com/office/officeart/2005/8/layout/default"/>
    <dgm:cxn modelId="{D69F39BC-282D-407D-B757-C96FCC6696FF}" type="presParOf" srcId="{125BB73E-859E-4219-87AF-CB934C52752E}" destId="{12E29C20-B785-4E8A-9AFF-DA4EB55593AF}" srcOrd="0" destOrd="0" presId="urn:microsoft.com/office/officeart/2005/8/layout/default"/>
    <dgm:cxn modelId="{62850330-2B65-4BF8-A36A-A3C4BB16EBD2}" type="presParOf" srcId="{125BB73E-859E-4219-87AF-CB934C52752E}" destId="{C652C5A9-DB70-437B-A4B3-0532A5C1E1C0}" srcOrd="1" destOrd="0" presId="urn:microsoft.com/office/officeart/2005/8/layout/default"/>
    <dgm:cxn modelId="{CCAE5D2F-7840-49D6-B8B0-17A648B0530E}" type="presParOf" srcId="{125BB73E-859E-4219-87AF-CB934C52752E}" destId="{5E047611-181C-4739-921E-8EC29F2AB8B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CB210-0893-4525-AB1F-5F9376BEC716}">
      <dsp:nvSpPr>
        <dsp:cNvPr id="0" name=""/>
        <dsp:cNvSpPr/>
      </dsp:nvSpPr>
      <dsp:spPr>
        <a:xfrm>
          <a:off x="2855613" y="43052"/>
          <a:ext cx="1630314" cy="815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Komunikátor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= odesílatel</a:t>
          </a:r>
        </a:p>
      </dsp:txBody>
      <dsp:txXfrm>
        <a:off x="2879488" y="66927"/>
        <a:ext cx="1582564" cy="767407"/>
      </dsp:txXfrm>
    </dsp:sp>
    <dsp:sp modelId="{1AFE8D34-86AF-450C-A5B9-6A519D58DB95}">
      <dsp:nvSpPr>
        <dsp:cNvPr id="0" name=""/>
        <dsp:cNvSpPr/>
      </dsp:nvSpPr>
      <dsp:spPr>
        <a:xfrm rot="2627307">
          <a:off x="4203067" y="1072325"/>
          <a:ext cx="821384" cy="2853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 dirty="0"/>
        </a:p>
      </dsp:txBody>
      <dsp:txXfrm>
        <a:off x="4288659" y="1129386"/>
        <a:ext cx="650201" cy="171183"/>
      </dsp:txXfrm>
    </dsp:sp>
    <dsp:sp modelId="{F73E79D5-B7C0-4B82-A928-D8A96295FDB3}">
      <dsp:nvSpPr>
        <dsp:cNvPr id="0" name=""/>
        <dsp:cNvSpPr/>
      </dsp:nvSpPr>
      <dsp:spPr>
        <a:xfrm>
          <a:off x="4447190" y="1568705"/>
          <a:ext cx="1630314" cy="815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Zpětná vazba</a:t>
          </a:r>
        </a:p>
      </dsp:txBody>
      <dsp:txXfrm>
        <a:off x="4471065" y="1592580"/>
        <a:ext cx="1582564" cy="767407"/>
      </dsp:txXfrm>
    </dsp:sp>
    <dsp:sp modelId="{CEFA814F-1DF1-4633-83F0-90BFDC32950F}">
      <dsp:nvSpPr>
        <dsp:cNvPr id="0" name=""/>
        <dsp:cNvSpPr/>
      </dsp:nvSpPr>
      <dsp:spPr>
        <a:xfrm rot="8178607">
          <a:off x="4031156" y="2617440"/>
          <a:ext cx="821384" cy="2853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/>
        </a:p>
      </dsp:txBody>
      <dsp:txXfrm rot="10800000">
        <a:off x="4116747" y="2674501"/>
        <a:ext cx="650201" cy="171183"/>
      </dsp:txXfrm>
    </dsp:sp>
    <dsp:sp modelId="{E2B6ACE7-8823-4A5D-9FE2-AD8740864630}">
      <dsp:nvSpPr>
        <dsp:cNvPr id="0" name=""/>
        <dsp:cNvSpPr/>
      </dsp:nvSpPr>
      <dsp:spPr>
        <a:xfrm>
          <a:off x="2806192" y="3136323"/>
          <a:ext cx="1630314" cy="815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Komunikant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 = příjemce</a:t>
          </a:r>
        </a:p>
      </dsp:txBody>
      <dsp:txXfrm>
        <a:off x="2830067" y="3160198"/>
        <a:ext cx="1582564" cy="767407"/>
      </dsp:txXfrm>
    </dsp:sp>
    <dsp:sp modelId="{8B32A18D-D524-4586-92C4-E212E1C0E3B2}">
      <dsp:nvSpPr>
        <dsp:cNvPr id="0" name=""/>
        <dsp:cNvSpPr/>
      </dsp:nvSpPr>
      <dsp:spPr>
        <a:xfrm rot="13500000">
          <a:off x="2426848" y="2617440"/>
          <a:ext cx="821384" cy="2853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/>
        </a:p>
      </dsp:txBody>
      <dsp:txXfrm rot="10800000">
        <a:off x="2512439" y="2674501"/>
        <a:ext cx="650201" cy="171183"/>
      </dsp:txXfrm>
    </dsp:sp>
    <dsp:sp modelId="{80A2A556-0463-48DF-8406-BA1F5BC27EA5}">
      <dsp:nvSpPr>
        <dsp:cNvPr id="0" name=""/>
        <dsp:cNvSpPr/>
      </dsp:nvSpPr>
      <dsp:spPr>
        <a:xfrm>
          <a:off x="1238573" y="1568705"/>
          <a:ext cx="1630314" cy="815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Komuniké (sdělení), komunikační kanál</a:t>
          </a:r>
        </a:p>
      </dsp:txBody>
      <dsp:txXfrm>
        <a:off x="1262448" y="1592580"/>
        <a:ext cx="1582564" cy="767407"/>
      </dsp:txXfrm>
    </dsp:sp>
    <dsp:sp modelId="{A7171080-E6B2-4BDF-AF3B-579C4C523535}">
      <dsp:nvSpPr>
        <dsp:cNvPr id="0" name=""/>
        <dsp:cNvSpPr/>
      </dsp:nvSpPr>
      <dsp:spPr>
        <a:xfrm rot="18999939">
          <a:off x="2289877" y="1026828"/>
          <a:ext cx="821384" cy="2853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/>
        </a:p>
      </dsp:txBody>
      <dsp:txXfrm>
        <a:off x="2375469" y="1083889"/>
        <a:ext cx="650201" cy="171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29C20-B785-4E8A-9AFF-DA4EB55593AF}">
      <dsp:nvSpPr>
        <dsp:cNvPr id="0" name=""/>
        <dsp:cNvSpPr/>
      </dsp:nvSpPr>
      <dsp:spPr>
        <a:xfrm>
          <a:off x="951" y="885189"/>
          <a:ext cx="3711575" cy="2226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VK v ústní podobě je vždy doprovázena NK</a:t>
          </a:r>
          <a:endParaRPr lang="en-US" sz="3600" kern="1200" dirty="0"/>
        </a:p>
      </dsp:txBody>
      <dsp:txXfrm>
        <a:off x="951" y="885189"/>
        <a:ext cx="3711575" cy="2226945"/>
      </dsp:txXfrm>
    </dsp:sp>
    <dsp:sp modelId="{5E047611-181C-4739-921E-8EC29F2AB8BF}">
      <dsp:nvSpPr>
        <dsp:cNvPr id="0" name=""/>
        <dsp:cNvSpPr/>
      </dsp:nvSpPr>
      <dsp:spPr>
        <a:xfrm>
          <a:off x="4083684" y="885189"/>
          <a:ext cx="3711575" cy="2226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NK může být realizována samostatně (bez VK)</a:t>
          </a:r>
          <a:endParaRPr lang="en-US" sz="3600" kern="1200"/>
        </a:p>
      </dsp:txBody>
      <dsp:txXfrm>
        <a:off x="4083684" y="885189"/>
        <a:ext cx="3711575" cy="2226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xjLoFa3n_Y?feature=oembed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6FB4F-95B4-309C-F467-FDD517916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103" y="3428998"/>
            <a:ext cx="6540771" cy="2268559"/>
          </a:xfrm>
        </p:spPr>
        <p:txBody>
          <a:bodyPr>
            <a:noAutofit/>
          </a:bodyPr>
          <a:lstStyle/>
          <a:p>
            <a:r>
              <a:rPr lang="cs-CZ" sz="3200" b="0" i="0" dirty="0">
                <a:effectLst/>
                <a:latin typeface="Open Sans" panose="020B0606030504020204" pitchFamily="34" charset="0"/>
              </a:rPr>
              <a:t>Komunikace, komunikační kompetence, vymezení </a:t>
            </a:r>
            <a:br>
              <a:rPr lang="cs-CZ" sz="3200" b="0" i="0" dirty="0">
                <a:effectLst/>
                <a:latin typeface="Open Sans" panose="020B0606030504020204" pitchFamily="34" charset="0"/>
              </a:rPr>
            </a:br>
            <a:r>
              <a:rPr lang="cs-CZ" sz="3200" b="0" i="0" dirty="0">
                <a:effectLst/>
                <a:latin typeface="Open Sans" panose="020B0606030504020204" pitchFamily="34" charset="0"/>
              </a:rPr>
              <a:t>základních pojmů</a:t>
            </a:r>
            <a:br>
              <a:rPr lang="cs-CZ" sz="3200" b="0" i="0" dirty="0">
                <a:effectLst/>
                <a:latin typeface="Open Sans" panose="020B0606030504020204" pitchFamily="34" charset="0"/>
              </a:rPr>
            </a:br>
            <a:br>
              <a:rPr lang="cs-CZ" sz="3200" b="0" i="0" dirty="0">
                <a:effectLst/>
                <a:latin typeface="Open Sans" panose="020B0606030504020204" pitchFamily="34" charset="0"/>
              </a:rPr>
            </a:br>
            <a:endParaRPr lang="cs-CZ" sz="3200" b="0" i="0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FD8AB2E-DBE6-599D-6900-6A07BA94B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2274" y="5117450"/>
            <a:ext cx="5357600" cy="1160213"/>
          </a:xfrm>
        </p:spPr>
        <p:txBody>
          <a:bodyPr/>
          <a:lstStyle/>
          <a:p>
            <a:r>
              <a:rPr lang="cs-CZ" dirty="0"/>
              <a:t>Mgr. et Mgr. Petra Volná</a:t>
            </a:r>
          </a:p>
        </p:txBody>
      </p:sp>
    </p:spTree>
    <p:extLst>
      <p:ext uri="{BB962C8B-B14F-4D97-AF65-F5344CB8AC3E}">
        <p14:creationId xmlns:p14="http://schemas.microsoft.com/office/powerpoint/2010/main" val="4133715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9E6EE8-DA75-E9B9-54E3-229B6D89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93F9CE-B9C1-ECF2-8596-33D8BD470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491449"/>
            <a:ext cx="7796540" cy="506914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BYTEŠNÍKOVÁ, Ilona. </a:t>
            </a:r>
            <a:r>
              <a:rPr lang="cs-CZ" sz="18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Rozvoj komunikačních kompetencí u dětí předškolního věku</a:t>
            </a:r>
            <a:r>
              <a:rPr lang="cs-CZ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1. vyd. Brno: Masarykova univerzita, 2007, 200 s. ISBN 978-80-210-4454-8.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KEJKLÍČKOVÁ, Ilona. </a:t>
            </a:r>
            <a:r>
              <a:rPr lang="cs-CZ" sz="18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Logopedie v ošetřovatelské praxi</a:t>
            </a:r>
            <a:r>
              <a:rPr lang="cs-CZ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1. vyd. Praha: Grada, 2011, 128 s. ISBN 978-802-4728-353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KLENKOVÁ, Jiřina. Logopedie: narušení komunikační schopnosti, logopedická prevence, logopedická intervence v ČR, příklady z praxe. 1. vyd. Praha: Grada, 2006, 224 s. ISBN 80-247-1110-9.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0" i="0" dirty="0">
                <a:effectLst/>
                <a:latin typeface="+mj-lt"/>
              </a:rPr>
              <a:t>LECHTA, Viktor. </a:t>
            </a:r>
            <a:r>
              <a:rPr lang="cs-CZ" sz="1800" b="0" i="1" dirty="0">
                <a:effectLst/>
                <a:latin typeface="+mj-lt"/>
              </a:rPr>
              <a:t>Symptomatické poruchy řeči u dětí</a:t>
            </a:r>
            <a:r>
              <a:rPr lang="cs-CZ" sz="1800" b="0" i="0" dirty="0">
                <a:effectLst/>
                <a:latin typeface="+mj-lt"/>
              </a:rPr>
              <a:t>. Vyd. 3., dopl. a </a:t>
            </a:r>
            <a:r>
              <a:rPr lang="cs-CZ" sz="1800" b="0" i="0" dirty="0" err="1">
                <a:effectLst/>
                <a:latin typeface="+mj-lt"/>
              </a:rPr>
              <a:t>přeprac</a:t>
            </a:r>
            <a:r>
              <a:rPr lang="cs-CZ" sz="1800" b="0" i="0" dirty="0">
                <a:effectLst/>
                <a:latin typeface="+mj-lt"/>
              </a:rPr>
              <a:t>. Přeložil Jana KŘÍŽOVÁ. Praha: Portál, 2011. ISBN 978-80-7367-977-4.</a:t>
            </a:r>
            <a:endParaRPr lang="cs-CZ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LEJSKA, Mojmír. </a:t>
            </a:r>
            <a:r>
              <a:rPr lang="cs-CZ" sz="18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Poruchy verbální komunikace a foniatrie</a:t>
            </a:r>
            <a:r>
              <a:rPr lang="cs-CZ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Brno: </a:t>
            </a:r>
            <a:r>
              <a:rPr lang="cs-CZ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Paido</a:t>
            </a:r>
            <a:r>
              <a:rPr lang="cs-CZ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2003, 156 s. ISBN 80-731-5038-7.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MIKULÁŠTÍK, Milan. </a:t>
            </a:r>
            <a:r>
              <a:rPr lang="cs-CZ" sz="18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Komunikační dovednosti v praxi</a:t>
            </a:r>
            <a:r>
              <a:rPr lang="cs-CZ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1. vyd. Praha: Grada, 2003, 361 s. ISBN 80-247-0650-4.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POKORNÝ, Jan. </a:t>
            </a:r>
            <a:r>
              <a:rPr lang="cs-CZ" sz="18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Lingvistická antropologie: jazyk, mysl a kultura. </a:t>
            </a:r>
            <a:r>
              <a:rPr lang="cs-CZ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vyd. Praha: Grada, 2010, 346 s. ISBN 978-802-4728-438.</a:t>
            </a:r>
          </a:p>
          <a:p>
            <a:r>
              <a:rPr lang="cs-CZ" b="0" i="0" dirty="0">
                <a:effectLst/>
                <a:latin typeface="+mj-lt"/>
              </a:rPr>
              <a:t>ŠKODOVÁ, Eva a JEDLIČKA, Ivan. </a:t>
            </a:r>
            <a:r>
              <a:rPr lang="cs-CZ" b="0" i="1" dirty="0">
                <a:effectLst/>
                <a:latin typeface="+mj-lt"/>
              </a:rPr>
              <a:t>Klinická logopedie</a:t>
            </a:r>
            <a:r>
              <a:rPr lang="cs-CZ" b="0" i="0" dirty="0">
                <a:effectLst/>
                <a:latin typeface="+mj-lt"/>
              </a:rPr>
              <a:t>. 2., </a:t>
            </a:r>
            <a:r>
              <a:rPr lang="cs-CZ" b="0" i="0" dirty="0" err="1">
                <a:effectLst/>
                <a:latin typeface="+mj-lt"/>
              </a:rPr>
              <a:t>aktualiz</a:t>
            </a:r>
            <a:r>
              <a:rPr lang="cs-CZ" b="0" i="0" dirty="0">
                <a:effectLst/>
                <a:latin typeface="+mj-lt"/>
              </a:rPr>
              <a:t>. vyd. Praha: Portál, 2007. ISBN 978-80-7367-340-6.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VYBÍRAL, Zbyněk. </a:t>
            </a:r>
            <a:r>
              <a:rPr lang="cs-CZ" sz="20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Psychologie lidské komunikace. </a:t>
            </a:r>
            <a:r>
              <a:rPr lang="cs-CZ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vyd. Praha: Portál, 2000, 264 s. ISBN 80-717-8291-2.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VYMĚTAL, Jan. </a:t>
            </a:r>
            <a:r>
              <a:rPr lang="cs-CZ" sz="20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Průvodce úspěšnou komunikací: efektivní komunikace v praxi. </a:t>
            </a:r>
            <a:r>
              <a:rPr lang="cs-CZ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vyd. Praha: Grada, 2008, 322 s. ISBN 9788024726144.</a:t>
            </a:r>
            <a:endParaRPr lang="cs-CZ" b="0" i="0" dirty="0">
              <a:effectLst/>
              <a:latin typeface="+mj-lt"/>
            </a:endParaRPr>
          </a:p>
          <a:p>
            <a:r>
              <a:rPr lang="cs-CZ" b="0" i="0" dirty="0">
                <a:effectLst/>
                <a:latin typeface="+mj-lt"/>
              </a:rPr>
              <a:t>ZEZULKOVÁ, Eva. </a:t>
            </a:r>
            <a:r>
              <a:rPr lang="cs-CZ" b="0" i="1" dirty="0">
                <a:effectLst/>
                <a:latin typeface="+mj-lt"/>
              </a:rPr>
              <a:t>Jazyková a komunikativní kompetence dětí s mentálním postižením. </a:t>
            </a:r>
            <a:r>
              <a:rPr lang="cs-CZ" b="0" i="0" dirty="0">
                <a:effectLst/>
                <a:latin typeface="+mj-lt"/>
              </a:rPr>
              <a:t>Ostrava: Ostravská univerzita, 2011. ISBN 978-80-7368-991-9.</a:t>
            </a:r>
          </a:p>
          <a:p>
            <a:r>
              <a:rPr lang="cs-CZ" b="0" i="0" dirty="0">
                <a:effectLst/>
                <a:latin typeface="+mj-lt"/>
              </a:rPr>
              <a:t>ZEZULKOVÁ, Eva. </a:t>
            </a:r>
            <a:r>
              <a:rPr lang="cs-CZ" b="0" i="1" dirty="0">
                <a:effectLst/>
                <a:latin typeface="+mj-lt"/>
              </a:rPr>
              <a:t>Symptomatické poruchy řeči. </a:t>
            </a:r>
            <a:r>
              <a:rPr lang="cs-CZ" b="0" i="0" dirty="0">
                <a:effectLst/>
                <a:latin typeface="+mj-lt"/>
              </a:rPr>
              <a:t>In E-learning kurz pro studenty studijního programu Speciální pedagogika Fakulty veřejných politik v Opavě. Opava: Slezská univerzita v Opavě.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341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F7D93-8E28-D2BD-924E-D78EA3F6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7066B5-8506-F287-3A61-1C52F64C1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dirty="0"/>
              <a:t>Jednotná definice pojmu neexistuje → není možné uvést definici zahrnující všechny kognitivní, filozofické, sociální, kulturní a lingvistické aspekty a všechny roviny významu a dopadu</a:t>
            </a:r>
          </a:p>
          <a:p>
            <a:pPr>
              <a:lnSpc>
                <a:spcPct val="90000"/>
              </a:lnSpc>
            </a:pPr>
            <a:r>
              <a:rPr lang="cs-CZ" sz="1500" dirty="0"/>
              <a:t>Z lat. „</a:t>
            </a:r>
            <a:r>
              <a:rPr lang="cs-CZ" sz="1500" dirty="0" err="1"/>
              <a:t>communicatio</a:t>
            </a:r>
            <a:r>
              <a:rPr lang="cs-CZ" sz="1500" dirty="0"/>
              <a:t>“ = spojování, sdělování</a:t>
            </a:r>
            <a:endParaRPr lang="cs-CZ" sz="1400" dirty="0"/>
          </a:p>
          <a:p>
            <a:r>
              <a:rPr lang="cs-CZ" sz="1400" dirty="0"/>
              <a:t>Termín je využíván v řadě vědních oborů → spjat především s užíváním jazyka </a:t>
            </a:r>
            <a:r>
              <a:rPr lang="cs-CZ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Mikulaštík</a:t>
            </a:r>
            <a:r>
              <a:rPr lang="cs-CZ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M., 2003)</a:t>
            </a:r>
            <a:endParaRPr lang="cs-CZ" sz="1400" dirty="0"/>
          </a:p>
          <a:p>
            <a:r>
              <a:rPr lang="cs-CZ" sz="1400" i="1" dirty="0"/>
              <a:t>„Obecně lidská schopnost užívat výrazové prostředky k vytváření, udržování a pěstování mezilidských vztahů“ </a:t>
            </a:r>
            <a:r>
              <a:rPr lang="cs-CZ" sz="1400" dirty="0"/>
              <a:t>(Klenková, J., 2006, s. 25).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Významně ovlivňuje rozvoj osobnosti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Je důležitá v mezilidských vztazích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Je prostředkem mezilidských vztahů 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Jedna z nejdůležitějších životních potřeb</a:t>
            </a:r>
          </a:p>
        </p:txBody>
      </p:sp>
    </p:spTree>
    <p:extLst>
      <p:ext uri="{BB962C8B-B14F-4D97-AF65-F5344CB8AC3E}">
        <p14:creationId xmlns:p14="http://schemas.microsoft.com/office/powerpoint/2010/main" val="26361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Proces komunikace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981200" y="2521258"/>
          <a:ext cx="7242699" cy="395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0CDFE8-E1B6-38F3-58E7-D5B88E19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873" y="755050"/>
            <a:ext cx="8825659" cy="706964"/>
          </a:xfrm>
        </p:spPr>
        <p:txBody>
          <a:bodyPr>
            <a:normAutofit/>
          </a:bodyPr>
          <a:lstStyle/>
          <a:p>
            <a:r>
              <a:rPr lang="cs-CZ" dirty="0"/>
              <a:t>Verbální a neverbální komunikace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945F252-3AAE-ADA8-025E-6BE4D58A8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712" y="1624614"/>
            <a:ext cx="5516221" cy="5104660"/>
          </a:xfr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</a:pPr>
            <a:r>
              <a:rPr lang="cs-CZ" sz="1400" b="1" dirty="0"/>
              <a:t>Verbální komunikace 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Všechny komunikační procesy realizované za pomoci mluvené nebo psané řeči</a:t>
            </a:r>
          </a:p>
          <a:p>
            <a:pPr lvl="0">
              <a:lnSpc>
                <a:spcPct val="90000"/>
              </a:lnSpc>
            </a:pPr>
            <a:endParaRPr lang="cs-CZ" sz="1400" dirty="0"/>
          </a:p>
          <a:p>
            <a:pPr lvl="0">
              <a:lnSpc>
                <a:spcPct val="90000"/>
              </a:lnSpc>
            </a:pPr>
            <a:r>
              <a:rPr lang="cs-CZ" sz="1400" b="1" dirty="0"/>
              <a:t>Neverbální  komunikace</a:t>
            </a:r>
            <a:r>
              <a:rPr lang="cs-CZ" sz="1400" dirty="0"/>
              <a:t> – </a:t>
            </a:r>
            <a:r>
              <a:rPr lang="cs-CZ" sz="1400" i="1" dirty="0"/>
              <a:t>nonverbální, neslovní, mimoslovní 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Doprovod slovní komunikace (gesta, mimika, postoj těla, pohledy očí, vzdálenost, tělesný kontakt, tón hlasu a další neverbální aspekty řeči, oblečení a úprava zevnějšku)</a:t>
            </a:r>
          </a:p>
          <a:p>
            <a:pPr lvl="1">
              <a:lnSpc>
                <a:spcPct val="90000"/>
              </a:lnSpc>
            </a:pPr>
            <a:r>
              <a:rPr lang="cs-CZ" sz="1400" b="1" dirty="0"/>
              <a:t>Vokální/paralingvistické fenomény </a:t>
            </a:r>
            <a:r>
              <a:rPr lang="cs-CZ" sz="1400" dirty="0"/>
              <a:t>– kvalita hlasu a způsob mluvení</a:t>
            </a:r>
          </a:p>
          <a:p>
            <a:pPr lvl="1">
              <a:lnSpc>
                <a:spcPct val="90000"/>
              </a:lnSpc>
            </a:pPr>
            <a:r>
              <a:rPr lang="cs-CZ" sz="1400" b="1" dirty="0" err="1"/>
              <a:t>Nonvokální</a:t>
            </a:r>
            <a:r>
              <a:rPr lang="cs-CZ" sz="1400" b="1" dirty="0"/>
              <a:t>/extralingvistické fenomény </a:t>
            </a:r>
            <a:r>
              <a:rPr lang="cs-CZ" sz="1400" dirty="0"/>
              <a:t>– mimika, gestika, </a:t>
            </a:r>
            <a:r>
              <a:rPr lang="cs-CZ" sz="1400" dirty="0" err="1"/>
              <a:t>haptika</a:t>
            </a:r>
            <a:r>
              <a:rPr lang="cs-CZ" sz="1400" dirty="0"/>
              <a:t>, držení těla a zrakový kontakt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cs-CZ" sz="1400" dirty="0"/>
              <a:t>	https://www.youtube.com/watch?v=bxjLoFa3n_Y</a:t>
            </a:r>
          </a:p>
        </p:txBody>
      </p:sp>
      <p:pic>
        <p:nvPicPr>
          <p:cNvPr id="4" name="Obrázek 3" descr="Dva komunikující telefony">
            <a:extLst>
              <a:ext uri="{FF2B5EF4-FFF2-40B4-BE49-F238E27FC236}">
                <a16:creationId xmlns:a16="http://schemas.microsoft.com/office/drawing/2014/main" id="{626D96D7-F1DB-1DBD-64B5-91C3A16E3E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00" b="5500"/>
          <a:stretch/>
        </p:blipFill>
        <p:spPr>
          <a:xfrm>
            <a:off x="1151467" y="2859381"/>
            <a:ext cx="4345024" cy="290030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nline médium 2" title="NAUČTE SE POROZUMĚT ŘEČI TĚLA | TOP 5 Co o vás říká vaše tělo">
            <a:hlinkClick r:id="" action="ppaction://media"/>
            <a:extLst>
              <a:ext uri="{FF2B5EF4-FFF2-40B4-BE49-F238E27FC236}">
                <a16:creationId xmlns:a16="http://schemas.microsoft.com/office/drawing/2014/main" id="{91688D54-8705-9535-4C26-4096B6F0F9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76712" y="5872000"/>
            <a:ext cx="1107929" cy="6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9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1CE36F-BA4C-7FD8-5F8C-F6A081B86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</a:t>
            </a:r>
            <a:br>
              <a:rPr lang="cs-CZ" dirty="0"/>
            </a:br>
            <a:r>
              <a:rPr lang="cs-CZ" dirty="0"/>
              <a:t>Verbální x neverbální komunikace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F2E8B14-14F8-F878-3025-C0AE0A9376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73363" y="2052638"/>
          <a:ext cx="7796212" cy="399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828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69803" y="808056"/>
            <a:ext cx="3784705" cy="1077229"/>
          </a:xfrm>
        </p:spPr>
        <p:txBody>
          <a:bodyPr>
            <a:normAutofit/>
          </a:bodyPr>
          <a:lstStyle/>
          <a:p>
            <a:pPr algn="l"/>
            <a:r>
              <a:rPr lang="cs-CZ" b="1" dirty="0"/>
              <a:t>Komunikace a její druhy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69803" y="2052116"/>
            <a:ext cx="3784705" cy="3997828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cs-CZ" sz="1700" b="1"/>
              <a:t>Monolog </a:t>
            </a:r>
          </a:p>
          <a:p>
            <a:pPr lvl="1">
              <a:lnSpc>
                <a:spcPct val="110000"/>
              </a:lnSpc>
            </a:pPr>
            <a:r>
              <a:rPr lang="cs-CZ" sz="1700"/>
              <a:t>Osoba hovoří samostatně → prezentace, přednáška</a:t>
            </a:r>
          </a:p>
          <a:p>
            <a:pPr lvl="0">
              <a:lnSpc>
                <a:spcPct val="110000"/>
              </a:lnSpc>
              <a:buNone/>
            </a:pPr>
            <a:endParaRPr lang="cs-CZ" sz="1700"/>
          </a:p>
          <a:p>
            <a:pPr lvl="0">
              <a:lnSpc>
                <a:spcPct val="110000"/>
              </a:lnSpc>
            </a:pPr>
            <a:r>
              <a:rPr lang="cs-CZ" sz="1700" b="1"/>
              <a:t>Dialog</a:t>
            </a:r>
          </a:p>
          <a:p>
            <a:pPr lvl="1">
              <a:lnSpc>
                <a:spcPct val="110000"/>
              </a:lnSpc>
            </a:pPr>
            <a:r>
              <a:rPr lang="cs-CZ" sz="1700" i="1"/>
              <a:t>symetrický </a:t>
            </a:r>
            <a:r>
              <a:rPr lang="cs-CZ" sz="1700"/>
              <a:t>(oba účastníci hovoří navzájem)</a:t>
            </a:r>
          </a:p>
          <a:p>
            <a:pPr lvl="1">
              <a:lnSpc>
                <a:spcPct val="110000"/>
              </a:lnSpc>
            </a:pPr>
            <a:r>
              <a:rPr lang="cs-CZ" sz="1700" i="1"/>
              <a:t>asymetrický</a:t>
            </a:r>
            <a:r>
              <a:rPr lang="cs-CZ" sz="1700"/>
              <a:t> (jeden účastník hovoří k druhému)</a:t>
            </a:r>
          </a:p>
          <a:p>
            <a:pPr>
              <a:lnSpc>
                <a:spcPct val="110000"/>
              </a:lnSpc>
              <a:buNone/>
            </a:pPr>
            <a:r>
              <a:rPr lang="cs-CZ" sz="1700"/>
              <a:t> </a:t>
            </a:r>
          </a:p>
          <a:p>
            <a:pPr>
              <a:lnSpc>
                <a:spcPct val="110000"/>
              </a:lnSpc>
            </a:pPr>
            <a:endParaRPr lang="cs-CZ" sz="170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27CA9EC-9851-4141-9187-C663FB18FD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0" r="11068" b="-2"/>
          <a:stretch/>
        </p:blipFill>
        <p:spPr>
          <a:xfrm>
            <a:off x="6408981" y="646088"/>
            <a:ext cx="4330179" cy="2705071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BB57D33-F8DA-8A79-9826-68D6319886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59" r="1" b="1"/>
          <a:stretch/>
        </p:blipFill>
        <p:spPr>
          <a:xfrm>
            <a:off x="6416206" y="3506402"/>
            <a:ext cx="4330179" cy="2705071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78DDD-7F2A-1310-35E0-6D641DB6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274" y="951223"/>
            <a:ext cx="8825659" cy="706964"/>
          </a:xfrm>
        </p:spPr>
        <p:txBody>
          <a:bodyPr>
            <a:normAutofit/>
          </a:bodyPr>
          <a:lstStyle/>
          <a:p>
            <a:r>
              <a:rPr lang="cs-CZ" b="1"/>
              <a:t>Funkce komunikace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4DE30C-1268-2DD1-DC20-87A3A81AA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954" y="1658187"/>
            <a:ext cx="5211979" cy="487577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600" b="1" dirty="0"/>
              <a:t>Schopnost komunikace 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základní a životně důležitý proces pro existenci a organizaci každé společnosti → bez komunikace nemůže žádná společnost existovat</a:t>
            </a:r>
          </a:p>
          <a:p>
            <a:pPr marL="457010" lvl="1" indent="0"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sz="1600" b="1" dirty="0"/>
              <a:t>Funkce:</a:t>
            </a:r>
          </a:p>
          <a:p>
            <a:pPr lvl="1">
              <a:lnSpc>
                <a:spcPct val="90000"/>
              </a:lnSpc>
            </a:pPr>
            <a:r>
              <a:rPr lang="cs-CZ" i="1" dirty="0"/>
              <a:t>informativní</a:t>
            </a:r>
            <a:r>
              <a:rPr lang="cs-CZ" dirty="0"/>
              <a:t> – předat informace </a:t>
            </a:r>
          </a:p>
          <a:p>
            <a:pPr lvl="1">
              <a:lnSpc>
                <a:spcPct val="90000"/>
              </a:lnSpc>
            </a:pPr>
            <a:r>
              <a:rPr lang="cs-CZ" i="1" dirty="0"/>
              <a:t>instruktivní </a:t>
            </a:r>
            <a:r>
              <a:rPr lang="cs-CZ" dirty="0"/>
              <a:t>– vysvětlit postup</a:t>
            </a:r>
          </a:p>
          <a:p>
            <a:pPr lvl="1">
              <a:lnSpc>
                <a:spcPct val="90000"/>
              </a:lnSpc>
            </a:pPr>
            <a:r>
              <a:rPr lang="cs-CZ" i="1" dirty="0"/>
              <a:t>přesvědčování</a:t>
            </a:r>
            <a:r>
              <a:rPr lang="cs-CZ" dirty="0"/>
              <a:t> – přesvědčit/ovlivnit druhého člověka </a:t>
            </a:r>
          </a:p>
          <a:p>
            <a:pPr lvl="1">
              <a:lnSpc>
                <a:spcPct val="90000"/>
              </a:lnSpc>
            </a:pPr>
            <a:r>
              <a:rPr lang="cs-CZ" i="1" dirty="0"/>
              <a:t>zábavná</a:t>
            </a:r>
            <a:r>
              <a:rPr lang="cs-CZ" dirty="0"/>
              <a:t> – pobavit </a:t>
            </a:r>
          </a:p>
          <a:p>
            <a:pPr lvl="1">
              <a:lnSpc>
                <a:spcPct val="90000"/>
              </a:lnSpc>
            </a:pPr>
            <a:r>
              <a:rPr lang="cs-CZ" i="1" dirty="0"/>
              <a:t>socializační a společensky integrující  </a:t>
            </a:r>
            <a:r>
              <a:rPr lang="cs-CZ" dirty="0"/>
              <a:t>– vytváření a prohlubování vztahů s druhými</a:t>
            </a:r>
          </a:p>
        </p:txBody>
      </p:sp>
      <p:pic>
        <p:nvPicPr>
          <p:cNvPr id="5" name="Obrázek 4" descr="Obsah obrázku hračka&#10;&#10;Popis byl vytvořen automaticky">
            <a:extLst>
              <a:ext uri="{FF2B5EF4-FFF2-40B4-BE49-F238E27FC236}">
                <a16:creationId xmlns:a16="http://schemas.microsoft.com/office/drawing/2014/main" id="{E3858A80-E493-D15C-20C0-4943A4FA6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142" y="2185237"/>
            <a:ext cx="4345024" cy="248752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066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1DE701-E049-B8BD-E966-635965E54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Komunikační kompetence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DD502D-A416-66E1-19AF-977F0308B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i="1" dirty="0"/>
              <a:t>„Soubor jazykových znalostí a dovedností, umožňujících mluvčímu realizovat komunikační procesy, a to úměrně k situaci, charakteristikám posluchačů apod.“ </a:t>
            </a:r>
            <a:r>
              <a:rPr lang="cs-CZ" dirty="0"/>
              <a:t>(Vymětal, J., 2008, s. 25)</a:t>
            </a:r>
          </a:p>
          <a:p>
            <a:r>
              <a:rPr lang="cs-CZ" dirty="0"/>
              <a:t>Zahrnují všechny mentální předpoklady, kterými jedinec disponuje a které mu umožňují podílet se aktivně na komunikaci </a:t>
            </a:r>
            <a:r>
              <a:rPr lang="cs-CZ" dirty="0">
                <a:latin typeface="Century Gothic" panose="020B0502020202020204" pitchFamily="34" charset="0"/>
              </a:rPr>
              <a:t>→</a:t>
            </a:r>
            <a:r>
              <a:rPr lang="cs-CZ" dirty="0"/>
              <a:t> realizovat svůj komunikační záměr</a:t>
            </a:r>
          </a:p>
          <a:p>
            <a:r>
              <a:rPr lang="cs-CZ" dirty="0"/>
              <a:t>Schopnost jedince správně rozpoznat situaci </a:t>
            </a:r>
            <a:endParaRPr lang="cs-CZ" dirty="0">
              <a:latin typeface="Century Gothic" panose="020B0502020202020204" pitchFamily="34" charset="0"/>
            </a:endParaRPr>
          </a:p>
          <a:p>
            <a:pPr lvl="1"/>
            <a:r>
              <a:rPr lang="cs-CZ" dirty="0"/>
              <a:t>kdy je vhodné začít hovořit</a:t>
            </a:r>
          </a:p>
          <a:p>
            <a:pPr lvl="1"/>
            <a:r>
              <a:rPr lang="cs-CZ" dirty="0"/>
              <a:t>kde</a:t>
            </a:r>
          </a:p>
          <a:p>
            <a:pPr lvl="1"/>
            <a:r>
              <a:rPr lang="cs-CZ" dirty="0"/>
              <a:t>s kým</a:t>
            </a:r>
          </a:p>
          <a:p>
            <a:pPr lvl="1"/>
            <a:r>
              <a:rPr lang="cs-CZ" dirty="0"/>
              <a:t>jaká témata a způsoby k hovoru zvolit (Pokorný, J., 2010)</a:t>
            </a:r>
          </a:p>
        </p:txBody>
      </p:sp>
    </p:spTree>
    <p:extLst>
      <p:ext uri="{BB962C8B-B14F-4D97-AF65-F5344CB8AC3E}">
        <p14:creationId xmlns:p14="http://schemas.microsoft.com/office/powerpoint/2010/main" val="20990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5E133-37C5-7F9E-7FED-9105DE49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525" y="808056"/>
            <a:ext cx="5338372" cy="1077229"/>
          </a:xfrm>
        </p:spPr>
        <p:txBody>
          <a:bodyPr>
            <a:normAutofit/>
          </a:bodyPr>
          <a:lstStyle/>
          <a:p>
            <a:r>
              <a:rPr lang="cs-CZ" dirty="0"/>
              <a:t>Vývoj komunikačních kompetencí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299610-163A-4110-58D0-18BC7D20B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071" y="2052116"/>
            <a:ext cx="5343826" cy="39978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500" dirty="0"/>
              <a:t>Vyvíjí se u dětí již od raného věku v úzké spojitosti s osvojováním si jazyka</a:t>
            </a:r>
          </a:p>
          <a:p>
            <a:pPr>
              <a:lnSpc>
                <a:spcPct val="110000"/>
              </a:lnSpc>
            </a:pPr>
            <a:r>
              <a:rPr lang="cs-CZ" sz="1500" dirty="0"/>
              <a:t>Komunikační kompetence si osvojují všechny vyvíjející se děti </a:t>
            </a:r>
            <a:r>
              <a:rPr lang="cs-CZ" sz="1500" dirty="0">
                <a:latin typeface="Century Gothic" panose="020B0502020202020204" pitchFamily="34" charset="0"/>
              </a:rPr>
              <a:t>→ </a:t>
            </a:r>
            <a:r>
              <a:rPr lang="cs-CZ" sz="1500" dirty="0"/>
              <a:t>v závislosti na </a:t>
            </a:r>
            <a:r>
              <a:rPr lang="cs-CZ" sz="1500" b="1" dirty="0"/>
              <a:t>individuálním tempu a způsobu</a:t>
            </a:r>
          </a:p>
          <a:p>
            <a:pPr>
              <a:lnSpc>
                <a:spcPct val="110000"/>
              </a:lnSpc>
            </a:pPr>
            <a:r>
              <a:rPr lang="cs-CZ" sz="1500" dirty="0"/>
              <a:t>K vývoji dochází </a:t>
            </a:r>
            <a:r>
              <a:rPr lang="cs-CZ" sz="1500" b="1" dirty="0"/>
              <a:t>spontánním způsobem </a:t>
            </a:r>
            <a:r>
              <a:rPr lang="cs-CZ" sz="1500" dirty="0"/>
              <a:t>na základě vlastních zkušeností, ale také </a:t>
            </a:r>
            <a:r>
              <a:rPr lang="cs-CZ" sz="1500" b="1" dirty="0"/>
              <a:t>řízeným učením</a:t>
            </a:r>
          </a:p>
          <a:p>
            <a:pPr lvl="1">
              <a:lnSpc>
                <a:spcPct val="110000"/>
              </a:lnSpc>
            </a:pPr>
            <a:r>
              <a:rPr lang="cs-CZ" sz="1500" dirty="0"/>
              <a:t>v raném věku (cca do 3 let) dominuje spontánní osvojování komunikačních kompetencí</a:t>
            </a:r>
          </a:p>
          <a:p>
            <a:pPr lvl="1">
              <a:lnSpc>
                <a:spcPct val="110000"/>
              </a:lnSpc>
            </a:pPr>
            <a:r>
              <a:rPr lang="cs-CZ" sz="1500" dirty="0"/>
              <a:t>později je zpravidla osvojování doprovázeno řízeným učením (Průcha, J., 2011). </a:t>
            </a:r>
          </a:p>
        </p:txBody>
      </p:sp>
      <p:pic>
        <p:nvPicPr>
          <p:cNvPr id="5" name="Picture 4" descr="Výška podřízené kontroly">
            <a:extLst>
              <a:ext uri="{FF2B5EF4-FFF2-40B4-BE49-F238E27FC236}">
                <a16:creationId xmlns:a16="http://schemas.microsoft.com/office/drawing/2014/main" id="{B0519B68-744E-DB4B-C16B-6EA654E0CA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7" r="47793" b="-2"/>
          <a:stretch/>
        </p:blipFill>
        <p:spPr>
          <a:xfrm>
            <a:off x="1011880" y="227"/>
            <a:ext cx="3051461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3806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571</TotalTime>
  <Words>834</Words>
  <Application>Microsoft Office PowerPoint</Application>
  <PresentationFormat>Širokoúhlá obrazovka</PresentationFormat>
  <Paragraphs>75</Paragraphs>
  <Slides>10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MS Shell Dlg 2</vt:lpstr>
      <vt:lpstr>Open Sans</vt:lpstr>
      <vt:lpstr>Wingdings</vt:lpstr>
      <vt:lpstr>Wingdings 3</vt:lpstr>
      <vt:lpstr>Madison</vt:lpstr>
      <vt:lpstr>Komunikace, komunikační kompetence, vymezení  základních pojmů  </vt:lpstr>
      <vt:lpstr>Komunikace</vt:lpstr>
      <vt:lpstr>Proces komunikace</vt:lpstr>
      <vt:lpstr>Verbální a neverbální komunikace</vt:lpstr>
      <vt:lpstr>Rozdíl Verbální x neverbální komunikace</vt:lpstr>
      <vt:lpstr>Komunikace a její druhy</vt:lpstr>
      <vt:lpstr>Funkce komunikace</vt:lpstr>
      <vt:lpstr>Komunikační kompetence</vt:lpstr>
      <vt:lpstr>Vývoj komunikačních kompetencí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Symptomatické poruchy řeči</dc:title>
  <dc:creator>Petra Volná</dc:creator>
  <cp:lastModifiedBy>Petra Volná</cp:lastModifiedBy>
  <cp:revision>84</cp:revision>
  <dcterms:created xsi:type="dcterms:W3CDTF">2024-02-20T12:18:06Z</dcterms:created>
  <dcterms:modified xsi:type="dcterms:W3CDTF">2024-03-23T16:18:43Z</dcterms:modified>
</cp:coreProperties>
</file>