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88" r:id="rId3"/>
    <p:sldId id="266" r:id="rId4"/>
    <p:sldId id="287" r:id="rId5"/>
    <p:sldId id="262" r:id="rId6"/>
    <p:sldId id="267" r:id="rId7"/>
    <p:sldId id="270" r:id="rId8"/>
    <p:sldId id="260" r:id="rId9"/>
    <p:sldId id="268" r:id="rId10"/>
    <p:sldId id="259" r:id="rId11"/>
    <p:sldId id="269" r:id="rId12"/>
    <p:sldId id="275" r:id="rId13"/>
    <p:sldId id="273" r:id="rId14"/>
    <p:sldId id="272" r:id="rId15"/>
    <p:sldId id="278" r:id="rId16"/>
    <p:sldId id="276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C5721-EE21-43D7-961E-A77DA6A7FC10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81C77-5633-47BC-92F9-6128A7CE8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041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02259337-D4B7-41E1-BE2F-6BF72E9EAE4F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12</a:t>
            </a:fld>
            <a:endParaRPr lang="en-GB" altLang="cs-CZ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1E39D4D9-A8BD-4522-A77E-D23FC9545974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13</a:t>
            </a:fld>
            <a:endParaRPr lang="en-GB" altLang="cs-CZ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5D3B10E8-2548-4868-AAAE-6E7790953FB6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14</a:t>
            </a:fld>
            <a:endParaRPr lang="en-GB" altLang="cs-CZ"/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314505D5-9549-4457-9A5A-2D692ED44AC4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16</a:t>
            </a:fld>
            <a:endParaRPr lang="en-GB" altLang="cs-CZ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40A5FF56-B800-4B68-BD27-73A7A6C2E0AF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17</a:t>
            </a:fld>
            <a:endParaRPr lang="en-GB" altLang="cs-CZ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B20912DA-562A-4468-B5BB-E9E0C614B5DF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21</a:t>
            </a:fld>
            <a:endParaRPr lang="en-GB" altLang="cs-CZ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6EE99999-C808-459A-8670-8F30D09225E5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22</a:t>
            </a:fld>
            <a:endParaRPr lang="en-GB" altLang="cs-CZ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1C4AFFE4-AD1B-4402-BBBE-F96E9A0E76DD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23</a:t>
            </a:fld>
            <a:endParaRPr lang="en-GB" altLang="cs-CZ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6025" cy="40211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16FC1C-FB6F-424B-8144-1B7ABB16AACA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mKnQjBf8w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74YaolZt9Z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luchadlaprozivot.cz/bezdratova-komunikace/pro-skoly-a-instituce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mtam-praha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tichahudba.neslysici.cz/" TargetMode="External"/><Relationship Id="rId2" Type="http://schemas.openxmlformats.org/officeDocument/2006/relationships/hyperlink" Target="http://www.zavriusi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slysim.cz/" TargetMode="External"/><Relationship Id="rId5" Type="http://schemas.openxmlformats.org/officeDocument/2006/relationships/hyperlink" Target="http://www.ecpn.cz/" TargetMode="External"/><Relationship Id="rId4" Type="http://schemas.openxmlformats.org/officeDocument/2006/relationships/hyperlink" Target="http://koutek.ruce.cz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ktzj.com/" TargetMode="External"/><Relationship Id="rId2" Type="http://schemas.openxmlformats.org/officeDocument/2006/relationships/hyperlink" Target="http://tlumoceni.gong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vESowB8nXw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780108"/>
          </a:xfrm>
        </p:spPr>
        <p:txBody>
          <a:bodyPr/>
          <a:lstStyle/>
          <a:p>
            <a:r>
              <a:rPr lang="cs-CZ" dirty="0"/>
              <a:t>KOMUNIKACE OSOB SE SLUCHOVÝM POSTIŽENÍM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https://youtu.be/QmKnQjBf8wM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08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https://www.youtube.com/watch?v=74YaolZt9Zs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6056399" cy="2664296"/>
          </a:xfrm>
          <a:prstGeom prst="rect">
            <a:avLst/>
          </a:prstGeom>
        </p:spPr>
      </p:pic>
      <p:pic>
        <p:nvPicPr>
          <p:cNvPr id="3078" name="Picture 6" descr="Sluchadla Phonak Audéo 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3096344" cy="158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Krabi&amp;ccaron;ka na sluchadlo ITE, velikost 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25" y="3717406"/>
            <a:ext cx="2159865" cy="215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4355976" y="555410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komunikační systém </a:t>
            </a:r>
            <a:r>
              <a:rPr lang="cs-CZ" b="1" dirty="0" err="1"/>
              <a:t>Dynamic</a:t>
            </a:r>
            <a:r>
              <a:rPr lang="cs-CZ" b="1" dirty="0"/>
              <a:t> </a:t>
            </a:r>
            <a:r>
              <a:rPr lang="cs-CZ" b="1" dirty="0" err="1"/>
              <a:t>SoundField</a:t>
            </a:r>
            <a:endParaRPr lang="cs-CZ" b="1" dirty="0"/>
          </a:p>
          <a:p>
            <a:r>
              <a:rPr lang="cs-CZ" dirty="0">
                <a:hlinkClick r:id="rId6"/>
              </a:rPr>
              <a:t>http://www.sluchadlaprozivot.cz/bezdratova-komunikace/pro-skoly-a-instituce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253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Příspěvky na kompenzační pomůcky pro sluchově postižené §33 vyhlášky MPSV ČR č. 182/1991 Sb.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6084168" y="6122805"/>
            <a:ext cx="2232248" cy="60893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Telefonní přístroj se zesílením zvuku pro nedoslýchavé </a:t>
            </a:r>
          </a:p>
        </p:txBody>
      </p:sp>
      <p:pic>
        <p:nvPicPr>
          <p:cNvPr id="1026" name="Picture 2" descr="Sonic Traveler - SBT 600 SS vibra&amp;ccaron;ní a zvukový budí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7" y="1633446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84168" y="326068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Zesilovač zvuku (dveře, mobil...)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5835" y="42838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Vibrační a světelný budík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1965"/>
            <a:ext cx="2874069" cy="321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Telefon CL6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24491"/>
            <a:ext cx="2232248" cy="209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udiodum.cz/resize/e/800/800/files/produkty/comfort-duett-se-sluchatk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87" y="1573750"/>
            <a:ext cx="2333265" cy="233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779912" y="3722349"/>
            <a:ext cx="1821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Osobní zesilovač</a:t>
            </a:r>
          </a:p>
        </p:txBody>
      </p:sp>
    </p:spTree>
    <p:extLst>
      <p:ext uri="{BB962C8B-B14F-4D97-AF65-F5344CB8AC3E}">
        <p14:creationId xmlns:p14="http://schemas.microsoft.com/office/powerpoint/2010/main" val="105675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-189420"/>
            <a:ext cx="7769225" cy="14033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>
                <a:solidFill>
                  <a:srgbClr val="004586"/>
                </a:solidFill>
              </a:rPr>
              <a:t>SLU</a:t>
            </a:r>
            <a:r>
              <a:rPr lang="cs-CZ" altLang="cs-CZ" b="1" dirty="0" err="1">
                <a:solidFill>
                  <a:srgbClr val="004586"/>
                </a:solidFill>
              </a:rPr>
              <a:t>Ž</a:t>
            </a:r>
            <a:r>
              <a:rPr lang="cs-CZ" altLang="cs-CZ" b="1" noProof="1">
                <a:solidFill>
                  <a:srgbClr val="004586"/>
                </a:solidFill>
              </a:rPr>
              <a:t>BY RANÉ PÉ</a:t>
            </a:r>
            <a:r>
              <a:rPr lang="cs-CZ" altLang="cs-CZ" b="1" dirty="0" err="1">
                <a:solidFill>
                  <a:srgbClr val="004586"/>
                </a:solidFill>
              </a:rPr>
              <a:t>Č</a:t>
            </a:r>
            <a:r>
              <a:rPr lang="cs-CZ" altLang="cs-CZ" b="1" noProof="1">
                <a:solidFill>
                  <a:srgbClr val="004586"/>
                </a:solidFill>
              </a:rPr>
              <a:t>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173163" y="1439863"/>
            <a:ext cx="7769225" cy="4589462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noProof="1"/>
              <a:t>terénní slu</a:t>
            </a:r>
            <a:r>
              <a:rPr lang="cs-CZ" altLang="cs-CZ" sz="2800" dirty="0" err="1"/>
              <a:t>ž</a:t>
            </a:r>
            <a:r>
              <a:rPr lang="cs-CZ" altLang="cs-CZ" sz="2800" noProof="1"/>
              <a:t>ba poskytovaná dít</a:t>
            </a:r>
            <a:r>
              <a:rPr lang="cs-CZ" altLang="cs-CZ" sz="2800" dirty="0" err="1"/>
              <a:t>ě</a:t>
            </a:r>
            <a:r>
              <a:rPr lang="cs-CZ" altLang="cs-CZ" sz="2800" noProof="1"/>
              <a:t>ti a rodi</a:t>
            </a:r>
            <a:r>
              <a:rPr lang="cs-CZ" altLang="cs-CZ" sz="2800" dirty="0" err="1"/>
              <a:t>čů</a:t>
            </a:r>
            <a:r>
              <a:rPr lang="cs-CZ" altLang="cs-CZ" sz="2800" noProof="1"/>
              <a:t>m dít</a:t>
            </a:r>
            <a:r>
              <a:rPr lang="cs-CZ" altLang="cs-CZ" sz="2800" dirty="0" err="1"/>
              <a:t>ě</a:t>
            </a:r>
            <a:r>
              <a:rPr lang="cs-CZ" altLang="cs-CZ" sz="2800" noProof="1"/>
              <a:t>te do 4 / 7 let v</a:t>
            </a:r>
            <a:r>
              <a:rPr lang="cs-CZ" altLang="cs-CZ" sz="2800" dirty="0" err="1"/>
              <a:t>ě</a:t>
            </a:r>
            <a:r>
              <a:rPr lang="cs-CZ" altLang="cs-CZ" sz="2800" noProof="1"/>
              <a:t>ku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noProof="1"/>
              <a:t>Cílem slu</a:t>
            </a:r>
            <a:r>
              <a:rPr lang="cs-CZ" altLang="cs-CZ" sz="2800" dirty="0" err="1"/>
              <a:t>ž</a:t>
            </a:r>
            <a:r>
              <a:rPr lang="cs-CZ" altLang="cs-CZ" sz="2800" noProof="1"/>
              <a:t>eb je 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sní</a:t>
            </a:r>
            <a:r>
              <a:rPr lang="cs-CZ" altLang="cs-CZ" dirty="0" err="1"/>
              <a:t>ž</a:t>
            </a:r>
            <a:r>
              <a:rPr lang="cs-CZ" altLang="cs-CZ" noProof="1"/>
              <a:t>it negativní vliv posti</a:t>
            </a:r>
            <a:r>
              <a:rPr lang="cs-CZ" altLang="cs-CZ" dirty="0" err="1"/>
              <a:t>ž</a:t>
            </a:r>
            <a:r>
              <a:rPr lang="cs-CZ" altLang="cs-CZ" noProof="1"/>
              <a:t>ení na rodinu dít</a:t>
            </a:r>
            <a:r>
              <a:rPr lang="cs-CZ" altLang="cs-CZ" dirty="0" err="1"/>
              <a:t>ě</a:t>
            </a:r>
            <a:r>
              <a:rPr lang="cs-CZ" altLang="cs-CZ" noProof="1"/>
              <a:t>te a na jeho vývoj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posílit kompetence rodiny a snížit její závislost na sociálních systémech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vytvořit pro dítě, rodinu i spole</a:t>
            </a:r>
            <a:r>
              <a:rPr lang="cs-CZ" altLang="cs-CZ" dirty="0" err="1"/>
              <a:t>č</a:t>
            </a:r>
            <a:r>
              <a:rPr lang="cs-CZ" altLang="cs-CZ" noProof="1"/>
              <a:t>nost podmínky sociální integrace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zvýšit vývojovou úroveň dítěte v oblastech, které jsou posti</a:t>
            </a:r>
            <a:r>
              <a:rPr lang="cs-CZ" altLang="cs-CZ" dirty="0" err="1"/>
              <a:t>ž</a:t>
            </a:r>
            <a:r>
              <a:rPr lang="cs-CZ" altLang="cs-CZ" noProof="1"/>
              <a:t>eny nebo ohro</a:t>
            </a:r>
            <a:r>
              <a:rPr lang="cs-CZ" altLang="cs-CZ" dirty="0" err="1"/>
              <a:t>ž</a:t>
            </a:r>
            <a:r>
              <a:rPr lang="cs-CZ" altLang="cs-CZ" noProof="1"/>
              <a:t>eny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pomáhat v rozvoji dít</a:t>
            </a:r>
            <a:r>
              <a:rPr lang="cs-CZ" altLang="cs-CZ" dirty="0" err="1"/>
              <a:t>ě</a:t>
            </a:r>
            <a:r>
              <a:rPr lang="cs-CZ" altLang="cs-CZ" noProof="1"/>
              <a:t>te</a:t>
            </a:r>
          </a:p>
        </p:txBody>
      </p:sp>
      <p:sp>
        <p:nvSpPr>
          <p:cNvPr id="4098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176375D8-AAF1-452A-A6AC-5DB1ABA88654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12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574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546100"/>
            <a:ext cx="5667375" cy="1143000"/>
          </a:xfrm>
        </p:spPr>
        <p:txBody>
          <a:bodyPr lIns="0" tIns="0" rIns="0" bIns="0">
            <a:normAutofit/>
          </a:bodyPr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noProof="1"/>
              <a:t>P</a:t>
            </a:r>
            <a:r>
              <a:rPr lang="cs-CZ" altLang="cs-CZ" dirty="0"/>
              <a:t>ŘÍKLA</a:t>
            </a:r>
            <a:r>
              <a:rPr lang="cs-CZ" altLang="cs-CZ" noProof="1"/>
              <a:t>DY ST</a:t>
            </a:r>
            <a:r>
              <a:rPr lang="cs-CZ" altLang="cs-CZ" dirty="0"/>
              <a:t>Ř</a:t>
            </a:r>
            <a:r>
              <a:rPr lang="cs-CZ" altLang="cs-CZ" noProof="1"/>
              <a:t>EDISEK</a:t>
            </a:r>
            <a:br>
              <a:rPr lang="cs-CZ" altLang="cs-CZ" noProof="1"/>
            </a:br>
            <a:r>
              <a:rPr lang="cs-CZ" altLang="cs-CZ" noProof="1"/>
              <a:t>RAN</a:t>
            </a:r>
            <a:r>
              <a:rPr lang="cs-CZ" altLang="cs-CZ" dirty="0"/>
              <a:t>É</a:t>
            </a:r>
            <a:r>
              <a:rPr lang="cs-CZ" altLang="cs-CZ" noProof="1"/>
              <a:t> PÉ</a:t>
            </a:r>
            <a:r>
              <a:rPr lang="cs-CZ" altLang="cs-CZ" dirty="0"/>
              <a:t>Č</a:t>
            </a:r>
            <a:r>
              <a:rPr lang="cs-CZ" altLang="cs-CZ" noProof="1"/>
              <a:t>E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066800" y="1905000"/>
            <a:ext cx="7696200" cy="4267200"/>
          </a:xfrm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 noProof="1">
                <a:solidFill>
                  <a:srgbClr val="0000FF"/>
                </a:solidFill>
              </a:rPr>
              <a:t>St</a:t>
            </a:r>
            <a:r>
              <a:rPr lang="cs-CZ" altLang="cs-CZ" sz="2800" b="1" dirty="0">
                <a:solidFill>
                  <a:srgbClr val="0000FF"/>
                </a:solidFill>
              </a:rPr>
              <a:t>ř</a:t>
            </a:r>
            <a:r>
              <a:rPr lang="cs-CZ" altLang="cs-CZ" sz="2800" b="1" noProof="1">
                <a:solidFill>
                  <a:srgbClr val="0000FF"/>
                </a:solidFill>
              </a:rPr>
              <a:t>edisko rané pé</a:t>
            </a:r>
            <a:r>
              <a:rPr lang="cs-CZ" altLang="cs-CZ" sz="2800" b="1" dirty="0">
                <a:solidFill>
                  <a:srgbClr val="0000FF"/>
                </a:solidFill>
              </a:rPr>
              <a:t>č</a:t>
            </a:r>
            <a:r>
              <a:rPr lang="cs-CZ" altLang="cs-CZ" sz="2800" b="1" noProof="1">
                <a:solidFill>
                  <a:srgbClr val="0000FF"/>
                </a:solidFill>
              </a:rPr>
              <a:t>e Tamtam (z</a:t>
            </a:r>
            <a:r>
              <a:rPr lang="cs-CZ" altLang="cs-CZ" sz="2800" b="1" dirty="0">
                <a:solidFill>
                  <a:srgbClr val="0000FF"/>
                </a:solidFill>
              </a:rPr>
              <a:t>ř</a:t>
            </a:r>
            <a:r>
              <a:rPr lang="cs-CZ" altLang="cs-CZ" sz="2800" b="1" noProof="1">
                <a:solidFill>
                  <a:srgbClr val="0000FF"/>
                </a:solidFill>
              </a:rPr>
              <a:t>izovatel: Federace rodi</a:t>
            </a:r>
            <a:r>
              <a:rPr lang="cs-CZ" altLang="cs-CZ" sz="2800" b="1" dirty="0" err="1">
                <a:solidFill>
                  <a:srgbClr val="0000FF"/>
                </a:solidFill>
              </a:rPr>
              <a:t>čů</a:t>
            </a:r>
            <a:r>
              <a:rPr lang="cs-CZ" altLang="cs-CZ" sz="2800" b="1" noProof="1">
                <a:solidFill>
                  <a:srgbClr val="0000FF"/>
                </a:solidFill>
              </a:rPr>
              <a:t> a p</a:t>
            </a:r>
            <a:r>
              <a:rPr lang="cs-CZ" altLang="cs-CZ" sz="2800" b="1" dirty="0">
                <a:solidFill>
                  <a:srgbClr val="0000FF"/>
                </a:solidFill>
              </a:rPr>
              <a:t>ř</a:t>
            </a:r>
            <a:r>
              <a:rPr lang="cs-CZ" altLang="cs-CZ" sz="2800" b="1" noProof="1">
                <a:solidFill>
                  <a:srgbClr val="0000FF"/>
                </a:solidFill>
              </a:rPr>
              <a:t>átel sluchov</a:t>
            </a:r>
            <a:r>
              <a:rPr lang="cs-CZ" altLang="cs-CZ" sz="2800" b="1" dirty="0">
                <a:solidFill>
                  <a:srgbClr val="0000FF"/>
                </a:solidFill>
              </a:rPr>
              <a:t>ě</a:t>
            </a:r>
            <a:r>
              <a:rPr lang="cs-CZ" altLang="cs-CZ" sz="2800" b="1" noProof="1">
                <a:solidFill>
                  <a:srgbClr val="0000FF"/>
                </a:solidFill>
              </a:rPr>
              <a:t> posti</a:t>
            </a:r>
            <a:r>
              <a:rPr lang="cs-CZ" altLang="cs-CZ" sz="2800" b="1" dirty="0">
                <a:solidFill>
                  <a:srgbClr val="0000FF"/>
                </a:solidFill>
              </a:rPr>
              <a:t>ž</a:t>
            </a:r>
            <a:r>
              <a:rPr lang="cs-CZ" altLang="cs-CZ" sz="2800" b="1" noProof="1">
                <a:solidFill>
                  <a:srgbClr val="0000FF"/>
                </a:solidFill>
              </a:rPr>
              <a:t>ených </a:t>
            </a:r>
            <a:r>
              <a:rPr lang="cs-CZ" altLang="cs-CZ" sz="2800" b="1" noProof="1">
                <a:solidFill>
                  <a:schemeClr val="accent2"/>
                </a:solidFill>
              </a:rPr>
              <a:t>d</a:t>
            </a:r>
            <a:r>
              <a:rPr lang="cs-CZ" altLang="cs-CZ" sz="2800" b="1" dirty="0">
                <a:solidFill>
                  <a:schemeClr val="accent2"/>
                </a:solidFill>
              </a:rPr>
              <a:t>ě</a:t>
            </a:r>
            <a:r>
              <a:rPr lang="cs-CZ" altLang="cs-CZ" sz="2800" b="1" noProof="1">
                <a:solidFill>
                  <a:schemeClr val="accent2"/>
                </a:solidFill>
              </a:rPr>
              <a:t>tí</a:t>
            </a:r>
            <a:r>
              <a:rPr lang="cs-CZ" altLang="cs-CZ" sz="2800" b="1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 dirty="0">
                <a:solidFill>
                  <a:schemeClr val="tx1"/>
                </a:solidFill>
                <a:hlinkClick r:id="rId3"/>
              </a:rPr>
              <a:t>www.tamtam-praha.cz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>
                <a:solidFill>
                  <a:schemeClr val="tx1"/>
                </a:solidFill>
              </a:rPr>
              <a:t>klienty jsou rodiny</a:t>
            </a:r>
          </a:p>
          <a:p>
            <a:pPr lvl="2" eaLnBrk="1" hangingPunct="1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>
                <a:solidFill>
                  <a:schemeClr val="tx1"/>
                </a:solidFill>
              </a:rPr>
              <a:t>které mají d</a:t>
            </a:r>
            <a:r>
              <a:rPr lang="cs-CZ" altLang="cs-CZ" dirty="0">
                <a:solidFill>
                  <a:schemeClr val="tx1"/>
                </a:solidFill>
              </a:rPr>
              <a:t>ě</a:t>
            </a:r>
            <a:r>
              <a:rPr lang="cs-CZ" altLang="cs-CZ" noProof="1">
                <a:solidFill>
                  <a:schemeClr val="tx1"/>
                </a:solidFill>
              </a:rPr>
              <a:t>ti do šesti let se záva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ným posti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ením sluchu nebo s posti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ením kombinovaným</a:t>
            </a:r>
          </a:p>
          <a:p>
            <a:pPr lvl="2" eaLnBrk="1" hangingPunct="1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>
                <a:solidFill>
                  <a:schemeClr val="tx1"/>
                </a:solidFill>
              </a:rPr>
              <a:t>rodiny d</a:t>
            </a:r>
            <a:r>
              <a:rPr lang="cs-CZ" altLang="cs-CZ" dirty="0">
                <a:solidFill>
                  <a:schemeClr val="tx1"/>
                </a:solidFill>
              </a:rPr>
              <a:t>ě</a:t>
            </a:r>
            <a:r>
              <a:rPr lang="cs-CZ" altLang="cs-CZ" noProof="1">
                <a:solidFill>
                  <a:schemeClr val="tx1"/>
                </a:solidFill>
              </a:rPr>
              <a:t>tí se záva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nou poruchou vývoje </a:t>
            </a:r>
            <a:r>
              <a:rPr lang="cs-CZ" altLang="cs-CZ" dirty="0">
                <a:solidFill>
                  <a:schemeClr val="tx1"/>
                </a:solidFill>
              </a:rPr>
              <a:t>řeči</a:t>
            </a:r>
            <a:r>
              <a:rPr lang="cs-CZ" altLang="cs-CZ" noProof="1">
                <a:solidFill>
                  <a:schemeClr val="tx1"/>
                </a:solidFill>
              </a:rPr>
              <a:t> </a:t>
            </a:r>
          </a:p>
          <a:p>
            <a:pPr lvl="2" eaLnBrk="1" hangingPunct="1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>
                <a:solidFill>
                  <a:schemeClr val="tx1"/>
                </a:solidFill>
              </a:rPr>
              <a:t>rodiny, ve kterých jeden nebo oba rodi</a:t>
            </a:r>
            <a:r>
              <a:rPr lang="cs-CZ" altLang="cs-CZ" dirty="0">
                <a:solidFill>
                  <a:schemeClr val="tx1"/>
                </a:solidFill>
              </a:rPr>
              <a:t>č</a:t>
            </a:r>
            <a:r>
              <a:rPr lang="cs-CZ" altLang="cs-CZ" noProof="1">
                <a:solidFill>
                  <a:schemeClr val="tx1"/>
                </a:solidFill>
              </a:rPr>
              <a:t>e mají sluchové posti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ení, bez ohledu na to, je-li jejich dít</a:t>
            </a:r>
            <a:r>
              <a:rPr lang="cs-CZ" altLang="cs-CZ" dirty="0">
                <a:solidFill>
                  <a:schemeClr val="tx1"/>
                </a:solidFill>
              </a:rPr>
              <a:t>ě</a:t>
            </a:r>
            <a:r>
              <a:rPr lang="cs-CZ" altLang="cs-CZ" noProof="1">
                <a:solidFill>
                  <a:schemeClr val="tx1"/>
                </a:solidFill>
              </a:rPr>
              <a:t> slyšící nebo neslyšící.</a:t>
            </a:r>
            <a:endParaRPr lang="cs-CZ" altLang="cs-CZ" sz="2000" noProof="1">
              <a:solidFill>
                <a:schemeClr val="tx1"/>
              </a:solidFill>
            </a:endParaRPr>
          </a:p>
        </p:txBody>
      </p:sp>
      <p:sp>
        <p:nvSpPr>
          <p:cNvPr id="10242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EECE46F7-7D96-4E5F-BFB9-A2E6AA42A065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13</a:t>
            </a:fld>
            <a:endParaRPr lang="en-GB" altLang="cs-CZ" sz="1400">
              <a:latin typeface="Arial" charset="0"/>
            </a:endParaRPr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382588"/>
            <a:ext cx="20955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718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546100"/>
            <a:ext cx="7772400" cy="1143000"/>
          </a:xfrm>
        </p:spPr>
        <p:txBody>
          <a:bodyPr lIns="0" tIns="0" rIns="0" bIns="0"/>
          <a:lstStyle/>
          <a:p>
            <a:pPr marL="2057400" indent="-228600" eaLnBrk="1" hangingPunct="1">
              <a:tabLst>
                <a:tab pos="2057400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  <a:tab pos="9693275" algn="l"/>
                <a:tab pos="10142538" algn="l"/>
                <a:tab pos="10591800" algn="l"/>
                <a:tab pos="11041063" algn="l"/>
              </a:tabLst>
            </a:pPr>
            <a:r>
              <a:rPr lang="cs-CZ" altLang="cs-CZ" sz="2800" b="1" noProof="1">
                <a:solidFill>
                  <a:srgbClr val="0000FF"/>
                </a:solidFill>
              </a:rPr>
              <a:t>Poskytované slu</a:t>
            </a:r>
            <a:r>
              <a:rPr lang="cs-CZ" altLang="cs-CZ" sz="2800" b="1">
                <a:solidFill>
                  <a:srgbClr val="0000FF"/>
                </a:solidFill>
              </a:rPr>
              <a:t>ž</a:t>
            </a:r>
            <a:r>
              <a:rPr lang="cs-CZ" altLang="cs-CZ" sz="2800" b="1" noProof="1">
                <a:solidFill>
                  <a:srgbClr val="0000FF"/>
                </a:solidFill>
              </a:rPr>
              <a:t>by </a:t>
            </a:r>
            <a:br>
              <a:rPr lang="cs-CZ" altLang="cs-CZ" sz="2800" b="1">
                <a:solidFill>
                  <a:srgbClr val="0000FF"/>
                </a:solidFill>
              </a:rPr>
            </a:br>
            <a:r>
              <a:rPr lang="cs-CZ" altLang="cs-CZ" sz="2800" b="1" noProof="1">
                <a:solidFill>
                  <a:srgbClr val="0000FF"/>
                </a:solidFill>
              </a:rPr>
              <a:t>TAMTAMUu: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143000" y="2133600"/>
            <a:ext cx="7696200" cy="4267200"/>
          </a:xfrm>
        </p:spPr>
        <p:txBody>
          <a:bodyPr lIns="0" tIns="0" rIns="0" bIns="0">
            <a:normAutofit lnSpcReduction="10000"/>
          </a:bodyPr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Pravidelná st</a:t>
            </a:r>
            <a:r>
              <a:rPr lang="cs-CZ" altLang="cs-CZ" sz="2400" dirty="0"/>
              <a:t>ř</a:t>
            </a:r>
            <a:r>
              <a:rPr lang="cs-CZ" altLang="cs-CZ" sz="2400" noProof="1"/>
              <a:t>ede</a:t>
            </a:r>
            <a:r>
              <a:rPr lang="cs-CZ" altLang="cs-CZ" sz="2400" dirty="0"/>
              <a:t>č</a:t>
            </a:r>
            <a:r>
              <a:rPr lang="cs-CZ" altLang="cs-CZ" sz="2400" noProof="1"/>
              <a:t>ní setkávání rodi</a:t>
            </a:r>
            <a:r>
              <a:rPr lang="cs-CZ" altLang="cs-CZ" sz="2400" dirty="0" err="1"/>
              <a:t>čů</a:t>
            </a:r>
            <a:r>
              <a:rPr lang="cs-CZ" altLang="cs-CZ" sz="2400" noProof="1"/>
              <a:t> a d</a:t>
            </a:r>
            <a:r>
              <a:rPr lang="cs-CZ" altLang="cs-CZ" sz="2400" dirty="0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TÝDENNÍ POBYTY - ka</a:t>
            </a:r>
            <a:r>
              <a:rPr lang="cs-CZ" altLang="cs-CZ" sz="2400" dirty="0"/>
              <a:t>ž</a:t>
            </a:r>
            <a:r>
              <a:rPr lang="cs-CZ" altLang="cs-CZ" sz="2400" noProof="1"/>
              <a:t>dý rok jednu nebo dv</a:t>
            </a:r>
            <a:r>
              <a:rPr lang="cs-CZ" altLang="cs-CZ" sz="2400" dirty="0"/>
              <a:t>ě</a:t>
            </a:r>
            <a:r>
              <a:rPr lang="cs-CZ" altLang="cs-CZ" sz="2400" noProof="1"/>
              <a:t> pobytové akce pro rodi</a:t>
            </a:r>
            <a:r>
              <a:rPr lang="cs-CZ" altLang="cs-CZ" sz="2400" dirty="0"/>
              <a:t>č</a:t>
            </a:r>
            <a:r>
              <a:rPr lang="cs-CZ" altLang="cs-CZ" sz="2400" noProof="1"/>
              <a:t>e t</a:t>
            </a:r>
            <a:r>
              <a:rPr lang="cs-CZ" altLang="cs-CZ" sz="2400" dirty="0"/>
              <a:t>ě</a:t>
            </a:r>
            <a:r>
              <a:rPr lang="cs-CZ" altLang="cs-CZ" sz="2400" noProof="1"/>
              <a:t>ch nejmenších d</a:t>
            </a:r>
            <a:r>
              <a:rPr lang="cs-CZ" altLang="cs-CZ" sz="2400" dirty="0"/>
              <a:t>ě</a:t>
            </a:r>
            <a:r>
              <a:rPr lang="cs-CZ" altLang="cs-CZ" sz="2400" noProof="1"/>
              <a:t>tí, zam</a:t>
            </a:r>
            <a:r>
              <a:rPr lang="cs-CZ" altLang="cs-CZ" sz="2400" dirty="0" err="1"/>
              <a:t>ěř</a:t>
            </a:r>
            <a:r>
              <a:rPr lang="cs-CZ" altLang="cs-CZ" sz="2400" noProof="1"/>
              <a:t>ených na rozvoj komunikace mezi rodi</a:t>
            </a:r>
            <a:r>
              <a:rPr lang="cs-CZ" altLang="cs-CZ" sz="2400" dirty="0"/>
              <a:t>č</a:t>
            </a:r>
            <a:r>
              <a:rPr lang="cs-CZ" altLang="cs-CZ" sz="2400" noProof="1"/>
              <a:t>i a dít</a:t>
            </a:r>
            <a:r>
              <a:rPr lang="cs-CZ" altLang="cs-CZ" sz="2400" dirty="0"/>
              <a:t>ě</a:t>
            </a:r>
            <a:r>
              <a:rPr lang="cs-CZ" altLang="cs-CZ" sz="2400" noProof="1"/>
              <a:t>tem </a:t>
            </a:r>
            <a:r>
              <a:rPr lang="cs-CZ" altLang="cs-CZ" sz="2400" dirty="0"/>
              <a:t>a na </a:t>
            </a:r>
            <a:r>
              <a:rPr lang="cs-CZ" altLang="cs-CZ" sz="2400" noProof="1"/>
              <a:t>rozvoj vzájemných vztah</a:t>
            </a:r>
            <a:r>
              <a:rPr lang="cs-CZ" altLang="cs-CZ" sz="2400" dirty="0"/>
              <a:t>ů</a:t>
            </a:r>
            <a:r>
              <a:rPr lang="cs-CZ" altLang="cs-CZ" sz="2400" noProof="1"/>
              <a:t> v rodin</a:t>
            </a:r>
            <a:r>
              <a:rPr lang="cs-CZ" altLang="cs-CZ" sz="2400" dirty="0"/>
              <a:t>ě</a:t>
            </a:r>
            <a:r>
              <a:rPr lang="cs-CZ" altLang="cs-CZ" sz="2400" noProof="1"/>
              <a:t>.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SOCIÁLNÍ PORADENSTVÍ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P</a:t>
            </a:r>
            <a:r>
              <a:rPr lang="cs-CZ" altLang="cs-CZ" sz="2400" dirty="0"/>
              <a:t>Ř</a:t>
            </a:r>
            <a:r>
              <a:rPr lang="cs-CZ" altLang="cs-CZ" sz="2400" noProof="1"/>
              <a:t>EDNÁŠKY A CELODENNÍ SEMINÁ</a:t>
            </a:r>
            <a:r>
              <a:rPr lang="cs-CZ" altLang="cs-CZ" sz="2400" dirty="0"/>
              <a:t>Ř</a:t>
            </a:r>
            <a:r>
              <a:rPr lang="cs-CZ" altLang="cs-CZ" sz="2400" noProof="1"/>
              <a:t>E nejen pro rodi</a:t>
            </a:r>
            <a:r>
              <a:rPr lang="cs-CZ" altLang="cs-CZ" sz="2400" dirty="0"/>
              <a:t>č</a:t>
            </a:r>
            <a:r>
              <a:rPr lang="cs-CZ" altLang="cs-CZ" sz="2400" noProof="1"/>
              <a:t>e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ených d</a:t>
            </a:r>
            <a:r>
              <a:rPr lang="cs-CZ" altLang="cs-CZ" sz="2400" dirty="0"/>
              <a:t>ě</a:t>
            </a:r>
            <a:r>
              <a:rPr lang="cs-CZ" altLang="cs-CZ" sz="2400" noProof="1"/>
              <a:t>tí, ale také odbornou ve</a:t>
            </a:r>
            <a:r>
              <a:rPr lang="cs-CZ" altLang="cs-CZ" sz="2400" dirty="0"/>
              <a:t>ř</a:t>
            </a:r>
            <a:r>
              <a:rPr lang="cs-CZ" altLang="cs-CZ" sz="2400" noProof="1"/>
              <a:t>ejnost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KURZY ZNAKOVÉHO JAZYKA pro rodi</a:t>
            </a:r>
            <a:r>
              <a:rPr lang="cs-CZ" altLang="cs-CZ" sz="2400" dirty="0"/>
              <a:t>č</a:t>
            </a:r>
            <a:r>
              <a:rPr lang="cs-CZ" altLang="cs-CZ" sz="2400" noProof="1"/>
              <a:t>e malých d</a:t>
            </a:r>
            <a:r>
              <a:rPr lang="cs-CZ" altLang="cs-CZ" sz="2400" dirty="0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INFORMA</a:t>
            </a:r>
            <a:r>
              <a:rPr lang="cs-CZ" altLang="cs-CZ" sz="2400" dirty="0"/>
              <a:t>Č</a:t>
            </a:r>
            <a:r>
              <a:rPr lang="cs-CZ" altLang="cs-CZ" sz="2400" noProof="1"/>
              <a:t>NÍ CENTRUM - odborná knihovna, prodej odborných knih, videop</a:t>
            </a:r>
            <a:r>
              <a:rPr lang="cs-CZ" altLang="cs-CZ" sz="2400" dirty="0"/>
              <a:t>ů</a:t>
            </a:r>
            <a:r>
              <a:rPr lang="cs-CZ" altLang="cs-CZ" sz="2400" noProof="1"/>
              <a:t>j</a:t>
            </a:r>
            <a:r>
              <a:rPr lang="cs-CZ" altLang="cs-CZ" sz="2400" dirty="0"/>
              <a:t>č</a:t>
            </a:r>
            <a:r>
              <a:rPr lang="cs-CZ" altLang="cs-CZ" sz="2400" noProof="1"/>
              <a:t>ovna i prodejna DVD</a:t>
            </a:r>
          </a:p>
        </p:txBody>
      </p:sp>
      <p:sp>
        <p:nvSpPr>
          <p:cNvPr id="11266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B25E396F-D5A5-4228-ABA4-3A67A76DEB8B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14</a:t>
            </a:fld>
            <a:endParaRPr lang="en-GB" altLang="cs-CZ" sz="1400">
              <a:latin typeface="Arial" charset="0"/>
            </a:endParaRP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69386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3" y="0"/>
            <a:ext cx="1843087" cy="215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364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352928" cy="3450696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Vyhláška o vzdělávání dětí, žáků a studentů se speciálními vzdělávacími potřebami</a:t>
            </a:r>
          </a:p>
          <a:p>
            <a:r>
              <a:rPr lang="cs-CZ" dirty="0"/>
              <a:t>Vyhláška MŠMT č. 73/2005 Sb., ve znění </a:t>
            </a:r>
            <a:r>
              <a:rPr lang="cs-CZ" dirty="0" err="1"/>
              <a:t>vyhl</a:t>
            </a:r>
            <a:r>
              <a:rPr lang="cs-CZ" dirty="0"/>
              <a:t>. č. 147/2011 Sb. Vyhláška o vzdělávání dětí, žáků a studentů se speciálními vzdělávacími potřebami a dětí, žáků a studentů mimořádně nadaných </a:t>
            </a:r>
          </a:p>
          <a:p>
            <a:pPr lvl="1"/>
            <a:r>
              <a:rPr lang="cs-CZ" dirty="0"/>
              <a:t>a podle ní se řídí i vzdělávání dětí se sluchovým postižením. </a:t>
            </a:r>
          </a:p>
          <a:p>
            <a:r>
              <a:rPr lang="cs-CZ" dirty="0"/>
              <a:t>Speciální </a:t>
            </a:r>
          </a:p>
          <a:p>
            <a:r>
              <a:rPr lang="cs-CZ" dirty="0"/>
              <a:t>běžné</a:t>
            </a:r>
          </a:p>
        </p:txBody>
      </p:sp>
    </p:spTree>
    <p:extLst>
      <p:ext uri="{BB962C8B-B14F-4D97-AF65-F5344CB8AC3E}">
        <p14:creationId xmlns:p14="http://schemas.microsoft.com/office/powerpoint/2010/main" val="374885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-156719"/>
            <a:ext cx="7772400" cy="1143000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/>
              <a:t>P</a:t>
            </a:r>
            <a:r>
              <a:rPr lang="cs-CZ" altLang="cs-CZ" b="1" dirty="0" err="1"/>
              <a:t>Ř</a:t>
            </a:r>
            <a:r>
              <a:rPr lang="cs-CZ" altLang="cs-CZ" b="1" noProof="1"/>
              <a:t>EDŠKOL</a:t>
            </a:r>
            <a:r>
              <a:rPr lang="cs-CZ" altLang="cs-CZ" b="1" dirty="0"/>
              <a:t>NÍ </a:t>
            </a:r>
            <a:r>
              <a:rPr lang="cs-CZ" altLang="cs-CZ" b="1" noProof="1"/>
              <a:t>VZD</a:t>
            </a:r>
            <a:r>
              <a:rPr lang="cs-CZ" altLang="cs-CZ" b="1" dirty="0" err="1"/>
              <a:t>Ě</a:t>
            </a:r>
            <a:r>
              <a:rPr lang="cs-CZ" altLang="cs-CZ" b="1" noProof="1"/>
              <a:t>LÁVÁNÍ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219200" y="1447800"/>
            <a:ext cx="7696200" cy="4343400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na volb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 rodi</a:t>
            </a:r>
            <a:r>
              <a:rPr lang="cs-CZ" altLang="cs-CZ" sz="2400" dirty="0" err="1"/>
              <a:t>čů</a:t>
            </a:r>
            <a:r>
              <a:rPr lang="cs-CZ" altLang="cs-CZ" sz="2400" noProof="1"/>
              <a:t> typ institucionálního vzd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lávání (SMŠ nebo MŠ)</a:t>
            </a:r>
            <a:r>
              <a:rPr lang="ar-SA" altLang="cs-CZ" sz="2400" noProof="1"/>
              <a:t>‏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odklad školní docházky (561/2004 Sb. §37)</a:t>
            </a:r>
            <a:r>
              <a:rPr lang="ar-SA" altLang="cs-CZ" sz="2400" noProof="1"/>
              <a:t>‏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individuální výchovn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 vzd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lávací plán</a:t>
            </a:r>
          </a:p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noProof="1"/>
          </a:p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 u="sng" noProof="1">
                <a:solidFill>
                  <a:srgbClr val="0000FF"/>
                </a:solidFill>
              </a:rPr>
              <a:t>SPECIÁLNÍ MATE</a:t>
            </a:r>
            <a:r>
              <a:rPr lang="cs-CZ" altLang="cs-CZ" sz="2400" b="1" u="sng" dirty="0" err="1">
                <a:solidFill>
                  <a:srgbClr val="0000FF"/>
                </a:solidFill>
              </a:rPr>
              <a:t>Ř</a:t>
            </a:r>
            <a:r>
              <a:rPr lang="cs-CZ" altLang="cs-CZ" sz="2400" b="1" u="sng" noProof="1">
                <a:solidFill>
                  <a:srgbClr val="0000FF"/>
                </a:solidFill>
              </a:rPr>
              <a:t>SKÉ ŠKOLY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p</a:t>
            </a:r>
            <a:r>
              <a:rPr lang="cs-CZ" altLang="cs-CZ" sz="2400" dirty="0" err="1"/>
              <a:t>ř</a:t>
            </a:r>
            <a:r>
              <a:rPr lang="cs-CZ" altLang="cs-CZ" sz="2400" noProof="1"/>
              <a:t>i speciálních školách, max. 8 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diagnostický / denní / týdenní pobyt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Rámcový program p</a:t>
            </a:r>
            <a:r>
              <a:rPr lang="cs-CZ" altLang="cs-CZ" sz="2400" dirty="0" err="1"/>
              <a:t>ř</a:t>
            </a:r>
            <a:r>
              <a:rPr lang="cs-CZ" altLang="cs-CZ" sz="2400" noProof="1"/>
              <a:t>edškolního vzd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lávání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kvalifikovaní speciální pedagogové a další pracovníci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spolupráce s SPC</a:t>
            </a:r>
          </a:p>
        </p:txBody>
      </p:sp>
      <p:sp>
        <p:nvSpPr>
          <p:cNvPr id="15362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8B0DAE8E-0577-4040-980F-B3E10C400A47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16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43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1227138" y="355600"/>
            <a:ext cx="7772400" cy="1263650"/>
          </a:xfrm>
        </p:spPr>
        <p:txBody>
          <a:bodyPr lIns="0" tIns="0" rIns="0" bIns="0">
            <a:normAutofit fontScale="90000"/>
          </a:bodyPr>
          <a:lstStyle/>
          <a:p>
            <a:pPr marL="685800" indent="-228600" eaLnBrk="1" hangingPunct="1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13716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b="1" noProof="1">
                <a:solidFill>
                  <a:srgbClr val="0000FF"/>
                </a:solidFill>
              </a:rPr>
              <a:t>  SPECIÁLNÍ MATE</a:t>
            </a:r>
            <a:r>
              <a:rPr lang="cs-CZ" altLang="cs-CZ" sz="3200" b="1">
                <a:solidFill>
                  <a:srgbClr val="0000FF"/>
                </a:solidFill>
              </a:rPr>
              <a:t>Ř</a:t>
            </a:r>
            <a:r>
              <a:rPr lang="cs-CZ" altLang="cs-CZ" sz="3200" b="1" noProof="1">
                <a:solidFill>
                  <a:srgbClr val="0000FF"/>
                </a:solidFill>
              </a:rPr>
              <a:t>SKÁ ŠKOLA VZD</a:t>
            </a:r>
            <a:r>
              <a:rPr lang="cs-CZ" altLang="cs-CZ" sz="3200" b="1">
                <a:solidFill>
                  <a:srgbClr val="0000FF"/>
                </a:solidFill>
              </a:rPr>
              <a:t>Ě</a:t>
            </a:r>
            <a:r>
              <a:rPr lang="cs-CZ" altLang="cs-CZ" sz="3200" b="1" noProof="1">
                <a:solidFill>
                  <a:srgbClr val="0000FF"/>
                </a:solidFill>
              </a:rPr>
              <a:t>LÁVAJÍCÍ DÍT</a:t>
            </a:r>
            <a:r>
              <a:rPr lang="cs-CZ" altLang="cs-CZ" sz="3200" b="1">
                <a:solidFill>
                  <a:srgbClr val="0000FF"/>
                </a:solidFill>
              </a:rPr>
              <a:t>Ě</a:t>
            </a:r>
            <a:r>
              <a:rPr lang="cs-CZ" altLang="cs-CZ" sz="3200" b="1" noProof="1">
                <a:solidFill>
                  <a:srgbClr val="0000FF"/>
                </a:solidFill>
              </a:rPr>
              <a:t> / D</a:t>
            </a:r>
            <a:r>
              <a:rPr lang="cs-CZ" altLang="cs-CZ" sz="3200" b="1">
                <a:solidFill>
                  <a:srgbClr val="0000FF"/>
                </a:solidFill>
              </a:rPr>
              <a:t>Ě</a:t>
            </a:r>
            <a:r>
              <a:rPr lang="cs-CZ" altLang="cs-CZ" sz="3200" b="1" noProof="1">
                <a:solidFill>
                  <a:srgbClr val="0000FF"/>
                </a:solidFill>
              </a:rPr>
              <a:t>TI </a:t>
            </a:r>
            <a:br>
              <a:rPr lang="cs-CZ" altLang="cs-CZ" sz="3200" b="1" noProof="1">
                <a:solidFill>
                  <a:srgbClr val="0000FF"/>
                </a:solidFill>
              </a:rPr>
            </a:br>
            <a:r>
              <a:rPr lang="cs-CZ" altLang="cs-CZ" sz="3200" b="1" noProof="1">
                <a:solidFill>
                  <a:srgbClr val="0000FF"/>
                </a:solidFill>
              </a:rPr>
              <a:t>SE SLUCHOVÝM POSTI</a:t>
            </a:r>
            <a:r>
              <a:rPr lang="cs-CZ" altLang="cs-CZ" sz="3200" b="1">
                <a:solidFill>
                  <a:srgbClr val="0000FF"/>
                </a:solidFill>
              </a:rPr>
              <a:t>Ž</a:t>
            </a:r>
            <a:r>
              <a:rPr lang="cs-CZ" altLang="cs-CZ" sz="3200" b="1" noProof="1">
                <a:solidFill>
                  <a:srgbClr val="0000FF"/>
                </a:solidFill>
              </a:rPr>
              <a:t>ENÍM: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95536" y="1447800"/>
            <a:ext cx="8099177" cy="5083175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600" noProof="1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d</a:t>
            </a:r>
            <a:r>
              <a:rPr lang="cs-CZ" altLang="cs-CZ" sz="2600" dirty="0"/>
              <a:t>ě</a:t>
            </a:r>
            <a:r>
              <a:rPr lang="cs-CZ" altLang="cs-CZ" sz="2600" noProof="1"/>
              <a:t>ti s r</a:t>
            </a:r>
            <a:r>
              <a:rPr lang="cs-CZ" altLang="cs-CZ" sz="2600" dirty="0"/>
              <a:t>ů</a:t>
            </a:r>
            <a:r>
              <a:rPr lang="cs-CZ" altLang="cs-CZ" sz="2600" noProof="1"/>
              <a:t>zným stupn</a:t>
            </a:r>
            <a:r>
              <a:rPr lang="cs-CZ" altLang="cs-CZ" sz="2600" dirty="0"/>
              <a:t>ě</a:t>
            </a:r>
            <a:r>
              <a:rPr lang="cs-CZ" altLang="cs-CZ" sz="2600" noProof="1"/>
              <a:t>m sluchového posti</a:t>
            </a:r>
            <a:r>
              <a:rPr lang="cs-CZ" altLang="cs-CZ" sz="2600" dirty="0"/>
              <a:t>ž</a:t>
            </a:r>
            <a:r>
              <a:rPr lang="cs-CZ" altLang="cs-CZ" sz="2600" noProof="1"/>
              <a:t>ení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u</a:t>
            </a:r>
            <a:r>
              <a:rPr lang="cs-CZ" altLang="cs-CZ" sz="2600" dirty="0"/>
              <a:t>č</a:t>
            </a:r>
            <a:r>
              <a:rPr lang="cs-CZ" altLang="cs-CZ" sz="2600" noProof="1"/>
              <a:t>itelky MŠ  logoped a surdoped</a:t>
            </a:r>
            <a:endParaRPr lang="cs-CZ" altLang="cs-CZ" sz="2600" dirty="0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individuální plán pro rozvoj myšlení a komunikace (podle sluchové ztráty, schopnosti dít</a:t>
            </a:r>
            <a:r>
              <a:rPr lang="cs-CZ" altLang="cs-CZ" sz="2600" dirty="0"/>
              <a:t>ě</a:t>
            </a:r>
            <a:r>
              <a:rPr lang="cs-CZ" altLang="cs-CZ" sz="2600" noProof="1"/>
              <a:t>te a p</a:t>
            </a:r>
            <a:r>
              <a:rPr lang="cs-CZ" altLang="cs-CZ" sz="2600" dirty="0"/>
              <a:t>ř</a:t>
            </a:r>
            <a:r>
              <a:rPr lang="cs-CZ" altLang="cs-CZ" sz="2600" noProof="1"/>
              <a:t>ání rodi</a:t>
            </a:r>
            <a:r>
              <a:rPr lang="cs-CZ" altLang="cs-CZ" sz="2600" dirty="0" err="1"/>
              <a:t>čů</a:t>
            </a:r>
            <a:r>
              <a:rPr lang="cs-CZ" altLang="cs-CZ" sz="2600" noProof="1"/>
              <a:t>)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vyu</a:t>
            </a:r>
            <a:r>
              <a:rPr lang="cs-CZ" altLang="cs-CZ" sz="2600" dirty="0"/>
              <a:t>č</a:t>
            </a:r>
            <a:r>
              <a:rPr lang="cs-CZ" altLang="cs-CZ" sz="2600" noProof="1"/>
              <a:t>uje se bilingváln</a:t>
            </a:r>
            <a:r>
              <a:rPr lang="cs-CZ" altLang="cs-CZ" sz="2600" dirty="0"/>
              <a:t>ě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konzultace s rodi</a:t>
            </a:r>
            <a:r>
              <a:rPr lang="cs-CZ" altLang="cs-CZ" sz="2600" dirty="0"/>
              <a:t>č</a:t>
            </a:r>
            <a:r>
              <a:rPr lang="cs-CZ" altLang="cs-CZ" sz="2600" noProof="1"/>
              <a:t>i, metodické vedení a materiály pro domácí prác</a:t>
            </a:r>
            <a:r>
              <a:rPr lang="cs-CZ" altLang="cs-CZ" sz="2600" dirty="0"/>
              <a:t>i</a:t>
            </a:r>
            <a:endParaRPr lang="cs-CZ" altLang="cs-CZ" sz="2600" noProof="1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kurz znakového jazyka pro rodi</a:t>
            </a:r>
            <a:r>
              <a:rPr lang="cs-CZ" altLang="cs-CZ" sz="2600" dirty="0"/>
              <a:t>č</a:t>
            </a:r>
            <a:r>
              <a:rPr lang="cs-CZ" altLang="cs-CZ" sz="2600" noProof="1"/>
              <a:t>e + mo</a:t>
            </a:r>
            <a:r>
              <a:rPr lang="cs-CZ" altLang="cs-CZ" sz="2600" dirty="0"/>
              <a:t>ž</a:t>
            </a:r>
            <a:r>
              <a:rPr lang="cs-CZ" altLang="cs-CZ" sz="2600" noProof="1"/>
              <a:t>nost u</a:t>
            </a:r>
            <a:r>
              <a:rPr lang="cs-CZ" altLang="cs-CZ" sz="2600" dirty="0"/>
              <a:t>č</a:t>
            </a:r>
            <a:r>
              <a:rPr lang="cs-CZ" altLang="cs-CZ" sz="2600" noProof="1"/>
              <a:t>it se znakový jazyk a daktyl  sou</a:t>
            </a:r>
            <a:r>
              <a:rPr lang="cs-CZ" altLang="cs-CZ" sz="2600" dirty="0"/>
              <a:t>č</a:t>
            </a:r>
            <a:r>
              <a:rPr lang="cs-CZ" altLang="cs-CZ" sz="2600" noProof="1"/>
              <a:t>asn</a:t>
            </a:r>
            <a:r>
              <a:rPr lang="cs-CZ" altLang="cs-CZ" sz="2600" dirty="0"/>
              <a:t>ě</a:t>
            </a:r>
            <a:r>
              <a:rPr lang="cs-CZ" altLang="cs-CZ" sz="2600" noProof="1"/>
              <a:t>   s d</a:t>
            </a:r>
            <a:r>
              <a:rPr lang="cs-CZ" altLang="cs-CZ" sz="2600" dirty="0"/>
              <a:t>ě</a:t>
            </a:r>
            <a:r>
              <a:rPr lang="cs-CZ" altLang="cs-CZ" sz="2600" noProof="1"/>
              <a:t>tmi </a:t>
            </a:r>
          </a:p>
          <a:p>
            <a:pPr lvl="1" eaLnBrk="1" hangingPunct="1">
              <a:lnSpc>
                <a:spcPct val="76000"/>
              </a:lnSpc>
              <a:buSzPct val="45000"/>
              <a:buFont typeface="Wingdings" pitchFamily="2" charset="2"/>
              <a:buChar char="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Praha, Brno, Valašské Mezi</a:t>
            </a:r>
            <a:r>
              <a:rPr lang="cs-CZ" altLang="cs-CZ" sz="2600" dirty="0"/>
              <a:t>ř</a:t>
            </a:r>
            <a:r>
              <a:rPr lang="cs-CZ" altLang="cs-CZ" sz="2600" noProof="1"/>
              <a:t>í</a:t>
            </a:r>
            <a:r>
              <a:rPr lang="cs-CZ" altLang="cs-CZ" sz="2600" dirty="0"/>
              <a:t>č</a:t>
            </a:r>
            <a:r>
              <a:rPr lang="cs-CZ" altLang="cs-CZ" sz="2600" noProof="1"/>
              <a:t>í, Ostrava, Kyjov a další</a:t>
            </a:r>
          </a:p>
        </p:txBody>
      </p:sp>
      <p:sp>
        <p:nvSpPr>
          <p:cNvPr id="17410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74C577B3-0A8E-4955-B3D3-3878DAC3F667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17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769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cs-CZ"/>
              <a:t>speciální </a:t>
            </a:r>
            <a:r>
              <a:rPr lang="cs-CZ" dirty="0"/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408333" cy="345069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bilingvní program vzdělávání pro děti s těžkou sluchovou vadou,</a:t>
            </a:r>
          </a:p>
          <a:p>
            <a:r>
              <a:rPr lang="cs-CZ" dirty="0"/>
              <a:t>oddělený program výuky pro děti se středně těžkou sluchovou vadou </a:t>
            </a:r>
          </a:p>
          <a:p>
            <a:r>
              <a:rPr lang="cs-CZ" dirty="0"/>
              <a:t>s kochleárním implantátem (orální systém).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824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školy pro SP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23528" y="1700808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škola, základní škola a mateřská škola </a:t>
            </a:r>
            <a:r>
              <a:rPr lang="cs-CZ" b="1" dirty="0"/>
              <a:t>Hradec Králové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Mateřská škola, základní škola a střední škola pro sluchově postižené </a:t>
            </a:r>
            <a:r>
              <a:rPr lang="cs-CZ" b="1" dirty="0"/>
              <a:t>České Budějovice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 a mateřská škola pro sluchově postižené </a:t>
            </a:r>
            <a:r>
              <a:rPr lang="cs-CZ" b="1" dirty="0"/>
              <a:t>Liberec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 škola a mateřská škola pro sluchově postižené v </a:t>
            </a:r>
            <a:r>
              <a:rPr lang="cs-CZ" b="1" dirty="0"/>
              <a:t>Ostravě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 (Asistent zubního technika, obor Ošetřovatel), základní škola a mateřská škola pro sluchově postižené Výmolova, </a:t>
            </a:r>
            <a:r>
              <a:rPr lang="cs-CZ" b="1" dirty="0"/>
              <a:t>Praha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škola, základní škola a mateřská škola pro sluchově postižené Holečkova, </a:t>
            </a:r>
            <a:r>
              <a:rPr lang="cs-CZ" b="1" dirty="0"/>
              <a:t>Praha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Mateřská škola, základní škola a střední škola pro sluchově postižené ve </a:t>
            </a:r>
            <a:r>
              <a:rPr lang="cs-CZ" b="1" dirty="0"/>
              <a:t>Valašském Meziříčí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Speciální školy pro sluchově postižené v Ječné ulici v</a:t>
            </a:r>
            <a:r>
              <a:rPr lang="cs-CZ" b="1" dirty="0"/>
              <a:t> Praze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Speciální školy pro sluchově postižené </a:t>
            </a:r>
            <a:r>
              <a:rPr lang="cs-CZ" b="1" dirty="0"/>
              <a:t>Plzeň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Mateřská škola a základní škola pro sluchově postižené </a:t>
            </a:r>
            <a:r>
              <a:rPr lang="cs-CZ" b="1" dirty="0"/>
              <a:t>Brno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škola, základní škola a mateřská škola pro sluchově postižené v </a:t>
            </a:r>
            <a:r>
              <a:rPr lang="cs-CZ" b="1" dirty="0"/>
              <a:t>Olomouci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8546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8EE59-6D04-4E54-962F-C2BACFFA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SLUCHOVÉ POSTIŽENÍ (11,7 %)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899FB92-4613-46E1-B313-2552E91173B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03727572"/>
              </p:ext>
            </p:extLst>
          </p:nvPr>
        </p:nvGraphicFramePr>
        <p:xfrm>
          <a:off x="251520" y="1407740"/>
          <a:ext cx="7560833" cy="4973588"/>
        </p:xfrm>
        <a:graphic>
          <a:graphicData uri="http://schemas.openxmlformats.org/drawingml/2006/table">
            <a:tbl>
              <a:tblPr/>
              <a:tblGrid>
                <a:gridCol w="1652833">
                  <a:extLst>
                    <a:ext uri="{9D8B030D-6E8A-4147-A177-3AD203B41FA5}">
                      <a16:colId xmlns:a16="http://schemas.microsoft.com/office/drawing/2014/main" val="2142336834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776931317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1799599717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2638948757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3306161514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754143555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223785412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1478949931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1905633835"/>
                    </a:ext>
                  </a:extLst>
                </a:gridCol>
              </a:tblGrid>
              <a:tr h="4542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oblast postižení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pohlaví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věková skupina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365590"/>
                  </a:ext>
                </a:extLst>
              </a:tr>
              <a:tr h="8857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muži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ženy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15–34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35–49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50–64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65–79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a více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02149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absolutní počet v tis.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679670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celkem*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1 151,9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510,9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641,0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457483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pohybová, tělesná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830,5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350,6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158494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zraková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252,4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115421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sluchová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134,9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54,3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80,6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4,6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41,0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69,1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957062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mentální, duševní, poruchy chování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579529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vnitřní orgány, kůže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468,0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207,4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682085"/>
                  </a:ext>
                </a:extLst>
              </a:tr>
              <a:tr h="45420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hlasová, řečová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551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007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Běžný vzdělávací proud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7408333" cy="3450696"/>
          </a:xfrm>
        </p:spPr>
        <p:txBody>
          <a:bodyPr/>
          <a:lstStyle/>
          <a:p>
            <a:r>
              <a:rPr lang="cs-CZ" dirty="0"/>
              <a:t>Do 1 měsíce IVP</a:t>
            </a:r>
          </a:p>
          <a:p>
            <a:r>
              <a:rPr lang="cs-CZ" dirty="0"/>
              <a:t>SPC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Rozvoj dalších dovedností</a:t>
            </a:r>
          </a:p>
        </p:txBody>
      </p:sp>
    </p:spTree>
    <p:extLst>
      <p:ext uri="{BB962C8B-B14F-4D97-AF65-F5344CB8AC3E}">
        <p14:creationId xmlns:p14="http://schemas.microsoft.com/office/powerpoint/2010/main" val="1413584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325438"/>
            <a:ext cx="7769225" cy="14033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>
                <a:solidFill>
                  <a:srgbClr val="004586"/>
                </a:solidFill>
              </a:rPr>
              <a:t>SPECIÁLN</a:t>
            </a:r>
            <a:r>
              <a:rPr lang="cs-CZ" altLang="cs-CZ" b="1">
                <a:solidFill>
                  <a:srgbClr val="004586"/>
                </a:solidFill>
              </a:rPr>
              <a:t>Ě</a:t>
            </a:r>
            <a:r>
              <a:rPr lang="cs-CZ" altLang="cs-CZ" b="1" noProof="1">
                <a:solidFill>
                  <a:srgbClr val="004586"/>
                </a:solidFill>
              </a:rPr>
              <a:t> PEDAGOGICKÉ CENTRUM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51520" y="2132856"/>
            <a:ext cx="8640960" cy="4392488"/>
          </a:xfrm>
        </p:spPr>
        <p:txBody>
          <a:bodyPr lIns="0" tIns="0" rIns="0" bIns="0">
            <a:normAutofit fontScale="70000" lnSpcReduction="20000"/>
          </a:bodyPr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depistá</a:t>
            </a:r>
            <a:r>
              <a:rPr lang="cs-CZ" altLang="cs-CZ" sz="2400" dirty="0"/>
              <a:t>ž</a:t>
            </a:r>
            <a:r>
              <a:rPr lang="cs-CZ" altLang="cs-CZ" sz="2400" noProof="1"/>
              <a:t> jedinc</a:t>
            </a:r>
            <a:r>
              <a:rPr lang="cs-CZ" altLang="cs-CZ" sz="2400" dirty="0"/>
              <a:t>ů</a:t>
            </a:r>
            <a:r>
              <a:rPr lang="cs-CZ" altLang="cs-CZ" sz="2400" noProof="1"/>
              <a:t> s ur</a:t>
            </a:r>
            <a:r>
              <a:rPr lang="cs-CZ" altLang="cs-CZ" sz="2400" dirty="0"/>
              <a:t>č</a:t>
            </a:r>
            <a:r>
              <a:rPr lang="cs-CZ" altLang="cs-CZ" sz="2400" noProof="1"/>
              <a:t>itým typem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komplexní diagnostika </a:t>
            </a:r>
            <a:r>
              <a:rPr lang="cs-CZ" altLang="cs-CZ" sz="2400" dirty="0"/>
              <a:t>ž</a:t>
            </a:r>
            <a:r>
              <a:rPr lang="cs-CZ" altLang="cs-CZ" sz="2400" noProof="1"/>
              <a:t>áka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rady a doporu</a:t>
            </a:r>
            <a:r>
              <a:rPr lang="cs-CZ" altLang="cs-CZ" sz="2400" dirty="0"/>
              <a:t>č</a:t>
            </a:r>
            <a:r>
              <a:rPr lang="cs-CZ" altLang="cs-CZ" sz="2400" noProof="1"/>
              <a:t>ení týkající se výchovy a rozvoje d</a:t>
            </a:r>
            <a:r>
              <a:rPr lang="cs-CZ" altLang="cs-CZ" sz="2400" dirty="0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/>
              <a:t>p</a:t>
            </a:r>
            <a:r>
              <a:rPr lang="cs-CZ" altLang="cs-CZ" sz="2400" noProof="1"/>
              <a:t>omoc p</a:t>
            </a:r>
            <a:r>
              <a:rPr lang="cs-CZ" altLang="cs-CZ" sz="2400" dirty="0"/>
              <a:t>ř</a:t>
            </a:r>
            <a:r>
              <a:rPr lang="cs-CZ" altLang="cs-CZ" sz="2400" noProof="1"/>
              <a:t>i integraci </a:t>
            </a:r>
            <a:r>
              <a:rPr lang="cs-CZ" altLang="cs-CZ" sz="2400" dirty="0"/>
              <a:t>ž</a:t>
            </a:r>
            <a:r>
              <a:rPr lang="cs-CZ" altLang="cs-CZ" sz="2400" noProof="1"/>
              <a:t>ák</a:t>
            </a:r>
            <a:r>
              <a:rPr lang="cs-CZ" altLang="cs-CZ" sz="2400" dirty="0"/>
              <a:t>ů</a:t>
            </a:r>
            <a:r>
              <a:rPr lang="cs-CZ" altLang="cs-CZ" sz="2400" noProof="1"/>
              <a:t> se zdravotním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ením, instruktá</a:t>
            </a:r>
            <a:r>
              <a:rPr lang="cs-CZ" altLang="cs-CZ" sz="2400" dirty="0"/>
              <a:t>ž</a:t>
            </a:r>
            <a:r>
              <a:rPr lang="cs-CZ" altLang="cs-CZ" sz="2400" noProof="1"/>
              <a:t> a úprava prost</a:t>
            </a:r>
            <a:r>
              <a:rPr lang="cs-CZ" altLang="cs-CZ" sz="2400" dirty="0"/>
              <a:t>ř</a:t>
            </a:r>
            <a:r>
              <a:rPr lang="cs-CZ" altLang="cs-CZ" sz="2400" noProof="1"/>
              <a:t>edí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/>
              <a:t>t</a:t>
            </a:r>
            <a:r>
              <a:rPr lang="cs-CZ" altLang="cs-CZ" sz="2400" noProof="1"/>
              <a:t>vorba plánu pé</a:t>
            </a:r>
            <a:r>
              <a:rPr lang="cs-CZ" altLang="cs-CZ" sz="2400" dirty="0"/>
              <a:t>č</a:t>
            </a:r>
            <a:r>
              <a:rPr lang="cs-CZ" altLang="cs-CZ" sz="2400" noProof="1"/>
              <a:t>e o </a:t>
            </a:r>
            <a:r>
              <a:rPr lang="cs-CZ" altLang="cs-CZ" sz="2400" dirty="0"/>
              <a:t>ž</a:t>
            </a:r>
            <a:r>
              <a:rPr lang="cs-CZ" altLang="cs-CZ" sz="2400" noProof="1"/>
              <a:t>áka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/>
              <a:t>k</a:t>
            </a:r>
            <a:r>
              <a:rPr lang="cs-CZ" altLang="cs-CZ" sz="2400" noProof="1"/>
              <a:t>onzultace profesní orientace (SŠ, OŠ, ...)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individuální výuka speciálních dovedností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ukázky a vyp</a:t>
            </a:r>
            <a:r>
              <a:rPr lang="cs-CZ" altLang="cs-CZ" sz="2400" dirty="0"/>
              <a:t>ů</a:t>
            </a:r>
            <a:r>
              <a:rPr lang="cs-CZ" altLang="cs-CZ" sz="2400" noProof="1"/>
              <a:t>j</a:t>
            </a:r>
            <a:r>
              <a:rPr lang="cs-CZ" altLang="cs-CZ" sz="2400" dirty="0"/>
              <a:t>č</a:t>
            </a:r>
            <a:r>
              <a:rPr lang="cs-CZ" altLang="cs-CZ" sz="2400" noProof="1"/>
              <a:t>ování speciálních kompenza</a:t>
            </a:r>
            <a:r>
              <a:rPr lang="cs-CZ" altLang="cs-CZ" sz="2400" dirty="0"/>
              <a:t>č</a:t>
            </a:r>
            <a:r>
              <a:rPr lang="cs-CZ" altLang="cs-CZ" sz="2400" noProof="1"/>
              <a:t>ních pom</a:t>
            </a:r>
            <a:r>
              <a:rPr lang="cs-CZ" altLang="cs-CZ" sz="2400" dirty="0"/>
              <a:t>ů</a:t>
            </a:r>
            <a:r>
              <a:rPr lang="cs-CZ" altLang="cs-CZ" sz="2400" noProof="1"/>
              <a:t>cek, u</a:t>
            </a:r>
            <a:r>
              <a:rPr lang="cs-CZ" altLang="cs-CZ" sz="2400" dirty="0"/>
              <a:t>č</a:t>
            </a:r>
            <a:r>
              <a:rPr lang="cs-CZ" altLang="cs-CZ" sz="2400" noProof="1"/>
              <a:t>ebnic, her, odborné literatury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konzultace pro zákonné zástupce, pedagogické pracovníky, školy a školská za</a:t>
            </a:r>
            <a:r>
              <a:rPr lang="cs-CZ" altLang="cs-CZ" dirty="0"/>
              <a:t>ř</a:t>
            </a:r>
            <a:r>
              <a:rPr lang="cs-CZ" altLang="cs-CZ" noProof="1"/>
              <a:t>ízení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sociáln</a:t>
            </a:r>
            <a:r>
              <a:rPr lang="cs-CZ" altLang="cs-CZ" dirty="0"/>
              <a:t>ě</a:t>
            </a:r>
            <a:r>
              <a:rPr lang="cs-CZ" altLang="cs-CZ" noProof="1"/>
              <a:t> právní poradenství (sociální dávky, p</a:t>
            </a:r>
            <a:r>
              <a:rPr lang="cs-CZ" altLang="cs-CZ" dirty="0"/>
              <a:t>ř</a:t>
            </a:r>
            <a:r>
              <a:rPr lang="cs-CZ" altLang="cs-CZ" noProof="1"/>
              <a:t>ísp</a:t>
            </a:r>
            <a:r>
              <a:rPr lang="cs-CZ" altLang="cs-CZ" dirty="0"/>
              <a:t>ě</a:t>
            </a:r>
            <a:r>
              <a:rPr lang="cs-CZ" altLang="cs-CZ" noProof="1"/>
              <a:t>vky apod.)</a:t>
            </a:r>
            <a:r>
              <a:rPr lang="ar-SA" altLang="cs-CZ" noProof="1"/>
              <a:t>‏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zpracování návrhů individuálních vzd</a:t>
            </a:r>
            <a:r>
              <a:rPr lang="cs-CZ" altLang="cs-CZ" dirty="0"/>
              <a:t>ě</a:t>
            </a:r>
            <a:r>
              <a:rPr lang="cs-CZ" altLang="cs-CZ" noProof="1"/>
              <a:t>lávacích plánů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Asociace speciáln</a:t>
            </a:r>
            <a:r>
              <a:rPr lang="cs-CZ" altLang="cs-CZ" dirty="0"/>
              <a:t>ě</a:t>
            </a:r>
            <a:r>
              <a:rPr lang="cs-CZ" altLang="cs-CZ" noProof="1"/>
              <a:t> pedagogických center České republiky (http://www.apspc.cz/)</a:t>
            </a:r>
            <a:r>
              <a:rPr lang="ar-SA" altLang="cs-CZ" noProof="1"/>
              <a:t>‏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noProof="1"/>
          </a:p>
        </p:txBody>
      </p:sp>
      <p:sp>
        <p:nvSpPr>
          <p:cNvPr id="23554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3268FC0D-750D-429C-AA58-B3BD3B323F50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21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84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325438"/>
            <a:ext cx="7769225" cy="1403350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noProof="1">
                <a:solidFill>
                  <a:srgbClr val="004586"/>
                </a:solidFill>
              </a:rPr>
              <a:t>ST</a:t>
            </a:r>
            <a:r>
              <a:rPr lang="cs-CZ" altLang="cs-CZ" sz="3600" b="1">
                <a:solidFill>
                  <a:srgbClr val="004586"/>
                </a:solidFill>
              </a:rPr>
              <a:t>Ř</a:t>
            </a:r>
            <a:r>
              <a:rPr lang="cs-CZ" altLang="cs-CZ" sz="3600" b="1" noProof="1">
                <a:solidFill>
                  <a:srgbClr val="004586"/>
                </a:solidFill>
              </a:rPr>
              <a:t>EDOŠKOLSKÉ VZD</a:t>
            </a:r>
            <a:r>
              <a:rPr lang="cs-CZ" altLang="cs-CZ" sz="3600" b="1">
                <a:solidFill>
                  <a:srgbClr val="004586"/>
                </a:solidFill>
              </a:rPr>
              <a:t>Ě</a:t>
            </a:r>
            <a:r>
              <a:rPr lang="cs-CZ" altLang="cs-CZ" sz="3600" b="1" noProof="1">
                <a:solidFill>
                  <a:srgbClr val="004586"/>
                </a:solidFill>
              </a:rPr>
              <a:t>LÁVÁNÍ – sluchov</a:t>
            </a:r>
            <a:r>
              <a:rPr lang="cs-CZ" altLang="cs-CZ" sz="3600" b="1">
                <a:solidFill>
                  <a:srgbClr val="004586"/>
                </a:solidFill>
              </a:rPr>
              <a:t>ě</a:t>
            </a:r>
            <a:r>
              <a:rPr lang="cs-CZ" altLang="cs-CZ" sz="3600" b="1" noProof="1">
                <a:solidFill>
                  <a:srgbClr val="004586"/>
                </a:solidFill>
              </a:rPr>
              <a:t> posti</a:t>
            </a:r>
            <a:r>
              <a:rPr lang="cs-CZ" altLang="cs-CZ" sz="3600" b="1">
                <a:solidFill>
                  <a:srgbClr val="004586"/>
                </a:solidFill>
              </a:rPr>
              <a:t>ž</a:t>
            </a:r>
            <a:r>
              <a:rPr lang="cs-CZ" altLang="cs-CZ" sz="3600" b="1" noProof="1">
                <a:solidFill>
                  <a:srgbClr val="004586"/>
                </a:solidFill>
              </a:rPr>
              <a:t>ení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95536" y="1285875"/>
            <a:ext cx="8453189" cy="4654550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noProof="1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gymnázium, obchodní akademie,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pr</a:t>
            </a:r>
            <a:r>
              <a:rPr lang="cs-CZ" altLang="cs-CZ" sz="2400" dirty="0"/>
              <a:t>ů</a:t>
            </a:r>
            <a:r>
              <a:rPr lang="cs-CZ" altLang="cs-CZ" sz="2400" noProof="1"/>
              <a:t>myslová škola elektrotechnická ve VM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1992-1993 v Hradci Králové 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pedagogická škola pro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ené, obor P</a:t>
            </a:r>
            <a:r>
              <a:rPr lang="cs-CZ" altLang="cs-CZ" sz="2400" dirty="0"/>
              <a:t>ř</a:t>
            </a:r>
            <a:r>
              <a:rPr lang="cs-CZ" altLang="cs-CZ" sz="2400" noProof="1"/>
              <a:t>edškolní a mimoškolní pedagogika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v Brn</a:t>
            </a:r>
            <a:r>
              <a:rPr lang="cs-CZ" altLang="cs-CZ" sz="2400" dirty="0"/>
              <a:t>ě</a:t>
            </a:r>
            <a:r>
              <a:rPr lang="cs-CZ" altLang="cs-CZ" sz="2400" noProof="1"/>
              <a:t> 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pr</a:t>
            </a:r>
            <a:r>
              <a:rPr lang="cs-CZ" altLang="cs-CZ" sz="2400" dirty="0"/>
              <a:t>ů</a:t>
            </a:r>
            <a:r>
              <a:rPr lang="cs-CZ" altLang="cs-CZ" sz="2400" noProof="1"/>
              <a:t>myslová škola od</a:t>
            </a:r>
            <a:r>
              <a:rPr lang="cs-CZ" altLang="cs-CZ" sz="2400" dirty="0"/>
              <a:t>ě</a:t>
            </a:r>
            <a:r>
              <a:rPr lang="cs-CZ" altLang="cs-CZ" sz="2400" noProof="1"/>
              <a:t>vní pro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ené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1994-95 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zdravotnická škola pro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ené v Beroun</a:t>
            </a:r>
            <a:r>
              <a:rPr lang="cs-CZ" altLang="cs-CZ" sz="2400" dirty="0"/>
              <a:t>ě</a:t>
            </a:r>
            <a:r>
              <a:rPr lang="cs-CZ" altLang="cs-CZ" sz="2400" noProof="1"/>
              <a:t>, obor Zubní technik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odborná u</a:t>
            </a:r>
            <a:r>
              <a:rPr lang="cs-CZ" altLang="cs-CZ" sz="2400" dirty="0"/>
              <a:t>č</a:t>
            </a:r>
            <a:r>
              <a:rPr lang="cs-CZ" altLang="cs-CZ" sz="2400" noProof="1"/>
              <a:t>ilišt</a:t>
            </a:r>
            <a:r>
              <a:rPr lang="cs-CZ" altLang="cs-CZ" sz="2400" dirty="0"/>
              <a:t>ě</a:t>
            </a:r>
            <a:r>
              <a:rPr lang="cs-CZ" altLang="cs-CZ" sz="2400" noProof="1"/>
              <a:t> (obor zahradník/zahradnice, elektrikář, záme</a:t>
            </a:r>
            <a:r>
              <a:rPr lang="cs-CZ" altLang="cs-CZ" sz="2400" dirty="0"/>
              <a:t>č</a:t>
            </a:r>
            <a:r>
              <a:rPr lang="cs-CZ" altLang="cs-CZ" sz="2400" noProof="1"/>
              <a:t>ník, podlahá</a:t>
            </a:r>
            <a:r>
              <a:rPr lang="cs-CZ" altLang="cs-CZ" sz="2400" dirty="0"/>
              <a:t>ř</a:t>
            </a:r>
            <a:r>
              <a:rPr lang="cs-CZ" altLang="cs-CZ" sz="2400" noProof="1"/>
              <a:t>ské práce, prodava</a:t>
            </a:r>
            <a:r>
              <a:rPr lang="cs-CZ" altLang="cs-CZ" sz="2400" dirty="0"/>
              <a:t>č</a:t>
            </a:r>
            <a:r>
              <a:rPr lang="cs-CZ" altLang="cs-CZ" sz="2400" noProof="1"/>
              <a:t>ské práce, truhlá</a:t>
            </a:r>
            <a:r>
              <a:rPr lang="cs-CZ" altLang="cs-CZ" sz="2400" dirty="0"/>
              <a:t>ř</a:t>
            </a:r>
            <a:r>
              <a:rPr lang="cs-CZ" altLang="cs-CZ" sz="2400" noProof="1"/>
              <a:t>, </a:t>
            </a:r>
            <a:r>
              <a:rPr lang="cs-CZ" altLang="cs-CZ" sz="2400" dirty="0"/>
              <a:t>ř</a:t>
            </a:r>
            <a:r>
              <a:rPr lang="cs-CZ" altLang="cs-CZ" sz="2400" noProof="1"/>
              <a:t>ezbá</a:t>
            </a:r>
            <a:r>
              <a:rPr lang="cs-CZ" altLang="cs-CZ" sz="2400" dirty="0"/>
              <a:t>ř</a:t>
            </a:r>
            <a:r>
              <a:rPr lang="cs-CZ" altLang="cs-CZ" sz="2400" noProof="1"/>
              <a:t>, kucha</a:t>
            </a:r>
            <a:r>
              <a:rPr lang="cs-CZ" altLang="cs-CZ" sz="2400" dirty="0"/>
              <a:t>ř</a:t>
            </a:r>
            <a:r>
              <a:rPr lang="cs-CZ" altLang="cs-CZ" sz="2400" noProof="1"/>
              <a:t>, cukrá</a:t>
            </a:r>
            <a:r>
              <a:rPr lang="cs-CZ" altLang="cs-CZ" sz="2400" dirty="0"/>
              <a:t>ř</a:t>
            </a:r>
            <a:r>
              <a:rPr lang="cs-CZ" altLang="cs-CZ" sz="2400" noProof="1"/>
              <a:t>..)</a:t>
            </a:r>
            <a:r>
              <a:rPr lang="ar-SA" altLang="cs-CZ" sz="2400" noProof="1"/>
              <a:t>‏</a:t>
            </a:r>
          </a:p>
        </p:txBody>
      </p:sp>
      <p:sp>
        <p:nvSpPr>
          <p:cNvPr id="27650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23A43B92-1693-406F-8EC7-FABF2FB81D2B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22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28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1374775" y="-610394"/>
            <a:ext cx="7769225" cy="122078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/>
              <a:t>NABÍZENÉ SLU</a:t>
            </a:r>
            <a:r>
              <a:rPr lang="cs-CZ" altLang="cs-CZ" b="1" dirty="0" err="1"/>
              <a:t>Ž</a:t>
            </a:r>
            <a:r>
              <a:rPr lang="cs-CZ" altLang="cs-CZ" b="1" noProof="1"/>
              <a:t>BY NNO: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966770" y="978408"/>
            <a:ext cx="7769225" cy="5276850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osv</a:t>
            </a:r>
            <a:r>
              <a:rPr lang="cs-CZ" altLang="cs-CZ" sz="2400" dirty="0"/>
              <a:t>ě</a:t>
            </a:r>
            <a:r>
              <a:rPr lang="cs-CZ" altLang="cs-CZ" sz="2400" noProof="1"/>
              <a:t>ta mezi odbornou i laickou ve</a:t>
            </a:r>
            <a:r>
              <a:rPr lang="cs-CZ" altLang="cs-CZ" sz="2400" dirty="0"/>
              <a:t>ř</a:t>
            </a:r>
            <a:r>
              <a:rPr lang="cs-CZ" altLang="cs-CZ" sz="2400" noProof="1"/>
              <a:t>ejností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 noProof="1"/>
              <a:t>volno</a:t>
            </a:r>
            <a:r>
              <a:rPr lang="cs-CZ" altLang="cs-CZ" sz="2400" b="1" dirty="0"/>
              <a:t>č</a:t>
            </a:r>
            <a:r>
              <a:rPr lang="cs-CZ" altLang="cs-CZ" sz="2400" b="1" noProof="1"/>
              <a:t>asové aktivity </a:t>
            </a:r>
            <a:r>
              <a:rPr lang="cs-CZ" altLang="cs-CZ" sz="2400" noProof="1"/>
              <a:t>(kulturní, zájmová a sportovní </a:t>
            </a:r>
            <a:r>
              <a:rPr lang="cs-CZ" altLang="cs-CZ" sz="2400" dirty="0"/>
              <a:t>č</a:t>
            </a:r>
            <a:r>
              <a:rPr lang="cs-CZ" altLang="cs-CZ" sz="2400" noProof="1"/>
              <a:t>innost; pravideln</a:t>
            </a:r>
            <a:r>
              <a:rPr lang="cs-CZ" altLang="cs-CZ" sz="2400" dirty="0"/>
              <a:t>á</a:t>
            </a:r>
            <a:r>
              <a:rPr lang="cs-CZ" altLang="cs-CZ" sz="2400" noProof="1"/>
              <a:t> i mimo</a:t>
            </a:r>
            <a:r>
              <a:rPr lang="cs-CZ" altLang="cs-CZ" sz="2400" dirty="0"/>
              <a:t>ř</a:t>
            </a:r>
            <a:r>
              <a:rPr lang="cs-CZ" altLang="cs-CZ" sz="2400" noProof="1"/>
              <a:t>ádná setkání, týdenní rekondi</a:t>
            </a:r>
            <a:r>
              <a:rPr lang="cs-CZ" altLang="cs-CZ" sz="2400" dirty="0"/>
              <a:t>č</a:t>
            </a:r>
            <a:r>
              <a:rPr lang="cs-CZ" altLang="cs-CZ" sz="2400" noProof="1"/>
              <a:t>ní pobyty..) 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noProof="1"/>
              <a:t>Sdru</a:t>
            </a:r>
            <a:r>
              <a:rPr lang="cs-CZ" altLang="cs-CZ" sz="2000" dirty="0"/>
              <a:t>ž</a:t>
            </a:r>
            <a:r>
              <a:rPr lang="cs-CZ" altLang="cs-CZ" sz="2000" noProof="1"/>
              <a:t>ení zdravotn</a:t>
            </a:r>
            <a:r>
              <a:rPr lang="cs-CZ" altLang="cs-CZ" sz="2000" dirty="0"/>
              <a:t>ě</a:t>
            </a:r>
            <a:r>
              <a:rPr lang="cs-CZ" altLang="cs-CZ" sz="2000" noProof="1"/>
              <a:t> posti</a:t>
            </a:r>
            <a:r>
              <a:rPr lang="cs-CZ" altLang="cs-CZ" sz="2000" dirty="0"/>
              <a:t>ž</a:t>
            </a:r>
            <a:r>
              <a:rPr lang="cs-CZ" altLang="cs-CZ" sz="2000" noProof="1"/>
              <a:t>ených ob</a:t>
            </a:r>
            <a:r>
              <a:rPr lang="cs-CZ" altLang="cs-CZ" sz="2000" dirty="0"/>
              <a:t>č</a:t>
            </a:r>
            <a:r>
              <a:rPr lang="cs-CZ" altLang="cs-CZ" sz="2000" noProof="1"/>
              <a:t>an</a:t>
            </a:r>
            <a:r>
              <a:rPr lang="cs-CZ" altLang="cs-CZ" sz="2000" dirty="0"/>
              <a:t>ů</a:t>
            </a:r>
            <a:r>
              <a:rPr lang="cs-CZ" altLang="cs-CZ" sz="2000" noProof="1"/>
              <a:t> a jejich p</a:t>
            </a:r>
            <a:r>
              <a:rPr lang="cs-CZ" altLang="cs-CZ" sz="2000" dirty="0"/>
              <a:t>ř</a:t>
            </a:r>
            <a:r>
              <a:rPr lang="cs-CZ" altLang="cs-CZ" sz="2000" noProof="1"/>
              <a:t>átel, 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dirty="0"/>
              <a:t>Č</a:t>
            </a:r>
            <a:r>
              <a:rPr lang="cs-CZ" altLang="cs-CZ" sz="2000" noProof="1"/>
              <a:t>eská unie neslyšících,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sociální poradenství ohledn</a:t>
            </a:r>
            <a:r>
              <a:rPr lang="cs-CZ" altLang="cs-CZ" sz="2400" dirty="0"/>
              <a:t>ě</a:t>
            </a:r>
            <a:r>
              <a:rPr lang="cs-CZ" altLang="cs-CZ" sz="2400" noProof="1"/>
              <a:t> sociálních dávek a přísp</a:t>
            </a:r>
            <a:r>
              <a:rPr lang="cs-CZ" altLang="cs-CZ" sz="2400" dirty="0"/>
              <a:t>ě</a:t>
            </a:r>
            <a:r>
              <a:rPr lang="cs-CZ" altLang="cs-CZ" sz="2400" noProof="1"/>
              <a:t>vk</a:t>
            </a:r>
            <a:r>
              <a:rPr lang="cs-CZ" altLang="cs-CZ" sz="2400" dirty="0"/>
              <a:t>ů</a:t>
            </a:r>
            <a:r>
              <a:rPr lang="cs-CZ" altLang="cs-CZ" sz="2400" noProof="1"/>
              <a:t> na kompenza</a:t>
            </a:r>
            <a:r>
              <a:rPr lang="cs-CZ" altLang="cs-CZ" sz="2400" dirty="0"/>
              <a:t>č</a:t>
            </a:r>
            <a:r>
              <a:rPr lang="cs-CZ" altLang="cs-CZ" sz="2400" noProof="1"/>
              <a:t>ní pom</a:t>
            </a:r>
            <a:r>
              <a:rPr lang="cs-CZ" altLang="cs-CZ" sz="2400" dirty="0"/>
              <a:t>ů</a:t>
            </a:r>
            <a:r>
              <a:rPr lang="cs-CZ" altLang="cs-CZ" sz="2400" noProof="1"/>
              <a:t>cky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výb</a:t>
            </a:r>
            <a:r>
              <a:rPr lang="cs-CZ" altLang="cs-CZ" sz="2400" dirty="0"/>
              <a:t>ě</a:t>
            </a:r>
            <a:r>
              <a:rPr lang="cs-CZ" altLang="cs-CZ" sz="2400" noProof="1"/>
              <a:t>r a doporu</a:t>
            </a:r>
            <a:r>
              <a:rPr lang="cs-CZ" altLang="cs-CZ" sz="2400" dirty="0"/>
              <a:t>č</a:t>
            </a:r>
            <a:r>
              <a:rPr lang="cs-CZ" altLang="cs-CZ" sz="2400" noProof="1"/>
              <a:t>ení pom</a:t>
            </a:r>
            <a:r>
              <a:rPr lang="cs-CZ" altLang="cs-CZ" sz="2400" dirty="0"/>
              <a:t>ů</a:t>
            </a:r>
            <a:r>
              <a:rPr lang="cs-CZ" altLang="cs-CZ" sz="2400" noProof="1"/>
              <a:t>cek v</a:t>
            </a:r>
            <a:r>
              <a:rPr lang="cs-CZ" altLang="cs-CZ" sz="2400" dirty="0"/>
              <a:t>č</a:t>
            </a:r>
            <a:r>
              <a:rPr lang="cs-CZ" altLang="cs-CZ" sz="2400" noProof="1"/>
              <a:t>etn</a:t>
            </a:r>
            <a:r>
              <a:rPr lang="cs-CZ" altLang="cs-CZ" sz="2400" dirty="0"/>
              <a:t>ě</a:t>
            </a:r>
            <a:r>
              <a:rPr lang="cs-CZ" altLang="cs-CZ" sz="2400" noProof="1"/>
              <a:t> nácviku práce s náro</a:t>
            </a:r>
            <a:r>
              <a:rPr lang="cs-CZ" altLang="cs-CZ" sz="2400" dirty="0"/>
              <a:t>č</a:t>
            </a:r>
            <a:r>
              <a:rPr lang="cs-CZ" altLang="cs-CZ" sz="2400" noProof="1"/>
              <a:t>nými pom</a:t>
            </a:r>
            <a:r>
              <a:rPr lang="cs-CZ" altLang="cs-CZ" sz="2400" dirty="0"/>
              <a:t>ů</a:t>
            </a:r>
            <a:r>
              <a:rPr lang="cs-CZ" altLang="cs-CZ" sz="2400" noProof="1"/>
              <a:t>ckami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sociální rehabilitace (sebeobsluha, sam. pohyb)</a:t>
            </a:r>
            <a:r>
              <a:rPr lang="ar-SA" altLang="cs-CZ" sz="2400" noProof="1"/>
              <a:t>‏</a:t>
            </a:r>
          </a:p>
        </p:txBody>
      </p:sp>
      <p:sp>
        <p:nvSpPr>
          <p:cNvPr id="31746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404C3A37-8841-416E-9087-F7C53F4DB86B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23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48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 sdružení s různým zaměřením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640960" cy="432048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Zavři uši </a:t>
            </a:r>
            <a:r>
              <a:rPr lang="cs-CZ" dirty="0">
                <a:hlinkClick r:id="rId2"/>
              </a:rPr>
              <a:t>http://www.zavriusi.eu/</a:t>
            </a:r>
            <a:endParaRPr lang="cs-CZ" dirty="0"/>
          </a:p>
          <a:p>
            <a:pPr marL="0" indent="0">
              <a:buNone/>
            </a:pPr>
            <a:r>
              <a:rPr lang="cs-CZ" sz="1800" dirty="0"/>
              <a:t>Původně volné uskupení neslyšících fotografů, </a:t>
            </a:r>
            <a:r>
              <a:rPr lang="cs-CZ" sz="1800" i="1" dirty="0"/>
              <a:t>vernisáže fotografií, přednášky, které se týkají fotografování, různé kulturní, společenské a sportovní akce, kde se mohou vzájemně, bez bariér, setkávat dva světy - svět neslyšících i svět slyšících.</a:t>
            </a:r>
          </a:p>
          <a:p>
            <a:r>
              <a:rPr lang="cs-CZ" b="1" dirty="0"/>
              <a:t>Tichá hudba </a:t>
            </a:r>
            <a:r>
              <a:rPr lang="cs-CZ" dirty="0">
                <a:hlinkClick r:id="rId3"/>
              </a:rPr>
              <a:t>http://tichahudba.neslysici.cz/</a:t>
            </a:r>
            <a:endParaRPr lang="cs-CZ" dirty="0"/>
          </a:p>
          <a:p>
            <a:pPr marL="0" indent="0">
              <a:buNone/>
            </a:pPr>
            <a:r>
              <a:rPr lang="cs-CZ" sz="1800" i="1" dirty="0"/>
              <a:t>soubor Tichá hudba se již patnáct let věnuje zpěvu ve znakovém jazyce.</a:t>
            </a:r>
          </a:p>
          <a:p>
            <a:r>
              <a:rPr lang="cs-CZ" b="1" dirty="0"/>
              <a:t>Literární koutek Neslyšících </a:t>
            </a:r>
            <a:r>
              <a:rPr lang="cs-CZ" dirty="0">
                <a:hlinkClick r:id="rId4"/>
              </a:rPr>
              <a:t>http://koutek.ruce.cz/</a:t>
            </a:r>
            <a:endParaRPr lang="cs-CZ" dirty="0"/>
          </a:p>
          <a:p>
            <a:pPr marL="0" indent="0">
              <a:buNone/>
            </a:pPr>
            <a:r>
              <a:rPr lang="cs-CZ" sz="1800" i="1" dirty="0"/>
              <a:t>zveřejňuje Neslyšícím básničky, povídky, úvahy, pohádky, perličky a vtipy, cestopisy a časopis NELI (Neslyšící literatura).</a:t>
            </a:r>
          </a:p>
          <a:p>
            <a:r>
              <a:rPr lang="cs-CZ" b="1" dirty="0"/>
              <a:t>Evropské centrum pantomimy neslyšících </a:t>
            </a:r>
            <a:r>
              <a:rPr lang="cs-CZ" dirty="0">
                <a:hlinkClick r:id="rId5"/>
              </a:rPr>
              <a:t>http://www.ecpn.cz/</a:t>
            </a:r>
            <a:endParaRPr lang="cs-CZ" dirty="0"/>
          </a:p>
          <a:p>
            <a:pPr marL="0" indent="0">
              <a:buNone/>
            </a:pPr>
            <a:r>
              <a:rPr lang="cs-CZ" sz="1800" i="1" dirty="0"/>
              <a:t>Brněnská organizace sdružuje neslyšící, nedoslýchavé i </a:t>
            </a:r>
            <a:r>
              <a:rPr lang="cs-CZ" sz="1800" i="1" dirty="0" err="1"/>
              <a:t>šelestáře</a:t>
            </a:r>
            <a:r>
              <a:rPr lang="cs-CZ" sz="1800" i="1" dirty="0"/>
              <a:t>, její nejznámější aktivitou je Mezinárodní festival pantomimy neslyšících.</a:t>
            </a:r>
          </a:p>
          <a:p>
            <a:r>
              <a:rPr lang="cs-CZ" sz="1800" b="1" dirty="0"/>
              <a:t>Divadlo Neslyším </a:t>
            </a:r>
            <a:r>
              <a:rPr lang="cs-CZ" sz="1800" dirty="0">
                <a:hlinkClick r:id="rId6"/>
              </a:rPr>
              <a:t>http://www.neslysim.cz/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brněnské divadlo, jehož členy jsou neslyšící.</a:t>
            </a:r>
          </a:p>
          <a:p>
            <a:r>
              <a:rPr lang="cs-CZ" sz="2100" b="1" i="1" dirty="0"/>
              <a:t>Hudba a neslyšící (</a:t>
            </a:r>
            <a:r>
              <a:rPr lang="cs-CZ" sz="1800" b="1" i="1" dirty="0"/>
              <a:t>hudební skupina </a:t>
            </a:r>
            <a:r>
              <a:rPr lang="cs-CZ" sz="1800" b="1" i="1" dirty="0" err="1"/>
              <a:t>Cava</a:t>
            </a:r>
            <a:r>
              <a:rPr lang="cs-CZ" sz="1800" b="1" i="1" dirty="0"/>
              <a:t>, s níž už několik let spolupracují dvě sluchově postižené ženy: Andrea </a:t>
            </a:r>
            <a:r>
              <a:rPr lang="cs-CZ" sz="1800" b="1" i="1" dirty="0" err="1"/>
              <a:t>Kalců</a:t>
            </a:r>
            <a:r>
              <a:rPr lang="cs-CZ" sz="1800" b="1" i="1" dirty="0"/>
              <a:t> a Veronika Chladová)</a:t>
            </a:r>
            <a:endParaRPr lang="cs-CZ" sz="2100" b="1" i="1" dirty="0"/>
          </a:p>
          <a:p>
            <a:pPr marL="0" indent="0">
              <a:buNone/>
            </a:pPr>
            <a:r>
              <a:rPr lang="cs-CZ" sz="1800" i="1" dirty="0"/>
              <a:t>http://www.ceskatelevize.cz/ivysilani/1096066178-televizni-klub-neslysicich/214562221800005/#CTPlayer-1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Autofit/>
          </a:bodyPr>
          <a:lstStyle/>
          <a:p>
            <a:r>
              <a:rPr lang="cs-CZ" sz="3200" dirty="0"/>
              <a:t>Organizace poskytující tlumočnické služby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 fontScale="85000" lnSpcReduction="20000"/>
          </a:bodyPr>
          <a:lstStyle/>
          <a:p>
            <a:r>
              <a:rPr lang="cs-CZ" b="1" i="1" dirty="0"/>
              <a:t>Centrum zprostředkování tlumočníků pro neslyšící (CZTN) </a:t>
            </a:r>
            <a:br>
              <a:rPr lang="cs-CZ" dirty="0"/>
            </a:br>
            <a:r>
              <a:rPr lang="cs-CZ" dirty="0"/>
              <a:t>Adresa: Hábova 1571, 155 00 Praha 5 - Stodůlky</a:t>
            </a:r>
            <a:br>
              <a:rPr lang="cs-CZ" dirty="0"/>
            </a:br>
            <a:r>
              <a:rPr lang="cs-CZ" dirty="0"/>
              <a:t>www: </a:t>
            </a:r>
            <a:r>
              <a:rPr lang="cs-CZ" dirty="0">
                <a:hlinkClick r:id="rId2"/>
              </a:rPr>
              <a:t>tlumoceni.gong.cz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b="1" i="1" dirty="0"/>
              <a:t>Česká komora tlumočníků znakového jazyka</a:t>
            </a:r>
            <a:br>
              <a:rPr lang="cs-CZ" dirty="0"/>
            </a:br>
            <a:r>
              <a:rPr lang="cs-CZ" dirty="0"/>
              <a:t>Adresa: Za Černým Mostem 1522/B, 198 00 Praha 9</a:t>
            </a:r>
            <a:br>
              <a:rPr lang="cs-CZ" dirty="0"/>
            </a:br>
            <a:r>
              <a:rPr lang="cs-CZ" dirty="0"/>
              <a:t>www: </a:t>
            </a:r>
            <a:r>
              <a:rPr lang="cs-CZ" dirty="0">
                <a:hlinkClick r:id="rId3"/>
              </a:rPr>
              <a:t>cktzj.com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b="1" i="1" dirty="0"/>
              <a:t>Česká společnost tlumočníků znakového jazyka</a:t>
            </a:r>
            <a:br>
              <a:rPr lang="cs-CZ" dirty="0"/>
            </a:br>
            <a:r>
              <a:rPr lang="cs-CZ" dirty="0"/>
              <a:t>Adresa: Hábova 1571, Praha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b="1" i="1" dirty="0"/>
              <a:t>Organizace tlumočníků znakového jazyka (OTZJ)</a:t>
            </a:r>
            <a:br>
              <a:rPr lang="cs-CZ" dirty="0"/>
            </a:br>
            <a:r>
              <a:rPr lang="cs-CZ" dirty="0"/>
              <a:t>Adresa: Vodova 35, 612 00 Brno. 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4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5" name="Picture 4" descr="http://nd01.jxs.cz/378/674/7d7c6c5d28_43809625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76672"/>
            <a:ext cx="8101435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77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A0E5F9-75DE-4817-A337-30F644DDA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a  poruchy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6A0A7A-1314-4D60-A6ED-DC2ED002CC1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převodní</a:t>
            </a:r>
          </a:p>
          <a:p>
            <a:r>
              <a:rPr lang="cs-CZ" dirty="0"/>
              <a:t>percepční</a:t>
            </a:r>
          </a:p>
          <a:p>
            <a:r>
              <a:rPr lang="cs-CZ" dirty="0"/>
              <a:t>centrální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D1F4BF6-666B-4B4D-BF2E-A45D9890E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30224"/>
              </p:ext>
            </p:extLst>
          </p:nvPr>
        </p:nvGraphicFramePr>
        <p:xfrm>
          <a:off x="827584" y="3140968"/>
          <a:ext cx="6480720" cy="3194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6235">
                  <a:extLst>
                    <a:ext uri="{9D8B030D-6E8A-4147-A177-3AD203B41FA5}">
                      <a16:colId xmlns:a16="http://schemas.microsoft.com/office/drawing/2014/main" val="3384071582"/>
                    </a:ext>
                  </a:extLst>
                </a:gridCol>
                <a:gridCol w="2344485">
                  <a:extLst>
                    <a:ext uri="{9D8B030D-6E8A-4147-A177-3AD203B41FA5}">
                      <a16:colId xmlns:a16="http://schemas.microsoft.com/office/drawing/2014/main" val="1387042174"/>
                    </a:ext>
                  </a:extLst>
                </a:gridCol>
              </a:tblGrid>
              <a:tr h="485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Žádná porucha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 – 25 dB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25033283"/>
                  </a:ext>
                </a:extLst>
              </a:tr>
              <a:tr h="485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lehká nedoslýchavost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 – 40 dB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(lepší ucho)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79367815"/>
                  </a:ext>
                </a:extLst>
              </a:tr>
              <a:tr h="4812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střední nedoslýchavost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41 – 60dB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(lepší ucho)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5413493"/>
                  </a:ext>
                </a:extLst>
              </a:tr>
              <a:tr h="485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těžká nedoslýchavost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61 – 80 dB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(lepší ucho)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95530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praktická hluchota /zbytky sluchu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81 – 110 dB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(lepší ucho)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86269815"/>
                  </a:ext>
                </a:extLst>
              </a:tr>
              <a:tr h="242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úplná hluchota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nad 110 dB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38051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607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/>
          <a:lstStyle/>
          <a:p>
            <a:r>
              <a:rPr lang="cs-CZ" dirty="0"/>
              <a:t>Znaková řeč 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53699" y="1628800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Český znakový jazyk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Znakovaná čeština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Prstová abeceda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Orální řeč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Odezírání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http://ruce.cz/slovnik</a:t>
            </a:r>
          </a:p>
        </p:txBody>
      </p:sp>
      <p:pic>
        <p:nvPicPr>
          <p:cNvPr id="2050" name="Picture 2" descr="Výsledek obrázku pro znakový jaz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80727"/>
            <a:ext cx="3528392" cy="237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znakový jaz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806" y="3501008"/>
            <a:ext cx="3483110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580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-626364"/>
            <a:ext cx="7848872" cy="1252728"/>
          </a:xfrm>
        </p:spPr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2"/>
          </p:nvPr>
        </p:nvSpPr>
        <p:spPr>
          <a:xfrm>
            <a:off x="251520" y="692696"/>
            <a:ext cx="8568952" cy="576064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b="1" dirty="0"/>
              <a:t>3. května 1990 Zákon o znakové řeči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b="1" dirty="0"/>
              <a:t>Zákon č. 155/1998 </a:t>
            </a:r>
            <a:r>
              <a:rPr lang="cs-CZ" sz="1200" b="1" dirty="0" err="1"/>
              <a:t>Sb.Zákon</a:t>
            </a:r>
            <a:r>
              <a:rPr lang="cs-CZ" sz="1200" b="1" dirty="0"/>
              <a:t> o komunikačních systémech neslyšících a hluchoslepých osob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§ 1 Úvodní ustanovení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(1) Tento zákon upravuje používání komunikačních systémů neslyšících a hluchoslepých osob jako jejich dorozumívacích prostředků.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(2) Neslyšící a hluchoslepé osoby mají právo svobodně si zvolit z komunikačních systémů uvedených v tomto zákoně ten, který odpovídá jejich potřebám. Jejich volba musí být v maximální možné míře respektována tak, aby měly možnost rovnoprávného a účinného zapojení do všech oblastí života společnosti i při uplatňování jejich zákonných práv.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§ 7 Používání komunikačních systémů neslyšících a hluchoslepých osob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Neslyšící a hluchoslepé osoby mají právo na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a) používání komunikačních systémů neslyšících a hluchoslepých osob,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b) vzdělávání s využitím komunikačních systémů neslyšících a hluchoslepých osob,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c) výuku komunikačních systémů neslyšících a hluchoslepých osob, kterou upravuje jiný právní předpis1).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§ 8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(1) Neslyšící a hluchoslepé osoby mají při návštěvě lékaře, vyřizování úředních záležitostí a při zajišťování dalších nezbytných potřeb právo na tlumočnické služby zajišťující tlumočení v jimi zvoleném komunikačním systému uvedeném v tomto zákoně. Podmínky poskytování tlumočnických služeb stanoví jiný právní předpis2).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(2) Neslyšícím a hluchoslepým osobám, které jsou z důvodu úplné nebo praktické hluchoty nebo hluchoslepoty držiteli průkazu ZTP nebo ZTP/P, jsou tlumočnické služby při soudním řízení poskytovány bezplatně.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(3) Neslyšícím a hluchoslepým žákům středních škol a neslyšícím a hluchoslepým studentům vyšších odborných škol a vysokých škol, které jsou z důvodu úplné nebo praktické hluchoty nebo hluchoslepoty držiteli průkazu ZTP nebo ZTP/P, jsou tlumočnické služby poskytovány bezplatně za podmínek stanovených prováděcím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354631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286000" y="3105835"/>
            <a:ext cx="6318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https://www.youtube.com/watch?v=PvESowB8nXw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94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KOCHLEÁRNÍ IMPLANTÁT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208912" cy="439248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cs-CZ" b="1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8" y="1736812"/>
            <a:ext cx="6748670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833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KOCHLEÁRNÍ IMPLANTÁT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208912" cy="439248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cs-CZ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cena zvukového procesoru </a:t>
            </a:r>
            <a:r>
              <a:rPr lang="cs-CZ" b="1" dirty="0" err="1"/>
              <a:t>Freedom</a:t>
            </a:r>
            <a:r>
              <a:rPr lang="cs-CZ" b="1" dirty="0"/>
              <a:t> stanovena na 231.532,-Kč. VZP </a:t>
            </a:r>
          </a:p>
          <a:p>
            <a:pPr lvl="1"/>
            <a:r>
              <a:rPr lang="cs-CZ" b="1" dirty="0"/>
              <a:t>z toho platí 75%,tj. 173.649,-Kč. </a:t>
            </a:r>
          </a:p>
          <a:p>
            <a:pPr lvl="1"/>
            <a:r>
              <a:rPr lang="cs-CZ" b="1" dirty="0"/>
              <a:t>Pacient doplácí 25%,tj. 57.883,-Kč. </a:t>
            </a:r>
          </a:p>
          <a:p>
            <a:pPr lvl="1"/>
            <a:r>
              <a:rPr lang="cs-CZ" b="1" dirty="0"/>
              <a:t>Součástí procesoru je závěsný ovladač. Cena druhého (kapesního) není v základní sestavě a uživatel si ho kupuje u fy AIMA s.r.o. v ceně 16.323,-Kč. </a:t>
            </a:r>
          </a:p>
          <a:p>
            <a:pPr lvl="1"/>
            <a:r>
              <a:rPr lang="cs-CZ" b="1" dirty="0"/>
              <a:t>Závěsný ovladač může být napájen speciálními nabíjecími </a:t>
            </a:r>
            <a:r>
              <a:rPr lang="cs-CZ" b="1" dirty="0" err="1"/>
              <a:t>Li</a:t>
            </a:r>
            <a:r>
              <a:rPr lang="cs-CZ" b="1" dirty="0"/>
              <a:t> </a:t>
            </a:r>
            <a:r>
              <a:rPr lang="cs-CZ" b="1" dirty="0" err="1"/>
              <a:t>akumulátory.Cena</a:t>
            </a:r>
            <a:r>
              <a:rPr lang="cs-CZ" b="1" dirty="0"/>
              <a:t> nabíjecího BTE systému (nabíječka a 2 akumulátory) je 13.597,-Kč.</a:t>
            </a:r>
            <a:endParaRPr lang="cs-CZ" dirty="0"/>
          </a:p>
          <a:p>
            <a:r>
              <a:rPr lang="cs-CZ" b="1" dirty="0"/>
              <a:t>Náhradní  vysílací cívka s kabelem stojí 4.819,-Kč </a:t>
            </a:r>
            <a:br>
              <a:rPr lang="cs-CZ" b="1" dirty="0"/>
            </a:br>
            <a:r>
              <a:rPr lang="cs-CZ" b="1" dirty="0"/>
              <a:t>Náhradní kabel s patkou ke kapesnímu ovladači stojí 4.747,-Kč</a:t>
            </a: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77443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1160</TotalTime>
  <Words>1850</Words>
  <Application>Microsoft Office PowerPoint</Application>
  <PresentationFormat>Předvádění na obrazovce (4:3)</PresentationFormat>
  <Paragraphs>272</Paragraphs>
  <Slides>25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Schoolbook</vt:lpstr>
      <vt:lpstr>Times New Roman</vt:lpstr>
      <vt:lpstr>Wingdings</vt:lpstr>
      <vt:lpstr>Wingdings 2</vt:lpstr>
      <vt:lpstr>Arkýř</vt:lpstr>
      <vt:lpstr>KOMUNIKACE OSOB SE SLUCHOVÝM POSTIŽENÍM</vt:lpstr>
      <vt:lpstr>SLUCHOVÉ POSTIŽENÍ (11,7 %)</vt:lpstr>
      <vt:lpstr>Prezentace aplikace PowerPoint</vt:lpstr>
      <vt:lpstr>systém a  poruchy</vt:lpstr>
      <vt:lpstr>Znaková řeč ???</vt:lpstr>
      <vt:lpstr>LEGISLATIVA</vt:lpstr>
      <vt:lpstr>Prezentace aplikace PowerPoint</vt:lpstr>
      <vt:lpstr>KOCHLEÁRNÍ IMPLANTÁT</vt:lpstr>
      <vt:lpstr>KOCHLEÁRNÍ IMPLANTÁT</vt:lpstr>
      <vt:lpstr>https://www.youtube.com/watch?v=74YaolZt9Zs </vt:lpstr>
      <vt:lpstr>Příspěvky na kompenzační pomůcky pro sluchově postižené §33 vyhlášky MPSV ČR č. 182/1991 Sb.</vt:lpstr>
      <vt:lpstr>SLUŽBY RANÉ PÉČE</vt:lpstr>
      <vt:lpstr>PŘÍKLADY STŘEDISEK RANÉ PÉČE</vt:lpstr>
      <vt:lpstr>Poskytované služby  TAMTAMUu:</vt:lpstr>
      <vt:lpstr>vzdělávání</vt:lpstr>
      <vt:lpstr>PŘEDŠKOLNÍ VZDĚLÁVÁNÍ</vt:lpstr>
      <vt:lpstr>  SPECIÁLNÍ MATEŘSKÁ ŠKOLA VZDĚLÁVAJÍCÍ DÍTĚ / DĚTI  SE SLUCHOVÝM POSTIŽENÍM:</vt:lpstr>
      <vt:lpstr>speciální školy</vt:lpstr>
      <vt:lpstr>Speciální školy pro SP</vt:lpstr>
      <vt:lpstr>Běžný vzdělávací proud</vt:lpstr>
      <vt:lpstr>SPECIÁLNĚ PEDAGOGICKÉ CENTRUM</vt:lpstr>
      <vt:lpstr>STŘEDOŠKOLSKÉ VZDĚLÁVÁNÍ – sluchově postižení</vt:lpstr>
      <vt:lpstr>NABÍZENÉ SLUŽBY NNO:</vt:lpstr>
      <vt:lpstr>Příklady sdružení s různým zaměřením</vt:lpstr>
      <vt:lpstr>Organizace poskytující tlumočnické služby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Hluchota</dc:title>
  <dc:creator>acer</dc:creator>
  <cp:lastModifiedBy>Marta Kolaříková</cp:lastModifiedBy>
  <cp:revision>49</cp:revision>
  <dcterms:created xsi:type="dcterms:W3CDTF">2016-10-17T17:47:42Z</dcterms:created>
  <dcterms:modified xsi:type="dcterms:W3CDTF">2024-03-01T20:42:47Z</dcterms:modified>
</cp:coreProperties>
</file>