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7" r:id="rId3"/>
    <p:sldId id="289" r:id="rId4"/>
    <p:sldId id="290" r:id="rId5"/>
    <p:sldId id="291" r:id="rId6"/>
    <p:sldId id="293" r:id="rId7"/>
    <p:sldId id="292" r:id="rId8"/>
    <p:sldId id="294" r:id="rId9"/>
    <p:sldId id="295" r:id="rId10"/>
    <p:sldId id="300" r:id="rId11"/>
    <p:sldId id="306" r:id="rId12"/>
    <p:sldId id="296" r:id="rId13"/>
    <p:sldId id="308" r:id="rId14"/>
    <p:sldId id="309" r:id="rId15"/>
    <p:sldId id="303" r:id="rId16"/>
    <p:sldId id="299" r:id="rId17"/>
    <p:sldId id="307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6F4DB-7E80-4406-910F-6279F36D7115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0562A-3C3B-48AD-ABCE-664C7A3F51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98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0562A-3C3B-48AD-ABCE-664C7A3F51B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428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5A44A-D0DF-4871-8C52-FDB51A47D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E5A8C3-7271-4A1F-B55E-A7EB9B36F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BF59AA-B464-45C3-9D4E-553E4975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4F179-1490-4F4A-A6CF-EBCCAA87C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69B756-1BC6-4CB9-BBF9-190F12016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73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3ED058-2B44-47CF-9F84-49D94658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1726A0-8382-4A0A-9013-3732B9817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2A82DE-75DC-4915-999A-C2D68E70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B2C620-5387-482E-B17E-2B02B2600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016980-B740-4F3E-8691-1B689F046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7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CFABEC-A1F3-42FC-919E-57148DA4C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C1DD43-E693-418D-BADB-AEC7D2138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9E32B4-E1BE-43E0-AD0F-A50A82D81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2E32C6-FE98-4F0A-B303-9F07CAA6C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EE5C44-A67F-4C16-8621-81D5AAEED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10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F0BC4-EA2A-4049-827F-4270BB402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C5CD17-A947-463C-8BBE-EBD0D04C7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F298D-FF46-4FD8-AEB3-56C11FC4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2F7320-41DB-4491-A9FD-A108DF055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1D9F7E-C51C-488E-B341-C0950B62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90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C5184-69A6-46B2-907D-C9182ED82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DE0BD0F-87F1-4ACC-B354-5190CFDC1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129B8D-0D5B-4500-B7BA-0397D5A15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19C00A-961E-4BED-BE8B-FBEE1F83B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713156-1E1C-4412-BFC1-D35C7ED4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37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1FF0F-8E85-4298-8530-31580E5A4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B3DF57-F144-4AC1-B36D-E2C613A289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67DF0C-7709-417C-B5A5-DA9EB856C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E9ACE5-7F23-495C-9A0C-23CB5FF65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973CA0-EE91-4715-BFA7-D9E1B611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A31510-73F9-40E7-AE16-9CAD0C3BD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3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30FCD-C2A5-41D4-93E8-0DCF95958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D85A3A-755B-407E-9DB0-7E9E1067F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5121C3-E0AC-4FDF-9080-26F8067C3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576A7AB-6755-4DAA-B3D3-62EF131C7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57BE61C-4CE7-4D17-B896-F167EC3E9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1B28CFB-3EAF-45A1-8618-313F91C5D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62C107-020C-42E6-B0E2-22D77CCA8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3D5E0CB-2AF6-4D97-81B1-01FE9ED1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15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B120F3-561A-48F5-8D90-D42C22822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884F2D-36CE-46FF-85EC-C13C62F8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16F0B94-AD38-40A8-A0AF-12F569DFB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209FA5-98B7-4B44-9113-922C7D026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12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C0972A-AF27-46D6-9AA0-9F231813D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FA13B4C-842A-495C-9EC1-D455E4E55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9797A4-06A8-45F6-B88B-D45B0F77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51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EDAFA-9198-471F-A803-7542DE700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81C3A-16FA-47CE-9970-50E151634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843A832-B1C0-4BB3-AAB7-4B00168BC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5B3EEA-525F-484E-98AA-934E5A8BA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F21FBF-7D67-446F-AE7F-FFEF76A96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DC43C4-3A89-41A7-8C02-FC62C87C9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759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78925-717B-49BF-9A9A-00E0D74FE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76B6BF-425C-4A08-BB09-6DEC6C21F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2ECC1F-BB9B-4D91-8F42-E4AC13254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9C4E97-B8BD-4C0B-B042-29EBEF9C6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B24789-82CD-4252-BD49-1D323125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F0AFCE-21A0-4B2A-BBF2-942AF114C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48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F53A4F-C194-4CD6-918D-B8FCB8A86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8C449E-026A-4114-BD6F-C3DCB31E7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A40484-3835-4109-B74E-8FEB57E6B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9F2C-7A26-45E1-BCC3-E6937CC59B4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07665B-7EFE-4501-96F7-74BBC9F27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5DB84E-5812-47FE-AB4D-B406A80AB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E14EE-B664-489B-A781-DB98500CE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532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CD36F-215D-412E-B310-3E668133D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276225"/>
            <a:ext cx="11696700" cy="1933575"/>
          </a:xfrm>
        </p:spPr>
        <p:txBody>
          <a:bodyPr>
            <a:normAutofit/>
          </a:bodyPr>
          <a:lstStyle/>
          <a:p>
            <a:r>
              <a:rPr lang="cs-CZ" alt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ORGANIZACE ZABÝVAJÍCÍ SE VOLNÝM ČASEM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D4018E-8FAD-436F-8D68-B22DE2920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124574"/>
            <a:ext cx="9144000" cy="523875"/>
          </a:xfrm>
        </p:spPr>
        <p:txBody>
          <a:bodyPr/>
          <a:lstStyle/>
          <a:p>
            <a:r>
              <a:rPr lang="cs-CZ" dirty="0"/>
              <a:t>Pedagogika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1550200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1"/>
            <a:ext cx="11430000" cy="948266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Přehled dalších vybraných organizací: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1704622"/>
            <a:ext cx="11430000" cy="4726658"/>
          </a:xfrm>
        </p:spPr>
        <p:txBody>
          <a:bodyPr/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Česká tábornická unie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(ČTU) – Hlavní zaměření činnosti unie je na pobyt v přírodě, ochrany a poznávání přírody s uplatněním znalostí lesní moudrosti. Organizuje tábornické školy a školy v přírodě. </a:t>
            </a:r>
          </a:p>
          <a:p>
            <a:endParaRPr lang="cs-CZ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Činnost vycházejí z tradic trampského hnutí u nás.</a:t>
            </a:r>
          </a:p>
          <a:p>
            <a:endParaRPr lang="cs-CZ" dirty="0"/>
          </a:p>
          <a:p>
            <a:endParaRPr lang="cs-CZ" sz="2800" dirty="0"/>
          </a:p>
          <a:p>
            <a:r>
              <a:rPr lang="cs-CZ" sz="2800" dirty="0"/>
              <a:t>Táborová činnost</a:t>
            </a:r>
          </a:p>
        </p:txBody>
      </p:sp>
    </p:spTree>
    <p:extLst>
      <p:ext uri="{BB962C8B-B14F-4D97-AF65-F5344CB8AC3E}">
        <p14:creationId xmlns:p14="http://schemas.microsoft.com/office/powerpoint/2010/main" val="1161232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469" y="316089"/>
            <a:ext cx="11737622" cy="857955"/>
          </a:xfrm>
        </p:spPr>
        <p:txBody>
          <a:bodyPr>
            <a:noAutofit/>
          </a:bodyPr>
          <a:lstStyle/>
          <a:p>
            <a:pPr algn="l"/>
            <a:r>
              <a:rPr lang="cs-CZ" sz="5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Přehled dalších vybraných organizací:</a:t>
            </a:r>
            <a:endParaRPr lang="cs-CZ" sz="5400" dirty="0"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1399822"/>
            <a:ext cx="11430000" cy="5260622"/>
          </a:xfrm>
        </p:spPr>
        <p:txBody>
          <a:bodyPr/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YMCA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(Křesťanské hnutí mladých mužů někdy se používá označení Křesťanské sdružení mladých mužů), které vzniklo v roce 1844. Jedná se o nejstarší a největší mládežnickou organizaci na světě. Působí ve 119 zemích světa a počet členů se pohybuje kolem 60 miliónů. Činnost organizace vychází z křesťanských tradic.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YWCA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(Křesťanské hnutí mladých žen), které vzniklo v roce 1894. Do našeho prostředí se dostalo prostřednictvím legionářů a podpory T, G, Masaryka.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732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469" y="316089"/>
            <a:ext cx="11737622" cy="857955"/>
          </a:xfrm>
        </p:spPr>
        <p:txBody>
          <a:bodyPr>
            <a:noAutofit/>
          </a:bodyPr>
          <a:lstStyle/>
          <a:p>
            <a:pPr algn="l"/>
            <a:r>
              <a:rPr lang="cs-CZ" sz="5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Přehled dalších vybraných organizací:</a:t>
            </a:r>
            <a:endParaRPr lang="cs-CZ" sz="5400" dirty="0"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055511"/>
            <a:ext cx="11430000" cy="5486400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SHM</a:t>
            </a: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(Salesiánské hnutí mládeže) – křesťanský spolek dětí a mládeže s celostátní působností. Činnost je inspirována osobností sv. Jana </a:t>
            </a:r>
            <a:r>
              <a:rPr lang="cs-CZ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Bosca</a:t>
            </a: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(Boska, 1815-1888) a zahrnuje sportovní, kulturní, vzdělávací aktivity, semináře, tábory apod.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Hlavním předmětem činnosti je veřejně prospěšná činnost. Základním organizační jednotkou jsou kluby.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stránce obsahové je základem Preventivní systém dona Boska, který se opírá o tři pilíře: laskavost, rozum a náboženství.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současné době spolek sdružuje cca 3 000 členů.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682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469" y="316089"/>
            <a:ext cx="11737622" cy="857955"/>
          </a:xfrm>
        </p:spPr>
        <p:txBody>
          <a:bodyPr>
            <a:noAutofit/>
          </a:bodyPr>
          <a:lstStyle/>
          <a:p>
            <a:pPr algn="l"/>
            <a:r>
              <a:rPr lang="cs-CZ" sz="5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Přehled dalších vybraných organizací:</a:t>
            </a:r>
            <a:endParaRPr lang="cs-CZ" sz="5400" dirty="0"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9091" y="1174044"/>
            <a:ext cx="11430000" cy="5486400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Orel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katolická sportovní organizace, která vznikla jako „protipól“ tělovýchovné organizace Sokol.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Převládající činnost organizace, která sdružuje cca 19 tisíc členů, je primárně zaměřena na sportovní aktivity, ale také na ostatní společenskou činnost.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působí po celém území ČR a její činnost se dohrává v tzv. „orlovnách“.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930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469" y="316089"/>
            <a:ext cx="11737622" cy="857955"/>
          </a:xfrm>
        </p:spPr>
        <p:txBody>
          <a:bodyPr>
            <a:noAutofit/>
          </a:bodyPr>
          <a:lstStyle/>
          <a:p>
            <a:pPr algn="l"/>
            <a:r>
              <a:rPr lang="cs-CZ" sz="5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Přehled dalších vybraných organizací:</a:t>
            </a:r>
            <a:endParaRPr lang="cs-CZ" sz="5400" dirty="0"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1174044"/>
            <a:ext cx="11430000" cy="5486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SOKOL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(Česká obec sokolská) Označení českého tělocvičného spolku, který v našem prostředí představuje největší a současně i jednu z nejstarších tělovýchovných organizací.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Největší oblibu u nás si získala v 19. století organizace Sokol (1862, Česká tělocvičná jednota Sokol Pražský).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 zakladatele spolku Sokol jsou považováni Miroslav Tyrš (1832-1884) a Jindřich </a:t>
            </a:r>
            <a:r>
              <a:rPr lang="cs-CZ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Fügner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(1822-1965).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Tyrš s dalšími nadšenci v roce 1862 založil Sokol, podílel se na tělocvičném názvosloví a byl i jedním z iniciátorů prvního všesokolského sletu (1882).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367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469" y="316089"/>
            <a:ext cx="11737622" cy="857955"/>
          </a:xfrm>
        </p:spPr>
        <p:txBody>
          <a:bodyPr>
            <a:noAutofit/>
          </a:bodyPr>
          <a:lstStyle/>
          <a:p>
            <a:pPr algn="l"/>
            <a:r>
              <a:rPr lang="cs-CZ" sz="5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Přehled dalších vybraných organizací:</a:t>
            </a:r>
            <a:endParaRPr lang="cs-CZ" sz="5400" dirty="0"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1399822"/>
            <a:ext cx="11430000" cy="5260622"/>
          </a:xfrm>
        </p:spPr>
        <p:txBody>
          <a:bodyPr/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Oblíbené bylo heslo: 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„Ve zdravém těle, zdravý duch.“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počátku 20. století se začínají výrazněji zapojovat žáci. Jednalo se o podporu masové sportovní činnosti, nikoliv o závodní sportování.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ukončení 2. světové války se zaměřuje (vedle ideologického působení) spojit volný čas dětí a mládeže do jednotné organizace Pionýrské organizace SSM a Socialistický svaz mládeže (SSM)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7951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1"/>
            <a:ext cx="11430000" cy="835377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Přehled dalších vybraných organizací: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599" y="1298221"/>
            <a:ext cx="11748911" cy="539608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Zvláštní pozornost si zaslouží tzv.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ekologické aktivity. 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Hnutí Brontosaurus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v roce 1972 byla na konferenci (pod hlavičkou organizace UNESCO v Helsinkách uspořádána konference k životnímu prostředí, která iniciuje v našich podmínkách hnutí Brontosaurus. K založení hnutí v tehdejším Československu došlo v  roce 1974.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Hnutí Brontosaurus se výrazně orientuje na aktivity sledující ochranu životního prostředí. Organizuje rozličná školení a je úzce spojeno se zážitkovou pedagogikou.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roce 1971 vzniká hnutí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Greenpeace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855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1"/>
            <a:ext cx="11430000" cy="835377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Přehled dalších vybraných organizací: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599" y="1298221"/>
            <a:ext cx="11748911" cy="539608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Hnutí DUHA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spolek, který vznikl v roce 1989 a zaměřil se na volnočasové aktivity dětí a mládeže a svým obsahovým pojetí má hodně blízko k zážitkové pedagogice.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dalším rozšířeným veřejně prospěšným sdružením (oblíbené zejména ve vesnickém prostředí) patří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Sdružení hasičů Čech, Moravy a Slezska.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současné době sdružuje přibližně 50 tisíc dětí a mládeže, celkově asi cca 300 členů. Organizovány jsou také tábory mladých hasičů.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46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1"/>
            <a:ext cx="11430000" cy="925688"/>
          </a:xfrm>
        </p:spPr>
        <p:txBody>
          <a:bodyPr/>
          <a:lstStyle/>
          <a:p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Konec 19. a počátek 20. století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1343379"/>
            <a:ext cx="11805356" cy="5429954"/>
          </a:xfrm>
        </p:spPr>
        <p:txBody>
          <a:bodyPr>
            <a:normAutofit fontScale="40000" lnSpcReduction="20000"/>
          </a:bodyPr>
          <a:lstStyle/>
          <a:p>
            <a:pPr marL="342900" lvl="0" indent="-342900" algn="l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5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Současně se rozvíjí skautské hnutí. Představitelem je Jaroslav Foglar (přezdívka Jestřáb 1907–1999), úspěšný spisovatel dobrodružných příběhů, např. </a:t>
            </a:r>
            <a:r>
              <a:rPr lang="cs-CZ" sz="5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Hoši od Bobří řeky, Rychlé šípy, Záhada hlavolamu</a:t>
            </a:r>
            <a:r>
              <a:rPr lang="cs-CZ" sz="5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aj.</a:t>
            </a:r>
          </a:p>
          <a:p>
            <a:pPr marL="342900" lvl="0" indent="-342900" algn="l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5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Velké říjnové socialistické revoluci v Rusku (1917) se začínají koncipovat jednotné mládežnické a dětské organizace. Nejdříve Komsomol (1918) zaměřený na mládež a v roce 1922 pionýrská organizace.</a:t>
            </a:r>
          </a:p>
          <a:p>
            <a:pPr marL="342900" lvl="0" indent="-342900" algn="l">
              <a:lnSpc>
                <a:spcPct val="13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5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nás</a:t>
            </a:r>
            <a:r>
              <a:rPr lang="cs-CZ" sz="5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utváří celá řada organizací (zaměřené zejména na sport), ale také vznikají i další organizace pod patronací některých politických stran, např. Spartakovi skauti práce, které v roce 1924 organizuje Československá sociální demokracie. </a:t>
            </a:r>
          </a:p>
          <a:p>
            <a:pPr algn="just">
              <a:lnSpc>
                <a:spcPct val="130000"/>
              </a:lnSpc>
              <a:spcAft>
                <a:spcPts val="1000"/>
              </a:spcAft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9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1886" y="313509"/>
            <a:ext cx="11469187" cy="1715588"/>
          </a:xfrm>
        </p:spPr>
        <p:txBody>
          <a:bodyPr>
            <a:noAutofit/>
          </a:bodyPr>
          <a:lstStyle/>
          <a:p>
            <a:r>
              <a:rPr lang="cs-CZ" sz="5400" b="1" dirty="0"/>
              <a:t>Sokol (1862)</a:t>
            </a:r>
            <a:br>
              <a:rPr lang="cs-CZ" sz="5400" b="1" dirty="0"/>
            </a:br>
            <a:r>
              <a:rPr lang="cs-CZ" sz="5400" b="1" dirty="0"/>
              <a:t> (Česká tělocvičná jednota Sokol Pražský)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717074"/>
            <a:ext cx="9144000" cy="3718560"/>
          </a:xfrm>
        </p:spPr>
        <p:txBody>
          <a:bodyPr>
            <a:normAutofit/>
          </a:bodyPr>
          <a:lstStyle/>
          <a:p>
            <a:r>
              <a:rPr lang="cs-CZ" sz="3200" dirty="0"/>
              <a:t>Největší oblibu u nás si získala v 19. století organizace tělovýchovná organizace SOKOL. </a:t>
            </a:r>
          </a:p>
          <a:p>
            <a:r>
              <a:rPr lang="cs-CZ" sz="3200" dirty="0"/>
              <a:t> Zakladatel </a:t>
            </a:r>
            <a:r>
              <a:rPr lang="cs-CZ" sz="3200" b="1" dirty="0"/>
              <a:t>Miroslav Tyrš</a:t>
            </a:r>
            <a:r>
              <a:rPr lang="cs-CZ" sz="3200" dirty="0"/>
              <a:t> a </a:t>
            </a:r>
            <a:r>
              <a:rPr lang="cs-CZ" sz="3200" b="1" dirty="0"/>
              <a:t>Jindřich </a:t>
            </a:r>
            <a:r>
              <a:rPr lang="cs-CZ" sz="3200" b="1" dirty="0" err="1"/>
              <a:t>Fügner</a:t>
            </a:r>
            <a:r>
              <a:rPr lang="cs-CZ" sz="3200" dirty="0"/>
              <a:t>. </a:t>
            </a:r>
          </a:p>
          <a:p>
            <a:r>
              <a:rPr lang="cs-CZ" sz="3200" dirty="0"/>
              <a:t>Oblíbené bylo heslo: „</a:t>
            </a:r>
            <a:r>
              <a:rPr lang="cs-CZ" sz="3200" i="1" dirty="0"/>
              <a:t>Ve zdravém těle, zdravý duch</a:t>
            </a:r>
            <a:r>
              <a:rPr lang="cs-CZ" sz="3200" dirty="0"/>
              <a:t>.“ </a:t>
            </a:r>
          </a:p>
          <a:p>
            <a:r>
              <a:rPr lang="cs-CZ" sz="3200" dirty="0"/>
              <a:t>Na počátku 20. století se začínají výrazněji zapojovat žáci. Jednalo se o podporu masové sportovní činnosti, nikoliv závodní sportování.</a:t>
            </a:r>
          </a:p>
        </p:txBody>
      </p:sp>
    </p:spTree>
    <p:extLst>
      <p:ext uri="{BB962C8B-B14F-4D97-AF65-F5344CB8AC3E}">
        <p14:creationId xmlns:p14="http://schemas.microsoft.com/office/powerpoint/2010/main" val="1034344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1"/>
            <a:ext cx="11430000" cy="1097279"/>
          </a:xfrm>
        </p:spPr>
        <p:txBody>
          <a:bodyPr/>
          <a:lstStyle/>
          <a:p>
            <a:r>
              <a:rPr lang="cs-CZ" dirty="0"/>
              <a:t>SKAUT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2042160"/>
            <a:ext cx="11430000" cy="4389120"/>
          </a:xfrm>
        </p:spPr>
        <p:txBody>
          <a:bodyPr/>
          <a:lstStyle/>
          <a:p>
            <a:endParaRPr lang="cs-CZ" sz="2800" dirty="0"/>
          </a:p>
          <a:p>
            <a:r>
              <a:rPr lang="cs-CZ" sz="2800" dirty="0"/>
              <a:t>V ČR je okolo 50 000 – 60 000 skautů.</a:t>
            </a:r>
          </a:p>
          <a:p>
            <a:r>
              <a:rPr lang="cs-CZ" sz="2800" dirty="0"/>
              <a:t>V ČR je kolem 2 108 skautských oddílů.</a:t>
            </a:r>
          </a:p>
          <a:p>
            <a:r>
              <a:rPr lang="cs-CZ" sz="2800" dirty="0"/>
              <a:t>Ve světě asi 40 000 000 skautů.</a:t>
            </a:r>
          </a:p>
          <a:p>
            <a:r>
              <a:rPr lang="cs-CZ" sz="2800" dirty="0"/>
              <a:t>Antonín Benjamin Svojsík byl zakladatelem českého skautu.</a:t>
            </a:r>
          </a:p>
          <a:p>
            <a:r>
              <a:rPr lang="cs-CZ" sz="2800" dirty="0"/>
              <a:t>Robert Baden- </a:t>
            </a:r>
            <a:r>
              <a:rPr lang="cs-CZ" sz="2800" dirty="0" err="1"/>
              <a:t>Powell</a:t>
            </a:r>
            <a:r>
              <a:rPr lang="cs-CZ" sz="2800" dirty="0"/>
              <a:t> byl zakladatelem světového skautu.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483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1"/>
            <a:ext cx="11430000" cy="962890"/>
          </a:xfrm>
        </p:spPr>
        <p:txBody>
          <a:bodyPr>
            <a:normAutofit/>
          </a:bodyPr>
          <a:lstStyle/>
          <a:p>
            <a:r>
              <a:rPr lang="cs-CZ" b="1" dirty="0"/>
              <a:t>Robert Baden </a:t>
            </a:r>
            <a:r>
              <a:rPr lang="cs-CZ" b="1" dirty="0" err="1"/>
              <a:t>Powell</a:t>
            </a:r>
            <a:r>
              <a:rPr lang="cs-CZ" b="1" dirty="0"/>
              <a:t> (1857-1941)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382" y="1724891"/>
            <a:ext cx="11515898" cy="4828307"/>
          </a:xfrm>
        </p:spPr>
        <p:txBody>
          <a:bodyPr/>
          <a:lstStyle/>
          <a:p>
            <a:pPr algn="l"/>
            <a:r>
              <a:rPr lang="cs-CZ" sz="2800" dirty="0"/>
              <a:t>Skauting vznikl v roce 1907 v Anglii.</a:t>
            </a:r>
          </a:p>
          <a:p>
            <a:pPr algn="l"/>
            <a:r>
              <a:rPr lang="cs-CZ" sz="2800" dirty="0"/>
              <a:t>Zakladatelem byl Robert Baden </a:t>
            </a:r>
            <a:r>
              <a:rPr lang="cs-CZ" sz="2800" dirty="0" err="1"/>
              <a:t>Powell</a:t>
            </a:r>
            <a:endParaRPr lang="cs-CZ" sz="2800" dirty="0"/>
          </a:p>
          <a:p>
            <a:pPr algn="l"/>
            <a:r>
              <a:rPr lang="cs-CZ" sz="2800" dirty="0"/>
              <a:t> – významný britský generál</a:t>
            </a:r>
          </a:p>
          <a:p>
            <a:pPr algn="l"/>
            <a:r>
              <a:rPr lang="cs-CZ" sz="2800" dirty="0"/>
              <a:t>Hnutí bylo ovlivňováno </a:t>
            </a:r>
          </a:p>
          <a:p>
            <a:pPr algn="l"/>
            <a:r>
              <a:rPr lang="cs-CZ" sz="2800" dirty="0"/>
              <a:t>dalšími osobnostmi </a:t>
            </a:r>
          </a:p>
          <a:p>
            <a:pPr algn="l"/>
            <a:r>
              <a:rPr lang="cs-CZ" sz="2800" dirty="0"/>
              <a:t>(Ernest Thompson </a:t>
            </a:r>
            <a:r>
              <a:rPr lang="cs-CZ" sz="2800" dirty="0" err="1"/>
              <a:t>Seton</a:t>
            </a:r>
            <a:r>
              <a:rPr lang="cs-CZ" sz="2800" dirty="0"/>
              <a:t>).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Vychází z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myšlenek, které se opíraly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lásku k přírodě a zkušenosti z dovedností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původních obyvatel (Indiánů).</a:t>
            </a:r>
          </a:p>
          <a:p>
            <a:pPr algn="l"/>
            <a:endParaRPr lang="cs-CZ" sz="2800" dirty="0"/>
          </a:p>
          <a:p>
            <a:endParaRPr lang="cs-CZ" dirty="0"/>
          </a:p>
        </p:txBody>
      </p:sp>
      <p:pic>
        <p:nvPicPr>
          <p:cNvPr id="7" name="Zástupný obsah 4" descr="Obsah obrázku osoba, muž, čepice, nošení&#10;&#10;Popis byl vytvořen automaticky">
            <a:extLst>
              <a:ext uri="{FF2B5EF4-FFF2-40B4-BE49-F238E27FC236}">
                <a16:creationId xmlns:a16="http://schemas.microsoft.com/office/drawing/2014/main" id="{41556489-34FB-4652-8C01-C71F2C5E59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4015" r="-2006" b="17655"/>
          <a:stretch/>
        </p:blipFill>
        <p:spPr>
          <a:xfrm>
            <a:off x="6629400" y="1789730"/>
            <a:ext cx="5135880" cy="476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19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1"/>
            <a:ext cx="11430000" cy="914399"/>
          </a:xfrm>
        </p:spPr>
        <p:txBody>
          <a:bodyPr>
            <a:normAutofit fontScale="90000"/>
          </a:bodyPr>
          <a:lstStyle/>
          <a:p>
            <a:r>
              <a:rPr lang="cs-CZ" sz="6000" kern="1200" dirty="0">
                <a:latin typeface="+mn-lt"/>
                <a:ea typeface="+mn-ea"/>
                <a:cs typeface="+mn-cs"/>
              </a:rPr>
              <a:t>Antonín Benjamin Svojsík (1876-1938)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350" y="1600201"/>
            <a:ext cx="11631930" cy="5153024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cs-CZ" sz="2800" kern="1200" dirty="0">
                <a:latin typeface="+mn-lt"/>
                <a:ea typeface="+mn-ea"/>
                <a:cs typeface="+mn-cs"/>
              </a:rPr>
              <a:t>Zakladatelem byl středoškolský profesor</a:t>
            </a:r>
          </a:p>
          <a:p>
            <a:pPr algn="l">
              <a:spcBef>
                <a:spcPts val="0"/>
              </a:spcBef>
            </a:pPr>
            <a:r>
              <a:rPr lang="cs-CZ" sz="2800" kern="1200" dirty="0">
                <a:latin typeface="+mn-lt"/>
                <a:ea typeface="+mn-ea"/>
                <a:cs typeface="+mn-cs"/>
              </a:rPr>
              <a:t> a první starosta skautské organizace.</a:t>
            </a:r>
          </a:p>
          <a:p>
            <a:pPr algn="l">
              <a:spcBef>
                <a:spcPts val="0"/>
              </a:spcBef>
            </a:pPr>
            <a:endParaRPr lang="cs-CZ" sz="2800" b="0" i="0" dirty="0">
              <a:effectLst/>
            </a:endParaRPr>
          </a:p>
          <a:p>
            <a:pPr algn="l">
              <a:spcBef>
                <a:spcPts val="0"/>
              </a:spcBef>
            </a:pPr>
            <a:r>
              <a:rPr lang="cs-CZ" sz="2800" b="0" i="0" dirty="0">
                <a:solidFill>
                  <a:srgbClr val="FF0000"/>
                </a:solidFill>
                <a:effectLst/>
              </a:rPr>
              <a:t>„V boji za uplatnění skautské ideje, na obranu </a:t>
            </a:r>
          </a:p>
          <a:p>
            <a:pPr algn="l">
              <a:spcBef>
                <a:spcPts val="0"/>
              </a:spcBef>
            </a:pPr>
            <a:r>
              <a:rPr lang="cs-CZ" sz="2800" b="0" i="0" dirty="0">
                <a:solidFill>
                  <a:srgbClr val="FF0000"/>
                </a:solidFill>
                <a:effectLst/>
              </a:rPr>
              <a:t>Pravdy a v zápase proti křivdám nebudeme dbáti </a:t>
            </a:r>
          </a:p>
          <a:p>
            <a:pPr algn="l">
              <a:spcBef>
                <a:spcPts val="0"/>
              </a:spcBef>
            </a:pPr>
            <a:r>
              <a:rPr lang="cs-CZ" sz="2800" b="0" i="0" dirty="0">
                <a:solidFill>
                  <a:srgbClr val="FF0000"/>
                </a:solidFill>
                <a:effectLst/>
              </a:rPr>
              <a:t>svých zájmů osobních, ale jako praví junáci statečně </a:t>
            </a:r>
          </a:p>
          <a:p>
            <a:pPr algn="l">
              <a:spcBef>
                <a:spcPts val="0"/>
              </a:spcBef>
            </a:pPr>
            <a:r>
              <a:rPr lang="cs-CZ" sz="2800" b="0" i="0" dirty="0">
                <a:solidFill>
                  <a:srgbClr val="FF0000"/>
                </a:solidFill>
                <a:effectLst/>
              </a:rPr>
              <a:t>vždy vykonáme svou povinnost.“</a:t>
            </a:r>
          </a:p>
          <a:p>
            <a:pPr algn="l">
              <a:spcBef>
                <a:spcPts val="0"/>
              </a:spcBef>
            </a:pPr>
            <a:endParaRPr lang="cs-CZ" sz="2800" kern="1200" dirty="0">
              <a:latin typeface="+mn-lt"/>
              <a:ea typeface="+mn-ea"/>
              <a:cs typeface="+mn-cs"/>
            </a:endParaRPr>
          </a:p>
          <a:p>
            <a:pPr algn="l">
              <a:spcBef>
                <a:spcPts val="0"/>
              </a:spcBef>
            </a:pPr>
            <a:r>
              <a:rPr lang="cs-CZ" sz="2800" kern="1200" dirty="0">
                <a:latin typeface="+mn-lt"/>
                <a:ea typeface="+mn-ea"/>
                <a:cs typeface="+mn-cs"/>
              </a:rPr>
              <a:t>S prvními pokusy o skauting začal v roce 1911.</a:t>
            </a:r>
          </a:p>
          <a:p>
            <a:pPr algn="l">
              <a:spcBef>
                <a:spcPts val="0"/>
              </a:spcBef>
            </a:pPr>
            <a:r>
              <a:rPr lang="cs-CZ" sz="2800" dirty="0"/>
              <a:t>Inspirací mu byla práce R. Baden- </a:t>
            </a:r>
            <a:r>
              <a:rPr lang="cs-CZ" sz="2800" dirty="0" err="1"/>
              <a:t>Powella</a:t>
            </a:r>
            <a:r>
              <a:rPr lang="cs-CZ" sz="2800" dirty="0"/>
              <a:t> v Anglii, </a:t>
            </a:r>
          </a:p>
          <a:p>
            <a:pPr algn="l">
              <a:spcBef>
                <a:spcPts val="0"/>
              </a:spcBef>
            </a:pPr>
            <a:r>
              <a:rPr lang="cs-CZ" sz="2800" dirty="0"/>
              <a:t>ale také americký přírodovědec, malíř </a:t>
            </a:r>
          </a:p>
          <a:p>
            <a:pPr algn="l">
              <a:spcBef>
                <a:spcPts val="0"/>
              </a:spcBef>
            </a:pPr>
            <a:r>
              <a:rPr lang="cs-CZ" sz="2800" dirty="0"/>
              <a:t>a spisovatel E. T.  </a:t>
            </a:r>
            <a:r>
              <a:rPr lang="cs-CZ" sz="2800" dirty="0" err="1"/>
              <a:t>Seton</a:t>
            </a:r>
            <a:r>
              <a:rPr lang="cs-CZ" sz="2800" dirty="0"/>
              <a:t> (1860-1945).</a:t>
            </a:r>
            <a:endParaRPr lang="en-US" sz="2800" kern="1200" dirty="0"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pic>
        <p:nvPicPr>
          <p:cNvPr id="4" name="Obrázek 3" descr="Obsah obrázku text, osoba, vojenská uniforma, muž&#10;&#10;Popis byl vytvořen automaticky">
            <a:extLst>
              <a:ext uri="{FF2B5EF4-FFF2-40B4-BE49-F238E27FC236}">
                <a16:creationId xmlns:a16="http://schemas.microsoft.com/office/drawing/2014/main" id="{8E2D7DAC-2F21-4F7F-B51F-B7785C6099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" t="195" r="101" b="5433"/>
          <a:stretch/>
        </p:blipFill>
        <p:spPr>
          <a:xfrm>
            <a:off x="7856220" y="1685926"/>
            <a:ext cx="4000500" cy="496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22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1"/>
            <a:ext cx="11430000" cy="1015999"/>
          </a:xfrm>
        </p:spPr>
        <p:txBody>
          <a:bodyPr/>
          <a:lstStyle/>
          <a:p>
            <a:r>
              <a:rPr lang="cs-CZ" b="1" dirty="0">
                <a:latin typeface="+mn-lt"/>
              </a:rPr>
              <a:t>Trampské hnutí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1490133"/>
            <a:ext cx="11430000" cy="4941147"/>
          </a:xfrm>
        </p:spPr>
        <p:txBody>
          <a:bodyPr/>
          <a:lstStyle/>
          <a:p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období tzv. 1. republiky se rozvíjí u mládeže především (společensky odsuzovaný)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tramping,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který </a:t>
            </a:r>
            <a:r>
              <a:rPr lang="cs-CZ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neměl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 rámci Evropy obdoby. </a:t>
            </a:r>
          </a:p>
          <a:p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Trampské hnutí se v mnoha směrech inspirovalo myšlenkami 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Ligy lesní moudrosti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představami života z amerického Divokého západu, ale také z humanistických zásad z předchozího období. </a:t>
            </a:r>
          </a:p>
          <a:p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 charakteristikám trampského hnutí patří a byla opravdová láska k přírodě. Prvními aktéry a organizátory byli starší členové skautů, kterým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„neseděl“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pevný řád ve skautských oddílech.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92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1"/>
            <a:ext cx="11430000" cy="1295400"/>
          </a:xfrm>
        </p:spPr>
        <p:txBody>
          <a:bodyPr/>
          <a:lstStyle/>
          <a:p>
            <a:r>
              <a:rPr lang="cs-CZ" b="1" dirty="0">
                <a:latin typeface="+mn-lt"/>
              </a:rPr>
              <a:t>Trampské hnutí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1783643"/>
            <a:ext cx="11430000" cy="4769555"/>
          </a:xfrm>
        </p:spPr>
        <p:txBody>
          <a:bodyPr>
            <a:normAutofit fontScale="92500"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Další sympatizanti pocházeli poněkud z chudšího sociálního prostředí. Naopak v městském prostředí se v první polovině minulého století rozvíjí komerční zábava (kabarety, herny, tančírny, kina apod.). Tím dochází k diferenciaci naplňování volného času mládeže v městském prostředí a v prostředí venkova. </a:t>
            </a: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Přesto bylo trampské hnutí v našich podmínkách 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„tvrdě“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společensky odsuzováno a tvrdě trestáno. Např, při odhalení, že tramp spal s jednou dívkou společně přes noc v jednom stanu - pokuta 5 000,- Kč, případně vězení v délce 14 dnů.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240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CA1CE-B39D-4A3C-9689-4A63C8FD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1"/>
            <a:ext cx="11430000" cy="1295400"/>
          </a:xfrm>
        </p:spPr>
        <p:txBody>
          <a:bodyPr/>
          <a:lstStyle/>
          <a:p>
            <a:r>
              <a:rPr lang="cs-CZ" b="1" dirty="0">
                <a:latin typeface="+mn-lt"/>
              </a:rPr>
              <a:t>Trampské hnutí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E1926-E0BB-4E99-8E30-AB105DF6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1783645"/>
            <a:ext cx="11430000" cy="4769554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Posláním trampingu bylo úsilí mládeže dostat se z města do volné přírody (např. v Praze se jednalo o povodí Vltavy, Berounky a Sázavy aj.). První trampská osada vznikla na Vltavě v roce 1918, v místech známých jako Svatojánské proudy (místo je dnes pod hladinou Štěchovické přehradní nádrže). Některé osady přežily až do dnešní doby. Musíme mít na zřeteli, že se tramping rozšířil i na Moravu a na území tehdejšího Slovenska.</a:t>
            </a:r>
          </a:p>
          <a:p>
            <a:pPr marL="342900" lvl="0" indent="-342900" algn="ctr">
              <a:lnSpc>
                <a:spcPct val="130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 velkým nadšencům a propagátorům patřili, mimo jiných, J. Foglar, známý malíř a ilustrátor Z. Burian (1905–1981), známý ilustrátor knih E.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Štorcha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J. Peterka (umělecký pseudonym Bob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Hurikan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historik a spisovatel (1907–1965).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720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1327</Words>
  <Application>Microsoft Office PowerPoint</Application>
  <PresentationFormat>Širokoúhlá obrazovka</PresentationFormat>
  <Paragraphs>94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Motiv Office</vt:lpstr>
      <vt:lpstr>ORGANIZACE ZABÝVAJÍCÍ SE VOLNÝM ČASEM</vt:lpstr>
      <vt:lpstr>Konec 19. a počátek 20. století</vt:lpstr>
      <vt:lpstr>Sokol (1862)  (Česká tělocvičná jednota Sokol Pražský)</vt:lpstr>
      <vt:lpstr>SKAUT</vt:lpstr>
      <vt:lpstr>Robert Baden Powell (1857-1941)</vt:lpstr>
      <vt:lpstr>Antonín Benjamin Svojsík (1876-1938)</vt:lpstr>
      <vt:lpstr>Trampské hnutí</vt:lpstr>
      <vt:lpstr>Trampské hnutí</vt:lpstr>
      <vt:lpstr>Trampské hnutí</vt:lpstr>
      <vt:lpstr>Přehled dalších vybraných organizací:</vt:lpstr>
      <vt:lpstr>Přehled dalších vybraných organizací:</vt:lpstr>
      <vt:lpstr>Přehled dalších vybraných organizací:</vt:lpstr>
      <vt:lpstr>Přehled dalších vybraných organizací:</vt:lpstr>
      <vt:lpstr>Přehled dalších vybraných organizací:</vt:lpstr>
      <vt:lpstr>Přehled dalších vybraných organizací:</vt:lpstr>
      <vt:lpstr>Přehled dalších vybraných organizací:</vt:lpstr>
      <vt:lpstr>Přehled dalších vybraných organizací: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ORGANIZACE ZABÝVAJÍCÍ SE VOLNÝM ČASEM </dc:title>
  <dc:creator>jan0010</dc:creator>
  <cp:lastModifiedBy>jan0010</cp:lastModifiedBy>
  <cp:revision>17</cp:revision>
  <dcterms:created xsi:type="dcterms:W3CDTF">2024-02-20T07:39:24Z</dcterms:created>
  <dcterms:modified xsi:type="dcterms:W3CDTF">2025-03-12T14:25:37Z</dcterms:modified>
</cp:coreProperties>
</file>