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7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7" r:id="rId22"/>
    <p:sldId id="275" r:id="rId23"/>
    <p:sldId id="276" r:id="rId24"/>
    <p:sldId id="279" r:id="rId25"/>
    <p:sldId id="289" r:id="rId26"/>
    <p:sldId id="280" r:id="rId27"/>
    <p:sldId id="281" r:id="rId28"/>
    <p:sldId id="282" r:id="rId29"/>
    <p:sldId id="288" r:id="rId30"/>
    <p:sldId id="284" r:id="rId31"/>
    <p:sldId id="287" r:id="rId32"/>
    <p:sldId id="285" r:id="rId33"/>
    <p:sldId id="286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5AE1F5-1ADB-42A6-A3BE-0B52667152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KOMUNIKACE </a:t>
            </a:r>
            <a:br>
              <a:rPr lang="cs-CZ" b="1" dirty="0">
                <a:solidFill>
                  <a:schemeClr val="accent1"/>
                </a:solidFill>
              </a:rPr>
            </a:br>
            <a:r>
              <a:rPr lang="cs-CZ" b="1" dirty="0">
                <a:solidFill>
                  <a:schemeClr val="accent1"/>
                </a:solidFill>
              </a:rPr>
              <a:t>S AGRESIVNÍM PACIENTEM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E5E649D-7F93-4964-AFF2-3657F8D1FC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149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AGRESIVNÍ PACIENT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8598" y="1322773"/>
            <a:ext cx="9205295" cy="5535227"/>
          </a:xfrm>
        </p:spPr>
        <p:txBody>
          <a:bodyPr>
            <a:normAutofit/>
          </a:bodyPr>
          <a:lstStyle/>
          <a:p>
            <a:endParaRPr lang="cs-CZ" b="1" dirty="0"/>
          </a:p>
          <a:p>
            <a:r>
              <a:rPr lang="cs-CZ" sz="2000" dirty="0"/>
              <a:t>Znamená také </a:t>
            </a:r>
            <a:r>
              <a:rPr lang="cs-CZ" sz="2000" b="1" dirty="0"/>
              <a:t>nízkou toleranci k psychické zátěži či bolesti</a:t>
            </a:r>
          </a:p>
          <a:p>
            <a:r>
              <a:rPr lang="cs-CZ" sz="2000" b="1" dirty="0"/>
              <a:t>Projevuje se afektivním až násilným, a životy ohrožujícím chováním </a:t>
            </a:r>
          </a:p>
          <a:p>
            <a:r>
              <a:rPr lang="cs-CZ" sz="2000" b="1" dirty="0"/>
              <a:t>Agresivně se může chovat i člověk, který nemá trvalou poruchu chování!</a:t>
            </a:r>
          </a:p>
          <a:p>
            <a:r>
              <a:rPr lang="cs-CZ" sz="2000" dirty="0"/>
              <a:t>Zaútočit může člověk, který až příliš citlivě vnímá aktuálně </a:t>
            </a:r>
            <a:r>
              <a:rPr lang="cs-CZ" sz="2000" b="1" dirty="0"/>
              <a:t>sdělenu nepříznivou diagnózu!</a:t>
            </a:r>
          </a:p>
          <a:p>
            <a:r>
              <a:rPr lang="cs-CZ" sz="2000" dirty="0"/>
              <a:t>Je zklamán z </a:t>
            </a:r>
            <a:r>
              <a:rPr lang="cs-CZ" sz="2000" b="1" dirty="0"/>
              <a:t>málo</a:t>
            </a:r>
            <a:r>
              <a:rPr lang="cs-CZ" sz="2000" dirty="0"/>
              <a:t> </a:t>
            </a:r>
            <a:r>
              <a:rPr lang="cs-CZ" sz="2000" b="1" dirty="0"/>
              <a:t>nadějné prognózy!</a:t>
            </a:r>
          </a:p>
          <a:p>
            <a:r>
              <a:rPr lang="cs-CZ" sz="2000" b="1" dirty="0"/>
              <a:t>Z omezených možností léčby!</a:t>
            </a:r>
          </a:p>
          <a:p>
            <a:r>
              <a:rPr lang="cs-CZ" sz="2000" dirty="0"/>
              <a:t>Může agresivitou </a:t>
            </a:r>
            <a:r>
              <a:rPr lang="cs-CZ" sz="2000" b="1" dirty="0"/>
              <a:t>odreagovávat silnou bolest!</a:t>
            </a:r>
          </a:p>
          <a:p>
            <a:r>
              <a:rPr lang="cs-CZ" sz="2000" b="1" dirty="0"/>
              <a:t>Dlouhé čekání na ošetření, vyšetření!</a:t>
            </a:r>
          </a:p>
          <a:p>
            <a:r>
              <a:rPr lang="cs-CZ" sz="2000" dirty="0"/>
              <a:t>Agresivita</a:t>
            </a:r>
            <a:r>
              <a:rPr lang="cs-CZ" sz="2000" b="1" dirty="0"/>
              <a:t> proti sobě </a:t>
            </a:r>
            <a:r>
              <a:rPr lang="cs-CZ" sz="2000" dirty="0"/>
              <a:t>jako snaha obrátit </a:t>
            </a:r>
            <a:r>
              <a:rPr lang="cs-CZ" sz="2000" b="1" dirty="0"/>
              <a:t>pozornost na sebe (sebepoškozování, odmítání jídla, vytržení infuze)!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439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SPOUŠTĚČ AGRESE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1662" y="1580225"/>
            <a:ext cx="8992231" cy="4962617"/>
          </a:xfrm>
        </p:spPr>
        <p:txBody>
          <a:bodyPr>
            <a:normAutofit/>
          </a:bodyPr>
          <a:lstStyle/>
          <a:p>
            <a:endParaRPr lang="cs-CZ" dirty="0"/>
          </a:p>
          <a:p>
            <a:r>
              <a:rPr lang="cs-CZ" sz="2400" dirty="0"/>
              <a:t>Dlouho pociťovaná </a:t>
            </a:r>
            <a:r>
              <a:rPr lang="cs-CZ" sz="2400" b="1" dirty="0"/>
              <a:t>obava z bolestivého zákroku</a:t>
            </a:r>
          </a:p>
          <a:p>
            <a:r>
              <a:rPr lang="cs-CZ" sz="2400" dirty="0"/>
              <a:t>Z fatálního </a:t>
            </a:r>
            <a:r>
              <a:rPr lang="cs-CZ" sz="2400" b="1" dirty="0"/>
              <a:t>vývoje nemoci</a:t>
            </a:r>
          </a:p>
          <a:p>
            <a:r>
              <a:rPr lang="cs-CZ" sz="2400" b="1" dirty="0"/>
              <a:t>Obavy </a:t>
            </a:r>
            <a:r>
              <a:rPr lang="cs-CZ" sz="2400" dirty="0"/>
              <a:t>ze znevýhodnění a </a:t>
            </a:r>
            <a:r>
              <a:rPr lang="cs-CZ" sz="2400" b="1" dirty="0"/>
              <a:t>omezení</a:t>
            </a:r>
            <a:r>
              <a:rPr lang="cs-CZ" sz="2400" dirty="0"/>
              <a:t>, které s sebou </a:t>
            </a:r>
            <a:r>
              <a:rPr lang="cs-CZ" sz="2400" b="1" dirty="0"/>
              <a:t>nemoc</a:t>
            </a:r>
            <a:r>
              <a:rPr lang="cs-CZ" sz="2400" dirty="0"/>
              <a:t>, </a:t>
            </a:r>
            <a:r>
              <a:rPr lang="cs-CZ" sz="2400" b="1" dirty="0"/>
              <a:t>úraz</a:t>
            </a:r>
            <a:r>
              <a:rPr lang="cs-CZ" sz="2400" dirty="0"/>
              <a:t> přinášejí, </a:t>
            </a:r>
            <a:r>
              <a:rPr lang="cs-CZ" sz="2400" b="1" dirty="0"/>
              <a:t>narůstající úzkost</a:t>
            </a:r>
          </a:p>
          <a:p>
            <a:r>
              <a:rPr lang="cs-CZ" sz="2400" dirty="0"/>
              <a:t>Reakce na </a:t>
            </a:r>
            <a:r>
              <a:rPr lang="cs-CZ" sz="2400" b="1" dirty="0"/>
              <a:t>ztrátu zaměstnání, dlouhodobý stres</a:t>
            </a:r>
          </a:p>
          <a:p>
            <a:r>
              <a:rPr lang="cs-CZ" sz="2400" b="1" dirty="0"/>
              <a:t>Vliv psychotropních látek, drog, alkoholu </a:t>
            </a:r>
            <a:r>
              <a:rPr lang="cs-CZ" sz="2400" dirty="0"/>
              <a:t>(ruší zábrany </a:t>
            </a:r>
            <a:br>
              <a:rPr lang="cs-CZ" sz="2400" dirty="0"/>
            </a:br>
            <a:r>
              <a:rPr lang="cs-CZ" sz="2400" dirty="0"/>
              <a:t>a schopnost sebekontroly)</a:t>
            </a:r>
          </a:p>
          <a:p>
            <a:r>
              <a:rPr lang="cs-CZ" sz="2400" b="1" dirty="0"/>
              <a:t>Lidé s duševními poruchami </a:t>
            </a:r>
            <a:r>
              <a:rPr lang="cs-CZ" sz="2400" dirty="0"/>
              <a:t>(psychiatrické ordinace)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42148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098158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PROJEVY AGRESE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2205" y="1358283"/>
            <a:ext cx="8911687" cy="5424257"/>
          </a:xfrm>
        </p:spPr>
        <p:txBody>
          <a:bodyPr>
            <a:normAutofit/>
          </a:bodyPr>
          <a:lstStyle/>
          <a:p>
            <a:endParaRPr lang="cs-CZ" dirty="0"/>
          </a:p>
          <a:p>
            <a:r>
              <a:rPr lang="cs-CZ" b="1" dirty="0"/>
              <a:t>Zvýšený neklid – </a:t>
            </a:r>
            <a:r>
              <a:rPr lang="cs-CZ" dirty="0"/>
              <a:t>lze dobře odpozorovat z chování (všech projevů neverbální komunikace)</a:t>
            </a:r>
          </a:p>
          <a:p>
            <a:r>
              <a:rPr lang="cs-CZ" dirty="0"/>
              <a:t>Trhavé</a:t>
            </a:r>
            <a:r>
              <a:rPr lang="cs-CZ" b="1" dirty="0"/>
              <a:t> podupávání nohama, nervózní popocházení</a:t>
            </a:r>
          </a:p>
          <a:p>
            <a:r>
              <a:rPr lang="cs-CZ" b="1" dirty="0"/>
              <a:t>Kopání do předmětů, prostoru, tlučení o stůl předměty, listinami</a:t>
            </a:r>
          </a:p>
          <a:p>
            <a:r>
              <a:rPr lang="cs-CZ" b="1" dirty="0"/>
              <a:t>Silná gestikulace (celými pažemi), svírá pěsti</a:t>
            </a:r>
          </a:p>
          <a:p>
            <a:r>
              <a:rPr lang="cs-CZ" b="1" dirty="0"/>
              <a:t>Napjatá tvář, agresivní úšklebky, sílící hlas</a:t>
            </a:r>
          </a:p>
          <a:p>
            <a:r>
              <a:rPr lang="cs-CZ" b="1" dirty="0"/>
              <a:t>Nepravidelný a hlasitý dech</a:t>
            </a:r>
          </a:p>
          <a:p>
            <a:r>
              <a:rPr lang="cs-CZ" b="1" dirty="0"/>
              <a:t>V řeči vulgarismy, urážky, výhrůžky</a:t>
            </a:r>
          </a:p>
          <a:p>
            <a:r>
              <a:rPr lang="cs-CZ" dirty="0"/>
              <a:t>Agresor často</a:t>
            </a:r>
            <a:r>
              <a:rPr lang="cs-CZ" b="1" dirty="0"/>
              <a:t> narušuje osobní zónu, </a:t>
            </a:r>
            <a:r>
              <a:rPr lang="cs-CZ" dirty="0"/>
              <a:t>nespolečensky se naklání do blízkosti </a:t>
            </a:r>
            <a:r>
              <a:rPr lang="cs-CZ" b="1" dirty="0"/>
              <a:t>druhých osob → </a:t>
            </a:r>
            <a:r>
              <a:rPr lang="cs-CZ" b="1" dirty="0">
                <a:solidFill>
                  <a:srgbClr val="FF0000"/>
                </a:solidFill>
              </a:rPr>
              <a:t>hrozící nebezpečí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2182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pl-PL" b="1" dirty="0">
                <a:solidFill>
                  <a:schemeClr val="accent1"/>
                </a:solidFill>
              </a:rPr>
              <a:t>JAK KOMUNIKOVAT S AGRESIVNÍM PACIENTEM?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2205" y="1722268"/>
            <a:ext cx="9081212" cy="5060271"/>
          </a:xfrm>
        </p:spPr>
        <p:txBody>
          <a:bodyPr>
            <a:normAutofit fontScale="92500" lnSpcReduction="10000"/>
          </a:bodyPr>
          <a:lstStyle/>
          <a:p>
            <a:endParaRPr lang="cs-CZ" dirty="0"/>
          </a:p>
          <a:p>
            <a:pPr marL="0" indent="0">
              <a:buNone/>
            </a:pPr>
            <a:r>
              <a:rPr lang="cs-CZ" sz="2400" dirty="0"/>
              <a:t>Není jednoznačná odpověď, jednotný postup, volba reakce </a:t>
            </a:r>
            <a:br>
              <a:rPr lang="cs-CZ" sz="2400" dirty="0"/>
            </a:br>
            <a:r>
              <a:rPr lang="cs-CZ" sz="2400" dirty="0"/>
              <a:t>je na vás</a:t>
            </a:r>
          </a:p>
          <a:p>
            <a:pPr marL="0" indent="0">
              <a:buNone/>
            </a:pPr>
            <a:r>
              <a:rPr lang="cs-CZ" sz="2400" dirty="0"/>
              <a:t>Obecně:</a:t>
            </a:r>
          </a:p>
          <a:p>
            <a:r>
              <a:rPr lang="cs-CZ" sz="2400" b="1" dirty="0"/>
              <a:t>Klidné a profesionální chování</a:t>
            </a:r>
          </a:p>
          <a:p>
            <a:r>
              <a:rPr lang="cs-CZ" sz="2400" b="1" dirty="0"/>
              <a:t>Souvisí i s našimi povahovými vlastnostmi</a:t>
            </a:r>
          </a:p>
          <a:p>
            <a:r>
              <a:rPr lang="cs-CZ" sz="2400" dirty="0"/>
              <a:t>V prvních okamžicích </a:t>
            </a:r>
            <a:r>
              <a:rPr lang="cs-CZ" sz="2400" b="1" dirty="0"/>
              <a:t>zjistit, co byl spouštěč, příčiny, která agresi vyvolala </a:t>
            </a:r>
            <a:r>
              <a:rPr lang="cs-CZ" sz="2400" dirty="0"/>
              <a:t>(např. pacientův neuspokojený nárok, strach, vztek vyvolaný špatnou zprávou)</a:t>
            </a:r>
          </a:p>
          <a:p>
            <a:r>
              <a:rPr lang="cs-CZ" sz="2400" dirty="0"/>
              <a:t>Vhodné je </a:t>
            </a:r>
            <a:r>
              <a:rPr lang="cs-CZ" sz="2400" b="1" dirty="0"/>
              <a:t>zareagovat rychlými otázkami </a:t>
            </a:r>
            <a:r>
              <a:rPr lang="cs-CZ" sz="2400" dirty="0"/>
              <a:t>po příčině neadekvátních reakcí </a:t>
            </a:r>
            <a:r>
              <a:rPr lang="cs-CZ" sz="2400" b="1" dirty="0"/>
              <a:t>(získáte tím čas na rozmyšlenu, jak se zachovat dál, a také „zklamete“ pacienta – překvapíte ho totiž opačnou reakcí, než čekal)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3472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pl-PL" b="1" dirty="0">
                <a:solidFill>
                  <a:schemeClr val="accent1"/>
                </a:solidFill>
              </a:rPr>
              <a:t>JAK KOMUNIKOVAT S AGRESIVNÍM PACIENTEM?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2205" y="1722268"/>
            <a:ext cx="8911687" cy="506027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800" b="1" dirty="0"/>
          </a:p>
          <a:p>
            <a:r>
              <a:rPr lang="cs-CZ" sz="2800" dirty="0"/>
              <a:t>Trpělivé</a:t>
            </a:r>
            <a:r>
              <a:rPr lang="cs-CZ" sz="2800" b="1" dirty="0"/>
              <a:t> vyslechnutí příčiny</a:t>
            </a:r>
            <a:r>
              <a:rPr lang="cs-CZ" sz="2800" dirty="0"/>
              <a:t> (např. špatný chod nemocničního zařízení, dlouhé čekání, přeobjednání na jiný termín, nevhodné chování některého ze zaměstnanců) </a:t>
            </a:r>
          </a:p>
          <a:p>
            <a:r>
              <a:rPr lang="cs-CZ" sz="2800" b="1" dirty="0"/>
              <a:t>Omluva a ujištění, že dojde k nápravě </a:t>
            </a:r>
            <a:r>
              <a:rPr lang="cs-CZ" sz="2800" dirty="0"/>
              <a:t>(vaší stavovské prestiži to neublíží, naopak avizuje profesionální chování)</a:t>
            </a:r>
          </a:p>
          <a:p>
            <a:r>
              <a:rPr lang="cs-CZ" sz="2800" b="1" dirty="0"/>
              <a:t>Akceptace neznamená souhlas se situací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24801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pl-PL" b="1" dirty="0">
                <a:solidFill>
                  <a:schemeClr val="accent1"/>
                </a:solidFill>
              </a:rPr>
              <a:t>JAK KOMUNIKOVAT S AGRESIVNÍM PACIENTEM?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2205" y="1722268"/>
            <a:ext cx="8911687" cy="5060271"/>
          </a:xfrm>
        </p:spPr>
        <p:txBody>
          <a:bodyPr>
            <a:normAutofit/>
          </a:bodyPr>
          <a:lstStyle/>
          <a:p>
            <a:endParaRPr lang="cs-CZ" dirty="0"/>
          </a:p>
          <a:p>
            <a:r>
              <a:rPr lang="cs-CZ" sz="2400" b="1" dirty="0"/>
              <a:t>Klademe promyšlené otázky </a:t>
            </a:r>
            <a:r>
              <a:rPr lang="cs-CZ" sz="2400" dirty="0"/>
              <a:t>po příčině pacientova rozčílení </a:t>
            </a:r>
          </a:p>
          <a:p>
            <a:r>
              <a:rPr lang="cs-CZ" sz="2400" dirty="0"/>
              <a:t>V rozhovoru </a:t>
            </a:r>
            <a:r>
              <a:rPr lang="cs-CZ" sz="2400" b="1" dirty="0"/>
              <a:t>vyjádříme spoluúčast</a:t>
            </a:r>
            <a:r>
              <a:rPr lang="cs-CZ" sz="2400" dirty="0"/>
              <a:t>: </a:t>
            </a:r>
            <a:r>
              <a:rPr lang="cs-CZ" sz="2400" i="1" dirty="0"/>
              <a:t>„já vám dobře rozumím“, „sdílím vaše rozhořčení“, „je mi to líto“, „to se bohužel někdy stává“, „posaďte se prosím, o všem si teď spolu pohovoříme“, „nevzdávejte se, poradíme se, jak dál“, „co bych teď pro vás mohla udělat?“, „myslíte, že se nám podaří situaci vyřešit?“</a:t>
            </a:r>
          </a:p>
          <a:p>
            <a:r>
              <a:rPr lang="cs-CZ" sz="2400" b="1" dirty="0"/>
              <a:t>Otázkami nutíte k odpovědím</a:t>
            </a:r>
            <a:r>
              <a:rPr lang="cs-CZ" sz="2400" dirty="0"/>
              <a:t>, k racionálnímu uvažování, což </a:t>
            </a:r>
            <a:r>
              <a:rPr lang="cs-CZ" sz="2400" b="1" dirty="0"/>
              <a:t>může pacienta zklidnit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14408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pl-PL" b="1" dirty="0">
                <a:solidFill>
                  <a:schemeClr val="accent1"/>
                </a:solidFill>
              </a:rPr>
              <a:t>JAK KOMUNIKOVAT S AGRESIVNÍM PACIENTEM?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2205" y="1722268"/>
            <a:ext cx="8911687" cy="5060271"/>
          </a:xfrm>
        </p:spPr>
        <p:txBody>
          <a:bodyPr>
            <a:normAutofit/>
          </a:bodyPr>
          <a:lstStyle/>
          <a:p>
            <a:endParaRPr lang="cs-CZ" dirty="0"/>
          </a:p>
          <a:p>
            <a:pPr marL="0" indent="0">
              <a:buNone/>
            </a:pPr>
            <a:r>
              <a:rPr lang="cs-CZ" dirty="0"/>
              <a:t>Doporučení </a:t>
            </a:r>
            <a:r>
              <a:rPr lang="cs-CZ" dirty="0" err="1"/>
              <a:t>MUDr.R</a:t>
            </a:r>
            <a:r>
              <a:rPr lang="cs-CZ" dirty="0"/>
              <a:t>. Honzáka:</a:t>
            </a:r>
          </a:p>
          <a:p>
            <a:r>
              <a:rPr lang="cs-CZ" sz="2800" dirty="0"/>
              <a:t>Volit </a:t>
            </a:r>
            <a:r>
              <a:rPr lang="cs-CZ" sz="2800" b="1" dirty="0"/>
              <a:t>efektivní psychoterapeutický přístup</a:t>
            </a:r>
            <a:r>
              <a:rPr lang="cs-CZ" sz="2800" dirty="0"/>
              <a:t> –</a:t>
            </a:r>
            <a:r>
              <a:rPr lang="cs-CZ" sz="2800" b="1" dirty="0"/>
              <a:t>přednost jednání</a:t>
            </a:r>
            <a:r>
              <a:rPr lang="cs-CZ" sz="2800" dirty="0"/>
              <a:t>, </a:t>
            </a:r>
            <a:r>
              <a:rPr lang="cs-CZ" sz="2800" b="1" dirty="0"/>
              <a:t>které tlumí agresi</a:t>
            </a:r>
            <a:r>
              <a:rPr lang="cs-CZ" sz="2800" dirty="0"/>
              <a:t> (pacient obvykle očekává od personálu agresivní odpověď, a když se jí nedočkají, jsou zaskočeni, překvapeni, a po čase volí jiné, sociálně přijatelnější způsoby)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60080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pl-PL" b="1" dirty="0">
                <a:solidFill>
                  <a:schemeClr val="accent1"/>
                </a:solidFill>
              </a:rPr>
              <a:t>JAK KOMUNIKOVAT S AGRESIVNÍM PACIENTEM?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2205" y="1722268"/>
            <a:ext cx="8911687" cy="5060271"/>
          </a:xfrm>
        </p:spPr>
        <p:txBody>
          <a:bodyPr>
            <a:normAutofit/>
          </a:bodyPr>
          <a:lstStyle/>
          <a:p>
            <a:endParaRPr lang="cs-CZ" dirty="0"/>
          </a:p>
          <a:p>
            <a:pPr marL="0" indent="0">
              <a:buNone/>
            </a:pPr>
            <a:r>
              <a:rPr lang="cs-CZ" sz="2800" dirty="0"/>
              <a:t>Významnou roli při zvládání agrese hrají:</a:t>
            </a:r>
          </a:p>
          <a:p>
            <a:r>
              <a:rPr lang="cs-CZ" sz="2800" b="1" dirty="0"/>
              <a:t>Hlas-</a:t>
            </a:r>
            <a:r>
              <a:rPr lang="cs-CZ" sz="2800" dirty="0"/>
              <a:t>klidný, vlídný, níže položený a tišší</a:t>
            </a:r>
          </a:p>
          <a:p>
            <a:r>
              <a:rPr lang="cs-CZ" sz="2800" b="1" dirty="0"/>
              <a:t>Pomalé pohyby, pomalá gesta – </a:t>
            </a:r>
            <a:r>
              <a:rPr lang="cs-CZ" sz="2800" dirty="0"/>
              <a:t>opatrné nakročení směrem k pacientovi, vstřícná ruka</a:t>
            </a:r>
          </a:p>
          <a:p>
            <a:r>
              <a:rPr lang="cs-CZ" sz="2800" b="1" dirty="0"/>
              <a:t>Dotyky – </a:t>
            </a:r>
            <a:r>
              <a:rPr lang="cs-CZ" sz="2800" dirty="0"/>
              <a:t>např. jemné uchopení za paži </a:t>
            </a:r>
            <a:br>
              <a:rPr lang="cs-CZ" sz="2800" dirty="0"/>
            </a:br>
            <a:r>
              <a:rPr lang="cs-CZ" sz="2800" dirty="0"/>
              <a:t>(ne hrubé, svírající sevření)</a:t>
            </a:r>
            <a:endParaRPr lang="cs-CZ" sz="2800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99310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pl-PL" b="1" dirty="0">
                <a:solidFill>
                  <a:schemeClr val="accent1"/>
                </a:solidFill>
              </a:rPr>
              <a:t>JAK KOMUNIKOVAT S AGRESIVNÍM PACIENTEM?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2205" y="1722268"/>
            <a:ext cx="8911687" cy="5060271"/>
          </a:xfrm>
        </p:spPr>
        <p:txBody>
          <a:bodyPr>
            <a:normAutofit/>
          </a:bodyPr>
          <a:lstStyle/>
          <a:p>
            <a:endParaRPr lang="cs-CZ" dirty="0"/>
          </a:p>
          <a:p>
            <a:r>
              <a:rPr lang="cs-CZ" dirty="0"/>
              <a:t>!!! </a:t>
            </a:r>
            <a:r>
              <a:rPr lang="cs-CZ" b="1" dirty="0"/>
              <a:t>Odpůrci nedirektivního přístupu </a:t>
            </a:r>
            <a:r>
              <a:rPr lang="cs-CZ" dirty="0"/>
              <a:t>namítají, že se v některých případech může hněv pacientů ještě zvýšit, soudí, </a:t>
            </a:r>
            <a:r>
              <a:rPr lang="cs-CZ" b="1" dirty="0"/>
              <a:t>že je třeba prokázat autoritu</a:t>
            </a:r>
            <a:r>
              <a:rPr lang="cs-CZ" dirty="0"/>
              <a:t>, přijmout pacientovi emoci a </a:t>
            </a:r>
            <a:r>
              <a:rPr lang="cs-CZ" b="1" dirty="0"/>
              <a:t>zvládat ji stejnými prostředky, jako komunikuje on!!!</a:t>
            </a:r>
          </a:p>
          <a:p>
            <a:r>
              <a:rPr lang="cs-CZ" b="1" dirty="0"/>
              <a:t>Jednat direktivně zrcadlením jeho gest</a:t>
            </a:r>
            <a:r>
              <a:rPr lang="cs-CZ" dirty="0"/>
              <a:t>, napodobováním hlasu, kopírováním mimiky a posléze jejich postupným zklidňováním</a:t>
            </a:r>
          </a:p>
          <a:p>
            <a:r>
              <a:rPr lang="cs-CZ" b="1" dirty="0"/>
              <a:t>V žádném případě </a:t>
            </a:r>
            <a:r>
              <a:rPr lang="cs-CZ" dirty="0"/>
              <a:t>se nedoporučuje </a:t>
            </a:r>
            <a:r>
              <a:rPr lang="cs-CZ" b="1" dirty="0"/>
              <a:t>se s pacientem prát</a:t>
            </a:r>
            <a:r>
              <a:rPr lang="cs-CZ" dirty="0"/>
              <a:t> </a:t>
            </a:r>
          </a:p>
          <a:p>
            <a:pPr marL="0" indent="0">
              <a:buNone/>
            </a:pPr>
            <a:r>
              <a:rPr lang="cs-CZ" i="1" dirty="0"/>
              <a:t>„tak paní Nováková, posadíme se tady, klidně, pěkně na tuto židli“ </a:t>
            </a:r>
            <a:r>
              <a:rPr lang="cs-CZ" dirty="0"/>
              <a:t>(přitom buď přímo vedeme, či bez dotyku naznačíme směr) a povzbuzujeme „</a:t>
            </a:r>
            <a:r>
              <a:rPr lang="cs-CZ" i="1" dirty="0"/>
              <a:t>tak, uklidníme se, zhluboka se nadchneme,  pokusíme se uvolnit, jinak nemůžeme pokračovat a já bych vám nemohla pomoci, přišla jste proto, abych vám pomohla?“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71034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pl-PL" b="1" dirty="0">
                <a:solidFill>
                  <a:schemeClr val="accent1"/>
                </a:solidFill>
              </a:rPr>
              <a:t>JAK KOMUNIKOVAT S AGRESIVNÍM PACIENTEM?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2205" y="1722268"/>
            <a:ext cx="8911687" cy="5060271"/>
          </a:xfrm>
        </p:spPr>
        <p:txBody>
          <a:bodyPr>
            <a:normAutofit/>
          </a:bodyPr>
          <a:lstStyle/>
          <a:p>
            <a:endParaRPr lang="cs-CZ" dirty="0"/>
          </a:p>
          <a:p>
            <a:pPr marL="0" indent="0">
              <a:buNone/>
            </a:pPr>
            <a:r>
              <a:rPr lang="cs-CZ" sz="2400" dirty="0"/>
              <a:t>Zabezpečení ?</a:t>
            </a:r>
          </a:p>
          <a:p>
            <a:r>
              <a:rPr lang="cs-CZ" sz="2400" dirty="0"/>
              <a:t>Poplašné zařízení, </a:t>
            </a:r>
            <a:r>
              <a:rPr lang="cs-CZ" sz="2400" b="1" dirty="0"/>
              <a:t>signalizace pro pomoc </a:t>
            </a:r>
            <a:r>
              <a:rPr lang="cs-CZ" sz="2400" dirty="0"/>
              <a:t>(nemusíte </a:t>
            </a:r>
            <a:br>
              <a:rPr lang="cs-CZ" sz="2400" dirty="0"/>
            </a:br>
            <a:r>
              <a:rPr lang="cs-CZ" sz="2400" dirty="0"/>
              <a:t>se včas dostat k telefonu)</a:t>
            </a:r>
          </a:p>
          <a:p>
            <a:r>
              <a:rPr lang="cs-CZ" sz="2400" b="1" dirty="0"/>
              <a:t>Kabáty a tašky odkládat v šatně </a:t>
            </a:r>
            <a:r>
              <a:rPr lang="cs-CZ" sz="2400" dirty="0"/>
              <a:t>(aby nemohli propašovat „zbraň“ do ordinace)</a:t>
            </a:r>
          </a:p>
          <a:p>
            <a:r>
              <a:rPr lang="cs-CZ" sz="2400" dirty="0"/>
              <a:t>Z dosahu </a:t>
            </a:r>
            <a:r>
              <a:rPr lang="cs-CZ" sz="2400" b="1" dirty="0"/>
              <a:t>odstranit předměty, které by mohly být použity jako zbraně </a:t>
            </a:r>
            <a:r>
              <a:rPr lang="cs-CZ" sz="2400" dirty="0"/>
              <a:t>(váza, konvice, popelník)</a:t>
            </a:r>
          </a:p>
          <a:p>
            <a:r>
              <a:rPr lang="cs-CZ" sz="2400" b="1" dirty="0"/>
              <a:t>Volný průchod k únikovým dveřím</a:t>
            </a:r>
          </a:p>
        </p:txBody>
      </p:sp>
    </p:spTree>
    <p:extLst>
      <p:ext uri="{BB962C8B-B14F-4D97-AF65-F5344CB8AC3E}">
        <p14:creationId xmlns:p14="http://schemas.microsoft.com/office/powerpoint/2010/main" val="2763406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KOMUNIKACE S NEMOCNÝM </a:t>
            </a:r>
            <a:br>
              <a:rPr lang="cs-CZ" b="1" dirty="0">
                <a:solidFill>
                  <a:schemeClr val="accent1"/>
                </a:solidFill>
              </a:rPr>
            </a:br>
            <a:r>
              <a:rPr lang="cs-CZ" b="1" dirty="0">
                <a:solidFill>
                  <a:schemeClr val="accent1"/>
                </a:solidFill>
              </a:rPr>
              <a:t>S PROBLÉMOVÝM CHOVÁNÍM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1079" y="2142477"/>
            <a:ext cx="9272814" cy="4400365"/>
          </a:xfrm>
        </p:spPr>
        <p:txBody>
          <a:bodyPr/>
          <a:lstStyle/>
          <a:p>
            <a:r>
              <a:rPr lang="cs-CZ" sz="2800" dirty="0"/>
              <a:t>Řada </a:t>
            </a:r>
            <a:r>
              <a:rPr lang="cs-CZ" sz="2800" b="1" dirty="0"/>
              <a:t>situací je pro nemocného nová</a:t>
            </a:r>
            <a:r>
              <a:rPr lang="cs-CZ" sz="2800" dirty="0"/>
              <a:t>, složitá, klade velký </a:t>
            </a:r>
            <a:r>
              <a:rPr lang="cs-CZ" sz="2800" b="1" dirty="0"/>
              <a:t>nárok na jeho adaptační </a:t>
            </a:r>
            <a:r>
              <a:rPr lang="cs-CZ" sz="2800" dirty="0"/>
              <a:t>mechanismy</a:t>
            </a:r>
          </a:p>
          <a:p>
            <a:r>
              <a:rPr lang="cs-CZ" sz="2800" dirty="0"/>
              <a:t>Bolest, </a:t>
            </a:r>
            <a:r>
              <a:rPr lang="cs-CZ" sz="2800" dirty="0" err="1"/>
              <a:t>dyskomfort</a:t>
            </a:r>
            <a:endParaRPr lang="cs-CZ" sz="2800" dirty="0"/>
          </a:p>
          <a:p>
            <a:r>
              <a:rPr lang="cs-CZ" sz="2800" dirty="0"/>
              <a:t>Velké </a:t>
            </a:r>
            <a:r>
              <a:rPr lang="cs-CZ" sz="2800" b="1" dirty="0"/>
              <a:t>nároky na zdravotníky </a:t>
            </a:r>
            <a:r>
              <a:rPr lang="cs-CZ" sz="2800" dirty="0"/>
              <a:t>→ značné sociální </a:t>
            </a:r>
            <a:r>
              <a:rPr lang="cs-CZ" sz="2800" b="1" dirty="0"/>
              <a:t>dovednosti, znalost</a:t>
            </a:r>
            <a:r>
              <a:rPr lang="cs-CZ" sz="2800" dirty="0"/>
              <a:t> prostředí, </a:t>
            </a:r>
            <a:r>
              <a:rPr lang="cs-CZ" sz="2800" b="1" dirty="0"/>
              <a:t>reakcí lidí</a:t>
            </a:r>
          </a:p>
          <a:p>
            <a:r>
              <a:rPr lang="cs-CZ" sz="2800" dirty="0"/>
              <a:t>Řešení konfliktů je náročnější než péče </a:t>
            </a:r>
            <a:br>
              <a:rPr lang="cs-CZ" sz="2800" dirty="0"/>
            </a:br>
            <a:r>
              <a:rPr lang="cs-CZ" sz="2800" dirty="0"/>
              <a:t>o nemocné</a:t>
            </a:r>
          </a:p>
          <a:p>
            <a:pPr marL="0" indent="0">
              <a:buClr>
                <a:schemeClr val="accent2">
                  <a:lumMod val="75000"/>
                </a:schemeClr>
              </a:buCl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589436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>
            <a:normAutofit/>
          </a:bodyPr>
          <a:lstStyle/>
          <a:p>
            <a:r>
              <a:rPr lang="pl-PL" b="1" dirty="0">
                <a:solidFill>
                  <a:schemeClr val="accent1"/>
                </a:solidFill>
              </a:rPr>
              <a:t>JAK KOMUNIKOVAT S AGRESIVNÍM PACIENTEM?</a:t>
            </a:r>
            <a:r>
              <a:rPr lang="cs-CZ" b="1" dirty="0">
                <a:solidFill>
                  <a:srgbClr val="FF0000"/>
                </a:solidFill>
              </a:rPr>
              <a:t> </a:t>
            </a:r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OBECNÁ PRAVIDLA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2205" y="2112885"/>
            <a:ext cx="8911687" cy="4669654"/>
          </a:xfrm>
        </p:spPr>
        <p:txBody>
          <a:bodyPr>
            <a:normAutofit/>
          </a:bodyPr>
          <a:lstStyle/>
          <a:p>
            <a:r>
              <a:rPr lang="cs-CZ" sz="2400" b="1" dirty="0"/>
              <a:t>Nechte chvíli pacienta mluvit </a:t>
            </a:r>
            <a:r>
              <a:rPr lang="cs-CZ" sz="2400" dirty="0"/>
              <a:t>(zjistíte, čím se dá jeho emoční jednání vysvětlit, příp. omluvit) – důležité pro volbu další komunikace,   pacient </a:t>
            </a:r>
            <a:br>
              <a:rPr lang="cs-CZ" sz="2400" dirty="0"/>
            </a:br>
            <a:r>
              <a:rPr lang="cs-CZ" sz="2400" dirty="0"/>
              <a:t>se často po několika afektivních větách sám uklidní</a:t>
            </a:r>
          </a:p>
          <a:p>
            <a:r>
              <a:rPr lang="cs-CZ" sz="2400" b="1" dirty="0"/>
              <a:t>Nemluví-li sám, položte mu otázku</a:t>
            </a:r>
            <a:r>
              <a:rPr lang="cs-CZ" sz="2400" dirty="0"/>
              <a:t>: </a:t>
            </a:r>
            <a:r>
              <a:rPr lang="cs-CZ" sz="2400" i="1" dirty="0"/>
              <a:t>„Vidím, že jste rozzlobený, co se stalo?“</a:t>
            </a:r>
          </a:p>
          <a:p>
            <a:r>
              <a:rPr lang="cs-CZ" sz="2400" b="1" dirty="0"/>
              <a:t>Udržujte si </a:t>
            </a:r>
            <a:r>
              <a:rPr lang="cs-CZ" sz="2400" dirty="0"/>
              <a:t>od pacienta </a:t>
            </a:r>
            <a:r>
              <a:rPr lang="cs-CZ" sz="2400" b="1" dirty="0"/>
              <a:t>bezpečnou vzdálenost, </a:t>
            </a:r>
            <a:r>
              <a:rPr lang="cs-CZ" sz="2400" dirty="0"/>
              <a:t>respektujte své osobní prostory</a:t>
            </a:r>
          </a:p>
          <a:p>
            <a:r>
              <a:rPr lang="cs-CZ" sz="2400" dirty="0"/>
              <a:t>Výrazně gestikulujícího pacienta se snažte posadit, vyzvěte se ho ke klidnému dýchání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54546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>
            <a:normAutofit/>
          </a:bodyPr>
          <a:lstStyle/>
          <a:p>
            <a:r>
              <a:rPr lang="pl-PL" b="1" dirty="0">
                <a:solidFill>
                  <a:schemeClr val="accent1"/>
                </a:solidFill>
              </a:rPr>
              <a:t>JAK KOMUNIKOVAT S AGRESIVNÍM PACIENTEM? </a:t>
            </a:r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OBECNÁ PRAVIDLA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8902" y="2476870"/>
            <a:ext cx="9552372" cy="3757020"/>
          </a:xfrm>
        </p:spPr>
        <p:txBody>
          <a:bodyPr>
            <a:normAutofit/>
          </a:bodyPr>
          <a:lstStyle/>
          <a:p>
            <a:r>
              <a:rPr lang="cs-CZ" sz="2400" dirty="0"/>
              <a:t>Odzbrojujte ho“ svým </a:t>
            </a:r>
            <a:r>
              <a:rPr lang="cs-CZ" sz="2400" b="1" dirty="0"/>
              <a:t>klidem a nadhledem</a:t>
            </a:r>
          </a:p>
          <a:p>
            <a:r>
              <a:rPr lang="cs-CZ" sz="2400" b="1" dirty="0"/>
              <a:t>Nenechte se vyprovokovat </a:t>
            </a:r>
            <a:r>
              <a:rPr lang="cs-CZ" sz="2400" dirty="0"/>
              <a:t>k hrubému a vulgárnímu chování (je to snadno použitelné proti vám)</a:t>
            </a:r>
          </a:p>
          <a:p>
            <a:r>
              <a:rPr lang="cs-CZ" sz="2400" dirty="0"/>
              <a:t>Mluvte </a:t>
            </a:r>
            <a:r>
              <a:rPr lang="cs-CZ" sz="2400" b="1" dirty="0"/>
              <a:t>klidným, vlídným hlasem</a:t>
            </a:r>
          </a:p>
          <a:p>
            <a:r>
              <a:rPr lang="cs-CZ" sz="2400" dirty="0"/>
              <a:t>Pokuste se obnovit pacientovu důvěru, </a:t>
            </a:r>
            <a:r>
              <a:rPr lang="cs-CZ" sz="2400" b="1" dirty="0"/>
              <a:t>vysvětlete mu, proč jsou nutné postupy </a:t>
            </a:r>
            <a:r>
              <a:rPr lang="cs-CZ" sz="2400" dirty="0"/>
              <a:t>a </a:t>
            </a:r>
            <a:r>
              <a:rPr lang="cs-CZ" sz="2400" b="1" dirty="0"/>
              <a:t>opatření</a:t>
            </a:r>
            <a:r>
              <a:rPr lang="cs-CZ" sz="2400" dirty="0"/>
              <a:t>, příp. jakou </a:t>
            </a:r>
            <a:r>
              <a:rPr lang="cs-CZ" sz="2400" b="1" dirty="0"/>
              <a:t>učiníte nápravu nedostatků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41751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>
            <a:normAutofit/>
          </a:bodyPr>
          <a:lstStyle/>
          <a:p>
            <a:r>
              <a:rPr lang="pl-PL" b="1" dirty="0">
                <a:solidFill>
                  <a:schemeClr val="accent1"/>
                </a:solidFill>
              </a:rPr>
              <a:t>JAK KOMUNIKOVAT S AGRESIVNÍM PACIENTEM? </a:t>
            </a:r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OBECNÁ PRAVIDLA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7239" y="1905000"/>
            <a:ext cx="8911687" cy="5250401"/>
          </a:xfrm>
        </p:spPr>
        <p:txBody>
          <a:bodyPr>
            <a:normAutofit/>
          </a:bodyPr>
          <a:lstStyle/>
          <a:p>
            <a:r>
              <a:rPr lang="cs-CZ" sz="2400" dirty="0"/>
              <a:t>Nezklidní–</a:t>
            </a:r>
            <a:r>
              <a:rPr lang="cs-CZ" sz="2400" dirty="0" err="1"/>
              <a:t>li</a:t>
            </a:r>
            <a:r>
              <a:rPr lang="cs-CZ" sz="2400" dirty="0"/>
              <a:t> se po únosné době, </a:t>
            </a:r>
            <a:r>
              <a:rPr lang="cs-CZ" sz="2400" b="1" dirty="0"/>
              <a:t>volejte o pomoc, ochranku, policii</a:t>
            </a:r>
          </a:p>
          <a:p>
            <a:r>
              <a:rPr lang="cs-CZ" sz="2400" b="1" dirty="0"/>
              <a:t>Omluvte se, je-li příčina hněvu oprávněná</a:t>
            </a:r>
            <a:r>
              <a:rPr lang="cs-CZ" sz="2400" dirty="0"/>
              <a:t>, vaše upřímnost hněv často zmírní (zpožděné výsledky </a:t>
            </a:r>
            <a:br>
              <a:rPr lang="cs-CZ" sz="2400" dirty="0"/>
            </a:br>
            <a:r>
              <a:rPr lang="cs-CZ" sz="2400" dirty="0"/>
              <a:t>z laboratoře, dlouhá čekací doba)</a:t>
            </a:r>
          </a:p>
          <a:p>
            <a:r>
              <a:rPr lang="cs-CZ" sz="2400" b="1" dirty="0"/>
              <a:t>Nevzdávejte se přímého očního kontaktu</a:t>
            </a:r>
            <a:r>
              <a:rPr lang="cs-CZ" sz="2400" dirty="0"/>
              <a:t>, seďte či stůjte klidně a volně (rozčílený je pacient, ne vy!)</a:t>
            </a:r>
          </a:p>
          <a:p>
            <a:r>
              <a:rPr lang="cs-CZ" sz="2400" b="1" dirty="0"/>
              <a:t>Nedělejte prudká gesta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55135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chemeClr val="accent1"/>
                </a:solidFill>
              </a:rPr>
              <a:t>PAMATUJTE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6253" y="1802168"/>
            <a:ext cx="9267438" cy="5433134"/>
          </a:xfrm>
        </p:spPr>
        <p:txBody>
          <a:bodyPr>
            <a:normAutofit/>
          </a:bodyPr>
          <a:lstStyle/>
          <a:p>
            <a:r>
              <a:rPr lang="cs-CZ" sz="2800" b="1" dirty="0"/>
              <a:t>Situace je nepříjemná pro všechny</a:t>
            </a:r>
          </a:p>
          <a:p>
            <a:r>
              <a:rPr lang="cs-CZ" sz="2800" b="1" dirty="0"/>
              <a:t>Nepotřebujete dominovat</a:t>
            </a:r>
          </a:p>
          <a:p>
            <a:r>
              <a:rPr lang="cs-CZ" sz="2800" b="1" dirty="0"/>
              <a:t>Nereagujte</a:t>
            </a:r>
            <a:r>
              <a:rPr lang="cs-CZ" sz="2800" dirty="0"/>
              <a:t> instinktivním způsobem – </a:t>
            </a:r>
            <a:r>
              <a:rPr lang="cs-CZ" sz="2800" b="1" dirty="0"/>
              <a:t>protiútokem</a:t>
            </a:r>
          </a:p>
          <a:p>
            <a:r>
              <a:rPr lang="cs-CZ" sz="2800" b="1" dirty="0"/>
              <a:t>Chybou je mít potřebu získat navrch</a:t>
            </a:r>
            <a:r>
              <a:rPr lang="cs-CZ" sz="2800" dirty="0"/>
              <a:t>, </a:t>
            </a:r>
            <a:r>
              <a:rPr lang="cs-CZ" sz="2800" b="1" dirty="0"/>
              <a:t>zvítězit,</a:t>
            </a:r>
            <a:r>
              <a:rPr lang="cs-CZ" sz="2800" dirty="0"/>
              <a:t> provést úkon</a:t>
            </a:r>
          </a:p>
          <a:p>
            <a:r>
              <a:rPr lang="cs-CZ" sz="2800" dirty="0"/>
              <a:t>Ze situace se poučte, nehledejte vinu</a:t>
            </a:r>
          </a:p>
          <a:p>
            <a:endParaRPr lang="cs-CZ" sz="2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16070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5AE1F5-1ADB-42A6-A3BE-0B52667152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KOMUNIKACE </a:t>
            </a:r>
            <a:br>
              <a:rPr lang="cs-CZ" b="1" dirty="0">
                <a:solidFill>
                  <a:schemeClr val="accent1"/>
                </a:solidFill>
              </a:rPr>
            </a:br>
            <a:r>
              <a:rPr lang="cs-CZ" b="1" dirty="0">
                <a:solidFill>
                  <a:schemeClr val="accent1"/>
                </a:solidFill>
              </a:rPr>
              <a:t>S PACIENTEM S BOLESTÍ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E5E649D-7F93-4964-AFF2-3657F8D1FC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68556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BOLEST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130" y="1740023"/>
            <a:ext cx="9098763" cy="4802819"/>
          </a:xfrm>
        </p:spPr>
        <p:txBody>
          <a:bodyPr/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cs-CZ" altLang="cs-CZ" sz="3200" dirty="0">
                <a:solidFill>
                  <a:srgbClr val="000000"/>
                </a:solidFill>
              </a:rPr>
              <a:t>Člověk trpící bolestí si zaslouží obzvláště </a:t>
            </a:r>
            <a:r>
              <a:rPr lang="cs-CZ" altLang="cs-CZ" sz="3200" b="1" dirty="0">
                <a:solidFill>
                  <a:srgbClr val="000000"/>
                </a:solidFill>
              </a:rPr>
              <a:t>citlivý přístup</a:t>
            </a:r>
            <a:r>
              <a:rPr lang="cs-CZ" altLang="cs-CZ" sz="3200" dirty="0">
                <a:solidFill>
                  <a:srgbClr val="000000"/>
                </a:solidFill>
              </a:rPr>
              <a:t>.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altLang="cs-CZ" sz="3200" dirty="0">
                <a:solidFill>
                  <a:srgbClr val="000000"/>
                </a:solidFill>
              </a:rPr>
              <a:t>Bolest musí být </a:t>
            </a:r>
            <a:r>
              <a:rPr lang="cs-CZ" altLang="cs-CZ" sz="3200" b="1" dirty="0">
                <a:solidFill>
                  <a:srgbClr val="000000"/>
                </a:solidFill>
              </a:rPr>
              <a:t>akceptovaná </a:t>
            </a:r>
            <a:br>
              <a:rPr lang="cs-CZ" altLang="cs-CZ" sz="3200" dirty="0">
                <a:solidFill>
                  <a:srgbClr val="000000"/>
                </a:solidFill>
              </a:rPr>
            </a:br>
            <a:r>
              <a:rPr lang="cs-CZ" altLang="cs-CZ" sz="3200" dirty="0">
                <a:solidFill>
                  <a:srgbClr val="000000"/>
                </a:solidFill>
              </a:rPr>
              <a:t>a </a:t>
            </a:r>
            <a:r>
              <a:rPr lang="cs-CZ" altLang="cs-CZ" sz="3200" b="1" dirty="0">
                <a:solidFill>
                  <a:srgbClr val="000000"/>
                </a:solidFill>
              </a:rPr>
              <a:t>respektovaná</a:t>
            </a:r>
            <a:r>
              <a:rPr lang="cs-CZ" altLang="cs-CZ" sz="3200" dirty="0">
                <a:solidFill>
                  <a:srgbClr val="000000"/>
                </a:solidFill>
              </a:rPr>
              <a:t> ošetřujícím personálem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586629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BOLEST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0844" y="1376039"/>
            <a:ext cx="9223050" cy="5166803"/>
          </a:xfrm>
        </p:spPr>
        <p:txBody>
          <a:bodyPr/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cs-CZ" altLang="cs-CZ" dirty="0">
                <a:solidFill>
                  <a:srgbClr val="000000"/>
                </a:solidFill>
              </a:rPr>
              <a:t> </a:t>
            </a:r>
            <a:r>
              <a:rPr lang="cs-CZ" altLang="cs-CZ" sz="2000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cs-CZ" altLang="cs-CZ" sz="20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KUTNÍ BOLEST</a:t>
            </a:r>
            <a:r>
              <a:rPr lang="cs-CZ" altLang="cs-CZ" sz="20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maximálně </a:t>
            </a:r>
            <a:r>
              <a:rPr lang="cs-CZ" altLang="cs-CZ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několik dnů či týdnů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Při vyšší intenzitě představuje velkou </a:t>
            </a:r>
            <a:r>
              <a:rPr lang="cs-CZ" altLang="cs-CZ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psychickou zátěž 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a postižení na ni obvykle reagují </a:t>
            </a:r>
            <a:r>
              <a:rPr lang="cs-CZ" altLang="cs-CZ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fyziologickými změnami 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( prudce se z</a:t>
            </a:r>
            <a:r>
              <a:rPr lang="cs-CZ" altLang="cs-CZ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výší krevní tlak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, </a:t>
            </a:r>
            <a:r>
              <a:rPr lang="cs-CZ" altLang="cs-CZ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prohloubí se dýchání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, roste </a:t>
            </a:r>
            <a:r>
              <a:rPr lang="cs-CZ" altLang="cs-CZ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svalové napětí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).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Patří zde i bolest po terapeutických zákrocích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 Člověk stižený akutní bolestí je </a:t>
            </a:r>
            <a:r>
              <a:rPr lang="cs-CZ" altLang="cs-CZ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motoricky neklidný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, někdy hlasitě </a:t>
            </a:r>
            <a:r>
              <a:rPr lang="cs-CZ" altLang="cs-CZ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křičí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 K okolí se často </a:t>
            </a:r>
            <a:r>
              <a:rPr lang="cs-CZ" altLang="cs-CZ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chová agresivně.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 Podobně se chová i k sobě (možnost </a:t>
            </a:r>
            <a:r>
              <a:rPr lang="cs-CZ" altLang="cs-CZ" sz="20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suicida</a:t>
            </a: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).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 Lokalizace akutní bolesti je obvykle dobře určitelná.</a:t>
            </a: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cs-CZ" altLang="cs-CZ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9247293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BOLEST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130" y="1740023"/>
            <a:ext cx="9098763" cy="4802819"/>
          </a:xfrm>
        </p:spPr>
        <p:txBody>
          <a:bodyPr/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cs-CZ" altLang="cs-CZ" sz="28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CHRONICKÁ BOLEST</a:t>
            </a:r>
            <a:r>
              <a:rPr lang="cs-CZ" altLang="cs-CZ" sz="28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trvá-li </a:t>
            </a: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déle než půl roku</a:t>
            </a: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. Její příčina  nebývá známa nebo je neodstranitelná </a:t>
            </a:r>
            <a:b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(např. u degenerativního onemocnění).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Nebývá zde výrazná fyziologická reakce  </a:t>
            </a:r>
            <a:b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a reagování pacienta odpovídá </a:t>
            </a: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fázi vyčerpání</a:t>
            </a: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Příznačný je </a:t>
            </a: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pocit bezmoci</a:t>
            </a: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, </a:t>
            </a: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deprese, </a:t>
            </a: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časté </a:t>
            </a: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poruchy spánku</a:t>
            </a: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, </a:t>
            </a:r>
            <a:r>
              <a:rPr lang="cs-CZ" altLang="cs-CZ" sz="2800" b="1" dirty="0">
                <a:solidFill>
                  <a:srgbClr val="000000"/>
                </a:solidFill>
                <a:cs typeface="Times New Roman" panose="02020603050405020304" pitchFamily="18" charset="0"/>
              </a:rPr>
              <a:t>omezování sociálních kontaktů </a:t>
            </a:r>
            <a:r>
              <a:rPr lang="cs-CZ" altLang="cs-CZ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a uzavírání se do sebe.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5154793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altLang="cs-CZ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ZVLÁDÁNÍ AKUTNÍ BOLESTI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0844" y="1571348"/>
            <a:ext cx="9223050" cy="521119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cs-CZ" sz="2400" dirty="0"/>
              <a:t>Zvládání akutní bolesti zahrnuje </a:t>
            </a:r>
            <a:r>
              <a:rPr lang="cs-CZ" sz="2400" b="1" dirty="0"/>
              <a:t>rychlé a efektivní přístupy, </a:t>
            </a:r>
            <a:r>
              <a:rPr lang="cs-CZ" sz="2400" dirty="0"/>
              <a:t>které pomáhají zmírnit bolest a podporují zotavení.</a:t>
            </a:r>
            <a:endParaRPr lang="cs-CZ" altLang="cs-CZ" sz="2400" dirty="0"/>
          </a:p>
          <a:p>
            <a:pPr marL="0" indent="0">
              <a:buNone/>
            </a:pPr>
            <a:r>
              <a:rPr lang="cs-CZ" sz="2400" b="1" dirty="0">
                <a:solidFill>
                  <a:schemeClr val="accent1">
                    <a:lumMod val="75000"/>
                  </a:schemeClr>
                </a:solidFill>
              </a:rPr>
              <a:t>FARMAKOLOGICKÁ LÉČBA</a:t>
            </a:r>
            <a:r>
              <a:rPr lang="cs-CZ" sz="2400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r>
              <a:rPr lang="cs-CZ" sz="2400" dirty="0"/>
              <a:t>Použití analgetik (postup „step </a:t>
            </a:r>
            <a:r>
              <a:rPr lang="cs-CZ" sz="2400" dirty="0" err="1"/>
              <a:t>down</a:t>
            </a:r>
            <a:r>
              <a:rPr lang="cs-CZ" sz="2400" dirty="0"/>
              <a:t>“)</a:t>
            </a:r>
          </a:p>
          <a:p>
            <a:pPr marL="0" indent="0">
              <a:buNone/>
            </a:pPr>
            <a:r>
              <a:rPr lang="cs-CZ" sz="2400" b="1" dirty="0">
                <a:solidFill>
                  <a:schemeClr val="accent1">
                    <a:lumMod val="75000"/>
                  </a:schemeClr>
                </a:solidFill>
              </a:rPr>
              <a:t>FYZIOTERAPIE A POHYB</a:t>
            </a:r>
            <a:r>
              <a:rPr lang="cs-CZ" sz="2400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r>
              <a:rPr lang="cs-CZ" sz="2400" dirty="0"/>
              <a:t>Jemné cvičení nebo fyzioterapie mohou pomoci </a:t>
            </a:r>
            <a:r>
              <a:rPr lang="cs-CZ" sz="2400" b="1" dirty="0"/>
              <a:t>zmírnit bolest a zlepšit pohyblivost</a:t>
            </a:r>
            <a:r>
              <a:rPr lang="cs-CZ" sz="2400" dirty="0"/>
              <a:t>, zejména po úrazech.</a:t>
            </a:r>
          </a:p>
          <a:p>
            <a:pPr marL="0" indent="0">
              <a:buNone/>
            </a:pPr>
            <a:r>
              <a:rPr lang="cs-CZ" sz="2400" b="1" dirty="0">
                <a:solidFill>
                  <a:schemeClr val="accent1">
                    <a:lumMod val="75000"/>
                  </a:schemeClr>
                </a:solidFill>
              </a:rPr>
              <a:t>CHLADOVÉ NEBO TEPELNÉ OBKLADY</a:t>
            </a:r>
            <a:r>
              <a:rPr lang="cs-CZ" sz="2400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r>
              <a:rPr lang="cs-CZ" sz="2400" b="1" dirty="0"/>
              <a:t>Chladové obklady </a:t>
            </a:r>
            <a:r>
              <a:rPr lang="cs-CZ" sz="2400" dirty="0"/>
              <a:t>mohou </a:t>
            </a:r>
            <a:r>
              <a:rPr lang="cs-CZ" sz="2400" b="1" dirty="0"/>
              <a:t>snížit otok a zánět</a:t>
            </a:r>
            <a:r>
              <a:rPr lang="cs-CZ" sz="2400" dirty="0"/>
              <a:t>, zatímco </a:t>
            </a:r>
            <a:r>
              <a:rPr lang="cs-CZ" sz="2400" b="1" dirty="0"/>
              <a:t>tepelné obklady uvolňují svalové napětí.</a:t>
            </a:r>
          </a:p>
          <a:p>
            <a:pPr marL="0" indent="0">
              <a:buClr>
                <a:schemeClr val="accent2">
                  <a:lumMod val="75000"/>
                </a:schemeClr>
              </a:buCl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49713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altLang="cs-CZ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ZVLÁDÁNÍ AKUTNÍ BOLESTI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9720" y="1766656"/>
            <a:ext cx="9214173" cy="50158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RELAXACE A DÝCHACÍ TECHNIKY</a:t>
            </a:r>
            <a:r>
              <a:rPr lang="cs-CZ" sz="2800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r>
              <a:rPr lang="cs-CZ" sz="2800" dirty="0"/>
              <a:t>Relaxační techniky, jako je hluboké dýchání, mohou pomoci snížit vnímání bolesti.</a:t>
            </a:r>
          </a:p>
          <a:p>
            <a:pPr marL="0" indent="0">
              <a:buNone/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PODPORA A KOMUNIKACE:</a:t>
            </a:r>
          </a:p>
          <a:p>
            <a:r>
              <a:rPr lang="cs-CZ" sz="2800" dirty="0"/>
              <a:t>Poskytnutí </a:t>
            </a:r>
            <a:r>
              <a:rPr lang="cs-CZ" sz="2800" b="1" dirty="0"/>
              <a:t>emocionální podpory </a:t>
            </a:r>
            <a:r>
              <a:rPr lang="cs-CZ" sz="2800" dirty="0"/>
              <a:t>a </a:t>
            </a:r>
            <a:r>
              <a:rPr lang="cs-CZ" sz="2800" b="1" dirty="0"/>
              <a:t>jasné informace </a:t>
            </a:r>
            <a:r>
              <a:rPr lang="cs-CZ" sz="2800" dirty="0"/>
              <a:t>pacientovi může snížit úzkost spojenou </a:t>
            </a:r>
            <a:br>
              <a:rPr lang="cs-CZ" sz="2800" dirty="0"/>
            </a:br>
            <a:r>
              <a:rPr lang="cs-CZ" sz="2800" dirty="0"/>
              <a:t>s bolestí</a:t>
            </a:r>
          </a:p>
          <a:p>
            <a:pPr>
              <a:lnSpc>
                <a:spcPct val="90000"/>
              </a:lnSpc>
            </a:pPr>
            <a:r>
              <a:rPr lang="cs-CZ" altLang="cs-CZ" sz="2800" dirty="0"/>
              <a:t>Kontakt, empatie</a:t>
            </a:r>
          </a:p>
          <a:p>
            <a:pPr marL="0" indent="0">
              <a:buClr>
                <a:schemeClr val="accent2">
                  <a:lumMod val="75000"/>
                </a:schemeClr>
              </a:buCl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67462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OBECNÉ ZÁSADY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8493" y="2142477"/>
            <a:ext cx="8915400" cy="4400365"/>
          </a:xfrm>
        </p:spPr>
        <p:txBody>
          <a:bodyPr/>
          <a:lstStyle/>
          <a:p>
            <a:r>
              <a:rPr lang="cs-CZ" sz="2800" b="1" dirty="0"/>
              <a:t>Respekt k lidské důstojnosti</a:t>
            </a:r>
          </a:p>
          <a:p>
            <a:r>
              <a:rPr lang="cs-CZ" sz="2800" dirty="0">
                <a:solidFill>
                  <a:schemeClr val="accent1">
                    <a:lumMod val="50000"/>
                  </a:schemeClr>
                </a:solidFill>
              </a:rPr>
              <a:t>!!!</a:t>
            </a:r>
            <a:r>
              <a:rPr lang="cs-CZ" sz="2800" dirty="0"/>
              <a:t> </a:t>
            </a:r>
            <a:r>
              <a:rPr lang="cs-CZ" sz="2800" b="1" dirty="0"/>
              <a:t>Nikdy ne ponižující vyjádřen</a:t>
            </a:r>
            <a:r>
              <a:rPr lang="cs-CZ" sz="2800" dirty="0"/>
              <a:t>í </a:t>
            </a:r>
            <a:r>
              <a:rPr lang="cs-CZ" sz="2800" dirty="0">
                <a:solidFill>
                  <a:schemeClr val="accent1">
                    <a:lumMod val="50000"/>
                  </a:schemeClr>
                </a:solidFill>
              </a:rPr>
              <a:t>!!!</a:t>
            </a:r>
            <a:r>
              <a:rPr lang="cs-CZ" sz="2800" dirty="0"/>
              <a:t> </a:t>
            </a:r>
            <a:r>
              <a:rPr lang="cs-CZ" sz="2000" dirty="0"/>
              <a:t>(„vy jste blázen“, „jste šílenec“, „pro vás je </a:t>
            </a:r>
            <a:r>
              <a:rPr lang="cs-CZ" sz="2000" dirty="0" err="1"/>
              <a:t>cvokhaus</a:t>
            </a:r>
            <a:r>
              <a:rPr lang="cs-CZ" sz="2000" dirty="0"/>
              <a:t>“, „chováte se tak, že patříte </a:t>
            </a:r>
            <a:br>
              <a:rPr lang="cs-CZ" sz="2000" dirty="0"/>
            </a:br>
            <a:r>
              <a:rPr lang="cs-CZ" sz="2000" dirty="0"/>
              <a:t>do blázince“)</a:t>
            </a:r>
          </a:p>
          <a:p>
            <a:r>
              <a:rPr lang="cs-CZ" sz="2800" b="1" dirty="0"/>
              <a:t>Šetrná a ohleduplná </a:t>
            </a:r>
            <a:r>
              <a:rPr lang="cs-CZ" sz="2800" dirty="0"/>
              <a:t>komunikace</a:t>
            </a:r>
          </a:p>
          <a:p>
            <a:r>
              <a:rPr lang="cs-CZ" sz="2800" b="1" dirty="0"/>
              <a:t>Poslouchat</a:t>
            </a:r>
            <a:r>
              <a:rPr lang="cs-CZ" sz="2800" dirty="0"/>
              <a:t>, co říkají, </a:t>
            </a:r>
            <a:r>
              <a:rPr lang="cs-CZ" sz="2800" b="1" dirty="0"/>
              <a:t>snažit se jim rozumět</a:t>
            </a:r>
            <a:r>
              <a:rPr lang="cs-CZ" sz="2800" dirty="0"/>
              <a:t>, ověřit si jejich sdělení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888547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altLang="cs-CZ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ZVLÁDÁNÍ CHRONICKÉ BOLESTI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130" y="1740023"/>
            <a:ext cx="9098763" cy="480281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endParaRPr lang="cs-CZ" dirty="0"/>
          </a:p>
          <a:p>
            <a:pPr>
              <a:lnSpc>
                <a:spcPct val="90000"/>
              </a:lnSpc>
            </a:pPr>
            <a:r>
              <a:rPr lang="cs-CZ" sz="2400" dirty="0"/>
              <a:t>Zvládání chronické bolesti vyžaduje multidisciplinární přístup, který zahrnuje lékařskou péči, psychologickou podporu </a:t>
            </a:r>
            <a:br>
              <a:rPr lang="cs-CZ" sz="2400" dirty="0"/>
            </a:br>
            <a:r>
              <a:rPr lang="cs-CZ" sz="2400" dirty="0"/>
              <a:t>a změny životního stylu</a:t>
            </a:r>
          </a:p>
          <a:p>
            <a:pPr marL="0" indent="0">
              <a:buNone/>
            </a:pPr>
            <a:r>
              <a:rPr lang="cs-CZ" sz="2400" b="1" dirty="0">
                <a:solidFill>
                  <a:schemeClr val="accent1">
                    <a:lumMod val="75000"/>
                  </a:schemeClr>
                </a:solidFill>
              </a:rPr>
              <a:t>LÉKAŘSKÁ PÉČE</a:t>
            </a:r>
            <a:r>
              <a:rPr lang="cs-CZ" sz="2400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r>
              <a:rPr lang="cs-CZ" sz="2400" dirty="0"/>
              <a:t>Konzultace s odborníkem na </a:t>
            </a:r>
            <a:r>
              <a:rPr lang="cs-CZ" sz="2400" b="1" dirty="0"/>
              <a:t>léčbu bolesti </a:t>
            </a:r>
            <a:r>
              <a:rPr lang="cs-CZ" sz="2400" dirty="0"/>
              <a:t>(</a:t>
            </a:r>
            <a:r>
              <a:rPr lang="cs-CZ" sz="2400" dirty="0" err="1"/>
              <a:t>algesiologem</a:t>
            </a:r>
            <a:r>
              <a:rPr lang="cs-CZ" sz="2400" dirty="0"/>
              <a:t>) pro individuální léčebný plán.</a:t>
            </a:r>
          </a:p>
          <a:p>
            <a:pPr>
              <a:lnSpc>
                <a:spcPct val="90000"/>
              </a:lnSpc>
            </a:pPr>
            <a:r>
              <a:rPr lang="cs-CZ" sz="2400" b="1" dirty="0"/>
              <a:t>Medikace</a:t>
            </a:r>
            <a:r>
              <a:rPr lang="cs-CZ" sz="2400" dirty="0"/>
              <a:t>-analgetika (postup „step up“), antidepresiva nebo antikonvulziva, podle doporučení lékaře.</a:t>
            </a:r>
          </a:p>
          <a:p>
            <a:pPr>
              <a:lnSpc>
                <a:spcPct val="90000"/>
              </a:lnSpc>
            </a:pPr>
            <a:r>
              <a:rPr lang="cs-CZ" sz="2400" b="1" dirty="0"/>
              <a:t>Fyzioterapie a rehabilitace </a:t>
            </a:r>
            <a:r>
              <a:rPr lang="cs-CZ" sz="2400" dirty="0"/>
              <a:t>pro zlepšení pohyblivosti a snížení bolesti.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cs-CZ" sz="2400" b="1" dirty="0">
                <a:solidFill>
                  <a:schemeClr val="accent1">
                    <a:lumMod val="75000"/>
                  </a:schemeClr>
                </a:solidFill>
              </a:rPr>
              <a:t>PSYCHOLOGICKÁ PODPORA</a:t>
            </a:r>
            <a:r>
              <a:rPr lang="cs-CZ" sz="2400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r>
              <a:rPr lang="cs-CZ" sz="2400" b="1" dirty="0"/>
              <a:t>Psychoterapie</a:t>
            </a:r>
            <a:r>
              <a:rPr lang="cs-CZ" sz="2400" dirty="0"/>
              <a:t>, například kognitivně-behaviorální terapie (CBT), která </a:t>
            </a:r>
            <a:r>
              <a:rPr lang="cs-CZ" sz="2400" b="1" dirty="0"/>
              <a:t>pomáhá zvládat negativní myšlenky a emoce spojené s bolestí</a:t>
            </a:r>
            <a:endParaRPr lang="cs-CZ" altLang="cs-CZ" sz="2400" b="1" dirty="0"/>
          </a:p>
          <a:p>
            <a:pPr>
              <a:lnSpc>
                <a:spcPct val="90000"/>
              </a:lnSpc>
            </a:pPr>
            <a:r>
              <a:rPr lang="cs-CZ" sz="2400" b="1" dirty="0"/>
              <a:t>Relaxační techniky</a:t>
            </a:r>
            <a:r>
              <a:rPr lang="cs-CZ" sz="2400" dirty="0"/>
              <a:t>, meditace nebo dechová cvičení, které mohou snížit stres a napětí.</a:t>
            </a:r>
          </a:p>
          <a:p>
            <a:pPr marL="0" indent="0">
              <a:buClr>
                <a:schemeClr val="accent2">
                  <a:lumMod val="75000"/>
                </a:schemeClr>
              </a:buCl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86379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altLang="cs-CZ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ZVLÁDÁNÍ CHRONICKÉ BOLESTI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130" y="1740023"/>
            <a:ext cx="9098763" cy="480281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cs-CZ" dirty="0"/>
          </a:p>
          <a:p>
            <a:pPr marL="0" indent="0">
              <a:buNone/>
            </a:pP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ZMĚNY ŽIVOTNÍHO STYLU</a:t>
            </a:r>
            <a:r>
              <a:rPr lang="cs-CZ" sz="2800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r>
              <a:rPr lang="cs-CZ" sz="2800" b="1" dirty="0"/>
              <a:t>Pravidelné cvičení, </a:t>
            </a:r>
            <a:r>
              <a:rPr lang="cs-CZ" sz="2800" dirty="0"/>
              <a:t>které je přizpůsobené schopnostem pacienta, například jóga nebo plavání.</a:t>
            </a:r>
          </a:p>
          <a:p>
            <a:r>
              <a:rPr lang="cs-CZ" sz="2800" b="1" dirty="0"/>
              <a:t>Zdravá strava </a:t>
            </a:r>
            <a:r>
              <a:rPr lang="cs-CZ" sz="2800" dirty="0"/>
              <a:t>bohatá na protizánětlivé potraviny, jako jsou ovoce, zelenina a omega-3 mastné kyseliny.</a:t>
            </a:r>
          </a:p>
          <a:p>
            <a:r>
              <a:rPr lang="cs-CZ" sz="2800" dirty="0"/>
              <a:t>Důraz na </a:t>
            </a:r>
            <a:r>
              <a:rPr lang="cs-CZ" sz="2800" b="1" dirty="0"/>
              <a:t>kvalitní spánek a odpočinek</a:t>
            </a:r>
          </a:p>
          <a:p>
            <a:pPr marL="0" indent="0">
              <a:buClr>
                <a:schemeClr val="accent2">
                  <a:lumMod val="75000"/>
                </a:schemeClr>
              </a:buCl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383809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altLang="cs-CZ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KOMUNIKACE S PACIENTY S BOLESTÍ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130" y="1740023"/>
            <a:ext cx="9098763" cy="4802819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cs-CZ" sz="2800" b="1" dirty="0">
                <a:latin typeface="Century Gothic" panose="020B0502020202020204" pitchFamily="34" charset="0"/>
              </a:rPr>
              <a:t>Být pozorný k projevům bolesti u pacienta – </a:t>
            </a:r>
            <a:r>
              <a:rPr lang="cs-CZ" sz="2800" dirty="0">
                <a:latin typeface="Century Gothic" panose="020B0502020202020204" pitchFamily="34" charset="0"/>
              </a:rPr>
              <a:t>nechodit kolem pacienta s bolestí nevšímavě</a:t>
            </a:r>
          </a:p>
          <a:p>
            <a:pPr>
              <a:lnSpc>
                <a:spcPct val="150000"/>
              </a:lnSpc>
            </a:pPr>
            <a:r>
              <a:rPr lang="cs-CZ" sz="2800" b="1" dirty="0">
                <a:latin typeface="Century Gothic" panose="020B0502020202020204" pitchFamily="34" charset="0"/>
              </a:rPr>
              <a:t> Akceptovat neverbální projevy bolesti </a:t>
            </a:r>
            <a:br>
              <a:rPr lang="cs-CZ" sz="2800" b="1" dirty="0">
                <a:latin typeface="Century Gothic" panose="020B0502020202020204" pitchFamily="34" charset="0"/>
              </a:rPr>
            </a:br>
            <a:r>
              <a:rPr lang="cs-CZ" sz="2800" dirty="0">
                <a:latin typeface="Century Gothic" panose="020B0502020202020204" pitchFamily="34" charset="0"/>
              </a:rPr>
              <a:t>u pacienta, uznat přítomnost bolesti a pozorně naslouchat</a:t>
            </a:r>
          </a:p>
          <a:p>
            <a:pPr>
              <a:lnSpc>
                <a:spcPct val="150000"/>
              </a:lnSpc>
            </a:pPr>
            <a:r>
              <a:rPr lang="cs-CZ" sz="2800" b="1" dirty="0">
                <a:latin typeface="Century Gothic" panose="020B0502020202020204" pitchFamily="34" charset="0"/>
              </a:rPr>
              <a:t> Nepospíchat, </a:t>
            </a:r>
            <a:r>
              <a:rPr lang="cs-CZ" sz="2800" dirty="0">
                <a:latin typeface="Century Gothic" panose="020B0502020202020204" pitchFamily="34" charset="0"/>
              </a:rPr>
              <a:t>když pacient sděluje, co a jak </a:t>
            </a:r>
            <a:br>
              <a:rPr lang="cs-CZ" sz="2800" dirty="0">
                <a:latin typeface="Century Gothic" panose="020B0502020202020204" pitchFamily="34" charset="0"/>
              </a:rPr>
            </a:br>
            <a:r>
              <a:rPr lang="cs-CZ" sz="2800" dirty="0">
                <a:latin typeface="Century Gothic" panose="020B0502020202020204" pitchFamily="34" charset="0"/>
              </a:rPr>
              <a:t>ho bolí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553066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altLang="cs-CZ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KOMUNIKACE S PACIENTY S BOLESTÍ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130" y="1740023"/>
            <a:ext cx="9098763" cy="4802819"/>
          </a:xfrm>
        </p:spPr>
        <p:txBody>
          <a:bodyPr/>
          <a:lstStyle/>
          <a:p>
            <a:r>
              <a:rPr lang="cs-CZ" sz="2800" b="1" dirty="0">
                <a:latin typeface="Century Gothic" panose="020B0502020202020204" pitchFamily="34" charset="0"/>
              </a:rPr>
              <a:t>Nebagatelizovat slovní stížnosti pacienta, </a:t>
            </a:r>
            <a:r>
              <a:rPr lang="cs-CZ" sz="2800" dirty="0">
                <a:latin typeface="Century Gothic" panose="020B0502020202020204" pitchFamily="34" charset="0"/>
              </a:rPr>
              <a:t>nikdy</a:t>
            </a:r>
          </a:p>
          <a:p>
            <a:pPr marL="0" indent="0">
              <a:buNone/>
            </a:pPr>
            <a:r>
              <a:rPr lang="cs-CZ" sz="2800" dirty="0">
                <a:latin typeface="Century Gothic" panose="020B0502020202020204" pitchFamily="34" charset="0"/>
              </a:rPr>
              <a:t>   neříkat „to vás nemůže tak bolet“, „to nic není“</a:t>
            </a:r>
          </a:p>
          <a:p>
            <a:pPr>
              <a:spcBef>
                <a:spcPts val="1200"/>
              </a:spcBef>
            </a:pPr>
            <a:r>
              <a:rPr lang="cs-CZ" sz="2800" b="1" dirty="0">
                <a:latin typeface="Century Gothic" panose="020B0502020202020204" pitchFamily="34" charset="0"/>
              </a:rPr>
              <a:t>Pacienta informovat </a:t>
            </a:r>
            <a:r>
              <a:rPr lang="cs-CZ" sz="2800" dirty="0">
                <a:latin typeface="Century Gothic" panose="020B0502020202020204" pitchFamily="34" charset="0"/>
              </a:rPr>
              <a:t>před každým bolestivým</a:t>
            </a:r>
          </a:p>
          <a:p>
            <a:pPr marL="0" indent="0">
              <a:buNone/>
            </a:pPr>
            <a:r>
              <a:rPr lang="cs-CZ" sz="2800" dirty="0">
                <a:latin typeface="Century Gothic" panose="020B0502020202020204" pitchFamily="34" charset="0"/>
              </a:rPr>
              <a:t>   zásahem, že to asi bude bolet, kde a jak to bude</a:t>
            </a:r>
          </a:p>
          <a:p>
            <a:pPr marL="0" indent="0">
              <a:buNone/>
            </a:pPr>
            <a:r>
              <a:rPr lang="cs-CZ" sz="2800" dirty="0">
                <a:latin typeface="Century Gothic" panose="020B0502020202020204" pitchFamily="34" charset="0"/>
              </a:rPr>
              <a:t>   bolet, jak dlouho to bude bolet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9429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CO BYCHOM </a:t>
            </a:r>
            <a:r>
              <a:rPr lang="cs-CZ" sz="49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NEMĚLI</a:t>
            </a:r>
            <a:r>
              <a:rPr lang="cs-CZ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PŘI KOMUNIKACI </a:t>
            </a:r>
            <a:br>
              <a:rPr lang="cs-CZ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</a:br>
            <a:r>
              <a:rPr lang="cs-CZ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S AGRESIVNÍM  PACIENTEM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8493" y="2142477"/>
            <a:ext cx="8915400" cy="440036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cs-CZ" sz="2800" b="1" dirty="0">
                <a:latin typeface="Century Gothic" panose="020B0502020202020204" pitchFamily="34" charset="0"/>
              </a:rPr>
              <a:t>ROZČILOVAT SE </a:t>
            </a:r>
          </a:p>
          <a:p>
            <a:pPr>
              <a:lnSpc>
                <a:spcPct val="150000"/>
              </a:lnSpc>
            </a:pPr>
            <a:r>
              <a:rPr lang="cs-CZ" sz="2800" b="1" dirty="0">
                <a:latin typeface="Century Gothic" panose="020B0502020202020204" pitchFamily="34" charset="0"/>
              </a:rPr>
              <a:t> ZVYŠOVAT HLAS</a:t>
            </a:r>
          </a:p>
          <a:p>
            <a:pPr>
              <a:lnSpc>
                <a:spcPct val="150000"/>
              </a:lnSpc>
            </a:pPr>
            <a:r>
              <a:rPr lang="cs-CZ" sz="2800" b="1" dirty="0">
                <a:latin typeface="Century Gothic" panose="020B0502020202020204" pitchFamily="34" charset="0"/>
              </a:rPr>
              <a:t> OTÁČET SE ZÁDY</a:t>
            </a:r>
          </a:p>
          <a:p>
            <a:pPr>
              <a:lnSpc>
                <a:spcPct val="150000"/>
              </a:lnSpc>
            </a:pPr>
            <a:r>
              <a:rPr lang="cs-CZ" sz="2800" b="1" dirty="0">
                <a:latin typeface="Century Gothic" panose="020B0502020202020204" pitchFamily="34" charset="0"/>
              </a:rPr>
              <a:t>VYJADŘOVAT SE  POHRDAVĚ,  VULGÁRNĚ</a:t>
            </a:r>
          </a:p>
          <a:p>
            <a:pPr marL="0" indent="0">
              <a:buClr>
                <a:schemeClr val="accent2">
                  <a:lumMod val="75000"/>
                </a:schemeClr>
              </a:buCl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54875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AGRESE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130" y="1740023"/>
            <a:ext cx="9098763" cy="4802819"/>
          </a:xfrm>
        </p:spPr>
        <p:txBody>
          <a:bodyPr/>
          <a:lstStyle/>
          <a:p>
            <a:r>
              <a:rPr lang="cs-CZ" sz="2400" dirty="0"/>
              <a:t>Agresi si v sobě neseme jako pozůstatek z historické doby, kdy by naši předkové bez ní nepřežili (</a:t>
            </a:r>
            <a:r>
              <a:rPr lang="cs-CZ" sz="2400" b="1" dirty="0"/>
              <a:t>boj o potravu</a:t>
            </a:r>
            <a:r>
              <a:rPr lang="cs-CZ" sz="2400" dirty="0"/>
              <a:t>, </a:t>
            </a:r>
            <a:r>
              <a:rPr lang="cs-CZ" sz="2400" b="1" dirty="0"/>
              <a:t>přežití,</a:t>
            </a:r>
            <a:r>
              <a:rPr lang="cs-CZ" sz="2400" dirty="0"/>
              <a:t> </a:t>
            </a:r>
            <a:r>
              <a:rPr lang="cs-CZ" sz="2400" b="1" dirty="0" err="1"/>
              <a:t>teritoium</a:t>
            </a:r>
            <a:r>
              <a:rPr lang="cs-CZ" sz="2400" b="1" dirty="0"/>
              <a:t>, hierarchii </a:t>
            </a:r>
            <a:r>
              <a:rPr lang="cs-CZ" sz="2400" dirty="0"/>
              <a:t>v tlupě)</a:t>
            </a:r>
          </a:p>
          <a:p>
            <a:r>
              <a:rPr lang="cs-CZ" sz="2400" dirty="0"/>
              <a:t>Dnešní kultura projevy agrese tlumí, ale neodstraní, </a:t>
            </a:r>
            <a:r>
              <a:rPr lang="cs-CZ" sz="2400" b="1" dirty="0">
                <a:solidFill>
                  <a:schemeClr val="tx1"/>
                </a:solidFill>
              </a:rPr>
              <a:t>agrese je </a:t>
            </a:r>
            <a:r>
              <a:rPr lang="cs-CZ" sz="2400" dirty="0"/>
              <a:t>u civilizovaného člověka považovaná </a:t>
            </a:r>
            <a:br>
              <a:rPr lang="cs-CZ" sz="2400" dirty="0"/>
            </a:br>
            <a:r>
              <a:rPr lang="cs-CZ" sz="2400" dirty="0"/>
              <a:t>za přirozené chování, </a:t>
            </a:r>
            <a:r>
              <a:rPr lang="cs-CZ" sz="2400" b="1" dirty="0">
                <a:solidFill>
                  <a:schemeClr val="tx1"/>
                </a:solidFill>
              </a:rPr>
              <a:t>úzce spjaté ze základním pudem sebezáchovy</a:t>
            </a:r>
          </a:p>
          <a:p>
            <a:r>
              <a:rPr lang="cs-CZ" sz="2400" b="1" dirty="0">
                <a:solidFill>
                  <a:schemeClr val="tx1"/>
                </a:solidFill>
              </a:rPr>
              <a:t>Agrese se pouze prosazuje jinými formami </a:t>
            </a:r>
            <a:r>
              <a:rPr lang="cs-CZ" sz="2400" dirty="0"/>
              <a:t>(války, teror, podvody, společenský vzestup po zádech jiných, pomluvy, zneužívání postavení k vlastnímu prospěchu)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09996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AGRESE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8492" y="2142477"/>
            <a:ext cx="9005025" cy="4400365"/>
          </a:xfrm>
        </p:spPr>
        <p:txBody>
          <a:bodyPr/>
          <a:lstStyle/>
          <a:p>
            <a:r>
              <a:rPr lang="cs-CZ" sz="2800" b="1" dirty="0"/>
              <a:t>Vzniká z jiných příčin než v minulosti </a:t>
            </a:r>
            <a:r>
              <a:rPr lang="cs-CZ" sz="2800" dirty="0"/>
              <a:t>(místo boje o potravu nastoupil boj o peníze)</a:t>
            </a:r>
          </a:p>
          <a:p>
            <a:r>
              <a:rPr lang="cs-CZ" sz="2800" b="1" dirty="0"/>
              <a:t>Názory odborníků se různí</a:t>
            </a:r>
            <a:r>
              <a:rPr lang="cs-CZ" sz="2800" dirty="0"/>
              <a:t>, někteří se domnívají, že agrese přibývá, jiní oponují tvrzením, že se </a:t>
            </a:r>
            <a:r>
              <a:rPr lang="cs-CZ" sz="2800" b="1" dirty="0"/>
              <a:t>nemění její rozsah, ale projevy a cíle </a:t>
            </a:r>
            <a:r>
              <a:rPr lang="cs-CZ" sz="2800" dirty="0"/>
              <a:t>(násilné trestné činy – i proti zdravotníkům)→ dějištěm agrese může být zdravotnické zařízení, </a:t>
            </a:r>
            <a:br>
              <a:rPr lang="cs-CZ" sz="2800" dirty="0"/>
            </a:br>
            <a:r>
              <a:rPr lang="cs-CZ" sz="2800" dirty="0"/>
              <a:t>ale i nahodilé místo při poskytování první pomoci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2490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TEORIE VZNIKU AGRESIVITY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0940" y="1636450"/>
            <a:ext cx="8915400" cy="4968536"/>
          </a:xfrm>
        </p:spPr>
        <p:txBody>
          <a:bodyPr/>
          <a:lstStyle/>
          <a:p>
            <a:pPr marL="0" indent="0">
              <a:buNone/>
            </a:pPr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BIOLOGICKÁ TEORIE:</a:t>
            </a:r>
          </a:p>
          <a:p>
            <a:r>
              <a:rPr lang="cs-CZ" sz="2400" dirty="0"/>
              <a:t>Agresivita </a:t>
            </a:r>
            <a:r>
              <a:rPr lang="cs-CZ" sz="2400" b="1" dirty="0"/>
              <a:t>je částečně ovlivněna biologickými faktory</a:t>
            </a:r>
            <a:r>
              <a:rPr lang="cs-CZ" sz="2400" dirty="0"/>
              <a:t>, jako jsou </a:t>
            </a:r>
            <a:r>
              <a:rPr lang="cs-CZ" sz="2400" b="1" dirty="0"/>
              <a:t>genetika, hormonální hladiny </a:t>
            </a:r>
            <a:r>
              <a:rPr lang="cs-CZ" sz="2400" dirty="0"/>
              <a:t>(například testosteron) nebo </a:t>
            </a:r>
            <a:r>
              <a:rPr lang="cs-CZ" sz="2400" b="1" dirty="0"/>
              <a:t>stav nervového systému</a:t>
            </a:r>
            <a:r>
              <a:rPr lang="cs-CZ" sz="2400" dirty="0"/>
              <a:t>.</a:t>
            </a:r>
          </a:p>
          <a:p>
            <a:r>
              <a:rPr lang="cs-CZ" sz="2400" dirty="0"/>
              <a:t>Některé výzkumy naznačují, že </a:t>
            </a:r>
            <a:r>
              <a:rPr lang="cs-CZ" sz="2400" b="1" dirty="0"/>
              <a:t>změny v mozkových strukturách,</a:t>
            </a:r>
            <a:r>
              <a:rPr lang="cs-CZ" sz="2400" dirty="0"/>
              <a:t> jako je amygdala nebo </a:t>
            </a:r>
            <a:r>
              <a:rPr lang="cs-CZ" sz="2400" dirty="0" err="1"/>
              <a:t>prefrontální</a:t>
            </a:r>
            <a:r>
              <a:rPr lang="cs-CZ" sz="2400" dirty="0"/>
              <a:t> kortex, mohou přispívat k agresivnímu chování</a:t>
            </a:r>
            <a:r>
              <a:rPr lang="cs-CZ" dirty="0"/>
              <a:t>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8733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TEORIE VZNIKU AGRESIVITY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4008" y="1509205"/>
            <a:ext cx="9089885" cy="50336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 dirty="0">
                <a:solidFill>
                  <a:schemeClr val="accent1">
                    <a:lumMod val="75000"/>
                  </a:schemeClr>
                </a:solidFill>
              </a:rPr>
              <a:t>PSYCHOLOGICKÁ TEORIE:</a:t>
            </a:r>
          </a:p>
          <a:p>
            <a:r>
              <a:rPr lang="cs-CZ" sz="2000" dirty="0"/>
              <a:t>Podle Sigmunda Freuda je agresivita </a:t>
            </a:r>
            <a:r>
              <a:rPr lang="cs-CZ" sz="2000" b="1" dirty="0"/>
              <a:t>výsledkem pudů</a:t>
            </a:r>
            <a:r>
              <a:rPr lang="cs-CZ" sz="2000" dirty="0"/>
              <a:t>, konkrétně pudu smrti (</a:t>
            </a:r>
            <a:r>
              <a:rPr lang="cs-CZ" sz="2000" dirty="0" err="1"/>
              <a:t>thanatos</a:t>
            </a:r>
            <a:r>
              <a:rPr lang="cs-CZ" sz="2000" dirty="0"/>
              <a:t>), který je v konfliktu s pudem života (</a:t>
            </a:r>
            <a:r>
              <a:rPr lang="cs-CZ" sz="2000" dirty="0" err="1"/>
              <a:t>eros</a:t>
            </a:r>
            <a:r>
              <a:rPr lang="cs-CZ" sz="2000" dirty="0"/>
              <a:t>).</a:t>
            </a:r>
          </a:p>
          <a:p>
            <a:r>
              <a:rPr lang="cs-CZ" sz="2000" dirty="0"/>
              <a:t>Behavioristický přístup tvrdí, že </a:t>
            </a:r>
            <a:r>
              <a:rPr lang="cs-CZ" sz="2000" b="1" dirty="0"/>
              <a:t>agresivní chování je naučeno prostřednictvím posilování</a:t>
            </a:r>
            <a:r>
              <a:rPr lang="cs-CZ" sz="2000" dirty="0"/>
              <a:t>, například když je </a:t>
            </a:r>
            <a:r>
              <a:rPr lang="cs-CZ" sz="2000" b="1" dirty="0"/>
              <a:t>odměněno</a:t>
            </a:r>
            <a:r>
              <a:rPr lang="cs-CZ" sz="2000" dirty="0"/>
              <a:t> nebo </a:t>
            </a:r>
            <a:r>
              <a:rPr lang="cs-CZ" sz="2000" b="1" dirty="0"/>
              <a:t>vede</a:t>
            </a:r>
            <a:r>
              <a:rPr lang="cs-CZ" sz="2000" dirty="0"/>
              <a:t> </a:t>
            </a:r>
            <a:br>
              <a:rPr lang="cs-CZ" sz="2000" dirty="0"/>
            </a:br>
            <a:r>
              <a:rPr lang="cs-CZ" sz="2000" b="1" dirty="0"/>
              <a:t>k dosažení cíle.</a:t>
            </a:r>
          </a:p>
          <a:p>
            <a:pPr marL="0" indent="0">
              <a:buNone/>
            </a:pPr>
            <a:r>
              <a:rPr lang="cs-CZ" sz="2000" b="1" dirty="0">
                <a:solidFill>
                  <a:schemeClr val="accent1">
                    <a:lumMod val="75000"/>
                  </a:schemeClr>
                </a:solidFill>
              </a:rPr>
              <a:t>SOCIÁLNÍ TEORIE:</a:t>
            </a:r>
          </a:p>
          <a:p>
            <a:r>
              <a:rPr lang="cs-CZ" sz="2000" dirty="0"/>
              <a:t>Teorie sociálního učení Alberta Bandury zdůrazňuje, že </a:t>
            </a:r>
            <a:r>
              <a:rPr lang="cs-CZ" sz="2000" b="1" dirty="0"/>
              <a:t>lidé se učí agresi pozorováním a napodobováním druhých </a:t>
            </a:r>
            <a:r>
              <a:rPr lang="cs-CZ" sz="2000" dirty="0"/>
              <a:t>(modelování), </a:t>
            </a:r>
            <a:r>
              <a:rPr lang="cs-CZ" sz="2000" b="1" dirty="0"/>
              <a:t>zejména pokud  je toto chování odměněno.</a:t>
            </a:r>
          </a:p>
          <a:p>
            <a:r>
              <a:rPr lang="cs-CZ" sz="2000" b="1" dirty="0"/>
              <a:t>Sociální faktory</a:t>
            </a:r>
            <a:r>
              <a:rPr lang="cs-CZ" sz="2000" dirty="0"/>
              <a:t> mohou hrát </a:t>
            </a:r>
            <a:r>
              <a:rPr lang="cs-CZ" sz="2000" b="1" dirty="0"/>
              <a:t>významnou roli ve formování agresivních tendencí  </a:t>
            </a:r>
            <a:r>
              <a:rPr lang="cs-CZ" sz="2000" dirty="0"/>
              <a:t>jako je tlak vrstevníků, rodinné prostředí nebo vliv médií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6574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84BFD-AB8F-44DC-8835-39BA306D7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206" y="624110"/>
            <a:ext cx="8911687" cy="1280890"/>
          </a:xfrm>
        </p:spPr>
        <p:txBody>
          <a:bodyPr/>
          <a:lstStyle/>
          <a:p>
            <a:r>
              <a:rPr lang="cs-CZ" b="1" dirty="0">
                <a:solidFill>
                  <a:schemeClr val="accent1"/>
                </a:solidFill>
              </a:rPr>
              <a:t>TEORIE VZNIKU AGRESIVITY</a:t>
            </a:r>
            <a:endParaRPr lang="cs-CZ" dirty="0">
              <a:solidFill>
                <a:schemeClr val="accent1"/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9D4011C-E5C2-41E7-91B9-E0247BF55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8493" y="2142477"/>
            <a:ext cx="8915400" cy="4400365"/>
          </a:xfrm>
        </p:spPr>
        <p:txBody>
          <a:bodyPr>
            <a:normAutofit lnSpcReduction="10000"/>
          </a:bodyPr>
          <a:lstStyle/>
          <a:p>
            <a:endParaRPr lang="cs-CZ" sz="2000" b="1" dirty="0"/>
          </a:p>
          <a:p>
            <a:pPr marL="0" indent="0">
              <a:buNone/>
            </a:pPr>
            <a:r>
              <a:rPr lang="cs-CZ" sz="2000" b="1" dirty="0">
                <a:solidFill>
                  <a:schemeClr val="accent1">
                    <a:lumMod val="75000"/>
                  </a:schemeClr>
                </a:solidFill>
              </a:rPr>
              <a:t>EKOLOGICKÁ TEORIE</a:t>
            </a:r>
            <a:r>
              <a:rPr lang="cs-CZ" sz="2000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r>
              <a:rPr lang="cs-CZ" sz="2000" dirty="0"/>
              <a:t>Agresivita může být </a:t>
            </a:r>
            <a:r>
              <a:rPr lang="cs-CZ" sz="2000" b="1" dirty="0"/>
              <a:t>reakcí na stresory v okolním prostředí</a:t>
            </a:r>
            <a:r>
              <a:rPr lang="cs-CZ" sz="2000" dirty="0"/>
              <a:t>, jako jsou </a:t>
            </a:r>
            <a:r>
              <a:rPr lang="cs-CZ" sz="2000" b="1" dirty="0"/>
              <a:t>sociáln</a:t>
            </a:r>
            <a:r>
              <a:rPr lang="cs-CZ" sz="2000" dirty="0"/>
              <a:t>í </a:t>
            </a:r>
            <a:r>
              <a:rPr lang="cs-CZ" sz="2000" b="1" dirty="0"/>
              <a:t>nerovnosti</a:t>
            </a:r>
            <a:r>
              <a:rPr lang="cs-CZ" sz="2000" dirty="0"/>
              <a:t>, </a:t>
            </a:r>
            <a:r>
              <a:rPr lang="cs-CZ" sz="2000" b="1" dirty="0"/>
              <a:t>nedostatek zdrojů </a:t>
            </a:r>
            <a:r>
              <a:rPr lang="cs-CZ" sz="2000" dirty="0"/>
              <a:t>nebo </a:t>
            </a:r>
            <a:r>
              <a:rPr lang="cs-CZ" sz="2000" b="1" dirty="0"/>
              <a:t>vyhrocené konflikty </a:t>
            </a:r>
            <a:br>
              <a:rPr lang="cs-CZ" sz="2000" b="1" dirty="0"/>
            </a:br>
            <a:r>
              <a:rPr lang="cs-CZ" sz="2000" b="1" dirty="0"/>
              <a:t>ve společnosti</a:t>
            </a:r>
            <a:r>
              <a:rPr lang="cs-CZ" sz="2000" dirty="0"/>
              <a:t>.</a:t>
            </a:r>
          </a:p>
          <a:p>
            <a:pPr marL="0" indent="0">
              <a:buNone/>
            </a:pPr>
            <a:r>
              <a:rPr lang="cs-CZ" sz="2000" b="1" dirty="0">
                <a:solidFill>
                  <a:schemeClr val="accent1">
                    <a:lumMod val="75000"/>
                  </a:schemeClr>
                </a:solidFill>
              </a:rPr>
              <a:t>FRUSTRAČNÍ TEORIE:</a:t>
            </a:r>
            <a:endParaRPr lang="cs-CZ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cs-CZ" sz="2000" dirty="0"/>
              <a:t>Tato teorie tvrdí, že agresivita vzniká jako </a:t>
            </a:r>
            <a:r>
              <a:rPr lang="cs-CZ" sz="2000" b="1" dirty="0"/>
              <a:t>reakce na frustraci</a:t>
            </a:r>
            <a:r>
              <a:rPr lang="cs-CZ" sz="2000" dirty="0"/>
              <a:t>, tedy na situaci, kdy </a:t>
            </a:r>
            <a:r>
              <a:rPr lang="cs-CZ" sz="2000" b="1" dirty="0"/>
              <a:t>jedinec nemůže dosáhnout svého cíle</a:t>
            </a:r>
          </a:p>
          <a:p>
            <a:pPr marL="0" indent="0">
              <a:buNone/>
            </a:pPr>
            <a:r>
              <a:rPr lang="cs-CZ" sz="2000" b="1" dirty="0">
                <a:solidFill>
                  <a:schemeClr val="accent1">
                    <a:lumMod val="75000"/>
                  </a:schemeClr>
                </a:solidFill>
              </a:rPr>
              <a:t>EVOLUČNÍ TEORIE</a:t>
            </a:r>
            <a:r>
              <a:rPr lang="cs-CZ" sz="2000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r>
              <a:rPr lang="cs-CZ" sz="2000" dirty="0"/>
              <a:t>Agresivita může být chápána jako </a:t>
            </a:r>
            <a:r>
              <a:rPr lang="cs-CZ" sz="2000" b="1" dirty="0"/>
              <a:t>vývojová adaptace, která zvyšuje šance na přežití a reprodukci</a:t>
            </a:r>
            <a:r>
              <a:rPr lang="cs-CZ" sz="2000" dirty="0"/>
              <a:t>, například v boji o zdroje nebo partnera.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7216709"/>
      </p:ext>
    </p:extLst>
  </p:cSld>
  <p:clrMapOvr>
    <a:masterClrMapping/>
  </p:clrMapOvr>
</p:sld>
</file>

<file path=ppt/theme/theme1.xml><?xml version="1.0" encoding="utf-8"?>
<a:theme xmlns:a="http://schemas.openxmlformats.org/drawingml/2006/main" name="Stébla">
  <a:themeElements>
    <a:clrScheme name="Fialová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506</TotalTime>
  <Words>2073</Words>
  <Application>Microsoft Office PowerPoint</Application>
  <PresentationFormat>Širokoúhlá obrazovka</PresentationFormat>
  <Paragraphs>190</Paragraphs>
  <Slides>33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33</vt:i4>
      </vt:variant>
    </vt:vector>
  </HeadingPairs>
  <TitlesOfParts>
    <vt:vector size="38" baseType="lpstr">
      <vt:lpstr>Arial</vt:lpstr>
      <vt:lpstr>Century Gothic</vt:lpstr>
      <vt:lpstr>Times New Roman</vt:lpstr>
      <vt:lpstr>Wingdings 3</vt:lpstr>
      <vt:lpstr>Stébla</vt:lpstr>
      <vt:lpstr>KOMUNIKACE  S AGRESIVNÍM PACIENTEM</vt:lpstr>
      <vt:lpstr>KOMUNIKACE S NEMOCNÝM  S PROBLÉMOVÝM CHOVÁNÍM</vt:lpstr>
      <vt:lpstr>OBECNÉ ZÁSADY</vt:lpstr>
      <vt:lpstr>CO BYCHOM NEMĚLI PŘI KOMUNIKACI  S AGRESIVNÍM  PACIENTEM</vt:lpstr>
      <vt:lpstr>AGRESE</vt:lpstr>
      <vt:lpstr>AGRESE</vt:lpstr>
      <vt:lpstr>TEORIE VZNIKU AGRESIVITY</vt:lpstr>
      <vt:lpstr>TEORIE VZNIKU AGRESIVITY</vt:lpstr>
      <vt:lpstr>TEORIE VZNIKU AGRESIVITY</vt:lpstr>
      <vt:lpstr>AGRESIVNÍ PACIENT</vt:lpstr>
      <vt:lpstr>SPOUŠTĚČ AGRESE</vt:lpstr>
      <vt:lpstr>PROJEVY AGRESE</vt:lpstr>
      <vt:lpstr>JAK KOMUNIKOVAT S AGRESIVNÍM PACIENTEM?</vt:lpstr>
      <vt:lpstr>JAK KOMUNIKOVAT S AGRESIVNÍM PACIENTEM?</vt:lpstr>
      <vt:lpstr>JAK KOMUNIKOVAT S AGRESIVNÍM PACIENTEM?</vt:lpstr>
      <vt:lpstr>JAK KOMUNIKOVAT S AGRESIVNÍM PACIENTEM?</vt:lpstr>
      <vt:lpstr>JAK KOMUNIKOVAT S AGRESIVNÍM PACIENTEM?</vt:lpstr>
      <vt:lpstr>JAK KOMUNIKOVAT S AGRESIVNÍM PACIENTEM?</vt:lpstr>
      <vt:lpstr>JAK KOMUNIKOVAT S AGRESIVNÍM PACIENTEM?</vt:lpstr>
      <vt:lpstr>JAK KOMUNIKOVAT S AGRESIVNÍM PACIENTEM? OBECNÁ PRAVIDLA</vt:lpstr>
      <vt:lpstr>JAK KOMUNIKOVAT S AGRESIVNÍM PACIENTEM? OBECNÁ PRAVIDLA</vt:lpstr>
      <vt:lpstr>JAK KOMUNIKOVAT S AGRESIVNÍM PACIENTEM? OBECNÁ PRAVIDLA</vt:lpstr>
      <vt:lpstr>PAMATUJTE</vt:lpstr>
      <vt:lpstr>KOMUNIKACE  S PACIENTEM S BOLESTÍ</vt:lpstr>
      <vt:lpstr>BOLEST</vt:lpstr>
      <vt:lpstr>BOLEST</vt:lpstr>
      <vt:lpstr>BOLEST</vt:lpstr>
      <vt:lpstr>ZVLÁDÁNÍ AKUTNÍ BOLESTI</vt:lpstr>
      <vt:lpstr>ZVLÁDÁNÍ AKUTNÍ BOLESTI</vt:lpstr>
      <vt:lpstr>ZVLÁDÁNÍ CHRONICKÉ BOLESTI</vt:lpstr>
      <vt:lpstr>ZVLÁDÁNÍ CHRONICKÉ BOLESTI</vt:lpstr>
      <vt:lpstr>KOMUNIKACE S PACIENTY S BOLESTÍ</vt:lpstr>
      <vt:lpstr>KOMUNIKACE S PACIENTY S BOLESTÍ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KOMUNIKACE  S AGRESIVNÍM PACIENTEM</dc:title>
  <dc:creator>Mynaříková Eva, Mgr. Ph.D.</dc:creator>
  <cp:lastModifiedBy>Mynaříková Eva, Mgr. Ph.D.</cp:lastModifiedBy>
  <cp:revision>37</cp:revision>
  <dcterms:created xsi:type="dcterms:W3CDTF">2025-03-09T19:14:36Z</dcterms:created>
  <dcterms:modified xsi:type="dcterms:W3CDTF">2025-03-19T10:02:48Z</dcterms:modified>
</cp:coreProperties>
</file>