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9" r:id="rId9"/>
    <p:sldId id="270" r:id="rId10"/>
    <p:sldId id="271" r:id="rId11"/>
    <p:sldId id="268" r:id="rId12"/>
    <p:sldId id="264" r:id="rId13"/>
    <p:sldId id="265" r:id="rId14"/>
    <p:sldId id="266" r:id="rId15"/>
    <p:sldId id="267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6F5F8E2-07EA-424A-925B-DE10102C5E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>
                <a:solidFill>
                  <a:schemeClr val="accent2"/>
                </a:solidFill>
              </a:rPr>
              <a:t>KOMUNIKACE S VÁŽNĚ NEMOCNÝMI </a:t>
            </a:r>
            <a:br>
              <a:rPr lang="cs-CZ" b="1" dirty="0">
                <a:solidFill>
                  <a:schemeClr val="accent2"/>
                </a:solidFill>
              </a:rPr>
            </a:br>
            <a:r>
              <a:rPr lang="cs-CZ" b="1" dirty="0">
                <a:solidFill>
                  <a:schemeClr val="accent2"/>
                </a:solidFill>
              </a:rPr>
              <a:t>A S UMÍRAJÍCÍMI PACIENTY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ADEF2059-3E61-41E4-9661-45916961D91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57037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61BE068-956E-4FA2-9D14-2EF5348B0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276838"/>
            <a:ext cx="8911687" cy="813732"/>
          </a:xfrm>
        </p:spPr>
        <p:txBody>
          <a:bodyPr>
            <a:normAutofit/>
          </a:bodyPr>
          <a:lstStyle/>
          <a:p>
            <a:r>
              <a:rPr lang="cs-CZ" b="1" dirty="0">
                <a:solidFill>
                  <a:schemeClr val="accent2"/>
                </a:solidFill>
              </a:rPr>
              <a:t>SPECIALIZOVANÉ PALIATIVNÍ PÉČE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4C9EDF9-21D8-444A-AD99-178FA7186A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6493" y="1015068"/>
            <a:ext cx="8911687" cy="5776349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dirty="0"/>
              <a:t>Paliativní péče specializovaná </a:t>
            </a:r>
            <a:r>
              <a:rPr lang="cs-CZ" b="1" dirty="0"/>
              <a:t>je multiprofesní péče </a:t>
            </a:r>
            <a:r>
              <a:rPr lang="cs-CZ" dirty="0"/>
              <a:t>poskytovaná pacientům a jejich rodinám týmem odborníků, kteří jsou v paliativní péči speciálně vzděláni a disponují potřebnými zkušenostmi (lékař, sestra, zdravotně sociální pracovník, kaplan)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b="1" dirty="0"/>
              <a:t>Zařízení domácí </a:t>
            </a:r>
            <a:r>
              <a:rPr lang="cs-CZ" dirty="0"/>
              <a:t>(domácí či mobilní hospic) – specializovaná péče </a:t>
            </a:r>
            <a:br>
              <a:rPr lang="cs-CZ" dirty="0"/>
            </a:br>
            <a:r>
              <a:rPr lang="cs-CZ" dirty="0"/>
              <a:t>v domácím prostředí formou návštěv lékaře-specialisty, sester (režim 24/7), garantuje vybavení pomůckami (polohovací lůžko, kyslík,..)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b="1" dirty="0"/>
              <a:t>Hospic</a:t>
            </a:r>
            <a:r>
              <a:rPr lang="cs-CZ" dirty="0"/>
              <a:t> – samostatně stojící lůžkové zařízení pro pacienty v </a:t>
            </a:r>
            <a:r>
              <a:rPr lang="cs-CZ" dirty="0" err="1"/>
              <a:t>preterminální</a:t>
            </a:r>
            <a:r>
              <a:rPr lang="cs-CZ" dirty="0"/>
              <a:t> </a:t>
            </a:r>
            <a:br>
              <a:rPr lang="cs-CZ" dirty="0"/>
            </a:br>
            <a:r>
              <a:rPr lang="cs-CZ" dirty="0"/>
              <a:t>a terminální fázi nevyléčitelného onemocnění, obvyklá doba pobytu 3 – 4 týdny, důraz na individuální potřeby „</a:t>
            </a:r>
            <a:r>
              <a:rPr lang="cs-CZ" b="1" dirty="0"/>
              <a:t>úcta k člověku jako jedinečné </a:t>
            </a:r>
            <a:br>
              <a:rPr lang="cs-CZ" b="1" dirty="0"/>
            </a:br>
            <a:r>
              <a:rPr lang="cs-CZ" b="1" dirty="0"/>
              <a:t>a neopakovatelné bytosti“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endParaRPr lang="cs-CZ" sz="1200" b="1" dirty="0"/>
          </a:p>
        </p:txBody>
      </p:sp>
    </p:spTree>
    <p:extLst>
      <p:ext uri="{BB962C8B-B14F-4D97-AF65-F5344CB8AC3E}">
        <p14:creationId xmlns:p14="http://schemas.microsoft.com/office/powerpoint/2010/main" val="30365232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61BE068-956E-4FA2-9D14-2EF5348B0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>
                <a:solidFill>
                  <a:schemeClr val="accent2"/>
                </a:solidFill>
              </a:rPr>
              <a:t>SPECIALIZOVANÉ PALIATIVNÍ PÉČE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4C9EDF9-21D8-444A-AD99-178FA7186A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6493" y="1535837"/>
            <a:ext cx="8911687" cy="525558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dirty="0"/>
              <a:t>Specializovaná paliativní péče ve zdravotnických zařízeních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dirty="0"/>
              <a:t>Specializované ambulance paliativní péče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dirty="0"/>
              <a:t>Denní stacionář paliativní péče (edukační, relaxační aktivity pro pacienty, kteří žijí doma)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dirty="0"/>
              <a:t>Zvláštní zařízení specializované paliativní péče (poradny, tísňové linky pro určité diagnostické skupiny)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endParaRPr lang="cs-CZ" sz="1200" b="1" dirty="0"/>
          </a:p>
        </p:txBody>
      </p:sp>
    </p:spTree>
    <p:extLst>
      <p:ext uri="{BB962C8B-B14F-4D97-AF65-F5344CB8AC3E}">
        <p14:creationId xmlns:p14="http://schemas.microsoft.com/office/powerpoint/2010/main" val="34920840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61BE068-956E-4FA2-9D14-2EF5348B0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>
                <a:solidFill>
                  <a:schemeClr val="accent2"/>
                </a:solidFill>
              </a:rPr>
              <a:t>DOPORUČENÍ PRO KOMUNIKACI </a:t>
            </a:r>
            <a:br>
              <a:rPr lang="cs-CZ" b="1" dirty="0">
                <a:solidFill>
                  <a:schemeClr val="accent2"/>
                </a:solidFill>
              </a:rPr>
            </a:br>
            <a:r>
              <a:rPr lang="cs-CZ" b="1" dirty="0">
                <a:solidFill>
                  <a:schemeClr val="accent2"/>
                </a:solidFill>
              </a:rPr>
              <a:t>S POZŮSTALÝMI 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4C9EDF9-21D8-444A-AD99-178FA7186A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76870" y="2459115"/>
            <a:ext cx="8841310" cy="4332301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000" dirty="0"/>
              <a:t>Smrt blízkého člověka = extrémní zásah do života pozůstalých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000" dirty="0"/>
              <a:t>Pozůstalí prožívají </a:t>
            </a:r>
            <a:r>
              <a:rPr lang="cs-CZ" sz="2000" u="sng" dirty="0"/>
              <a:t>po náhlé ztrátě </a:t>
            </a:r>
            <a:r>
              <a:rPr lang="cs-CZ" sz="2000" dirty="0"/>
              <a:t>dosti dlouho pocit životního vykolejení, osamělost, úzkost a depresi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000" dirty="0"/>
              <a:t>Pozůstalí potřebují pomoc – sestra svojí empatickou, vstřícnou komunikací může tuto podporu poskytnout. Proto musí znát průběh procesu truchlení</a:t>
            </a:r>
          </a:p>
          <a:p>
            <a:pPr marL="0" indent="0">
              <a:buNone/>
            </a:pPr>
            <a:endParaRPr lang="cs-CZ" sz="1200" b="1" dirty="0"/>
          </a:p>
        </p:txBody>
      </p:sp>
    </p:spTree>
    <p:extLst>
      <p:ext uri="{BB962C8B-B14F-4D97-AF65-F5344CB8AC3E}">
        <p14:creationId xmlns:p14="http://schemas.microsoft.com/office/powerpoint/2010/main" val="31218332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61BE068-956E-4FA2-9D14-2EF5348B0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>
                <a:solidFill>
                  <a:schemeClr val="accent2"/>
                </a:solidFill>
              </a:rPr>
              <a:t>DOPORUČENÍ PRO KOMUNIKACI </a:t>
            </a:r>
            <a:br>
              <a:rPr lang="cs-CZ" b="1" dirty="0">
                <a:solidFill>
                  <a:schemeClr val="accent2"/>
                </a:solidFill>
              </a:rPr>
            </a:br>
            <a:r>
              <a:rPr lang="cs-CZ" b="1" dirty="0">
                <a:solidFill>
                  <a:schemeClr val="accent2"/>
                </a:solidFill>
              </a:rPr>
              <a:t>S POZŮSTALÝMI 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4C9EDF9-21D8-444A-AD99-178FA7186A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76870" y="2459115"/>
            <a:ext cx="8841310" cy="4332301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000" dirty="0"/>
              <a:t>Smrt blízkého člověka = extrémní zásah do života pozůstalých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000" dirty="0"/>
              <a:t>Pozůstalí prožívají </a:t>
            </a:r>
            <a:r>
              <a:rPr lang="cs-CZ" sz="2000" u="sng" dirty="0"/>
              <a:t>po náhlé ztrátě </a:t>
            </a:r>
            <a:r>
              <a:rPr lang="cs-CZ" sz="2000" dirty="0"/>
              <a:t>dosti dlouho pocit životního vykolejení, osamělost, úzkost a depresi</a:t>
            </a:r>
          </a:p>
          <a:p>
            <a:r>
              <a:rPr lang="cs-CZ" sz="2000" dirty="0"/>
              <a:t>Normální </a:t>
            </a:r>
            <a:r>
              <a:rPr lang="cs-CZ" sz="2000" b="1" dirty="0"/>
              <a:t>proces truchlení </a:t>
            </a:r>
            <a:r>
              <a:rPr lang="cs-CZ" sz="2000" dirty="0"/>
              <a:t>jako přirozená reakce na smrt blízké osoby (Kubíčková, 2001) </a:t>
            </a:r>
            <a:r>
              <a:rPr lang="cs-CZ" sz="2000" b="1" dirty="0"/>
              <a:t>tři stadia</a:t>
            </a:r>
            <a:r>
              <a:rPr lang="cs-CZ" sz="2000" dirty="0"/>
              <a:t>:</a:t>
            </a:r>
          </a:p>
          <a:p>
            <a:pPr marL="892800"/>
            <a:r>
              <a:rPr lang="cs-CZ" sz="2000" dirty="0"/>
              <a:t>krátké </a:t>
            </a:r>
            <a:r>
              <a:rPr lang="cs-CZ" sz="2000" b="1" dirty="0"/>
              <a:t>období otřesu</a:t>
            </a:r>
          </a:p>
          <a:p>
            <a:pPr marL="892800"/>
            <a:r>
              <a:rPr lang="cs-CZ" sz="2000" dirty="0"/>
              <a:t>období </a:t>
            </a:r>
            <a:r>
              <a:rPr lang="cs-CZ" sz="2000" b="1" dirty="0"/>
              <a:t>intenzivního zármutku a žalu</a:t>
            </a:r>
          </a:p>
          <a:p>
            <a:pPr marL="892800"/>
            <a:r>
              <a:rPr lang="cs-CZ" sz="2000" dirty="0"/>
              <a:t>období </a:t>
            </a:r>
            <a:r>
              <a:rPr lang="cs-CZ" sz="2000" b="1" dirty="0"/>
              <a:t>rekonvalescence (uzdravování), </a:t>
            </a:r>
            <a:r>
              <a:rPr lang="cs-CZ" sz="2000" dirty="0"/>
              <a:t>kdy se pozůstalí vracejí k normálními společenskému životu</a:t>
            </a:r>
          </a:p>
          <a:p>
            <a:pPr marL="0" indent="0">
              <a:buNone/>
            </a:pPr>
            <a:endParaRPr lang="cs-CZ" sz="1200" b="1" dirty="0"/>
          </a:p>
        </p:txBody>
      </p:sp>
    </p:spTree>
    <p:extLst>
      <p:ext uri="{BB962C8B-B14F-4D97-AF65-F5344CB8AC3E}">
        <p14:creationId xmlns:p14="http://schemas.microsoft.com/office/powerpoint/2010/main" val="6535842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61BE068-956E-4FA2-9D14-2EF5348B0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>
                <a:solidFill>
                  <a:schemeClr val="accent2"/>
                </a:solidFill>
              </a:rPr>
              <a:t>DOPORUČENÍ PRO KOMUNIKACI </a:t>
            </a:r>
            <a:br>
              <a:rPr lang="cs-CZ" b="1" dirty="0">
                <a:solidFill>
                  <a:schemeClr val="accent2"/>
                </a:solidFill>
              </a:rPr>
            </a:br>
            <a:r>
              <a:rPr lang="cs-CZ" b="1" dirty="0">
                <a:solidFill>
                  <a:schemeClr val="accent2"/>
                </a:solidFill>
              </a:rPr>
              <a:t>S POZŮSTALÝMI 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4C9EDF9-21D8-444A-AD99-178FA7186A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76870" y="2086253"/>
            <a:ext cx="8841310" cy="4705164"/>
          </a:xfrm>
        </p:spPr>
        <p:txBody>
          <a:bodyPr>
            <a:noAutofit/>
          </a:bodyPr>
          <a:lstStyle/>
          <a:p>
            <a:pPr>
              <a:spcAft>
                <a:spcPts val="1000"/>
              </a:spcAft>
            </a:pPr>
            <a:r>
              <a:rPr lang="cs-CZ" sz="2000" b="1" dirty="0"/>
              <a:t>Zajistit klidné prostředí </a:t>
            </a:r>
            <a:r>
              <a:rPr lang="cs-CZ" sz="2000" dirty="0"/>
              <a:t>pro rozhovor s pozůstalými (nesdělovat informace ve stoje, na chodbě!)</a:t>
            </a:r>
          </a:p>
          <a:p>
            <a:pPr>
              <a:spcAft>
                <a:spcPts val="1000"/>
              </a:spcAft>
            </a:pPr>
            <a:r>
              <a:rPr lang="cs-CZ" sz="2000" dirty="0"/>
              <a:t>Vyhradit si </a:t>
            </a:r>
            <a:r>
              <a:rPr lang="cs-CZ" sz="2000" b="1" dirty="0"/>
              <a:t>dostatek času </a:t>
            </a:r>
            <a:r>
              <a:rPr lang="cs-CZ" sz="2000" dirty="0"/>
              <a:t>pro rozhovor</a:t>
            </a:r>
          </a:p>
          <a:p>
            <a:pPr>
              <a:spcAft>
                <a:spcPts val="1000"/>
              </a:spcAft>
            </a:pPr>
            <a:r>
              <a:rPr lang="cs-CZ" sz="2000" b="1" dirty="0"/>
              <a:t>Zachovat</a:t>
            </a:r>
            <a:r>
              <a:rPr lang="cs-CZ" sz="2000" dirty="0"/>
              <a:t> všechny </a:t>
            </a:r>
            <a:r>
              <a:rPr lang="cs-CZ" sz="2000" b="1" dirty="0"/>
              <a:t>společenské rituály </a:t>
            </a:r>
            <a:r>
              <a:rPr lang="cs-CZ" sz="2000" dirty="0"/>
              <a:t>(představit se, posadit </a:t>
            </a:r>
            <a:br>
              <a:rPr lang="cs-CZ" sz="2000" dirty="0"/>
            </a:br>
            <a:r>
              <a:rPr lang="cs-CZ" sz="2000" dirty="0"/>
              <a:t>se spolu, vyjádřit pozůstalým lítost)</a:t>
            </a:r>
          </a:p>
          <a:p>
            <a:pPr>
              <a:spcAft>
                <a:spcPts val="1000"/>
              </a:spcAft>
            </a:pPr>
            <a:r>
              <a:rPr lang="cs-CZ" sz="2000" dirty="0"/>
              <a:t>Při rozhovoru se </a:t>
            </a:r>
            <a:r>
              <a:rPr lang="cs-CZ" sz="2000" b="1" dirty="0"/>
              <a:t>vyjadřovat věcně </a:t>
            </a:r>
            <a:r>
              <a:rPr lang="cs-CZ" sz="2000" dirty="0"/>
              <a:t>(zemřel, smrt), nesnažit </a:t>
            </a:r>
            <a:br>
              <a:rPr lang="cs-CZ" sz="2000" dirty="0"/>
            </a:br>
            <a:r>
              <a:rPr lang="cs-CZ" sz="2000" dirty="0"/>
              <a:t>se o zmírňující opisy (stalo se to)</a:t>
            </a:r>
          </a:p>
          <a:p>
            <a:pPr>
              <a:spcAft>
                <a:spcPts val="1000"/>
              </a:spcAft>
            </a:pPr>
            <a:r>
              <a:rPr lang="cs-CZ" sz="2000" dirty="0"/>
              <a:t>Popsat okolnosti úmrtí, a </a:t>
            </a:r>
            <a:r>
              <a:rPr lang="cs-CZ" sz="2000" b="1" dirty="0"/>
              <a:t>používat</a:t>
            </a:r>
            <a:r>
              <a:rPr lang="cs-CZ" sz="2000" dirty="0"/>
              <a:t> </a:t>
            </a:r>
            <a:r>
              <a:rPr lang="cs-CZ" sz="2000" b="1" dirty="0"/>
              <a:t>slova</a:t>
            </a:r>
            <a:r>
              <a:rPr lang="cs-CZ" sz="2000" dirty="0"/>
              <a:t>, která jsou pro pozůstalé </a:t>
            </a:r>
            <a:r>
              <a:rPr lang="cs-CZ" sz="2000" b="1" dirty="0"/>
              <a:t>úlevná</a:t>
            </a:r>
            <a:r>
              <a:rPr lang="cs-CZ" sz="2000" dirty="0"/>
              <a:t> (netrpěl, umřel ve spánku)</a:t>
            </a:r>
          </a:p>
          <a:p>
            <a:pPr>
              <a:spcAft>
                <a:spcPts val="1000"/>
              </a:spcAft>
            </a:pPr>
            <a:r>
              <a:rPr lang="cs-CZ" sz="2000" dirty="0"/>
              <a:t>Být </a:t>
            </a:r>
            <a:r>
              <a:rPr lang="cs-CZ" sz="2000" b="1" dirty="0"/>
              <a:t>citlivý, trpělivý</a:t>
            </a:r>
          </a:p>
          <a:p>
            <a:pPr marL="0" indent="0">
              <a:buNone/>
            </a:pPr>
            <a:endParaRPr lang="cs-CZ" sz="1200" b="1" dirty="0"/>
          </a:p>
        </p:txBody>
      </p:sp>
    </p:spTree>
    <p:extLst>
      <p:ext uri="{BB962C8B-B14F-4D97-AF65-F5344CB8AC3E}">
        <p14:creationId xmlns:p14="http://schemas.microsoft.com/office/powerpoint/2010/main" val="35577230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61BE068-956E-4FA2-9D14-2EF5348B0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>
                <a:solidFill>
                  <a:schemeClr val="accent2"/>
                </a:solidFill>
              </a:rPr>
              <a:t>DOPORUČENÍ PRO KOMUNIKACI </a:t>
            </a:r>
            <a:br>
              <a:rPr lang="cs-CZ" b="1" dirty="0">
                <a:solidFill>
                  <a:schemeClr val="accent2"/>
                </a:solidFill>
              </a:rPr>
            </a:br>
            <a:r>
              <a:rPr lang="cs-CZ" b="1" dirty="0">
                <a:solidFill>
                  <a:schemeClr val="accent2"/>
                </a:solidFill>
              </a:rPr>
              <a:t>S POZŮSTALÝMI 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4C9EDF9-21D8-444A-AD99-178FA7186A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76870" y="2459115"/>
            <a:ext cx="8841310" cy="4332301"/>
          </a:xfrm>
        </p:spPr>
        <p:txBody>
          <a:bodyPr>
            <a:noAutofit/>
          </a:bodyPr>
          <a:lstStyle/>
          <a:p>
            <a:r>
              <a:rPr lang="cs-CZ" sz="2400" b="1" dirty="0"/>
              <a:t>Naslouchat pocitům </a:t>
            </a:r>
            <a:r>
              <a:rPr lang="cs-CZ" sz="2400" dirty="0"/>
              <a:t>pozůstalých, </a:t>
            </a:r>
            <a:r>
              <a:rPr lang="cs-CZ" sz="2400" b="1" dirty="0"/>
              <a:t>nepřerušovat </a:t>
            </a:r>
            <a:r>
              <a:rPr lang="cs-CZ" sz="2400" dirty="0"/>
              <a:t>v jejich sdělení</a:t>
            </a:r>
          </a:p>
          <a:p>
            <a:r>
              <a:rPr lang="cs-CZ" sz="2400" b="1" dirty="0"/>
              <a:t>Nedávat zbytečné rady </a:t>
            </a:r>
            <a:r>
              <a:rPr lang="cs-CZ" sz="2400" dirty="0"/>
              <a:t>(máte pro koho žít), vyhýbat se frázím (to chce čas)</a:t>
            </a:r>
          </a:p>
          <a:p>
            <a:r>
              <a:rPr lang="cs-CZ" sz="2400" b="1" dirty="0"/>
              <a:t>Nebránit pláči</a:t>
            </a:r>
          </a:p>
          <a:p>
            <a:r>
              <a:rPr lang="cs-CZ" sz="2400" dirty="0"/>
              <a:t>Dovolit, aby ticho bylo součástí konverzace</a:t>
            </a:r>
          </a:p>
          <a:p>
            <a:r>
              <a:rPr lang="cs-CZ" sz="2400" b="1" dirty="0"/>
              <a:t>Seznámit příbuzné se všemi formalitami</a:t>
            </a:r>
            <a:r>
              <a:rPr lang="cs-CZ" sz="2400" dirty="0"/>
              <a:t>, které budou následovat, poskytnout informační text</a:t>
            </a:r>
          </a:p>
          <a:p>
            <a:r>
              <a:rPr lang="cs-CZ" sz="2400" dirty="0"/>
              <a:t>Poskytnout dostupné zdroje pomoci a podpory</a:t>
            </a:r>
          </a:p>
          <a:p>
            <a:pPr marL="0" indent="0">
              <a:buNone/>
            </a:pPr>
            <a:endParaRPr lang="cs-CZ" sz="1200" b="1" dirty="0"/>
          </a:p>
        </p:txBody>
      </p:sp>
    </p:spTree>
    <p:extLst>
      <p:ext uri="{BB962C8B-B14F-4D97-AF65-F5344CB8AC3E}">
        <p14:creationId xmlns:p14="http://schemas.microsoft.com/office/powerpoint/2010/main" val="1451172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61BE068-956E-4FA2-9D14-2EF5348B0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INFAUSTNÍ ONEMOCNĚNÍ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4C9EDF9-21D8-444A-AD99-178FA7186A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5572" y="1993776"/>
            <a:ext cx="8911687" cy="4646720"/>
          </a:xfrm>
        </p:spPr>
        <p:txBody>
          <a:bodyPr>
            <a:noAutofit/>
          </a:bodyPr>
          <a:lstStyle/>
          <a:p>
            <a:r>
              <a:rPr lang="cs-CZ" sz="2800" dirty="0" err="1"/>
              <a:t>Infaustní</a:t>
            </a:r>
            <a:r>
              <a:rPr lang="cs-CZ" sz="2800" dirty="0"/>
              <a:t> onemocnění označuje </a:t>
            </a:r>
            <a:r>
              <a:rPr lang="cs-CZ" sz="2800" b="1" dirty="0"/>
              <a:t>stav</a:t>
            </a:r>
            <a:r>
              <a:rPr lang="cs-CZ" sz="2800" dirty="0"/>
              <a:t>, který je </a:t>
            </a:r>
            <a:r>
              <a:rPr lang="cs-CZ" sz="2800" b="1" dirty="0"/>
              <a:t>nevyléčitelný </a:t>
            </a:r>
            <a:r>
              <a:rPr lang="cs-CZ" sz="2800" dirty="0"/>
              <a:t>a obvykle </a:t>
            </a:r>
            <a:r>
              <a:rPr lang="cs-CZ" sz="2800" b="1" dirty="0"/>
              <a:t>končí úmrtím pacienta</a:t>
            </a:r>
            <a:r>
              <a:rPr lang="cs-CZ" sz="2800" dirty="0"/>
              <a:t>. Termín pochází z latinského slova </a:t>
            </a:r>
            <a:r>
              <a:rPr lang="cs-CZ" sz="2800" i="1" dirty="0" err="1"/>
              <a:t>infaustus</a:t>
            </a:r>
            <a:r>
              <a:rPr lang="cs-CZ" sz="2800" dirty="0"/>
              <a:t>, což znamená „nepříznivý“. V medicíně se často používá ve spojení s „</a:t>
            </a:r>
            <a:r>
              <a:rPr lang="cs-CZ" sz="2800" b="1" dirty="0" err="1"/>
              <a:t>infaustní</a:t>
            </a:r>
            <a:r>
              <a:rPr lang="cs-CZ" sz="2800" b="1" dirty="0"/>
              <a:t> prognózou</a:t>
            </a:r>
            <a:r>
              <a:rPr lang="cs-CZ" sz="2800" dirty="0"/>
              <a:t>“, což znamená, že </a:t>
            </a:r>
            <a:r>
              <a:rPr lang="cs-CZ" sz="2800" b="1" dirty="0"/>
              <a:t>pacient nemá naději na vyléčení</a:t>
            </a:r>
            <a:r>
              <a:rPr lang="cs-CZ" sz="2800" dirty="0"/>
              <a:t>.</a:t>
            </a:r>
          </a:p>
          <a:p>
            <a:pPr>
              <a:spcBef>
                <a:spcPts val="1200"/>
              </a:spcBef>
            </a:pPr>
            <a:r>
              <a:rPr lang="cs-CZ" sz="2800" dirty="0"/>
              <a:t>Přestože </a:t>
            </a:r>
            <a:r>
              <a:rPr lang="cs-CZ" sz="2800" b="1" dirty="0"/>
              <a:t>léčba </a:t>
            </a:r>
            <a:r>
              <a:rPr lang="cs-CZ" sz="2800" dirty="0"/>
              <a:t>těchto onemocnění nemůže vést k uzdravení, </a:t>
            </a:r>
            <a:r>
              <a:rPr lang="cs-CZ" sz="2800" b="1" dirty="0"/>
              <a:t>zaměřuje se na zmírnění symptomů a zlepšení kvality života pacienta</a:t>
            </a:r>
          </a:p>
        </p:txBody>
      </p:sp>
    </p:spTree>
    <p:extLst>
      <p:ext uri="{BB962C8B-B14F-4D97-AF65-F5344CB8AC3E}">
        <p14:creationId xmlns:p14="http://schemas.microsoft.com/office/powerpoint/2010/main" val="300134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61BE068-956E-4FA2-9D14-2EF5348B0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>
                <a:solidFill>
                  <a:schemeClr val="accent2"/>
                </a:solidFill>
              </a:rPr>
              <a:t>DOPORUČENÍ PRO KOMUNIKACI S VÁŽNĚ NEMOCNÝMI PACIENTY A UMÍRAJÍCÍMI 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4C9EDF9-21D8-444A-AD99-178FA7186A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2924" y="1905000"/>
            <a:ext cx="8911687" cy="4646720"/>
          </a:xfrm>
        </p:spPr>
        <p:txBody>
          <a:bodyPr>
            <a:noAutofit/>
          </a:bodyPr>
          <a:lstStyle/>
          <a:p>
            <a:r>
              <a:rPr lang="cs-CZ" sz="2000" dirty="0"/>
              <a:t>Komunikace s umírajícími – jedno z nejnáročnějších témat komunikace</a:t>
            </a:r>
          </a:p>
          <a:p>
            <a:pPr>
              <a:spcBef>
                <a:spcPts val="1200"/>
              </a:spcBef>
            </a:pPr>
            <a:r>
              <a:rPr lang="cs-CZ" sz="2000" dirty="0"/>
              <a:t>Vzájemná komunikace mezi zdravotnickými pracovníky, příbuznými a osobou, která umírá – čtyři formy (Bártlová, Jobánková, 2006):</a:t>
            </a:r>
          </a:p>
          <a:p>
            <a:pPr marL="892800"/>
            <a:r>
              <a:rPr lang="cs-CZ" sz="2000" b="1" dirty="0"/>
              <a:t>Uzavřené uvědomění </a:t>
            </a:r>
            <a:r>
              <a:rPr lang="cs-CZ" sz="2000" dirty="0"/>
              <a:t>(P/K nemá tušení, personál je </a:t>
            </a:r>
            <a:r>
              <a:rPr lang="cs-CZ" sz="2000" dirty="0" err="1"/>
              <a:t>uvědoměn</a:t>
            </a:r>
            <a:r>
              <a:rPr lang="cs-CZ" sz="2000" dirty="0"/>
              <a:t>)</a:t>
            </a:r>
          </a:p>
          <a:p>
            <a:pPr marL="892800"/>
            <a:r>
              <a:rPr lang="cs-CZ" sz="2000" b="1" dirty="0"/>
              <a:t>Podezíravé uvědomění </a:t>
            </a:r>
            <a:r>
              <a:rPr lang="cs-CZ" sz="2000" dirty="0"/>
              <a:t>(na P/K doléhá podezření, že bude muset zemřít, aniž by o tom byl personálem zevrubně informován)</a:t>
            </a:r>
          </a:p>
          <a:p>
            <a:pPr marL="892800"/>
            <a:r>
              <a:rPr lang="cs-CZ" sz="2000" b="1" dirty="0"/>
              <a:t>Uvědomění oboustranného klamání </a:t>
            </a:r>
            <a:r>
              <a:rPr lang="cs-CZ" sz="2000" dirty="0"/>
              <a:t>(všichni zúčastnění interakce vědí o stavu, aniž by to však vzájemně přiznali)</a:t>
            </a:r>
          </a:p>
          <a:p>
            <a:pPr marL="892800"/>
            <a:r>
              <a:rPr lang="cs-CZ" sz="2000" b="1" dirty="0"/>
              <a:t>Otevřené uvědomění </a:t>
            </a:r>
            <a:r>
              <a:rPr lang="cs-CZ" sz="2000" dirty="0"/>
              <a:t>– pacient i personál znají skutečný stav, realisticky ho vyhodnocují a vědomosti si vzájemně předávají</a:t>
            </a:r>
          </a:p>
          <a:p>
            <a:endParaRPr lang="cs-CZ" sz="1200" b="1" dirty="0"/>
          </a:p>
        </p:txBody>
      </p:sp>
    </p:spTree>
    <p:extLst>
      <p:ext uri="{BB962C8B-B14F-4D97-AF65-F5344CB8AC3E}">
        <p14:creationId xmlns:p14="http://schemas.microsoft.com/office/powerpoint/2010/main" val="1445668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61BE068-956E-4FA2-9D14-2EF5348B0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>
                <a:solidFill>
                  <a:schemeClr val="accent2"/>
                </a:solidFill>
              </a:rPr>
              <a:t>PSYCHOSOCIÁLNÍ ASPEKTY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4C9EDF9-21D8-444A-AD99-178FA7186A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2924" y="1905000"/>
            <a:ext cx="8911687" cy="4646720"/>
          </a:xfrm>
        </p:spPr>
        <p:txBody>
          <a:bodyPr>
            <a:noAutofit/>
          </a:bodyPr>
          <a:lstStyle/>
          <a:p>
            <a:pPr>
              <a:spcAft>
                <a:spcPts val="1000"/>
              </a:spcAft>
            </a:pPr>
            <a:r>
              <a:rPr lang="cs-CZ" sz="2000" dirty="0"/>
              <a:t>Proces umírání – bolestivá kapitola lidského života</a:t>
            </a:r>
          </a:p>
          <a:p>
            <a:pPr>
              <a:spcAft>
                <a:spcPts val="1000"/>
              </a:spcAft>
            </a:pPr>
            <a:r>
              <a:rPr lang="cs-CZ" sz="2000" dirty="0"/>
              <a:t>Těžce nemocný pacient prožívá lítost nad svým neutěšeným zdravotním stavem</a:t>
            </a:r>
          </a:p>
          <a:p>
            <a:pPr>
              <a:spcAft>
                <a:spcPts val="1000"/>
              </a:spcAft>
            </a:pPr>
            <a:r>
              <a:rPr lang="cs-CZ" sz="2000" dirty="0"/>
              <a:t>Postupně se musí vyrovnávat s celou řadou ztrát a s faktem, </a:t>
            </a:r>
            <a:br>
              <a:rPr lang="cs-CZ" sz="2000" dirty="0"/>
            </a:br>
            <a:r>
              <a:rPr lang="cs-CZ" sz="2000" dirty="0"/>
              <a:t>že se dny jeho života blíží ke konci</a:t>
            </a:r>
          </a:p>
          <a:p>
            <a:pPr>
              <a:spcAft>
                <a:spcPts val="1000"/>
              </a:spcAft>
            </a:pPr>
            <a:r>
              <a:rPr lang="cs-CZ" sz="2000" dirty="0"/>
              <a:t>Stavy smutku, deprese, zoufání střídá různě dlouhé období naděje, radosti</a:t>
            </a:r>
          </a:p>
          <a:p>
            <a:pPr>
              <a:spcAft>
                <a:spcPts val="1000"/>
              </a:spcAft>
            </a:pPr>
            <a:r>
              <a:rPr lang="cs-CZ" sz="2000" dirty="0"/>
              <a:t>Někteří pacienti velice trpí, jiní chtějí prožít poslední chvíle radostně</a:t>
            </a:r>
          </a:p>
          <a:p>
            <a:pPr>
              <a:spcAft>
                <a:spcPts val="1000"/>
              </a:spcAft>
            </a:pPr>
            <a:r>
              <a:rPr lang="cs-CZ" sz="2000" dirty="0"/>
              <a:t>OBECNĚ PLATÍ, ŽE ČAS UMÍRÁNÍ JE PRO VŠECHNY ZÚČATNĚNÉ ČASEM KRIZE, KDE DOMINUJÍ POCITY STRACHU A NEJISTOTY</a:t>
            </a:r>
          </a:p>
          <a:p>
            <a:endParaRPr lang="cs-CZ" sz="1200" b="1" dirty="0"/>
          </a:p>
        </p:txBody>
      </p:sp>
    </p:spTree>
    <p:extLst>
      <p:ext uri="{BB962C8B-B14F-4D97-AF65-F5344CB8AC3E}">
        <p14:creationId xmlns:p14="http://schemas.microsoft.com/office/powerpoint/2010/main" val="572840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61BE068-956E-4FA2-9D14-2EF5348B0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>
                <a:solidFill>
                  <a:schemeClr val="accent2"/>
                </a:solidFill>
              </a:rPr>
              <a:t>PSYCHOSOCIÁLNÍ ASPEKTY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4C9EDF9-21D8-444A-AD99-178FA7186A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3087" y="1587169"/>
            <a:ext cx="9747682" cy="5008939"/>
          </a:xfrm>
        </p:spPr>
        <p:txBody>
          <a:bodyPr>
            <a:noAutofit/>
          </a:bodyPr>
          <a:lstStyle/>
          <a:p>
            <a:pPr>
              <a:spcAft>
                <a:spcPts val="1200"/>
              </a:spcAft>
            </a:pPr>
            <a:r>
              <a:rPr lang="cs-CZ" sz="2000" dirty="0">
                <a:solidFill>
                  <a:schemeClr val="tx1"/>
                </a:solidFill>
              </a:rPr>
              <a:t>Fáze vyrovnávání se s těžkou nemocí, fáze „procesu“ umírání:</a:t>
            </a:r>
          </a:p>
          <a:p>
            <a:pPr marL="720000" indent="-234000">
              <a:spcBef>
                <a:spcPts val="0"/>
              </a:spcBef>
              <a:buFont typeface="+mj-lt"/>
              <a:buAutoNum type="arabicPeriod"/>
            </a:pPr>
            <a:r>
              <a:rPr lang="cs-CZ" sz="2000" b="1" dirty="0">
                <a:solidFill>
                  <a:schemeClr val="tx1"/>
                </a:solidFill>
              </a:rPr>
              <a:t>Šok</a:t>
            </a:r>
            <a:r>
              <a:rPr lang="cs-CZ" sz="2000" b="1" dirty="0"/>
              <a:t> </a:t>
            </a:r>
            <a:r>
              <a:rPr lang="cs-CZ" sz="2000" dirty="0"/>
              <a:t>dostavuje se po odhalení faktu, že nemoc nebo  úraz je velmi závažného stupně</a:t>
            </a:r>
            <a:r>
              <a:rPr lang="cs-CZ" sz="2000" b="1" dirty="0"/>
              <a:t>.</a:t>
            </a:r>
          </a:p>
          <a:p>
            <a:pPr marL="720000" indent="-234000">
              <a:spcBef>
                <a:spcPts val="0"/>
              </a:spcBef>
              <a:buFont typeface="+mj-lt"/>
              <a:buAutoNum type="arabicPeriod"/>
            </a:pPr>
            <a:r>
              <a:rPr lang="cs-CZ" altLang="cs-CZ" sz="2000" b="1" dirty="0">
                <a:solidFill>
                  <a:srgbClr val="000000"/>
                </a:solidFill>
                <a:cs typeface="Times New Roman" panose="02020603050405020304" pitchFamily="18" charset="0"/>
              </a:rPr>
              <a:t>Popření -</a:t>
            </a:r>
            <a:r>
              <a:rPr lang="cs-CZ" altLang="cs-CZ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 pacient odmítne věřit diagnóze.</a:t>
            </a:r>
          </a:p>
          <a:p>
            <a:pPr marL="720000" indent="-234000">
              <a:spcBef>
                <a:spcPts val="0"/>
              </a:spcBef>
              <a:buFont typeface="+mj-lt"/>
              <a:buAutoNum type="arabicPeriod"/>
            </a:pPr>
            <a:r>
              <a:rPr lang="cs-CZ" sz="2000" b="1" dirty="0">
                <a:solidFill>
                  <a:schemeClr val="tx1"/>
                </a:solidFill>
              </a:rPr>
              <a:t>Agrese, hněv, vzpoura</a:t>
            </a:r>
            <a:r>
              <a:rPr lang="cs-CZ" altLang="cs-CZ" sz="2000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cs-CZ" altLang="cs-CZ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pacient útočí na okolí, kritizuje všechny </a:t>
            </a:r>
            <a:br>
              <a:rPr lang="cs-CZ" altLang="cs-CZ" sz="2000" dirty="0">
                <a:solidFill>
                  <a:srgbClr val="000000"/>
                </a:solidFill>
                <a:cs typeface="Times New Roman" panose="02020603050405020304" pitchFamily="18" charset="0"/>
              </a:rPr>
            </a:br>
            <a:r>
              <a:rPr lang="cs-CZ" altLang="cs-CZ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a všechno.</a:t>
            </a:r>
            <a:endParaRPr lang="cs-CZ" sz="2000" b="1" dirty="0"/>
          </a:p>
          <a:p>
            <a:pPr marL="720000" indent="-234000">
              <a:spcBef>
                <a:spcPts val="0"/>
              </a:spcBef>
              <a:buFont typeface="+mj-lt"/>
              <a:buAutoNum type="arabicPeriod"/>
            </a:pPr>
            <a:r>
              <a:rPr lang="cs-CZ" sz="2000" b="1" dirty="0">
                <a:solidFill>
                  <a:schemeClr val="tx1"/>
                </a:solidFill>
              </a:rPr>
              <a:t>Smlouvání, vyjednávání </a:t>
            </a:r>
            <a:r>
              <a:rPr lang="cs-CZ" altLang="cs-CZ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pacient přijme skutečnost vážnosti svého</a:t>
            </a:r>
            <a:r>
              <a:rPr lang="cs-CZ" altLang="cs-CZ" sz="2000" dirty="0">
                <a:solidFill>
                  <a:srgbClr val="000000"/>
                </a:solidFill>
              </a:rPr>
              <a:t>  </a:t>
            </a:r>
            <a:r>
              <a:rPr lang="cs-CZ" altLang="cs-CZ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stavu,</a:t>
            </a:r>
            <a:r>
              <a:rPr lang="cs-CZ" altLang="cs-CZ" sz="2000" dirty="0">
                <a:solidFill>
                  <a:srgbClr val="000000"/>
                </a:solidFill>
              </a:rPr>
              <a:t> </a:t>
            </a:r>
            <a:r>
              <a:rPr lang="cs-CZ" altLang="cs-CZ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ale snaží</a:t>
            </a:r>
            <a:r>
              <a:rPr lang="cs-CZ" altLang="cs-CZ" sz="2000" dirty="0">
                <a:solidFill>
                  <a:srgbClr val="000000"/>
                </a:solidFill>
              </a:rPr>
              <a:t> se smrt oddálit.</a:t>
            </a:r>
            <a:r>
              <a:rPr lang="cs-CZ" altLang="cs-CZ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endParaRPr lang="cs-CZ" sz="2000" b="1" dirty="0"/>
          </a:p>
          <a:p>
            <a:pPr marL="720000" indent="-234000">
              <a:spcBef>
                <a:spcPts val="0"/>
              </a:spcBef>
              <a:buFont typeface="+mj-lt"/>
              <a:buAutoNum type="arabicPeriod"/>
            </a:pPr>
            <a:r>
              <a:rPr lang="cs-CZ" altLang="cs-CZ" sz="2000" b="1" dirty="0">
                <a:solidFill>
                  <a:srgbClr val="000000"/>
                </a:solidFill>
                <a:cs typeface="Times New Roman" panose="02020603050405020304" pitchFamily="18" charset="0"/>
              </a:rPr>
              <a:t> Deprese a smutku-</a:t>
            </a:r>
            <a:r>
              <a:rPr lang="cs-CZ" altLang="cs-CZ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 pacient ještě ne zcela uvěří nepříznivé diagnóze </a:t>
            </a:r>
            <a:br>
              <a:rPr lang="cs-CZ" altLang="cs-CZ" sz="2000" dirty="0">
                <a:solidFill>
                  <a:srgbClr val="000000"/>
                </a:solidFill>
                <a:cs typeface="Times New Roman" panose="02020603050405020304" pitchFamily="18" charset="0"/>
              </a:rPr>
            </a:br>
            <a:r>
              <a:rPr lang="cs-CZ" altLang="cs-CZ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a je nešťasten.</a:t>
            </a:r>
          </a:p>
          <a:p>
            <a:pPr marL="720000" indent="-234000">
              <a:spcBef>
                <a:spcPts val="0"/>
              </a:spcBef>
              <a:buFont typeface="+mj-lt"/>
              <a:buAutoNum type="arabicPeriod"/>
            </a:pPr>
            <a:r>
              <a:rPr lang="cs-CZ" altLang="cs-CZ" sz="2000" b="1" dirty="0">
                <a:solidFill>
                  <a:srgbClr val="000000"/>
                </a:solidFill>
                <a:cs typeface="Times New Roman" panose="02020603050405020304" pitchFamily="18" charset="0"/>
              </a:rPr>
              <a:t> Přijetí, smíření</a:t>
            </a:r>
            <a:r>
              <a:rPr lang="cs-CZ" altLang="cs-CZ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- pacient umírá smířen se životem.</a:t>
            </a:r>
          </a:p>
          <a:p>
            <a:r>
              <a:rPr lang="cs-CZ" altLang="cs-CZ" sz="2000" dirty="0">
                <a:cs typeface="Times New Roman" panose="02020603050405020304" pitchFamily="18" charset="0"/>
              </a:rPr>
              <a:t>Je nezbytné</a:t>
            </a:r>
            <a:r>
              <a:rPr lang="cs-CZ" altLang="cs-CZ" sz="2000" dirty="0"/>
              <a:t> respektovat</a:t>
            </a:r>
            <a:r>
              <a:rPr lang="cs-CZ" altLang="cs-CZ" sz="2000" dirty="0">
                <a:cs typeface="Times New Roman" panose="02020603050405020304" pitchFamily="18" charset="0"/>
              </a:rPr>
              <a:t> umírajícího, jeho přání a potřeby </a:t>
            </a:r>
            <a:r>
              <a:rPr lang="cs-CZ" sz="2000" dirty="0"/>
              <a:t>Těmito fázemi neprochází jen pacient, ale i jeho nejbližší</a:t>
            </a:r>
          </a:p>
          <a:p>
            <a:r>
              <a:rPr lang="cs-CZ" sz="2000" dirty="0"/>
              <a:t>Fáze nemusí zachovat uvedený sled</a:t>
            </a:r>
          </a:p>
          <a:p>
            <a:endParaRPr lang="cs-CZ" sz="1200" b="1" dirty="0"/>
          </a:p>
        </p:txBody>
      </p:sp>
    </p:spTree>
    <p:extLst>
      <p:ext uri="{BB962C8B-B14F-4D97-AF65-F5344CB8AC3E}">
        <p14:creationId xmlns:p14="http://schemas.microsoft.com/office/powerpoint/2010/main" val="272046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61BE068-956E-4FA2-9D14-2EF5348B0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>
                <a:solidFill>
                  <a:schemeClr val="accent2"/>
                </a:solidFill>
              </a:rPr>
              <a:t>DOPORUČENÍ PRO KOMUNIKACI 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4C9EDF9-21D8-444A-AD99-178FA7186A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6493" y="1496627"/>
            <a:ext cx="8911687" cy="5294789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000" b="1" dirty="0"/>
              <a:t>Vytvořit prostředí důvěry</a:t>
            </a:r>
            <a:r>
              <a:rPr lang="cs-CZ" sz="2000" dirty="0"/>
              <a:t>, ve kterém mohou pacienti </a:t>
            </a:r>
            <a:br>
              <a:rPr lang="cs-CZ" sz="2000" dirty="0"/>
            </a:br>
            <a:r>
              <a:rPr lang="cs-CZ" sz="2000" dirty="0"/>
              <a:t>a jejich rodiny vyjádřit a sdílet své pocity a myšlenky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000" dirty="0"/>
              <a:t>Nechat </a:t>
            </a:r>
            <a:r>
              <a:rPr lang="cs-CZ" sz="2000" b="1" dirty="0"/>
              <a:t>dostatek času </a:t>
            </a:r>
            <a:r>
              <a:rPr lang="cs-CZ" sz="2000" dirty="0"/>
              <a:t>na rozhovor, zvážení a rozhodnutí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000" b="1" dirty="0"/>
              <a:t>Pravdivě informovat, </a:t>
            </a:r>
            <a:r>
              <a:rPr lang="cs-CZ" sz="2000" dirty="0"/>
              <a:t>pokud pacient tyto informace požaduje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000" dirty="0"/>
              <a:t>Informace o zdravotním stavu má podávat lékař (neodhadovat čas, který nemocnému zbývá, každému nemocnému musí zůstat naděje na zlepšení nebo vyléčení, bez naděje se nelze s nemocí vyrovnat)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000" dirty="0"/>
              <a:t>Poskytovat stejné (shodné) informace a nekritizovat jiné poskytovatele zdravotní péče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000" dirty="0"/>
              <a:t>Chápat obavy, strach a úzkost pacienta</a:t>
            </a:r>
          </a:p>
          <a:p>
            <a:endParaRPr lang="cs-CZ" sz="1200" b="1" dirty="0"/>
          </a:p>
        </p:txBody>
      </p:sp>
    </p:spTree>
    <p:extLst>
      <p:ext uri="{BB962C8B-B14F-4D97-AF65-F5344CB8AC3E}">
        <p14:creationId xmlns:p14="http://schemas.microsoft.com/office/powerpoint/2010/main" val="3019415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61BE068-956E-4FA2-9D14-2EF5348B0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>
                <a:solidFill>
                  <a:schemeClr val="accent2"/>
                </a:solidFill>
              </a:rPr>
              <a:t>DOPORUČENÍ PRO KOMUNIKACI 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4C9EDF9-21D8-444A-AD99-178FA7186A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6493" y="1496627"/>
            <a:ext cx="8911687" cy="5294789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/>
              <a:t>Přistupovat k pacientovi s empatií, s respektem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/>
              <a:t>Používat otevřené otázky </a:t>
            </a:r>
            <a:r>
              <a:rPr lang="cs-CZ" sz="2400" i="1" dirty="0"/>
              <a:t>(„Jak se dnes cítíte?“)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/>
              <a:t>Nezapomínat, že prvořadou potřebou umírajících </a:t>
            </a:r>
            <a:br>
              <a:rPr lang="cs-CZ" sz="2400" dirty="0"/>
            </a:br>
            <a:r>
              <a:rPr lang="cs-CZ" sz="2400" dirty="0"/>
              <a:t>je fyzická přítomnost a přímý kontakt blízkých lidí, zapojit rodinu do péče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/>
              <a:t>Povzbudit pacienta, aby „dokončil věci“, které chce dokončit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/>
              <a:t>Pomáhat pacientovi žít v přítomnosti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400" dirty="0"/>
              <a:t>Pomáhat rodině i po úmrtí přiznat čas na truchlení (Příbuzní také potřebují pomoc a podporu!)</a:t>
            </a:r>
          </a:p>
          <a:p>
            <a:pPr marL="0" indent="0">
              <a:buNone/>
            </a:pPr>
            <a:endParaRPr lang="cs-CZ" sz="1200" b="1" dirty="0"/>
          </a:p>
        </p:txBody>
      </p:sp>
    </p:spTree>
    <p:extLst>
      <p:ext uri="{BB962C8B-B14F-4D97-AF65-F5344CB8AC3E}">
        <p14:creationId xmlns:p14="http://schemas.microsoft.com/office/powerpoint/2010/main" val="18012476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61BE068-956E-4FA2-9D14-2EF5348B0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>
                <a:solidFill>
                  <a:schemeClr val="accent2"/>
                </a:solidFill>
              </a:rPr>
              <a:t>PÉČE O  UMÍRAJÍCÍHO PACIENTA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4C9EDF9-21D8-444A-AD99-178FA7186A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6493" y="1496627"/>
            <a:ext cx="8911687" cy="5294789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800" b="1" dirty="0">
                <a:latin typeface="Century Gothic" panose="020B0502020202020204" pitchFamily="34" charset="0"/>
              </a:rPr>
              <a:t>Předpokládáme, že pacient může vnímat, i když nemůže mluvit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pl-PL" sz="2800" b="1" dirty="0">
                <a:latin typeface="Century Gothic" panose="020B0502020202020204" pitchFamily="34" charset="0"/>
              </a:rPr>
              <a:t> Mluvit na pacienta tak, jako by mohl všechno slyšet</a:t>
            </a:r>
          </a:p>
          <a:p>
            <a:pPr>
              <a:spcBef>
                <a:spcPts val="0"/>
              </a:spcBef>
            </a:pPr>
            <a:r>
              <a:rPr lang="cs-CZ" sz="2800" b="1" dirty="0">
                <a:latin typeface="Century Gothic" panose="020B0502020202020204" pitchFamily="34" charset="0"/>
              </a:rPr>
              <a:t> Popisovat a vysvětlovat veškeré činnosti, které děláme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2800" b="1" dirty="0">
                <a:latin typeface="Century Gothic" panose="020B0502020202020204" pitchFamily="34" charset="0"/>
              </a:rPr>
              <a:t> Pečovat o pacienta s laskavostí a ohleduplnosti</a:t>
            </a:r>
          </a:p>
          <a:p>
            <a:pPr marL="0" indent="0">
              <a:buNone/>
            </a:pPr>
            <a:endParaRPr lang="cs-CZ" sz="1200" b="1" dirty="0"/>
          </a:p>
        </p:txBody>
      </p:sp>
    </p:spTree>
    <p:extLst>
      <p:ext uri="{BB962C8B-B14F-4D97-AF65-F5344CB8AC3E}">
        <p14:creationId xmlns:p14="http://schemas.microsoft.com/office/powerpoint/2010/main" val="25009245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61BE068-956E-4FA2-9D14-2EF5348B0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>
                <a:solidFill>
                  <a:schemeClr val="accent2"/>
                </a:solidFill>
              </a:rPr>
              <a:t>PALIATIVNÍ PÉČE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4C9EDF9-21D8-444A-AD99-178FA7186A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6493" y="1535185"/>
            <a:ext cx="8911687" cy="5256232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dirty="0"/>
              <a:t>Je komplexní aktivní péče poskytovaná </a:t>
            </a:r>
            <a:r>
              <a:rPr lang="cs-CZ" b="1" dirty="0"/>
              <a:t>pacientovi, který trpí </a:t>
            </a:r>
            <a:r>
              <a:rPr lang="cs-CZ" dirty="0"/>
              <a:t>závažným, </a:t>
            </a:r>
            <a:r>
              <a:rPr lang="cs-CZ" b="1" dirty="0"/>
              <a:t>život limitujícím onemocněním</a:t>
            </a:r>
          </a:p>
          <a:p>
            <a:pPr>
              <a:spcBef>
                <a:spcPts val="1200"/>
              </a:spcBef>
            </a:pPr>
            <a:r>
              <a:rPr lang="cs-CZ" dirty="0"/>
              <a:t>Cílem paliativní péče je:</a:t>
            </a:r>
          </a:p>
          <a:p>
            <a:pPr marL="892800">
              <a:spcBef>
                <a:spcPts val="0"/>
              </a:spcBef>
            </a:pPr>
            <a:r>
              <a:rPr lang="cs-CZ" dirty="0"/>
              <a:t>udržet dobrou kvalitu života,</a:t>
            </a:r>
          </a:p>
          <a:p>
            <a:pPr marL="892800">
              <a:spcBef>
                <a:spcPts val="0"/>
              </a:spcBef>
            </a:pPr>
            <a:r>
              <a:rPr lang="cs-CZ" dirty="0"/>
              <a:t>zmírnit bolest a další tělesná a duševní strádání,</a:t>
            </a:r>
          </a:p>
          <a:p>
            <a:pPr marL="892800">
              <a:spcBef>
                <a:spcPts val="0"/>
              </a:spcBef>
            </a:pPr>
            <a:r>
              <a:rPr lang="cs-CZ" dirty="0"/>
              <a:t>zachovat pacientovu důstojnost</a:t>
            </a:r>
          </a:p>
          <a:p>
            <a:pPr marL="892800">
              <a:spcBef>
                <a:spcPts val="0"/>
              </a:spcBef>
            </a:pPr>
            <a:r>
              <a:rPr lang="cs-CZ" dirty="0"/>
              <a:t>poskytnout podporu jeho blízkým</a:t>
            </a:r>
          </a:p>
          <a:p>
            <a:pPr marL="892800">
              <a:spcBef>
                <a:spcPts val="0"/>
              </a:spcBef>
            </a:pPr>
            <a:endParaRPr lang="cs-CZ" dirty="0"/>
          </a:p>
          <a:p>
            <a:pPr marL="342000">
              <a:spcBef>
                <a:spcPts val="0"/>
              </a:spcBef>
              <a:spcAft>
                <a:spcPts val="1200"/>
              </a:spcAft>
            </a:pPr>
            <a:r>
              <a:rPr lang="cs-CZ" dirty="0"/>
              <a:t>Paliativní péče </a:t>
            </a:r>
            <a:r>
              <a:rPr lang="cs-CZ" b="1" dirty="0"/>
              <a:t>terminální</a:t>
            </a:r>
            <a:r>
              <a:rPr lang="cs-CZ" dirty="0"/>
              <a:t> – péče o pacienty v závěru života, významně orientovaná na </a:t>
            </a:r>
            <a:r>
              <a:rPr lang="cs-CZ" b="1" dirty="0"/>
              <a:t>symptomatickou terapii </a:t>
            </a:r>
            <a:r>
              <a:rPr lang="cs-CZ" dirty="0"/>
              <a:t>(poslední dny, týdny, jednotky měsíců)</a:t>
            </a:r>
          </a:p>
          <a:p>
            <a:pPr marL="342000">
              <a:spcBef>
                <a:spcPts val="0"/>
              </a:spcBef>
              <a:spcAft>
                <a:spcPts val="1200"/>
              </a:spcAft>
            </a:pPr>
            <a:r>
              <a:rPr lang="cs-CZ" dirty="0"/>
              <a:t>Paliativní péče </a:t>
            </a:r>
            <a:r>
              <a:rPr lang="cs-CZ" b="1" dirty="0"/>
              <a:t>časná – </a:t>
            </a:r>
            <a:r>
              <a:rPr lang="cs-CZ" dirty="0"/>
              <a:t>péče o pacienty se závažným nebo život ohrožujícím onemocněním s významným rizikem limitované doby dožití – </a:t>
            </a:r>
            <a:r>
              <a:rPr lang="cs-CZ" b="1" dirty="0"/>
              <a:t>terapie je zaměřena na prodloužení života </a:t>
            </a:r>
          </a:p>
          <a:p>
            <a:pPr marL="342000">
              <a:spcBef>
                <a:spcPts val="0"/>
              </a:spcBef>
              <a:spcAft>
                <a:spcPts val="1200"/>
              </a:spcAft>
            </a:pPr>
            <a:r>
              <a:rPr lang="cs-CZ" dirty="0"/>
              <a:t>Paliativní péče </a:t>
            </a:r>
            <a:r>
              <a:rPr lang="cs-CZ" b="1" dirty="0"/>
              <a:t>obecná </a:t>
            </a:r>
            <a:r>
              <a:rPr lang="cs-CZ" dirty="0"/>
              <a:t>– je dobrá klinická praxe, měli by umět poskytnout všichni zdravotníci s ohledem na svou odbornost</a:t>
            </a:r>
            <a:endParaRPr lang="cs-CZ" b="1" dirty="0"/>
          </a:p>
          <a:p>
            <a:pPr marL="342000">
              <a:spcBef>
                <a:spcPts val="0"/>
              </a:spcBef>
            </a:pPr>
            <a:endParaRPr lang="cs-CZ" dirty="0"/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endParaRPr lang="cs-CZ" sz="1200" b="1" dirty="0"/>
          </a:p>
        </p:txBody>
      </p:sp>
    </p:spTree>
    <p:extLst>
      <p:ext uri="{BB962C8B-B14F-4D97-AF65-F5344CB8AC3E}">
        <p14:creationId xmlns:p14="http://schemas.microsoft.com/office/powerpoint/2010/main" val="771039690"/>
      </p:ext>
    </p:extLst>
  </p:cSld>
  <p:clrMapOvr>
    <a:masterClrMapping/>
  </p:clrMapOvr>
</p:sld>
</file>

<file path=ppt/theme/theme1.xml><?xml version="1.0" encoding="utf-8"?>
<a:theme xmlns:a="http://schemas.openxmlformats.org/drawingml/2006/main" name="Stébla">
  <a:themeElements>
    <a:clrScheme name="Zeleno-žlutá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202</TotalTime>
  <Words>1141</Words>
  <Application>Microsoft Office PowerPoint</Application>
  <PresentationFormat>Širokoúhlá obrazovka</PresentationFormat>
  <Paragraphs>92</Paragraphs>
  <Slides>15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20" baseType="lpstr">
      <vt:lpstr>Arial</vt:lpstr>
      <vt:lpstr>Century Gothic</vt:lpstr>
      <vt:lpstr>Times New Roman</vt:lpstr>
      <vt:lpstr>Wingdings 3</vt:lpstr>
      <vt:lpstr>Stébla</vt:lpstr>
      <vt:lpstr>KOMUNIKACE S VÁŽNĚ NEMOCNÝMI  A S UMÍRAJÍCÍMI PACIENTY</vt:lpstr>
      <vt:lpstr>INFAUSTNÍ ONEMOCNĚNÍ</vt:lpstr>
      <vt:lpstr>DOPORUČENÍ PRO KOMUNIKACI S VÁŽNĚ NEMOCNÝMI PACIENTY A UMÍRAJÍCÍMI </vt:lpstr>
      <vt:lpstr>PSYCHOSOCIÁLNÍ ASPEKTY</vt:lpstr>
      <vt:lpstr>PSYCHOSOCIÁLNÍ ASPEKTY</vt:lpstr>
      <vt:lpstr>DOPORUČENÍ PRO KOMUNIKACI </vt:lpstr>
      <vt:lpstr>DOPORUČENÍ PRO KOMUNIKACI </vt:lpstr>
      <vt:lpstr>PÉČE O  UMÍRAJÍCÍHO PACIENTA</vt:lpstr>
      <vt:lpstr>PALIATIVNÍ PÉČE</vt:lpstr>
      <vt:lpstr>SPECIALIZOVANÉ PALIATIVNÍ PÉČE</vt:lpstr>
      <vt:lpstr>SPECIALIZOVANÉ PALIATIVNÍ PÉČE</vt:lpstr>
      <vt:lpstr>DOPORUČENÍ PRO KOMUNIKACI  S POZŮSTALÝMI </vt:lpstr>
      <vt:lpstr>DOPORUČENÍ PRO KOMUNIKACI  S POZŮSTALÝMI </vt:lpstr>
      <vt:lpstr>DOPORUČENÍ PRO KOMUNIKACI  S POZŮSTALÝMI </vt:lpstr>
      <vt:lpstr>DOPORUČENÍ PRO KOMUNIKACI  S POZŮSTALÝMI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KOMUNIKACE S VÁŽNĚ NEMOCNÝMI  A S UMÍRAJÍCÍMI PACIENTY</dc:title>
  <dc:creator>Mynaříková Eva, Mgr. Ph.D.</dc:creator>
  <cp:lastModifiedBy>Mynaříková Eva, Mgr. Ph.D.</cp:lastModifiedBy>
  <cp:revision>21</cp:revision>
  <dcterms:created xsi:type="dcterms:W3CDTF">2025-03-09T22:18:25Z</dcterms:created>
  <dcterms:modified xsi:type="dcterms:W3CDTF">2025-03-18T09:48:58Z</dcterms:modified>
</cp:coreProperties>
</file>