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92" r:id="rId12"/>
    <p:sldId id="266" r:id="rId13"/>
    <p:sldId id="293" r:id="rId14"/>
    <p:sldId id="268" r:id="rId15"/>
    <p:sldId id="269" r:id="rId16"/>
    <p:sldId id="270" r:id="rId17"/>
    <p:sldId id="281" r:id="rId18"/>
    <p:sldId id="271" r:id="rId19"/>
    <p:sldId id="273" r:id="rId20"/>
    <p:sldId id="274" r:id="rId21"/>
    <p:sldId id="294" r:id="rId22"/>
    <p:sldId id="295" r:id="rId23"/>
    <p:sldId id="296" r:id="rId24"/>
    <p:sldId id="275" r:id="rId25"/>
    <p:sldId id="277" r:id="rId26"/>
    <p:sldId id="308" r:id="rId27"/>
    <p:sldId id="278" r:id="rId28"/>
    <p:sldId id="279" r:id="rId29"/>
    <p:sldId id="280" r:id="rId30"/>
    <p:sldId id="297" r:id="rId31"/>
    <p:sldId id="282" r:id="rId32"/>
    <p:sldId id="283" r:id="rId33"/>
    <p:sldId id="284" r:id="rId34"/>
    <p:sldId id="285" r:id="rId35"/>
    <p:sldId id="286" r:id="rId36"/>
    <p:sldId id="287" r:id="rId37"/>
    <p:sldId id="299" r:id="rId38"/>
    <p:sldId id="288" r:id="rId39"/>
    <p:sldId id="289" r:id="rId40"/>
    <p:sldId id="290" r:id="rId41"/>
    <p:sldId id="291" r:id="rId42"/>
    <p:sldId id="302" r:id="rId43"/>
    <p:sldId id="303" r:id="rId44"/>
    <p:sldId id="300" r:id="rId45"/>
    <p:sldId id="301" r:id="rId46"/>
    <p:sldId id="304" r:id="rId47"/>
    <p:sldId id="305" r:id="rId48"/>
    <p:sldId id="307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ynaříková Eva, Mgr. Ph.D." initials="MEMP" lastIdx="1" clrIdx="0">
    <p:extLst>
      <p:ext uri="{19B8F6BF-5375-455C-9EA6-DF929625EA0E}">
        <p15:presenceInfo xmlns:p15="http://schemas.microsoft.com/office/powerpoint/2012/main" userId="S-1-5-21-3235725483-946342318-385047971-37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9EC386-A1FC-4D76-A09F-58494C7E4C97}" type="doc">
      <dgm:prSet loTypeId="urn:microsoft.com/office/officeart/2005/8/layout/cycle6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22DB7BC-5C8D-4071-93A8-53FB0DBE94F2}">
      <dgm:prSet phldrT="[Text]"/>
      <dgm:spPr/>
      <dgm:t>
        <a:bodyPr/>
        <a:lstStyle/>
        <a:p>
          <a:r>
            <a:rPr lang="cs-CZ" b="1" dirty="0"/>
            <a:t>Věk</a:t>
          </a:r>
        </a:p>
      </dgm:t>
    </dgm:pt>
    <dgm:pt modelId="{8252EBDB-54B4-4CE4-AA04-CE785D4957B3}" type="parTrans" cxnId="{0838B77A-224C-488C-92F0-A7513A0A2B38}">
      <dgm:prSet/>
      <dgm:spPr/>
      <dgm:t>
        <a:bodyPr/>
        <a:lstStyle/>
        <a:p>
          <a:endParaRPr lang="cs-CZ"/>
        </a:p>
      </dgm:t>
    </dgm:pt>
    <dgm:pt modelId="{41D987FD-5F3C-48FC-90BE-80B4A4872E1B}" type="sibTrans" cxnId="{0838B77A-224C-488C-92F0-A7513A0A2B38}">
      <dgm:prSet/>
      <dgm:spPr/>
      <dgm:t>
        <a:bodyPr/>
        <a:lstStyle/>
        <a:p>
          <a:endParaRPr lang="cs-CZ"/>
        </a:p>
      </dgm:t>
    </dgm:pt>
    <dgm:pt modelId="{4948B983-0292-4D64-B89B-0DCCC3D9EDD9}">
      <dgm:prSet phldrT="[Text]"/>
      <dgm:spPr/>
      <dgm:t>
        <a:bodyPr/>
        <a:lstStyle/>
        <a:p>
          <a:r>
            <a:rPr lang="cs-CZ" b="1" dirty="0"/>
            <a:t>Předchozí zkušenosti</a:t>
          </a:r>
        </a:p>
      </dgm:t>
    </dgm:pt>
    <dgm:pt modelId="{FEDEF2C5-B8D5-4171-8915-0E26F9A40419}" type="parTrans" cxnId="{F129F4CB-AFE5-44B4-8CA1-0AEE007DDA33}">
      <dgm:prSet/>
      <dgm:spPr/>
      <dgm:t>
        <a:bodyPr/>
        <a:lstStyle/>
        <a:p>
          <a:endParaRPr lang="cs-CZ"/>
        </a:p>
      </dgm:t>
    </dgm:pt>
    <dgm:pt modelId="{6684483A-220C-48D6-81AC-F0D34E013152}" type="sibTrans" cxnId="{F129F4CB-AFE5-44B4-8CA1-0AEE007DDA33}">
      <dgm:prSet/>
      <dgm:spPr/>
      <dgm:t>
        <a:bodyPr/>
        <a:lstStyle/>
        <a:p>
          <a:endParaRPr lang="cs-CZ"/>
        </a:p>
      </dgm:t>
    </dgm:pt>
    <dgm:pt modelId="{DD3D583B-7D0E-4E32-9B95-CAACE4B06BF5}">
      <dgm:prSet phldrT="[Text]"/>
      <dgm:spPr/>
      <dgm:t>
        <a:bodyPr/>
        <a:lstStyle/>
        <a:p>
          <a:r>
            <a:rPr lang="cs-CZ" b="1" dirty="0"/>
            <a:t>Etické normy společnosti</a:t>
          </a:r>
        </a:p>
      </dgm:t>
    </dgm:pt>
    <dgm:pt modelId="{0E16D7B0-2D13-4F2C-B95D-181E3D062DB2}" type="parTrans" cxnId="{6C7E21BB-476B-4739-A00F-4A93EA1DBE33}">
      <dgm:prSet/>
      <dgm:spPr/>
      <dgm:t>
        <a:bodyPr/>
        <a:lstStyle/>
        <a:p>
          <a:endParaRPr lang="cs-CZ"/>
        </a:p>
      </dgm:t>
    </dgm:pt>
    <dgm:pt modelId="{B1D057D5-D90D-4DD1-AF48-AA275813EEE2}" type="sibTrans" cxnId="{6C7E21BB-476B-4739-A00F-4A93EA1DBE33}">
      <dgm:prSet/>
      <dgm:spPr/>
      <dgm:t>
        <a:bodyPr/>
        <a:lstStyle/>
        <a:p>
          <a:endParaRPr lang="cs-CZ"/>
        </a:p>
      </dgm:t>
    </dgm:pt>
    <dgm:pt modelId="{EE8AAA6C-7BAF-45F4-A779-1A77684561E0}">
      <dgm:prSet phldrT="[Text]"/>
      <dgm:spPr/>
      <dgm:t>
        <a:bodyPr/>
        <a:lstStyle/>
        <a:p>
          <a:r>
            <a:rPr lang="cs-CZ" b="1" dirty="0"/>
            <a:t>Osobnost </a:t>
          </a:r>
          <a:br>
            <a:rPr lang="cs-CZ" b="1" dirty="0"/>
          </a:br>
          <a:r>
            <a:rPr lang="cs-CZ" b="1" dirty="0"/>
            <a:t>a vstřícnost</a:t>
          </a:r>
        </a:p>
      </dgm:t>
    </dgm:pt>
    <dgm:pt modelId="{AFB546EA-075F-4F35-AA76-C4E59226DB4C}" type="parTrans" cxnId="{EB54F4D3-9DCC-4C40-B59C-CF4C7B9C3AB2}">
      <dgm:prSet/>
      <dgm:spPr/>
      <dgm:t>
        <a:bodyPr/>
        <a:lstStyle/>
        <a:p>
          <a:endParaRPr lang="cs-CZ"/>
        </a:p>
      </dgm:t>
    </dgm:pt>
    <dgm:pt modelId="{3BCFC921-2C7F-4B70-923A-51ED84EC83CA}" type="sibTrans" cxnId="{EB54F4D3-9DCC-4C40-B59C-CF4C7B9C3AB2}">
      <dgm:prSet/>
      <dgm:spPr/>
      <dgm:t>
        <a:bodyPr/>
        <a:lstStyle/>
        <a:p>
          <a:endParaRPr lang="cs-CZ"/>
        </a:p>
      </dgm:t>
    </dgm:pt>
    <dgm:pt modelId="{B8D59466-E7BB-428D-B3EE-B5B55687F295}">
      <dgm:prSet phldrT="[Text]"/>
      <dgm:spPr/>
      <dgm:t>
        <a:bodyPr/>
        <a:lstStyle/>
        <a:p>
          <a:r>
            <a:rPr lang="cs-CZ" b="1" dirty="0"/>
            <a:t>Emoční ladění jedince</a:t>
          </a:r>
        </a:p>
      </dgm:t>
    </dgm:pt>
    <dgm:pt modelId="{41F6BAB5-E7B0-402A-A81C-C8ED6B0571BC}" type="parTrans" cxnId="{A49240D4-F281-44D6-9D13-CC5B2EA32204}">
      <dgm:prSet/>
      <dgm:spPr/>
      <dgm:t>
        <a:bodyPr/>
        <a:lstStyle/>
        <a:p>
          <a:endParaRPr lang="cs-CZ"/>
        </a:p>
      </dgm:t>
    </dgm:pt>
    <dgm:pt modelId="{704CB2B9-4C3E-4CDD-9367-BA901DAC607E}" type="sibTrans" cxnId="{A49240D4-F281-44D6-9D13-CC5B2EA32204}">
      <dgm:prSet/>
      <dgm:spPr/>
      <dgm:t>
        <a:bodyPr/>
        <a:lstStyle/>
        <a:p>
          <a:endParaRPr lang="cs-CZ"/>
        </a:p>
      </dgm:t>
    </dgm:pt>
    <dgm:pt modelId="{CB124CB2-9AE5-4A03-9B4B-370E9773973D}">
      <dgm:prSet phldrT="[Text]"/>
      <dgm:spPr/>
      <dgm:t>
        <a:bodyPr/>
        <a:lstStyle/>
        <a:p>
          <a:r>
            <a:rPr lang="cs-CZ" b="1" dirty="0"/>
            <a:t>Dostatečná slovní zásoba</a:t>
          </a:r>
        </a:p>
      </dgm:t>
    </dgm:pt>
    <dgm:pt modelId="{103A7D67-EC62-45FA-84D7-FF148633AEDD}" type="parTrans" cxnId="{778BFBF5-91AA-4742-8D18-DEF58F72B813}">
      <dgm:prSet/>
      <dgm:spPr/>
      <dgm:t>
        <a:bodyPr/>
        <a:lstStyle/>
        <a:p>
          <a:endParaRPr lang="cs-CZ"/>
        </a:p>
      </dgm:t>
    </dgm:pt>
    <dgm:pt modelId="{7861375B-E4B5-467D-9959-7638C96C709B}" type="sibTrans" cxnId="{778BFBF5-91AA-4742-8D18-DEF58F72B813}">
      <dgm:prSet/>
      <dgm:spPr/>
      <dgm:t>
        <a:bodyPr/>
        <a:lstStyle/>
        <a:p>
          <a:endParaRPr lang="cs-CZ"/>
        </a:p>
      </dgm:t>
    </dgm:pt>
    <dgm:pt modelId="{2B60CA3E-BFAA-4F3D-8610-A91D056ADF1D}" type="pres">
      <dgm:prSet presAssocID="{2D9EC386-A1FC-4D76-A09F-58494C7E4C97}" presName="cycle" presStyleCnt="0">
        <dgm:presLayoutVars>
          <dgm:dir/>
          <dgm:resizeHandles val="exact"/>
        </dgm:presLayoutVars>
      </dgm:prSet>
      <dgm:spPr/>
    </dgm:pt>
    <dgm:pt modelId="{8CD9C7FD-721A-4FF6-9387-3E623EFAECD8}" type="pres">
      <dgm:prSet presAssocID="{022DB7BC-5C8D-4071-93A8-53FB0DBE94F2}" presName="node" presStyleLbl="node1" presStyleIdx="0" presStyleCnt="6">
        <dgm:presLayoutVars>
          <dgm:bulletEnabled val="1"/>
        </dgm:presLayoutVars>
      </dgm:prSet>
      <dgm:spPr/>
    </dgm:pt>
    <dgm:pt modelId="{889356AC-9BE1-4902-8B63-8165B8761878}" type="pres">
      <dgm:prSet presAssocID="{022DB7BC-5C8D-4071-93A8-53FB0DBE94F2}" presName="spNode" presStyleCnt="0"/>
      <dgm:spPr/>
    </dgm:pt>
    <dgm:pt modelId="{2D8677C9-6E5F-434C-B993-B98E5D4753C9}" type="pres">
      <dgm:prSet presAssocID="{41D987FD-5F3C-48FC-90BE-80B4A4872E1B}" presName="sibTrans" presStyleLbl="sibTrans1D1" presStyleIdx="0" presStyleCnt="6"/>
      <dgm:spPr/>
    </dgm:pt>
    <dgm:pt modelId="{E15ABD6F-BE47-4FD0-9D9F-FF1081083465}" type="pres">
      <dgm:prSet presAssocID="{4948B983-0292-4D64-B89B-0DCCC3D9EDD9}" presName="node" presStyleLbl="node1" presStyleIdx="1" presStyleCnt="6">
        <dgm:presLayoutVars>
          <dgm:bulletEnabled val="1"/>
        </dgm:presLayoutVars>
      </dgm:prSet>
      <dgm:spPr/>
    </dgm:pt>
    <dgm:pt modelId="{7A5D8029-1EFC-4F83-ADA3-7D4537953130}" type="pres">
      <dgm:prSet presAssocID="{4948B983-0292-4D64-B89B-0DCCC3D9EDD9}" presName="spNode" presStyleCnt="0"/>
      <dgm:spPr/>
    </dgm:pt>
    <dgm:pt modelId="{963E8200-8C91-4617-896E-4BA8E61A2971}" type="pres">
      <dgm:prSet presAssocID="{6684483A-220C-48D6-81AC-F0D34E013152}" presName="sibTrans" presStyleLbl="sibTrans1D1" presStyleIdx="1" presStyleCnt="6"/>
      <dgm:spPr/>
    </dgm:pt>
    <dgm:pt modelId="{36A645F7-6AE3-4316-9213-66C3AA9F10A1}" type="pres">
      <dgm:prSet presAssocID="{CB124CB2-9AE5-4A03-9B4B-370E9773973D}" presName="node" presStyleLbl="node1" presStyleIdx="2" presStyleCnt="6">
        <dgm:presLayoutVars>
          <dgm:bulletEnabled val="1"/>
        </dgm:presLayoutVars>
      </dgm:prSet>
      <dgm:spPr/>
    </dgm:pt>
    <dgm:pt modelId="{3702EA41-C8F0-4AC2-AF75-17ADC7785F79}" type="pres">
      <dgm:prSet presAssocID="{CB124CB2-9AE5-4A03-9B4B-370E9773973D}" presName="spNode" presStyleCnt="0"/>
      <dgm:spPr/>
    </dgm:pt>
    <dgm:pt modelId="{ABB2A1F1-E739-4C9E-8A71-6A10EF9D23F7}" type="pres">
      <dgm:prSet presAssocID="{7861375B-E4B5-467D-9959-7638C96C709B}" presName="sibTrans" presStyleLbl="sibTrans1D1" presStyleIdx="2" presStyleCnt="6"/>
      <dgm:spPr/>
    </dgm:pt>
    <dgm:pt modelId="{C62409B2-A245-4167-8950-D9BD7D277A4B}" type="pres">
      <dgm:prSet presAssocID="{B8D59466-E7BB-428D-B3EE-B5B55687F295}" presName="node" presStyleLbl="node1" presStyleIdx="3" presStyleCnt="6">
        <dgm:presLayoutVars>
          <dgm:bulletEnabled val="1"/>
        </dgm:presLayoutVars>
      </dgm:prSet>
      <dgm:spPr/>
    </dgm:pt>
    <dgm:pt modelId="{BDCA9C39-FC05-4DCF-A03D-F15DC8CA41A5}" type="pres">
      <dgm:prSet presAssocID="{B8D59466-E7BB-428D-B3EE-B5B55687F295}" presName="spNode" presStyleCnt="0"/>
      <dgm:spPr/>
    </dgm:pt>
    <dgm:pt modelId="{38BE5EDD-1C04-49CE-B6BE-83D8DE763CC0}" type="pres">
      <dgm:prSet presAssocID="{704CB2B9-4C3E-4CDD-9367-BA901DAC607E}" presName="sibTrans" presStyleLbl="sibTrans1D1" presStyleIdx="3" presStyleCnt="6"/>
      <dgm:spPr/>
    </dgm:pt>
    <dgm:pt modelId="{F2506478-AABD-4A92-9282-DED4AE4A698D}" type="pres">
      <dgm:prSet presAssocID="{DD3D583B-7D0E-4E32-9B95-CAACE4B06BF5}" presName="node" presStyleLbl="node1" presStyleIdx="4" presStyleCnt="6">
        <dgm:presLayoutVars>
          <dgm:bulletEnabled val="1"/>
        </dgm:presLayoutVars>
      </dgm:prSet>
      <dgm:spPr/>
    </dgm:pt>
    <dgm:pt modelId="{F570AA53-0038-4597-AFE0-38137B545769}" type="pres">
      <dgm:prSet presAssocID="{DD3D583B-7D0E-4E32-9B95-CAACE4B06BF5}" presName="spNode" presStyleCnt="0"/>
      <dgm:spPr/>
    </dgm:pt>
    <dgm:pt modelId="{493652B5-8914-4FA7-BB57-3EB75AD66453}" type="pres">
      <dgm:prSet presAssocID="{B1D057D5-D90D-4DD1-AF48-AA275813EEE2}" presName="sibTrans" presStyleLbl="sibTrans1D1" presStyleIdx="4" presStyleCnt="6"/>
      <dgm:spPr/>
    </dgm:pt>
    <dgm:pt modelId="{C43A559E-B1E9-4D9C-91D6-2F7FBBB832BE}" type="pres">
      <dgm:prSet presAssocID="{EE8AAA6C-7BAF-45F4-A779-1A77684561E0}" presName="node" presStyleLbl="node1" presStyleIdx="5" presStyleCnt="6">
        <dgm:presLayoutVars>
          <dgm:bulletEnabled val="1"/>
        </dgm:presLayoutVars>
      </dgm:prSet>
      <dgm:spPr/>
    </dgm:pt>
    <dgm:pt modelId="{704F8842-2E16-40E9-A504-AF114EDD0FEE}" type="pres">
      <dgm:prSet presAssocID="{EE8AAA6C-7BAF-45F4-A779-1A77684561E0}" presName="spNode" presStyleCnt="0"/>
      <dgm:spPr/>
    </dgm:pt>
    <dgm:pt modelId="{09221C15-24A5-43F8-8D25-B2ABFA2801C0}" type="pres">
      <dgm:prSet presAssocID="{3BCFC921-2C7F-4B70-923A-51ED84EC83CA}" presName="sibTrans" presStyleLbl="sibTrans1D1" presStyleIdx="5" presStyleCnt="6"/>
      <dgm:spPr/>
    </dgm:pt>
  </dgm:ptLst>
  <dgm:cxnLst>
    <dgm:cxn modelId="{45A19811-0803-45A0-A1D2-BB963DF18CE0}" type="presOf" srcId="{3BCFC921-2C7F-4B70-923A-51ED84EC83CA}" destId="{09221C15-24A5-43F8-8D25-B2ABFA2801C0}" srcOrd="0" destOrd="0" presId="urn:microsoft.com/office/officeart/2005/8/layout/cycle6"/>
    <dgm:cxn modelId="{0CCFB714-FF24-40D2-81B1-2B6BDFE9D138}" type="presOf" srcId="{DD3D583B-7D0E-4E32-9B95-CAACE4B06BF5}" destId="{F2506478-AABD-4A92-9282-DED4AE4A698D}" srcOrd="0" destOrd="0" presId="urn:microsoft.com/office/officeart/2005/8/layout/cycle6"/>
    <dgm:cxn modelId="{C218F31E-37F6-4D94-A105-D62CA8AADD2D}" type="presOf" srcId="{7861375B-E4B5-467D-9959-7638C96C709B}" destId="{ABB2A1F1-E739-4C9E-8A71-6A10EF9D23F7}" srcOrd="0" destOrd="0" presId="urn:microsoft.com/office/officeart/2005/8/layout/cycle6"/>
    <dgm:cxn modelId="{D5199D33-45D5-4A82-B21A-3EA9D7C69E2C}" type="presOf" srcId="{B1D057D5-D90D-4DD1-AF48-AA275813EEE2}" destId="{493652B5-8914-4FA7-BB57-3EB75AD66453}" srcOrd="0" destOrd="0" presId="urn:microsoft.com/office/officeart/2005/8/layout/cycle6"/>
    <dgm:cxn modelId="{D811E535-EF97-4592-B734-EBF7A02E729A}" type="presOf" srcId="{6684483A-220C-48D6-81AC-F0D34E013152}" destId="{963E8200-8C91-4617-896E-4BA8E61A2971}" srcOrd="0" destOrd="0" presId="urn:microsoft.com/office/officeart/2005/8/layout/cycle6"/>
    <dgm:cxn modelId="{D5BE2561-2F82-43EE-8A90-1229B6EB5DB3}" type="presOf" srcId="{41D987FD-5F3C-48FC-90BE-80B4A4872E1B}" destId="{2D8677C9-6E5F-434C-B993-B98E5D4753C9}" srcOrd="0" destOrd="0" presId="urn:microsoft.com/office/officeart/2005/8/layout/cycle6"/>
    <dgm:cxn modelId="{680E0F43-C745-4F18-9C07-4C8CB13595C8}" type="presOf" srcId="{704CB2B9-4C3E-4CDD-9367-BA901DAC607E}" destId="{38BE5EDD-1C04-49CE-B6BE-83D8DE763CC0}" srcOrd="0" destOrd="0" presId="urn:microsoft.com/office/officeart/2005/8/layout/cycle6"/>
    <dgm:cxn modelId="{0A132C59-2003-447C-981C-E5CCB773EFE5}" type="presOf" srcId="{B8D59466-E7BB-428D-B3EE-B5B55687F295}" destId="{C62409B2-A245-4167-8950-D9BD7D277A4B}" srcOrd="0" destOrd="0" presId="urn:microsoft.com/office/officeart/2005/8/layout/cycle6"/>
    <dgm:cxn modelId="{0838B77A-224C-488C-92F0-A7513A0A2B38}" srcId="{2D9EC386-A1FC-4D76-A09F-58494C7E4C97}" destId="{022DB7BC-5C8D-4071-93A8-53FB0DBE94F2}" srcOrd="0" destOrd="0" parTransId="{8252EBDB-54B4-4CE4-AA04-CE785D4957B3}" sibTransId="{41D987FD-5F3C-48FC-90BE-80B4A4872E1B}"/>
    <dgm:cxn modelId="{DB686191-9B53-4C03-BC16-D8D9B1B2C5E9}" type="presOf" srcId="{CB124CB2-9AE5-4A03-9B4B-370E9773973D}" destId="{36A645F7-6AE3-4316-9213-66C3AA9F10A1}" srcOrd="0" destOrd="0" presId="urn:microsoft.com/office/officeart/2005/8/layout/cycle6"/>
    <dgm:cxn modelId="{C6DDCBA3-3A0B-474E-820F-D9DD6767E933}" type="presOf" srcId="{EE8AAA6C-7BAF-45F4-A779-1A77684561E0}" destId="{C43A559E-B1E9-4D9C-91D6-2F7FBBB832BE}" srcOrd="0" destOrd="0" presId="urn:microsoft.com/office/officeart/2005/8/layout/cycle6"/>
    <dgm:cxn modelId="{811FF8B5-E537-4D32-95F1-CAAAC99E80DA}" type="presOf" srcId="{4948B983-0292-4D64-B89B-0DCCC3D9EDD9}" destId="{E15ABD6F-BE47-4FD0-9D9F-FF1081083465}" srcOrd="0" destOrd="0" presId="urn:microsoft.com/office/officeart/2005/8/layout/cycle6"/>
    <dgm:cxn modelId="{8CF710B9-5B70-4ED2-9635-C486B6DEB6FA}" type="presOf" srcId="{022DB7BC-5C8D-4071-93A8-53FB0DBE94F2}" destId="{8CD9C7FD-721A-4FF6-9387-3E623EFAECD8}" srcOrd="0" destOrd="0" presId="urn:microsoft.com/office/officeart/2005/8/layout/cycle6"/>
    <dgm:cxn modelId="{6C7E21BB-476B-4739-A00F-4A93EA1DBE33}" srcId="{2D9EC386-A1FC-4D76-A09F-58494C7E4C97}" destId="{DD3D583B-7D0E-4E32-9B95-CAACE4B06BF5}" srcOrd="4" destOrd="0" parTransId="{0E16D7B0-2D13-4F2C-B95D-181E3D062DB2}" sibTransId="{B1D057D5-D90D-4DD1-AF48-AA275813EEE2}"/>
    <dgm:cxn modelId="{F129F4CB-AFE5-44B4-8CA1-0AEE007DDA33}" srcId="{2D9EC386-A1FC-4D76-A09F-58494C7E4C97}" destId="{4948B983-0292-4D64-B89B-0DCCC3D9EDD9}" srcOrd="1" destOrd="0" parTransId="{FEDEF2C5-B8D5-4171-8915-0E26F9A40419}" sibTransId="{6684483A-220C-48D6-81AC-F0D34E013152}"/>
    <dgm:cxn modelId="{EB54F4D3-9DCC-4C40-B59C-CF4C7B9C3AB2}" srcId="{2D9EC386-A1FC-4D76-A09F-58494C7E4C97}" destId="{EE8AAA6C-7BAF-45F4-A779-1A77684561E0}" srcOrd="5" destOrd="0" parTransId="{AFB546EA-075F-4F35-AA76-C4E59226DB4C}" sibTransId="{3BCFC921-2C7F-4B70-923A-51ED84EC83CA}"/>
    <dgm:cxn modelId="{A49240D4-F281-44D6-9D13-CC5B2EA32204}" srcId="{2D9EC386-A1FC-4D76-A09F-58494C7E4C97}" destId="{B8D59466-E7BB-428D-B3EE-B5B55687F295}" srcOrd="3" destOrd="0" parTransId="{41F6BAB5-E7B0-402A-A81C-C8ED6B0571BC}" sibTransId="{704CB2B9-4C3E-4CDD-9367-BA901DAC607E}"/>
    <dgm:cxn modelId="{778BFBF5-91AA-4742-8D18-DEF58F72B813}" srcId="{2D9EC386-A1FC-4D76-A09F-58494C7E4C97}" destId="{CB124CB2-9AE5-4A03-9B4B-370E9773973D}" srcOrd="2" destOrd="0" parTransId="{103A7D67-EC62-45FA-84D7-FF148633AEDD}" sibTransId="{7861375B-E4B5-467D-9959-7638C96C709B}"/>
    <dgm:cxn modelId="{299AE9F8-32A3-4DB9-8791-8318B56B8359}" type="presOf" srcId="{2D9EC386-A1FC-4D76-A09F-58494C7E4C97}" destId="{2B60CA3E-BFAA-4F3D-8610-A91D056ADF1D}" srcOrd="0" destOrd="0" presId="urn:microsoft.com/office/officeart/2005/8/layout/cycle6"/>
    <dgm:cxn modelId="{86D3F280-0AB5-4408-B43F-B8390415DC5A}" type="presParOf" srcId="{2B60CA3E-BFAA-4F3D-8610-A91D056ADF1D}" destId="{8CD9C7FD-721A-4FF6-9387-3E623EFAECD8}" srcOrd="0" destOrd="0" presId="urn:microsoft.com/office/officeart/2005/8/layout/cycle6"/>
    <dgm:cxn modelId="{E29286FF-830F-447A-B10A-39005E3B638E}" type="presParOf" srcId="{2B60CA3E-BFAA-4F3D-8610-A91D056ADF1D}" destId="{889356AC-9BE1-4902-8B63-8165B8761878}" srcOrd="1" destOrd="0" presId="urn:microsoft.com/office/officeart/2005/8/layout/cycle6"/>
    <dgm:cxn modelId="{DE1BA02D-A843-416F-A6F5-E5AB9997B200}" type="presParOf" srcId="{2B60CA3E-BFAA-4F3D-8610-A91D056ADF1D}" destId="{2D8677C9-6E5F-434C-B993-B98E5D4753C9}" srcOrd="2" destOrd="0" presId="urn:microsoft.com/office/officeart/2005/8/layout/cycle6"/>
    <dgm:cxn modelId="{79E02B73-A6CE-4F0D-B0BE-C3DA624A67F2}" type="presParOf" srcId="{2B60CA3E-BFAA-4F3D-8610-A91D056ADF1D}" destId="{E15ABD6F-BE47-4FD0-9D9F-FF1081083465}" srcOrd="3" destOrd="0" presId="urn:microsoft.com/office/officeart/2005/8/layout/cycle6"/>
    <dgm:cxn modelId="{B91E9648-EF16-4871-9455-D7C61C311F40}" type="presParOf" srcId="{2B60CA3E-BFAA-4F3D-8610-A91D056ADF1D}" destId="{7A5D8029-1EFC-4F83-ADA3-7D4537953130}" srcOrd="4" destOrd="0" presId="urn:microsoft.com/office/officeart/2005/8/layout/cycle6"/>
    <dgm:cxn modelId="{4C2B88F3-5320-4E56-BDD2-A966F4EDF34C}" type="presParOf" srcId="{2B60CA3E-BFAA-4F3D-8610-A91D056ADF1D}" destId="{963E8200-8C91-4617-896E-4BA8E61A2971}" srcOrd="5" destOrd="0" presId="urn:microsoft.com/office/officeart/2005/8/layout/cycle6"/>
    <dgm:cxn modelId="{E680F008-54EF-43B8-A3F1-FE0DF5BB3D4E}" type="presParOf" srcId="{2B60CA3E-BFAA-4F3D-8610-A91D056ADF1D}" destId="{36A645F7-6AE3-4316-9213-66C3AA9F10A1}" srcOrd="6" destOrd="0" presId="urn:microsoft.com/office/officeart/2005/8/layout/cycle6"/>
    <dgm:cxn modelId="{BC42DAB4-05BF-49F5-9546-1AC3AA83C7BC}" type="presParOf" srcId="{2B60CA3E-BFAA-4F3D-8610-A91D056ADF1D}" destId="{3702EA41-C8F0-4AC2-AF75-17ADC7785F79}" srcOrd="7" destOrd="0" presId="urn:microsoft.com/office/officeart/2005/8/layout/cycle6"/>
    <dgm:cxn modelId="{4F74175E-782D-40C4-9C2E-FF5FEBA6A03E}" type="presParOf" srcId="{2B60CA3E-BFAA-4F3D-8610-A91D056ADF1D}" destId="{ABB2A1F1-E739-4C9E-8A71-6A10EF9D23F7}" srcOrd="8" destOrd="0" presId="urn:microsoft.com/office/officeart/2005/8/layout/cycle6"/>
    <dgm:cxn modelId="{940D6C13-658D-4F1D-B789-733620C5CC1D}" type="presParOf" srcId="{2B60CA3E-BFAA-4F3D-8610-A91D056ADF1D}" destId="{C62409B2-A245-4167-8950-D9BD7D277A4B}" srcOrd="9" destOrd="0" presId="urn:microsoft.com/office/officeart/2005/8/layout/cycle6"/>
    <dgm:cxn modelId="{6806F7A3-8A20-4D57-8986-500E00018C74}" type="presParOf" srcId="{2B60CA3E-BFAA-4F3D-8610-A91D056ADF1D}" destId="{BDCA9C39-FC05-4DCF-A03D-F15DC8CA41A5}" srcOrd="10" destOrd="0" presId="urn:microsoft.com/office/officeart/2005/8/layout/cycle6"/>
    <dgm:cxn modelId="{A1AE89E2-0F7F-41B1-9D27-53F7A497912D}" type="presParOf" srcId="{2B60CA3E-BFAA-4F3D-8610-A91D056ADF1D}" destId="{38BE5EDD-1C04-49CE-B6BE-83D8DE763CC0}" srcOrd="11" destOrd="0" presId="urn:microsoft.com/office/officeart/2005/8/layout/cycle6"/>
    <dgm:cxn modelId="{639EBEA5-68A1-45FD-9722-70FE7F3221C1}" type="presParOf" srcId="{2B60CA3E-BFAA-4F3D-8610-A91D056ADF1D}" destId="{F2506478-AABD-4A92-9282-DED4AE4A698D}" srcOrd="12" destOrd="0" presId="urn:microsoft.com/office/officeart/2005/8/layout/cycle6"/>
    <dgm:cxn modelId="{84DB3166-1DD1-4181-805D-48EB00F1BA48}" type="presParOf" srcId="{2B60CA3E-BFAA-4F3D-8610-A91D056ADF1D}" destId="{F570AA53-0038-4597-AFE0-38137B545769}" srcOrd="13" destOrd="0" presId="urn:microsoft.com/office/officeart/2005/8/layout/cycle6"/>
    <dgm:cxn modelId="{8466856E-6489-4AF4-A529-BC04569DB219}" type="presParOf" srcId="{2B60CA3E-BFAA-4F3D-8610-A91D056ADF1D}" destId="{493652B5-8914-4FA7-BB57-3EB75AD66453}" srcOrd="14" destOrd="0" presId="urn:microsoft.com/office/officeart/2005/8/layout/cycle6"/>
    <dgm:cxn modelId="{FD7CF65B-ACD1-497E-A08D-40937841609A}" type="presParOf" srcId="{2B60CA3E-BFAA-4F3D-8610-A91D056ADF1D}" destId="{C43A559E-B1E9-4D9C-91D6-2F7FBBB832BE}" srcOrd="15" destOrd="0" presId="urn:microsoft.com/office/officeart/2005/8/layout/cycle6"/>
    <dgm:cxn modelId="{548C82F6-D66B-4B49-A765-D631959D184F}" type="presParOf" srcId="{2B60CA3E-BFAA-4F3D-8610-A91D056ADF1D}" destId="{704F8842-2E16-40E9-A504-AF114EDD0FEE}" srcOrd="16" destOrd="0" presId="urn:microsoft.com/office/officeart/2005/8/layout/cycle6"/>
    <dgm:cxn modelId="{92F4B406-65F7-49A4-BCFE-77054C1DE6BD}" type="presParOf" srcId="{2B60CA3E-BFAA-4F3D-8610-A91D056ADF1D}" destId="{09221C15-24A5-43F8-8D25-B2ABFA2801C0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9C7FD-721A-4FF6-9387-3E623EFAECD8}">
      <dsp:nvSpPr>
        <dsp:cNvPr id="0" name=""/>
        <dsp:cNvSpPr/>
      </dsp:nvSpPr>
      <dsp:spPr>
        <a:xfrm>
          <a:off x="4046150" y="2493"/>
          <a:ext cx="1446134" cy="9399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/>
            <a:t>Věk</a:t>
          </a:r>
        </a:p>
      </dsp:txBody>
      <dsp:txXfrm>
        <a:off x="4092036" y="48379"/>
        <a:ext cx="1354362" cy="848215"/>
      </dsp:txXfrm>
    </dsp:sp>
    <dsp:sp modelId="{2D8677C9-6E5F-434C-B993-B98E5D4753C9}">
      <dsp:nvSpPr>
        <dsp:cNvPr id="0" name=""/>
        <dsp:cNvSpPr/>
      </dsp:nvSpPr>
      <dsp:spPr>
        <a:xfrm>
          <a:off x="2556209" y="472487"/>
          <a:ext cx="4426016" cy="4426016"/>
        </a:xfrm>
        <a:custGeom>
          <a:avLst/>
          <a:gdLst/>
          <a:ahLst/>
          <a:cxnLst/>
          <a:rect l="0" t="0" r="0" b="0"/>
          <a:pathLst>
            <a:path>
              <a:moveTo>
                <a:pt x="2945300" y="124670"/>
              </a:moveTo>
              <a:arcTo wR="2213008" hR="2213008" stAng="17359418" swAng="149968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ABD6F-BE47-4FD0-9D9F-FF1081083465}">
      <dsp:nvSpPr>
        <dsp:cNvPr id="0" name=""/>
        <dsp:cNvSpPr/>
      </dsp:nvSpPr>
      <dsp:spPr>
        <a:xfrm>
          <a:off x="5962671" y="1108998"/>
          <a:ext cx="1446134" cy="9399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/>
            <a:t>Předchozí zkušenosti</a:t>
          </a:r>
        </a:p>
      </dsp:txBody>
      <dsp:txXfrm>
        <a:off x="6008557" y="1154884"/>
        <a:ext cx="1354362" cy="848215"/>
      </dsp:txXfrm>
    </dsp:sp>
    <dsp:sp modelId="{963E8200-8C91-4617-896E-4BA8E61A2971}">
      <dsp:nvSpPr>
        <dsp:cNvPr id="0" name=""/>
        <dsp:cNvSpPr/>
      </dsp:nvSpPr>
      <dsp:spPr>
        <a:xfrm>
          <a:off x="2556209" y="472487"/>
          <a:ext cx="4426016" cy="4426016"/>
        </a:xfrm>
        <a:custGeom>
          <a:avLst/>
          <a:gdLst/>
          <a:ahLst/>
          <a:cxnLst/>
          <a:rect l="0" t="0" r="0" b="0"/>
          <a:pathLst>
            <a:path>
              <a:moveTo>
                <a:pt x="4336130" y="1588700"/>
              </a:moveTo>
              <a:arcTo wR="2213008" hR="2213008" stAng="20616836" swAng="196632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A645F7-6AE3-4316-9213-66C3AA9F10A1}">
      <dsp:nvSpPr>
        <dsp:cNvPr id="0" name=""/>
        <dsp:cNvSpPr/>
      </dsp:nvSpPr>
      <dsp:spPr>
        <a:xfrm>
          <a:off x="5962671" y="3322006"/>
          <a:ext cx="1446134" cy="9399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/>
            <a:t>Dostatečná slovní zásoba</a:t>
          </a:r>
        </a:p>
      </dsp:txBody>
      <dsp:txXfrm>
        <a:off x="6008557" y="3367892"/>
        <a:ext cx="1354362" cy="848215"/>
      </dsp:txXfrm>
    </dsp:sp>
    <dsp:sp modelId="{ABB2A1F1-E739-4C9E-8A71-6A10EF9D23F7}">
      <dsp:nvSpPr>
        <dsp:cNvPr id="0" name=""/>
        <dsp:cNvSpPr/>
      </dsp:nvSpPr>
      <dsp:spPr>
        <a:xfrm>
          <a:off x="2556209" y="472487"/>
          <a:ext cx="4426016" cy="4426016"/>
        </a:xfrm>
        <a:custGeom>
          <a:avLst/>
          <a:gdLst/>
          <a:ahLst/>
          <a:cxnLst/>
          <a:rect l="0" t="0" r="0" b="0"/>
          <a:pathLst>
            <a:path>
              <a:moveTo>
                <a:pt x="3759115" y="3796346"/>
              </a:moveTo>
              <a:arcTo wR="2213008" hR="2213008" stAng="2740897" swAng="149968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409B2-A245-4167-8950-D9BD7D277A4B}">
      <dsp:nvSpPr>
        <dsp:cNvPr id="0" name=""/>
        <dsp:cNvSpPr/>
      </dsp:nvSpPr>
      <dsp:spPr>
        <a:xfrm>
          <a:off x="4046150" y="4428510"/>
          <a:ext cx="1446134" cy="9399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/>
            <a:t>Emoční ladění jedince</a:t>
          </a:r>
        </a:p>
      </dsp:txBody>
      <dsp:txXfrm>
        <a:off x="4092036" y="4474396"/>
        <a:ext cx="1354362" cy="848215"/>
      </dsp:txXfrm>
    </dsp:sp>
    <dsp:sp modelId="{38BE5EDD-1C04-49CE-B6BE-83D8DE763CC0}">
      <dsp:nvSpPr>
        <dsp:cNvPr id="0" name=""/>
        <dsp:cNvSpPr/>
      </dsp:nvSpPr>
      <dsp:spPr>
        <a:xfrm>
          <a:off x="2556209" y="472487"/>
          <a:ext cx="4426016" cy="4426016"/>
        </a:xfrm>
        <a:custGeom>
          <a:avLst/>
          <a:gdLst/>
          <a:ahLst/>
          <a:cxnLst/>
          <a:rect l="0" t="0" r="0" b="0"/>
          <a:pathLst>
            <a:path>
              <a:moveTo>
                <a:pt x="1480715" y="4301345"/>
              </a:moveTo>
              <a:arcTo wR="2213008" hR="2213008" stAng="6559418" swAng="149968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06478-AABD-4A92-9282-DED4AE4A698D}">
      <dsp:nvSpPr>
        <dsp:cNvPr id="0" name=""/>
        <dsp:cNvSpPr/>
      </dsp:nvSpPr>
      <dsp:spPr>
        <a:xfrm>
          <a:off x="2129628" y="3322006"/>
          <a:ext cx="1446134" cy="9399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/>
            <a:t>Etické normy společnosti</a:t>
          </a:r>
        </a:p>
      </dsp:txBody>
      <dsp:txXfrm>
        <a:off x="2175514" y="3367892"/>
        <a:ext cx="1354362" cy="848215"/>
      </dsp:txXfrm>
    </dsp:sp>
    <dsp:sp modelId="{493652B5-8914-4FA7-BB57-3EB75AD66453}">
      <dsp:nvSpPr>
        <dsp:cNvPr id="0" name=""/>
        <dsp:cNvSpPr/>
      </dsp:nvSpPr>
      <dsp:spPr>
        <a:xfrm>
          <a:off x="2556209" y="472487"/>
          <a:ext cx="4426016" cy="4426016"/>
        </a:xfrm>
        <a:custGeom>
          <a:avLst/>
          <a:gdLst/>
          <a:ahLst/>
          <a:cxnLst/>
          <a:rect l="0" t="0" r="0" b="0"/>
          <a:pathLst>
            <a:path>
              <a:moveTo>
                <a:pt x="89886" y="2837315"/>
              </a:moveTo>
              <a:arcTo wR="2213008" hR="2213008" stAng="9816836" swAng="196632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3A559E-B1E9-4D9C-91D6-2F7FBBB832BE}">
      <dsp:nvSpPr>
        <dsp:cNvPr id="0" name=""/>
        <dsp:cNvSpPr/>
      </dsp:nvSpPr>
      <dsp:spPr>
        <a:xfrm>
          <a:off x="2129628" y="1108998"/>
          <a:ext cx="1446134" cy="9399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/>
            <a:t>Osobnost </a:t>
          </a:r>
          <a:br>
            <a:rPr lang="cs-CZ" sz="1700" b="1" kern="1200" dirty="0"/>
          </a:br>
          <a:r>
            <a:rPr lang="cs-CZ" sz="1700" b="1" kern="1200" dirty="0"/>
            <a:t>a vstřícnost</a:t>
          </a:r>
        </a:p>
      </dsp:txBody>
      <dsp:txXfrm>
        <a:off x="2175514" y="1154884"/>
        <a:ext cx="1354362" cy="848215"/>
      </dsp:txXfrm>
    </dsp:sp>
    <dsp:sp modelId="{09221C15-24A5-43F8-8D25-B2ABFA2801C0}">
      <dsp:nvSpPr>
        <dsp:cNvPr id="0" name=""/>
        <dsp:cNvSpPr/>
      </dsp:nvSpPr>
      <dsp:spPr>
        <a:xfrm>
          <a:off x="2556209" y="472487"/>
          <a:ext cx="4426016" cy="4426016"/>
        </a:xfrm>
        <a:custGeom>
          <a:avLst/>
          <a:gdLst/>
          <a:ahLst/>
          <a:cxnLst/>
          <a:rect l="0" t="0" r="0" b="0"/>
          <a:pathLst>
            <a:path>
              <a:moveTo>
                <a:pt x="666901" y="629670"/>
              </a:moveTo>
              <a:arcTo wR="2213008" hR="2213008" stAng="13540897" swAng="149968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842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43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65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10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827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645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81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600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10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625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3/11/2025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98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69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11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My%C5%A1lenka" TargetMode="External"/><Relationship Id="rId7" Type="http://schemas.openxmlformats.org/officeDocument/2006/relationships/hyperlink" Target="https://cs.wikipedia.org/wiki/Obava" TargetMode="External"/><Relationship Id="rId2" Type="http://schemas.openxmlformats.org/officeDocument/2006/relationships/hyperlink" Target="https://cs.wikipedia.org/w/index.php?title=Komunik%C3%A9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s.wikipedia.org/wiki/Emoce" TargetMode="External"/><Relationship Id="rId5" Type="http://schemas.openxmlformats.org/officeDocument/2006/relationships/hyperlink" Target="https://cs.wikipedia.org/wiki/Kli%C5%A1%C3%A9" TargetMode="External"/><Relationship Id="rId4" Type="http://schemas.openxmlformats.org/officeDocument/2006/relationships/hyperlink" Target="https://cs.wikipedia.org/wiki/%C3%9Amys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518533-FD60-4FDD-88B2-C37A4E9E76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2672" y="1300785"/>
            <a:ext cx="9038316" cy="2509213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E157C39-2C17-4B4D-B794-177BA81F65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0400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AF1A93-03D3-42FE-A104-B2A0D767B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Přijímač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B8D8AF3-BD85-49DC-A52F-1BDBE4D73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10461447" cy="4023360"/>
          </a:xfrm>
        </p:spPr>
        <p:txBody>
          <a:bodyPr/>
          <a:lstStyle/>
          <a:p>
            <a:pPr marL="2520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 Osoba, </a:t>
            </a:r>
            <a:r>
              <a:rPr lang="cs-CZ" sz="2800" dirty="0">
                <a:solidFill>
                  <a:schemeClr val="tx1"/>
                </a:solidFill>
              </a:rPr>
              <a:t>která sdělenou </a:t>
            </a:r>
            <a:r>
              <a:rPr lang="cs-CZ" sz="2800" b="1" dirty="0">
                <a:solidFill>
                  <a:schemeClr val="tx1"/>
                </a:solidFill>
              </a:rPr>
              <a:t>informaci přijímá </a:t>
            </a:r>
            <a:r>
              <a:rPr lang="cs-CZ" sz="2800" dirty="0">
                <a:solidFill>
                  <a:schemeClr val="tx1"/>
                </a:solidFill>
              </a:rPr>
              <a:t>a určitým      způsobem na ni </a:t>
            </a:r>
            <a:r>
              <a:rPr lang="cs-CZ" sz="2800" b="1" dirty="0">
                <a:solidFill>
                  <a:schemeClr val="tx1"/>
                </a:solidFill>
              </a:rPr>
              <a:t>reaguje </a:t>
            </a:r>
          </a:p>
          <a:p>
            <a:pPr marL="2520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Příjemce hraje zásadní roli v celém komunikačním procesu,  protože jeho </a:t>
            </a:r>
            <a:r>
              <a:rPr lang="cs-CZ" sz="2800" b="1" dirty="0"/>
              <a:t>interpretace a reakce určují, jak bude komunikace pokračovat.</a:t>
            </a:r>
            <a:endParaRPr lang="cs-CZ" sz="2800" b="1" dirty="0">
              <a:solidFill>
                <a:schemeClr val="tx1"/>
              </a:solidFill>
            </a:endParaRP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dirty="0">
                <a:solidFill>
                  <a:schemeClr val="tx1"/>
                </a:solidFill>
              </a:rPr>
              <a:t>Věk, pohlaví a schopnost porozumět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3568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166644-00B1-46B5-A31C-F1BD7EAB9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Přijímač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59D5099-3D40-433C-81F3-A76C770A2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Pro efektivní komunikaci je důležité, aby příjemce:</a:t>
            </a: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Aktivně </a:t>
            </a:r>
            <a:r>
              <a:rPr lang="cs-CZ" sz="2800" b="1" dirty="0"/>
              <a:t>naslouchal</a:t>
            </a:r>
            <a:r>
              <a:rPr lang="cs-CZ" sz="2800" dirty="0"/>
              <a:t> a </a:t>
            </a:r>
            <a:r>
              <a:rPr lang="cs-CZ" sz="2800" b="1" dirty="0"/>
              <a:t>soustředil </a:t>
            </a:r>
            <a:r>
              <a:rPr lang="cs-CZ" sz="2800" dirty="0"/>
              <a:t>se na zprávu.</a:t>
            </a: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Byl</a:t>
            </a:r>
            <a:r>
              <a:rPr lang="cs-CZ" sz="2800" b="1" dirty="0"/>
              <a:t> otevřený </a:t>
            </a:r>
            <a:r>
              <a:rPr lang="cs-CZ" sz="2800" dirty="0"/>
              <a:t>a </a:t>
            </a:r>
            <a:r>
              <a:rPr lang="cs-CZ" sz="2800" b="1" dirty="0"/>
              <a:t>empatický</a:t>
            </a:r>
            <a:r>
              <a:rPr lang="cs-CZ" sz="2800" dirty="0"/>
              <a:t>, aby </a:t>
            </a:r>
            <a:r>
              <a:rPr lang="cs-CZ" sz="2800" b="1" dirty="0"/>
              <a:t>správně pochopil </a:t>
            </a:r>
            <a:r>
              <a:rPr lang="cs-CZ" sz="2800" dirty="0"/>
              <a:t>záměr komunikátora.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Poskytoval </a:t>
            </a:r>
            <a:r>
              <a:rPr lang="cs-CZ" sz="2800" dirty="0"/>
              <a:t>jasnou a konstruktivní </a:t>
            </a:r>
            <a:r>
              <a:rPr lang="cs-CZ" sz="2800" b="1" dirty="0"/>
              <a:t>zpětnou vazbu</a:t>
            </a:r>
            <a:r>
              <a:rPr lang="cs-CZ" sz="2800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442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FE6B8F-5157-4026-BB0B-B0659FDB9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Dekódování a zpětná vazba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D31434F-69C6-4F75-9961-C8BA209C3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 </a:t>
            </a:r>
            <a:r>
              <a:rPr lang="cs-CZ" sz="2800" dirty="0"/>
              <a:t>Proces dekódování informace </a:t>
            </a:r>
            <a:r>
              <a:rPr lang="cs-CZ" sz="2800" b="1" dirty="0"/>
              <a:t>znamená interpretaci </a:t>
            </a:r>
            <a:br>
              <a:rPr lang="cs-CZ" sz="2800" dirty="0"/>
            </a:br>
            <a:r>
              <a:rPr lang="cs-CZ" sz="2800" b="1" dirty="0"/>
              <a:t>a pochopení </a:t>
            </a:r>
            <a:r>
              <a:rPr lang="cs-CZ" sz="2800" dirty="0"/>
              <a:t>sdělení přijatého od odesílatele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 </a:t>
            </a:r>
            <a:r>
              <a:rPr lang="cs-CZ" sz="2800" dirty="0"/>
              <a:t>Při dekódování informace </a:t>
            </a:r>
            <a:r>
              <a:rPr lang="cs-CZ" sz="2800" b="1" dirty="0"/>
              <a:t>příjemce využívá </a:t>
            </a:r>
            <a:r>
              <a:rPr lang="cs-CZ" sz="2800" dirty="0"/>
              <a:t>své </a:t>
            </a:r>
            <a:r>
              <a:rPr lang="cs-CZ" sz="2800" b="1" dirty="0"/>
              <a:t>znalosti,</a:t>
            </a:r>
            <a:r>
              <a:rPr lang="cs-CZ" sz="2800" dirty="0"/>
              <a:t> </a:t>
            </a:r>
            <a:r>
              <a:rPr lang="cs-CZ" sz="2800" b="1" dirty="0"/>
              <a:t>zkušenosti a kontext, aby správně porozuměl sdělení</a:t>
            </a:r>
            <a:r>
              <a:rPr lang="cs-CZ" sz="2800" dirty="0"/>
              <a:t>. Tento proces může být ovlivněn několika faktory, jako je jazyk, kultura, emocionální stav a kontext situace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0942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9A152C-85DF-486F-AA2B-A2F83261A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2"/>
                </a:solidFill>
              </a:rPr>
              <a:t>VERBÁLNÍ KOMUNIKACE</a:t>
            </a:r>
          </a:p>
        </p:txBody>
      </p:sp>
    </p:spTree>
    <p:extLst>
      <p:ext uri="{BB962C8B-B14F-4D97-AF65-F5344CB8AC3E}">
        <p14:creationId xmlns:p14="http://schemas.microsoft.com/office/powerpoint/2010/main" val="101061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94F960-27EC-4D1A-A82F-FF4745D96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487" y="341422"/>
            <a:ext cx="10058400" cy="1450757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Verbální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7A0F400-72E9-4551-A90B-ACCC87893C5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792180"/>
            <a:ext cx="10363826" cy="4724398"/>
          </a:xfrm>
        </p:spPr>
        <p:txBody>
          <a:bodyPr>
            <a:normAutofit/>
          </a:bodyPr>
          <a:lstStyle/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dirty="0"/>
              <a:t>Je způsob </a:t>
            </a:r>
            <a:r>
              <a:rPr lang="cs-CZ" sz="2800" b="1" dirty="0"/>
              <a:t>sdělování informací pomocí mluvených nebo psaných slov</a:t>
            </a:r>
            <a:r>
              <a:rPr lang="cs-CZ" sz="2800" dirty="0"/>
              <a:t>. Tento typ komunikace zahrnuje výměnu myšlenek, pocitů a informací prostřednictvím jazyka.</a:t>
            </a:r>
            <a:endParaRPr lang="cs-CZ" sz="2800" b="1" dirty="0"/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 Je specificky lidský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 Lingvistika - </a:t>
            </a:r>
            <a:r>
              <a:rPr lang="cs-CZ" sz="2800" dirty="0"/>
              <a:t>nabízí hluboký vhled do toho, jak jazyk funguje </a:t>
            </a:r>
            <a:br>
              <a:rPr lang="cs-CZ" sz="2800" dirty="0"/>
            </a:br>
            <a:r>
              <a:rPr lang="cs-CZ" sz="2800" dirty="0"/>
              <a:t>a jak ovlivňuje naše myšlení a komunikaci </a:t>
            </a:r>
            <a:r>
              <a:rPr lang="cs-CZ" dirty="0"/>
              <a:t>(jazyková struktura, významy slov a vět mohou měnit v různých kontextech..)</a:t>
            </a:r>
            <a:endParaRPr lang="cs-CZ" b="1" dirty="0"/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 Přibližně 7000 živých jazyků, </a:t>
            </a:r>
            <a:r>
              <a:rPr lang="cs-CZ" sz="2800" dirty="0"/>
              <a:t>které jsou dnes na světě používány</a:t>
            </a:r>
            <a:endParaRPr lang="cs-CZ" sz="2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0490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33E77D-964E-4BE4-9266-AD4A848ED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938" y="263527"/>
            <a:ext cx="10058400" cy="1450757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Typy verbální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D3E91D5-8445-4361-9AE9-2EBCD07A2C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30400" indent="-230400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400" b="1" dirty="0">
                <a:solidFill>
                  <a:schemeClr val="tx1"/>
                </a:solidFill>
              </a:rPr>
              <a:t>Komunikace záměrná - komunikátor má pod kontrolou to, co  a jak prezentuje,</a:t>
            </a:r>
            <a:r>
              <a:rPr lang="cs-CZ" sz="2400" dirty="0"/>
              <a:t> odesílatel si uvědomuje svůj záměr předat konkrétní informaci nebo zprávu. Tento typ komunikace </a:t>
            </a:r>
            <a:r>
              <a:rPr lang="cs-CZ" sz="2400" b="1" dirty="0"/>
              <a:t>je plánovaný </a:t>
            </a:r>
            <a:br>
              <a:rPr lang="cs-CZ" sz="2400" b="1" dirty="0"/>
            </a:br>
            <a:r>
              <a:rPr lang="cs-CZ" sz="2400" b="1" dirty="0"/>
              <a:t>a strukturovaný</a:t>
            </a:r>
            <a:r>
              <a:rPr lang="cs-CZ" sz="2400" dirty="0"/>
              <a:t>. </a:t>
            </a:r>
          </a:p>
          <a:p>
            <a:pPr marL="230400" indent="-230400"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400" b="1" dirty="0">
                <a:solidFill>
                  <a:schemeClr val="tx1"/>
                </a:solidFill>
              </a:rPr>
              <a:t>Komunikace nezáměrná - </a:t>
            </a:r>
            <a:r>
              <a:rPr lang="cs-CZ" sz="2400" dirty="0"/>
              <a:t>osoba, která vysílá signály, si nemusí být vědoma toho, že její chování, výrazy nebo signály jsou interpretovány jako sdělení (řeč těla, výraz tváře, tón hlasu </a:t>
            </a:r>
            <a:r>
              <a:rPr lang="cs-CZ" sz="2400" dirty="0">
                <a:solidFill>
                  <a:schemeClr val="tx1"/>
                </a:solidFill>
              </a:rPr>
              <a:t>výsledek může být ovlivněn trémou nebo emocemi).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98976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6D5AC8-809E-435D-8C67-10EB41AF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Typy verbální komunikace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81A67C7-765B-44FC-BE03-6067AF45A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Kognitivní komunikace - </a:t>
            </a:r>
            <a:r>
              <a:rPr lang="cs-CZ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logická, racionální, smysluplná. </a:t>
            </a:r>
            <a:r>
              <a:rPr lang="cs-CZ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</a:t>
            </a:r>
            <a:r>
              <a:rPr lang="cs-CZ" sz="2800" dirty="0"/>
              <a:t>ento typ komunikace je úzce propojen s kognitivními schopnostmi, jako jsou </a:t>
            </a:r>
            <a:r>
              <a:rPr lang="cs-CZ" sz="2800" b="1" dirty="0"/>
              <a:t>paměť, učení, rozhodování a řešení problémů.</a:t>
            </a:r>
            <a:endParaRPr lang="cs-CZ" sz="28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Afektivní komunikace - </a:t>
            </a:r>
            <a:r>
              <a:rPr lang="cs-CZ" sz="2800" dirty="0"/>
              <a:t>vyjádření a sdílení emocí během interakce mezi lidmi (prostřednictvím emočních projevů </a:t>
            </a:r>
            <a:r>
              <a:rPr lang="cs-CZ" sz="2800" b="1" dirty="0"/>
              <a:t>tón</a:t>
            </a:r>
            <a:r>
              <a:rPr lang="cs-CZ" sz="2800" dirty="0"/>
              <a:t> </a:t>
            </a:r>
            <a:r>
              <a:rPr lang="cs-CZ" sz="2800" b="1" dirty="0"/>
              <a:t>hlasu, výraz obličeje, gestikulace, oční kontakt</a:t>
            </a:r>
            <a:r>
              <a:rPr lang="cs-CZ" sz="2800" dirty="0"/>
              <a:t>)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524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4203AC-B812-4962-A2E9-9346DBDD2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Typy verbální komunikace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4B3AB09-A54E-4884-B0C9-D6952E0C1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pl-PL" sz="2800" dirty="0"/>
              <a:t> </a:t>
            </a:r>
            <a:r>
              <a:rPr lang="pl-PL" sz="2800" b="1" dirty="0"/>
              <a:t>Pozitivní komunikace - signalizuje souhlas s komunikací, </a:t>
            </a:r>
            <a:r>
              <a:rPr lang="pl-PL" sz="2800" dirty="0"/>
              <a:t>dobrý nástroj pro zlepšení vztahů a celkové atmosféry (úsměv, aktivní naslouchání, podpora a povzbuzení)</a:t>
            </a: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Negativní komunikace - vyjadřuje odmítnutí, </a:t>
            </a:r>
            <a:r>
              <a:rPr lang="cs-CZ" sz="2800" dirty="0"/>
              <a:t>odpor, útočení, kritiku, ignorování, přehlížení .Může mít nepříznivý dopad na vztahy, pracovní prostředí, celkovou náladu.</a:t>
            </a: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 </a:t>
            </a:r>
            <a:r>
              <a:rPr lang="cs-CZ" sz="2800" b="1" dirty="0"/>
              <a:t>Shodná komunikace - sdělované informace se mezi lidmi shodují, neodporují  si obsahově a ani formálně, </a:t>
            </a:r>
            <a:r>
              <a:rPr lang="cs-CZ" sz="2800" dirty="0"/>
              <a:t>domluva na stejných myšlenkách, postojích nebo názorech. Podporuje porozumění a spolupráci. Jde o efektivní přenos informací, při kterém nedochází k nedorozumění. (Aktivní naslouchání, empatie, otevřenost, upřímnost, respekt).</a:t>
            </a:r>
          </a:p>
        </p:txBody>
      </p:sp>
    </p:spTree>
    <p:extLst>
      <p:ext uri="{BB962C8B-B14F-4D97-AF65-F5344CB8AC3E}">
        <p14:creationId xmlns:p14="http://schemas.microsoft.com/office/powerpoint/2010/main" val="1237940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1065EF-6046-455B-B4E3-265410A7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Typy verbální komunikace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BA395B0-9F87-4EC5-9F2B-C5269FAB5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30400" indent="-2304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Asertivní komunikace – </a:t>
            </a:r>
            <a:r>
              <a:rPr lang="cs-CZ" sz="2800" dirty="0"/>
              <a:t>jasné, přímé a otevřené vyjádření</a:t>
            </a:r>
            <a:r>
              <a:rPr lang="cs-CZ" sz="2800" b="1" dirty="0"/>
              <a:t>, </a:t>
            </a:r>
            <a:r>
              <a:rPr lang="cs-CZ" sz="2800" dirty="0"/>
              <a:t>aniž by byla přitom porušovaná práva nebo pocity druhých. Říkáte, co chcete nebo potřebujete, bez váhání a oklik. Respekt k sobě i druhým, úcta k vlastním i cizím pocitům a názorům. (Klidný a sebevědomý tón, hlas je stabilní, bez náznaku agresivity či podřízenosti).</a:t>
            </a:r>
          </a:p>
          <a:p>
            <a:pPr marL="230400" indent="-2304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 Agresivní – útočná, nepřátelská, a bezohledná, sobecká vůči jiným, neprofesionální, založená na emocích a náladě </a:t>
            </a:r>
            <a:r>
              <a:rPr lang="cs-CZ" sz="2800" dirty="0"/>
              <a:t> (používání urážek, dominantní chování, nesnášenlivost ,manipulace)</a:t>
            </a:r>
          </a:p>
          <a:p>
            <a:pPr marL="230400" indent="-2304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 Manipulativní komunikace – používající úskoků a neférových forem jednání. </a:t>
            </a:r>
            <a:r>
              <a:rPr lang="cs-CZ" sz="2800" dirty="0"/>
              <a:t>Zahrnuje snahu ovládnout druhé nebo prosadit své zájmy na úkor ostatních</a:t>
            </a:r>
            <a:endParaRPr lang="cs-CZ" sz="2800" b="1" dirty="0"/>
          </a:p>
          <a:p>
            <a:pPr marL="230400" indent="-2304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 Pasivní komunikace - ústupná, uhýbající, úniková a bojácná. </a:t>
            </a:r>
            <a:r>
              <a:rPr lang="cs-CZ" sz="2800" dirty="0"/>
              <a:t>Jednotlivec potlačuje své vlastní potřeby, názory nebo pocity ve prospěch druhých, často kvůli strachu z konfliktu nebo pocitu nízké sebedůvěry (vyhýbání se vyjádření, souhlas za každou cenu, podřízený postoj)</a:t>
            </a:r>
            <a:endParaRPr lang="cs-CZ" sz="2800" b="1" dirty="0"/>
          </a:p>
          <a:p>
            <a:endParaRPr lang="cs-CZ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DA767891-B487-412B-9EBC-5DB4EA8E9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733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D308C1-87FC-4216-B5B6-FE6EF6546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Paralingvistické prostředky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8C9F62E-88F7-4368-846B-EFB730E20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0400" indent="-23040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dirty="0"/>
              <a:t>Souhrnně označují </a:t>
            </a:r>
            <a:r>
              <a:rPr lang="cs-CZ" b="1" dirty="0"/>
              <a:t>zvukové charakteristiky hlasu </a:t>
            </a:r>
            <a:r>
              <a:rPr lang="cs-CZ" dirty="0"/>
              <a:t>(tón, sílu, výšku a barvu hlasu) </a:t>
            </a:r>
            <a:br>
              <a:rPr lang="cs-CZ" dirty="0"/>
            </a:br>
            <a:r>
              <a:rPr lang="cs-CZ" dirty="0"/>
              <a:t>a</a:t>
            </a:r>
            <a:r>
              <a:rPr lang="cs-CZ" b="1" dirty="0"/>
              <a:t> formální charakter řeči </a:t>
            </a:r>
            <a:r>
              <a:rPr lang="cs-CZ" dirty="0"/>
              <a:t>(rytmus a rychlost řeči, pomlky).</a:t>
            </a:r>
          </a:p>
          <a:p>
            <a:pPr marL="230400" indent="-23040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Barva hlasu a emoční náboj - </a:t>
            </a:r>
            <a:r>
              <a:rPr lang="cs-CZ" dirty="0"/>
              <a:t>intonace je projevem emocí </a:t>
            </a:r>
          </a:p>
          <a:p>
            <a:pPr marL="230400" indent="-23040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Objem řeči - </a:t>
            </a:r>
            <a:r>
              <a:rPr lang="cs-CZ" dirty="0"/>
              <a:t>množství slov za určité časové období </a:t>
            </a:r>
          </a:p>
          <a:p>
            <a:pPr marL="230400" indent="-23040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 Slovní vata - </a:t>
            </a:r>
            <a:r>
              <a:rPr lang="cs-CZ" dirty="0"/>
              <a:t>používané nevědomě (tedy, hm, </a:t>
            </a:r>
            <a:r>
              <a:rPr lang="cs-CZ" dirty="0" err="1"/>
              <a:t>atd</a:t>
            </a:r>
            <a:r>
              <a:rPr lang="cs-CZ" dirty="0"/>
              <a:t>) </a:t>
            </a:r>
          </a:p>
          <a:p>
            <a:pPr marL="230400" indent="-23040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 Chyby v řeči - </a:t>
            </a:r>
            <a:r>
              <a:rPr lang="cs-CZ" dirty="0"/>
              <a:t>nesprávná výslovnost, huhlání, přeříkávání, zadrhávání,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3067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21B1B331-EC67-4BA7-941E-D1C0382D0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3E4FF661-47E5-4E7F-9790-8F97F6B507D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254928"/>
            <a:ext cx="10363826" cy="3536271"/>
          </a:xfrm>
        </p:spPr>
        <p:txBody>
          <a:bodyPr>
            <a:normAutofit fontScale="77500" lnSpcReduction="20000"/>
          </a:bodyPr>
          <a:lstStyle/>
          <a:p>
            <a:pPr marL="230400" indent="-23040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/>
              <a:t>Proces, který slouží k předávání a získávání (výměně) informací</a:t>
            </a:r>
          </a:p>
          <a:p>
            <a:pPr marL="230400" indent="-23040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/>
              <a:t>Dynamický, celoživotní proces typický pro živé organismy</a:t>
            </a:r>
          </a:p>
          <a:p>
            <a:pPr marL="230400" indent="-23040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/>
              <a:t>Cílem komunikace je doručit zprávu, myšlenku nebo pocit </a:t>
            </a:r>
            <a:br>
              <a:rPr lang="cs-CZ" sz="3200" b="1" dirty="0"/>
            </a:br>
            <a:r>
              <a:rPr lang="cs-CZ" sz="3200" b="1" dirty="0"/>
              <a:t>od jednoho jedince k druhému, a to jak verbálně (slovy) nebo neverbálně (gesty, mimikou, tělem)</a:t>
            </a:r>
          </a:p>
        </p:txBody>
      </p:sp>
    </p:spTree>
    <p:extLst>
      <p:ext uri="{BB962C8B-B14F-4D97-AF65-F5344CB8AC3E}">
        <p14:creationId xmlns:p14="http://schemas.microsoft.com/office/powerpoint/2010/main" val="3737965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37D9E2-9FC6-4A48-8EC2-20264BF18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74026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Etické principy v komunikaci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63BBC98-0682-4DA4-8254-601330004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651247"/>
            <a:ext cx="10058400" cy="4811696"/>
          </a:xfrm>
        </p:spPr>
        <p:txBody>
          <a:bodyPr>
            <a:normAutofit/>
          </a:bodyPr>
          <a:lstStyle/>
          <a:p>
            <a:pPr marL="230400" indent="-230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b="1" i="1" dirty="0">
                <a:solidFill>
                  <a:schemeClr val="tx1"/>
                </a:solidFill>
              </a:rPr>
              <a:t> </a:t>
            </a:r>
            <a:r>
              <a:rPr lang="cs-CZ" altLang="cs-CZ" sz="2800" b="1" dirty="0">
                <a:solidFill>
                  <a:schemeClr val="tx1"/>
                </a:solidFill>
              </a:rPr>
              <a:t>Princip neškození</a:t>
            </a:r>
            <a:r>
              <a:rPr lang="cs-CZ" altLang="cs-CZ" sz="2800" dirty="0">
                <a:solidFill>
                  <a:schemeClr val="tx1"/>
                </a:solidFill>
              </a:rPr>
              <a:t> </a:t>
            </a:r>
            <a:r>
              <a:rPr lang="cs-CZ" altLang="cs-CZ" sz="2800" dirty="0" err="1">
                <a:solidFill>
                  <a:schemeClr val="tx1"/>
                </a:solidFill>
              </a:rPr>
              <a:t>nonmaleficence</a:t>
            </a:r>
            <a:r>
              <a:rPr lang="cs-CZ" altLang="cs-CZ" sz="2800" dirty="0">
                <a:solidFill>
                  <a:schemeClr val="tx1"/>
                </a:solidFill>
              </a:rPr>
              <a:t> – měli </a:t>
            </a:r>
            <a:r>
              <a:rPr lang="cs-CZ" sz="2800" dirty="0"/>
              <a:t>bychom se snažit </a:t>
            </a:r>
            <a:r>
              <a:rPr lang="cs-CZ" sz="2800" b="1" dirty="0"/>
              <a:t>neškodit druhým</a:t>
            </a:r>
            <a:r>
              <a:rPr lang="cs-CZ" sz="2800" dirty="0"/>
              <a:t> – ať už úmyslně, nebo neúmyslně:</a:t>
            </a:r>
            <a:endParaRPr lang="cs-CZ" altLang="cs-CZ" sz="2800" dirty="0">
              <a:solidFill>
                <a:schemeClr val="tx1"/>
              </a:solidFill>
            </a:endParaRPr>
          </a:p>
          <a:p>
            <a:pPr marL="892800">
              <a:buFont typeface="Wingdings" panose="05000000000000000000" pitchFamily="2" charset="2"/>
              <a:buChar char="§"/>
            </a:pPr>
            <a:r>
              <a:rPr lang="cs-CZ" b="1" dirty="0"/>
              <a:t>Vědomý výběr slov</a:t>
            </a:r>
            <a:r>
              <a:rPr lang="cs-CZ" dirty="0"/>
              <a:t>: Používat jazyk, který není zraňující, neponižuje nebo neznevažuje druhé.</a:t>
            </a:r>
          </a:p>
          <a:p>
            <a:pPr marL="892800">
              <a:buFont typeface="Wingdings" panose="05000000000000000000" pitchFamily="2" charset="2"/>
              <a:buChar char="§"/>
            </a:pPr>
            <a:r>
              <a:rPr lang="cs-CZ" b="1" dirty="0"/>
              <a:t>Respektování citlivých témat: </a:t>
            </a:r>
            <a:r>
              <a:rPr lang="cs-CZ" dirty="0"/>
              <a:t>Vyhnout se poznámkám, které by mohly být pro druhé bolestivé nebo urážlivé.</a:t>
            </a:r>
          </a:p>
          <a:p>
            <a:pPr marL="892800">
              <a:buFont typeface="Wingdings" panose="05000000000000000000" pitchFamily="2" charset="2"/>
              <a:buChar char="§"/>
            </a:pPr>
            <a:r>
              <a:rPr lang="cs-CZ" b="1" dirty="0"/>
              <a:t>Minimalizace konfliktů: </a:t>
            </a:r>
            <a:r>
              <a:rPr lang="cs-CZ" dirty="0"/>
              <a:t>Snažit se vyjádřit nesouhlas nebo kritiku konstruktivním a ohleduplným způsobem.</a:t>
            </a:r>
          </a:p>
          <a:p>
            <a:pPr marL="892800">
              <a:buFont typeface="Wingdings" panose="05000000000000000000" pitchFamily="2" charset="2"/>
              <a:buChar char="§"/>
            </a:pPr>
            <a:r>
              <a:rPr lang="cs-CZ" b="1" dirty="0"/>
              <a:t>Podpora bezpečného prostoru</a:t>
            </a:r>
            <a:r>
              <a:rPr lang="cs-CZ" dirty="0"/>
              <a:t>: Vytváření prostředí, kde se lidé cítí pohodlně </a:t>
            </a:r>
            <a:br>
              <a:rPr lang="cs-CZ" dirty="0"/>
            </a:br>
            <a:r>
              <a:rPr lang="cs-CZ" dirty="0"/>
              <a:t>a nejsou vystaveni nepřátelství nebo diskriminaci.</a:t>
            </a:r>
          </a:p>
          <a:p>
            <a:pPr marL="892800">
              <a:buFont typeface="Wingdings" panose="05000000000000000000" pitchFamily="2" charset="2"/>
              <a:buChar char="§"/>
            </a:pPr>
            <a:r>
              <a:rPr lang="cs-CZ" b="1" dirty="0"/>
              <a:t>Pozornost k emočnímu dopadu</a:t>
            </a:r>
            <a:r>
              <a:rPr lang="cs-CZ" dirty="0"/>
              <a:t>: Přemýšlet o tom, jak mohou naše slova nebo činy ovlivnit emocionální pohodu druhých.</a:t>
            </a:r>
          </a:p>
        </p:txBody>
      </p:sp>
    </p:spTree>
    <p:extLst>
      <p:ext uri="{BB962C8B-B14F-4D97-AF65-F5344CB8AC3E}">
        <p14:creationId xmlns:p14="http://schemas.microsoft.com/office/powerpoint/2010/main" val="4181035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37D9E2-9FC6-4A48-8EC2-20264BF18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7565" y="177553"/>
            <a:ext cx="10108115" cy="1216241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Etické principy v komunikaci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63BBC98-0682-4DA4-8254-601330004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070" y="1753339"/>
            <a:ext cx="11256884" cy="5140171"/>
          </a:xfrm>
        </p:spPr>
        <p:txBody>
          <a:bodyPr>
            <a:normAutofit fontScale="92500" lnSpcReduction="10000"/>
          </a:bodyPr>
          <a:lstStyle/>
          <a:p>
            <a:pPr marL="230400" indent="-230400">
              <a:lnSpc>
                <a:spcPct val="12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altLang="cs-CZ" b="1" i="1" dirty="0">
                <a:solidFill>
                  <a:schemeClr val="tx1"/>
                </a:solidFill>
              </a:rPr>
              <a:t> </a:t>
            </a:r>
            <a:r>
              <a:rPr lang="cs-CZ" altLang="cs-CZ" sz="2400" b="1" dirty="0">
                <a:solidFill>
                  <a:schemeClr val="tx1"/>
                </a:solidFill>
              </a:rPr>
              <a:t>Princip </a:t>
            </a:r>
            <a:r>
              <a:rPr lang="cs-CZ" altLang="cs-CZ" sz="2400" b="1" dirty="0" err="1">
                <a:solidFill>
                  <a:schemeClr val="tx1"/>
                </a:solidFill>
              </a:rPr>
              <a:t>dobřečinění</a:t>
            </a:r>
            <a:r>
              <a:rPr lang="cs-CZ" altLang="cs-CZ" sz="2400" b="1" dirty="0">
                <a:solidFill>
                  <a:schemeClr val="tx1"/>
                </a:solidFill>
              </a:rPr>
              <a:t> – beneficence </a:t>
            </a:r>
            <a:r>
              <a:rPr lang="cs-CZ" altLang="cs-CZ" sz="2400" dirty="0">
                <a:solidFill>
                  <a:schemeClr val="tx1"/>
                </a:solidFill>
              </a:rPr>
              <a:t>hledat způsoby, jak podpořit pozitivní změny </a:t>
            </a:r>
            <a:br>
              <a:rPr lang="cs-CZ" altLang="cs-CZ" sz="2400" dirty="0">
                <a:solidFill>
                  <a:schemeClr val="tx1"/>
                </a:solidFill>
              </a:rPr>
            </a:br>
            <a:r>
              <a:rPr lang="cs-CZ" altLang="cs-CZ" sz="2400" dirty="0">
                <a:solidFill>
                  <a:schemeClr val="tx1"/>
                </a:solidFill>
              </a:rPr>
              <a:t>a zlepšovat život druhých</a:t>
            </a:r>
            <a:r>
              <a:rPr lang="cs-CZ" altLang="cs-CZ" sz="2400" b="1" dirty="0">
                <a:solidFill>
                  <a:schemeClr val="tx1"/>
                </a:solidFill>
              </a:rPr>
              <a:t>.</a:t>
            </a:r>
          </a:p>
          <a:p>
            <a:pPr marL="892800" indent="-230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chemeClr val="tx1"/>
                </a:solidFill>
              </a:rPr>
              <a:t> Podpora a povzbuzení: </a:t>
            </a:r>
            <a:r>
              <a:rPr lang="cs-CZ" altLang="cs-CZ" sz="2400" dirty="0">
                <a:solidFill>
                  <a:schemeClr val="tx1"/>
                </a:solidFill>
              </a:rPr>
              <a:t>Používejte slova, která druhým dodávají odvahu, </a:t>
            </a:r>
            <a:br>
              <a:rPr lang="cs-CZ" altLang="cs-CZ" sz="2400" dirty="0">
                <a:solidFill>
                  <a:schemeClr val="tx1"/>
                </a:solidFill>
              </a:rPr>
            </a:br>
            <a:r>
              <a:rPr lang="cs-CZ" altLang="cs-CZ" sz="2400" dirty="0">
                <a:solidFill>
                  <a:schemeClr val="tx1"/>
                </a:solidFill>
              </a:rPr>
              <a:t>motivaci a pocit vlastní hodnoty.</a:t>
            </a:r>
          </a:p>
          <a:p>
            <a:pPr marL="892800" indent="-230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chemeClr val="tx1"/>
                </a:solidFill>
              </a:rPr>
              <a:t>Naslouchání s pochopením: </a:t>
            </a:r>
            <a:r>
              <a:rPr lang="cs-CZ" altLang="cs-CZ" sz="2400" dirty="0">
                <a:solidFill>
                  <a:schemeClr val="tx1"/>
                </a:solidFill>
              </a:rPr>
              <a:t>Když někdo sdílí své myšlenky nebo emoce, </a:t>
            </a:r>
            <a:br>
              <a:rPr lang="cs-CZ" altLang="cs-CZ" sz="2400" dirty="0">
                <a:solidFill>
                  <a:schemeClr val="tx1"/>
                </a:solidFill>
              </a:rPr>
            </a:br>
            <a:r>
              <a:rPr lang="cs-CZ" altLang="cs-CZ" sz="2400" dirty="0">
                <a:solidFill>
                  <a:schemeClr val="tx1"/>
                </a:solidFill>
              </a:rPr>
              <a:t>a ukažte, že vám na nich záleží.</a:t>
            </a:r>
          </a:p>
          <a:p>
            <a:pPr marL="892800" indent="-230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sz="2400" b="1" dirty="0">
                <a:solidFill>
                  <a:schemeClr val="tx1"/>
                </a:solidFill>
              </a:rPr>
              <a:t>Nabídka pomoci: </a:t>
            </a:r>
            <a:r>
              <a:rPr lang="cs-CZ" altLang="cs-CZ" sz="2400" dirty="0">
                <a:solidFill>
                  <a:schemeClr val="tx1"/>
                </a:solidFill>
              </a:rPr>
              <a:t>Pokud můžete někomu pomoci, nabídněte radu, podporu </a:t>
            </a:r>
            <a:br>
              <a:rPr lang="cs-CZ" altLang="cs-CZ" sz="2400" dirty="0">
                <a:solidFill>
                  <a:schemeClr val="tx1"/>
                </a:solidFill>
              </a:rPr>
            </a:br>
            <a:r>
              <a:rPr lang="cs-CZ" altLang="cs-CZ" sz="2400" dirty="0">
                <a:solidFill>
                  <a:schemeClr val="tx1"/>
                </a:solidFill>
              </a:rPr>
              <a:t>nebo konkrétní činy.</a:t>
            </a:r>
          </a:p>
          <a:p>
            <a:pPr marL="892800" indent="-23040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Sdílení užitečných informací</a:t>
            </a:r>
            <a:r>
              <a:rPr lang="cs-CZ" sz="2400" dirty="0"/>
              <a:t>: Poskytujte informace, které mohou druhým </a:t>
            </a:r>
            <a:br>
              <a:rPr lang="cs-CZ" sz="2400" dirty="0"/>
            </a:br>
            <a:r>
              <a:rPr lang="cs-CZ" sz="2400" dirty="0"/>
              <a:t>prospět, ať už jde o praktické rady nebo inspiraci.</a:t>
            </a:r>
          </a:p>
          <a:p>
            <a:pPr marL="892800" indent="-230400">
              <a:lnSpc>
                <a:spcPct val="11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400" b="1" dirty="0"/>
              <a:t>Šíření pozitivních emocí</a:t>
            </a:r>
            <a:r>
              <a:rPr lang="cs-CZ" sz="2400" dirty="0"/>
              <a:t>: Úsměv, laskavost a humor mohou často zlepšit den druhým lidem.</a:t>
            </a:r>
          </a:p>
        </p:txBody>
      </p:sp>
    </p:spTree>
    <p:extLst>
      <p:ext uri="{BB962C8B-B14F-4D97-AF65-F5344CB8AC3E}">
        <p14:creationId xmlns:p14="http://schemas.microsoft.com/office/powerpoint/2010/main" val="1012722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37D9E2-9FC6-4A48-8EC2-20264BF18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53925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Etické principy v komunikaci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63BBC98-0682-4DA4-8254-601330004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484" y="1615736"/>
            <a:ext cx="9957195" cy="4607510"/>
          </a:xfrm>
        </p:spPr>
        <p:txBody>
          <a:bodyPr>
            <a:normAutofit fontScale="92500" lnSpcReduction="10000"/>
          </a:bodyPr>
          <a:lstStyle/>
          <a:p>
            <a:pPr marL="2304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sz="2800" b="1" dirty="0">
                <a:solidFill>
                  <a:schemeClr val="tx1"/>
                </a:solidFill>
              </a:rPr>
              <a:t> </a:t>
            </a:r>
            <a:r>
              <a:rPr lang="cs-CZ" altLang="cs-CZ" sz="2200" b="1" dirty="0">
                <a:solidFill>
                  <a:schemeClr val="tx1"/>
                </a:solidFill>
              </a:rPr>
              <a:t>Princip respektu k autonomii -</a:t>
            </a:r>
            <a:r>
              <a:rPr lang="cs-CZ" altLang="cs-CZ" sz="2200" dirty="0">
                <a:solidFill>
                  <a:schemeClr val="tx1"/>
                </a:solidFill>
              </a:rPr>
              <a:t>uznání práva každého jednotlivce rozhodovat o svém životě a volbách podle vlastního uvážení.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sz="2200" b="1" dirty="0">
                <a:solidFill>
                  <a:schemeClr val="tx1"/>
                </a:solidFill>
              </a:rPr>
              <a:t> Respektování svobodného rozhodování: </a:t>
            </a:r>
            <a:r>
              <a:rPr lang="cs-CZ" altLang="cs-CZ" sz="2200" dirty="0">
                <a:solidFill>
                  <a:schemeClr val="tx1"/>
                </a:solidFill>
              </a:rPr>
              <a:t>Nepokoušet se ovlivnit druhé manipulativním nebo vnucujícím způsobem.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sz="2200" b="1" dirty="0">
                <a:solidFill>
                  <a:schemeClr val="tx1"/>
                </a:solidFill>
              </a:rPr>
              <a:t>Podpora samostatnosti</a:t>
            </a:r>
            <a:r>
              <a:rPr lang="cs-CZ" altLang="cs-CZ" sz="2200" dirty="0">
                <a:solidFill>
                  <a:schemeClr val="tx1"/>
                </a:solidFill>
              </a:rPr>
              <a:t>: Povzbuzovat lidi, aby si vytvářeli své vlastní názory </a:t>
            </a:r>
            <a:br>
              <a:rPr lang="cs-CZ" altLang="cs-CZ" sz="2200" dirty="0">
                <a:solidFill>
                  <a:schemeClr val="tx1"/>
                </a:solidFill>
              </a:rPr>
            </a:br>
            <a:r>
              <a:rPr lang="cs-CZ" altLang="cs-CZ" sz="2200" dirty="0">
                <a:solidFill>
                  <a:schemeClr val="tx1"/>
                </a:solidFill>
              </a:rPr>
              <a:t>a řešení, spíše než jim poskytovat hotová rozhodnutí.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Zachování důstojnosti: </a:t>
            </a:r>
            <a:r>
              <a:rPr lang="cs-CZ" dirty="0"/>
              <a:t>Ctít a respektovat jejich osobní hodnoty, přesvědčení </a:t>
            </a:r>
            <a:br>
              <a:rPr lang="cs-CZ" dirty="0"/>
            </a:br>
            <a:r>
              <a:rPr lang="cs-CZ" dirty="0"/>
              <a:t>a hranice.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Informovaný souhlas: </a:t>
            </a:r>
            <a:r>
              <a:rPr lang="cs-CZ" dirty="0"/>
              <a:t>Zajištění, aby lidé měli všechny potřebné informace </a:t>
            </a:r>
            <a:br>
              <a:rPr lang="cs-CZ" dirty="0"/>
            </a:br>
            <a:r>
              <a:rPr lang="cs-CZ" dirty="0"/>
              <a:t>k tomu, aby mohli učinit informovaná rozhodnutí, zejména v citlivých situacích.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Neposuzování rozhodnutí</a:t>
            </a:r>
            <a:r>
              <a:rPr lang="cs-CZ" dirty="0"/>
              <a:t>: Přijímat volby druhých, i když se liší od našich vlastních.</a:t>
            </a:r>
          </a:p>
        </p:txBody>
      </p:sp>
    </p:spTree>
    <p:extLst>
      <p:ext uri="{BB962C8B-B14F-4D97-AF65-F5344CB8AC3E}">
        <p14:creationId xmlns:p14="http://schemas.microsoft.com/office/powerpoint/2010/main" val="4289428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37D9E2-9FC6-4A48-8EC2-20264BF18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Etické principy v komunikaci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63BBC98-0682-4DA4-8254-601330004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304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b="1" dirty="0">
                <a:solidFill>
                  <a:schemeClr val="tx1"/>
                </a:solidFill>
              </a:rPr>
              <a:t>  Princip spravedlnosti (justice)- </a:t>
            </a:r>
            <a:r>
              <a:rPr lang="cs-CZ" dirty="0"/>
              <a:t>férovost, rovnost a nestrannost vůči všem zúčastněným stranám. 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b="1" dirty="0">
                <a:solidFill>
                  <a:schemeClr val="tx1"/>
                </a:solidFill>
              </a:rPr>
              <a:t>Rovné zacházení: </a:t>
            </a:r>
            <a:r>
              <a:rPr lang="cs-CZ" altLang="cs-CZ" dirty="0">
                <a:solidFill>
                  <a:schemeClr val="tx1"/>
                </a:solidFill>
              </a:rPr>
              <a:t>Všichni lidé mají právo být slyšeni a respektováni bez ohledu </a:t>
            </a:r>
            <a:br>
              <a:rPr lang="cs-CZ" altLang="cs-CZ" dirty="0">
                <a:solidFill>
                  <a:schemeClr val="tx1"/>
                </a:solidFill>
              </a:rPr>
            </a:br>
            <a:r>
              <a:rPr lang="cs-CZ" altLang="cs-CZ" dirty="0">
                <a:solidFill>
                  <a:schemeClr val="tx1"/>
                </a:solidFill>
              </a:rPr>
              <a:t>na jejich původ, názor nebo společenské postavení.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b="1" dirty="0">
                <a:solidFill>
                  <a:schemeClr val="tx1"/>
                </a:solidFill>
              </a:rPr>
              <a:t>Nestrannost: </a:t>
            </a:r>
            <a:r>
              <a:rPr lang="cs-CZ" altLang="cs-CZ" dirty="0">
                <a:solidFill>
                  <a:schemeClr val="tx1"/>
                </a:solidFill>
              </a:rPr>
              <a:t>Při rozhodování a komunikaci neupřednostňujte jednu stranu </a:t>
            </a:r>
            <a:br>
              <a:rPr lang="cs-CZ" altLang="cs-CZ" dirty="0">
                <a:solidFill>
                  <a:schemeClr val="tx1"/>
                </a:solidFill>
              </a:rPr>
            </a:br>
            <a:r>
              <a:rPr lang="cs-CZ" altLang="cs-CZ" dirty="0">
                <a:solidFill>
                  <a:schemeClr val="tx1"/>
                </a:solidFill>
              </a:rPr>
              <a:t>na úkor jiné, pokud k tomu není oprávněný důvod.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b="1" dirty="0">
                <a:solidFill>
                  <a:schemeClr val="tx1"/>
                </a:solidFill>
              </a:rPr>
              <a:t>Respektování práv druhých: </a:t>
            </a:r>
            <a:r>
              <a:rPr lang="cs-CZ" altLang="cs-CZ" dirty="0">
                <a:solidFill>
                  <a:schemeClr val="tx1"/>
                </a:solidFill>
              </a:rPr>
              <a:t>Uznávejte práva všech zúčastněných stran </a:t>
            </a:r>
            <a:br>
              <a:rPr lang="cs-CZ" altLang="cs-CZ" dirty="0">
                <a:solidFill>
                  <a:schemeClr val="tx1"/>
                </a:solidFill>
              </a:rPr>
            </a:br>
            <a:r>
              <a:rPr lang="cs-CZ" altLang="cs-CZ" dirty="0">
                <a:solidFill>
                  <a:schemeClr val="tx1"/>
                </a:solidFill>
              </a:rPr>
              <a:t>a zvažujte důsledky své komunikace.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altLang="cs-CZ" b="1" dirty="0">
                <a:solidFill>
                  <a:schemeClr val="tx1"/>
                </a:solidFill>
              </a:rPr>
              <a:t>Vyvážené přidělování zdrojů</a:t>
            </a:r>
            <a:r>
              <a:rPr lang="cs-CZ" altLang="cs-CZ" dirty="0">
                <a:solidFill>
                  <a:schemeClr val="tx1"/>
                </a:solidFill>
              </a:rPr>
              <a:t>: V případech, kde jde o sdílení informací, příležitostí nebo jiných zdrojů, zajistěte, aby byly rozdělovány spravedlivě.</a:t>
            </a:r>
          </a:p>
          <a:p>
            <a:pPr marL="892800" indent="-2304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Podpora rovnosti příležitostí</a:t>
            </a:r>
            <a:r>
              <a:rPr lang="cs-CZ" dirty="0"/>
              <a:t>: Povzbuzujte a umožněte každému přístup </a:t>
            </a:r>
            <a:br>
              <a:rPr lang="cs-CZ" dirty="0"/>
            </a:br>
            <a:r>
              <a:rPr lang="cs-CZ" dirty="0"/>
              <a:t>k informacím nebo možnostem, které by mu mohly prospět.</a:t>
            </a:r>
            <a:endParaRPr lang="cs-CZ" altLang="cs-CZ" dirty="0">
              <a:solidFill>
                <a:schemeClr val="tx1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24194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4DC89E-E80D-458B-A250-BB238621D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Cíle verbální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AF224DC-8EF2-4A41-A376-F85F3589C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46911"/>
          </a:xfrm>
        </p:spPr>
        <p:txBody>
          <a:bodyPr>
            <a:normAutofit fontScale="70000" lnSpcReduction="20000"/>
          </a:bodyPr>
          <a:lstStyle/>
          <a:p>
            <a:pPr marL="203940" indent="-2052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Podávání informací:  </a:t>
            </a:r>
            <a:r>
              <a:rPr lang="cs-CZ" sz="2400" dirty="0"/>
              <a:t>Zajištění, že druhá strana správně pochopí vaše sdělení.</a:t>
            </a:r>
            <a:endParaRPr lang="cs-CZ" sz="2400" b="1" dirty="0"/>
          </a:p>
          <a:p>
            <a:pPr marL="203940" indent="-2052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 Vzájemná domluva: </a:t>
            </a:r>
            <a:r>
              <a:rPr lang="cs-CZ" sz="2400" dirty="0"/>
              <a:t>Dosáhnout porozumění a dohody mezi stranami, což je základem efektivní spolupráce.</a:t>
            </a:r>
          </a:p>
          <a:p>
            <a:pPr marL="203940" indent="-2052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 Získávání informací :</a:t>
            </a:r>
            <a:r>
              <a:rPr lang="cs-CZ" sz="2400" dirty="0"/>
              <a:t>Je jedním z klíčových cílů komunikace. Tento proces nám umožňuje pochopit okolní svět, učit se nové věci a rozhodovat se na základě dostupných faktů.</a:t>
            </a:r>
          </a:p>
          <a:p>
            <a:pPr marL="203940" indent="-2052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 Pobavení: </a:t>
            </a:r>
            <a:r>
              <a:rPr lang="cs-CZ" sz="2400" dirty="0"/>
              <a:t>Šířit radost, smích a zábavu mezi lidmi. Tento cíl je důležitý nejen pro uvolnění atmosféry, ale také pro posilování vztahů a vytváření příjemných vzpomínek (humor, vtip, zábavné historky).</a:t>
            </a:r>
          </a:p>
          <a:p>
            <a:pPr marL="203940" indent="-2052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 Přesvědčení: </a:t>
            </a:r>
            <a:r>
              <a:rPr lang="cs-CZ" sz="2400" dirty="0"/>
              <a:t>Ovlivňování myšlenek, postojů nebo jednání druhých. Tento proces zahrnuje nejen logické argumenty, ale také emocionální a sociální aspekty</a:t>
            </a:r>
          </a:p>
          <a:p>
            <a:pPr marL="203940" indent="-2052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 Navázání kontaktu : </a:t>
            </a:r>
            <a:r>
              <a:rPr lang="cs-CZ" sz="2400" dirty="0"/>
              <a:t>Vytváří základ pro další interakce a budování vztahů</a:t>
            </a:r>
            <a:r>
              <a:rPr lang="cs-CZ" sz="2400" b="1" dirty="0"/>
              <a:t> </a:t>
            </a:r>
            <a:r>
              <a:rPr lang="cs-CZ" sz="2400" dirty="0"/>
              <a:t>(přátelský úvod, oční kontakt, projevování zájmu, příjemný pozitivní tón)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6353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90AEF4-E11B-4F50-BB34-F56040D92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1" y="550414"/>
            <a:ext cx="10058399" cy="923279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Volná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93A5C94-39D1-47CE-8E9E-02271A7C7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792" y="2015231"/>
            <a:ext cx="10533888" cy="4292356"/>
          </a:xfrm>
        </p:spPr>
        <p:txBody>
          <a:bodyPr>
            <a:noAutofit/>
          </a:bodyPr>
          <a:lstStyle/>
          <a:p>
            <a:pPr marL="230400" indent="-2304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Neformální</a:t>
            </a:r>
            <a:r>
              <a:rPr lang="cs-CZ" sz="2400" dirty="0"/>
              <a:t> a </a:t>
            </a:r>
            <a:r>
              <a:rPr lang="cs-CZ" sz="2400" b="1" dirty="0"/>
              <a:t>spontánní</a:t>
            </a:r>
            <a:r>
              <a:rPr lang="cs-CZ" sz="2400" dirty="0"/>
              <a:t> typ komunikace, který </a:t>
            </a:r>
            <a:r>
              <a:rPr lang="cs-CZ" sz="2400" b="1" dirty="0"/>
              <a:t>nemá pevně stanovený cíl </a:t>
            </a:r>
            <a:r>
              <a:rPr lang="cs-CZ" sz="2400" dirty="0"/>
              <a:t>nebo </a:t>
            </a:r>
            <a:r>
              <a:rPr lang="cs-CZ" sz="2400" b="1" dirty="0"/>
              <a:t>strukturu</a:t>
            </a:r>
            <a:r>
              <a:rPr lang="cs-CZ" sz="2400" dirty="0"/>
              <a:t>. Obvykle probíhá v přátelských nebo neformálních situacích a jejím hlavním účelem je sdílení myšlenek, zážitků a emocí. </a:t>
            </a:r>
            <a:endParaRPr lang="cs-CZ" sz="2400" b="1" dirty="0"/>
          </a:p>
          <a:p>
            <a:pPr marL="230400" indent="-2304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Přátelská – </a:t>
            </a:r>
            <a:r>
              <a:rPr lang="cs-CZ" sz="2400" dirty="0"/>
              <a:t>otevřenost, lehkost, empatie a naslouchání, humor, smích, vzájemná podpora</a:t>
            </a:r>
          </a:p>
          <a:p>
            <a:pPr marL="230400" indent="-2304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Motivační - </a:t>
            </a:r>
            <a:r>
              <a:rPr lang="cs-CZ" sz="2400" dirty="0"/>
              <a:t>zaměřena na podporu, inspiraci a povzbuzení druhých </a:t>
            </a:r>
            <a:br>
              <a:rPr lang="cs-CZ" sz="2400" dirty="0"/>
            </a:br>
            <a:r>
              <a:rPr lang="cs-CZ" sz="2400" dirty="0"/>
              <a:t>ve vztahu k jejich cílům, aktuálním výzvám. Tento typ komunikace kombinuje přátelskou atmosféru s účelem poskytnout energii </a:t>
            </a:r>
            <a:br>
              <a:rPr lang="cs-CZ" sz="2400" dirty="0"/>
            </a:br>
            <a:r>
              <a:rPr lang="cs-CZ" sz="2400" dirty="0"/>
              <a:t>a optimismus.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endParaRPr lang="cs-CZ" sz="1800" b="1" dirty="0"/>
          </a:p>
          <a:p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26678925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90AEF4-E11B-4F50-BB34-F56040D92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687" y="732676"/>
            <a:ext cx="10086513" cy="1025104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Volná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93A5C94-39D1-47CE-8E9E-02271A7C7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312" y="2059619"/>
            <a:ext cx="10533888" cy="4145605"/>
          </a:xfrm>
        </p:spPr>
        <p:txBody>
          <a:bodyPr>
            <a:noAutofit/>
          </a:bodyPr>
          <a:lstStyle/>
          <a:p>
            <a:pPr marL="230400" indent="-230400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Laická - </a:t>
            </a:r>
            <a:r>
              <a:rPr lang="cs-CZ" sz="2400" dirty="0"/>
              <a:t>spontánní a neformální konverzace mezi lidmi, kteří nejsou odborníci nebo profesionálové v konkrétním oboru. Tento typ komunikace slouží k běžnému sdílení názorů, myšlenek, zkušeností nebo zážitků (jednoduchý jazyk, pohoda, uvolnění)</a:t>
            </a:r>
          </a:p>
          <a:p>
            <a:pPr marL="230400" indent="-230400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Spojující -</a:t>
            </a:r>
            <a:r>
              <a:rPr lang="cs-CZ" sz="2400" dirty="0"/>
              <a:t>přirozený a nenucený způsob, jak sdílet myšlenky, zážitky </a:t>
            </a:r>
            <a:br>
              <a:rPr lang="cs-CZ" sz="2400" dirty="0"/>
            </a:br>
            <a:r>
              <a:rPr lang="cs-CZ" sz="2400" dirty="0"/>
              <a:t>a emoce, přičemž hlavní důraz je kladen na vytvoření pocitu blízkosti </a:t>
            </a:r>
            <a:br>
              <a:rPr lang="cs-CZ" sz="2400" dirty="0"/>
            </a:br>
            <a:r>
              <a:rPr lang="cs-CZ" sz="2400" dirty="0"/>
              <a:t>a porozumění. </a:t>
            </a:r>
            <a:endParaRPr lang="cs-CZ" sz="2400" b="1" dirty="0"/>
          </a:p>
          <a:p>
            <a:pPr marL="230400" indent="-230400">
              <a:buFont typeface="Wingdings" panose="05000000000000000000" pitchFamily="2" charset="2"/>
              <a:buChar char="§"/>
            </a:pPr>
            <a:endParaRPr lang="cs-CZ" sz="1800" b="1" dirty="0"/>
          </a:p>
          <a:p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5303939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3577A1-3F4B-4E2B-A2C8-C21272C16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Chyby ve verbální komunikaci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791BDAA-9B41-4268-83CA-49685F84B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378440" cy="449292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cs-CZ" sz="2400" dirty="0"/>
              <a:t>Mohou vést k nedorozuměním, konfliktům nebo ztrátě důvěry.</a:t>
            </a:r>
            <a:endParaRPr lang="cs-CZ" sz="2400" b="1" dirty="0"/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Neuspořádané myšlení - </a:t>
            </a:r>
            <a:r>
              <a:rPr lang="cs-CZ" sz="2400" dirty="0"/>
              <a:t>mluvčí </a:t>
            </a:r>
            <a:r>
              <a:rPr lang="cs-CZ" sz="2400" b="1" dirty="0"/>
              <a:t>nedokáže jasně strukturovat své myšlenky</a:t>
            </a:r>
            <a:r>
              <a:rPr lang="cs-CZ" sz="2400" dirty="0"/>
              <a:t>(chaotické vyjadřování, přeskakování mezi tématy, nepodstatné detaily)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 Nepřesné vyjadřování -</a:t>
            </a:r>
            <a:r>
              <a:rPr lang="cs-CZ" sz="2400" dirty="0"/>
              <a:t>mluvčí </a:t>
            </a:r>
            <a:r>
              <a:rPr lang="cs-CZ" sz="2400" b="1" dirty="0"/>
              <a:t>nedokáže jasně a konkrétně vyjádřit </a:t>
            </a:r>
            <a:r>
              <a:rPr lang="cs-CZ" sz="2400" dirty="0"/>
              <a:t>své myšlenky nebo informace (používání neurčitých výrazů, opomenutí důležitých informací, používání nesprávných slov nebo termínů, přílišná složitost)</a:t>
            </a:r>
            <a:endParaRPr lang="cs-CZ" sz="2400" b="1" dirty="0"/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 Příliš mnoho informací- </a:t>
            </a:r>
            <a:r>
              <a:rPr lang="cs-CZ" sz="2400" dirty="0"/>
              <a:t>když mluvčí </a:t>
            </a:r>
            <a:r>
              <a:rPr lang="cs-CZ" sz="2400" b="1" dirty="0"/>
              <a:t>předá více údajů, než je posluchač schopen zpracovat</a:t>
            </a:r>
            <a:r>
              <a:rPr lang="cs-CZ" sz="2400" dirty="0"/>
              <a:t> nebo potřebuje - může vést k přetížení, zmatení a ztrátě pozornosti.</a:t>
            </a:r>
            <a:endParaRPr lang="cs-CZ" sz="2400" b="1" dirty="0"/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 Monotónní projev - stále stejný tón hlasu</a:t>
            </a:r>
            <a:r>
              <a:rPr lang="cs-CZ" sz="2400" dirty="0"/>
              <a:t>, bez jakékoli změny intonace, dynamiky či emocí, sdělení se může zdát nudné nebo nevýrazné. </a:t>
            </a:r>
            <a:endParaRPr lang="cs-CZ" sz="2400" b="1" dirty="0"/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 Nenaslouchání - </a:t>
            </a:r>
            <a:r>
              <a:rPr lang="cs-CZ" sz="2400" dirty="0"/>
              <a:t>mluvčí druhou osobu nenechá dokončit myšlenku, posluchač nevěnuje plnou pozornost, neposkytování zpětné vazby nebo reakcí, což může vyvolat dojem nezájmu.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06234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C90CF7-E35E-4A58-94E2-7C561F36E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Naslouchání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6C9DFDD-9853-404F-933B-B75F55975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2800" b="1" dirty="0"/>
              <a:t>Nasloucháme celým tělem: </a:t>
            </a:r>
            <a:r>
              <a:rPr lang="cs-CZ" sz="2800" dirty="0"/>
              <a:t>Aktivní přístup k verbální komunikaci, kdy nejen posloucháte slova mluvčího, ale i vaše tělo se zapojuje do procesu, čímž prokazujete plnou pozornost a zájem.</a:t>
            </a:r>
          </a:p>
          <a:p>
            <a:pPr marL="8928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Očima: Udržovaní</a:t>
            </a:r>
            <a:r>
              <a:rPr lang="cs-CZ" sz="2800" dirty="0"/>
              <a:t> přiměřeného očního kontaktu ukazuje, </a:t>
            </a:r>
            <a:br>
              <a:rPr lang="cs-CZ" sz="2800" dirty="0"/>
            </a:br>
            <a:r>
              <a:rPr lang="cs-CZ" sz="2800" dirty="0"/>
              <a:t>že skutečně věnujete pozornost a jste přítomni v rozhovoru.</a:t>
            </a:r>
          </a:p>
          <a:p>
            <a:pPr marL="8928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Hlavou: </a:t>
            </a:r>
            <a:r>
              <a:rPr lang="cs-CZ" sz="2800" dirty="0"/>
              <a:t>Přikyvování může potvrdit, že rozumíte nebo souhlasíte.</a:t>
            </a:r>
          </a:p>
          <a:p>
            <a:pPr marL="8928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Výraz tváře: </a:t>
            </a:r>
            <a:r>
              <a:rPr lang="cs-CZ" sz="2800" dirty="0"/>
              <a:t>Výrazy odrážejí pochopení, empatii nebo zájem, například úsměvem nebo povzbuzením obočím.</a:t>
            </a:r>
          </a:p>
          <a:p>
            <a:pPr marL="8928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Rukama: </a:t>
            </a:r>
            <a:r>
              <a:rPr lang="cs-CZ" sz="2800" dirty="0"/>
              <a:t>Ruční gesta (např. dlaně směrem nahoru) ukazuje, že jste přijímající a otevření.</a:t>
            </a:r>
          </a:p>
          <a:p>
            <a:pPr marL="6624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71442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0FD844-12EE-401A-A1CA-0AB1F8329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14181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Chyby při naslouchání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0770738-061F-48CD-8752-9CD06C25E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304" y="1845734"/>
            <a:ext cx="9866376" cy="4518490"/>
          </a:xfrm>
        </p:spPr>
        <p:txBody>
          <a:bodyPr>
            <a:normAutofit fontScale="70000" lnSpcReduction="20000"/>
          </a:bodyPr>
          <a:lstStyle/>
          <a:p>
            <a:pPr marL="230400" indent="-2304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cs-CZ" sz="2800" b="1" dirty="0"/>
              <a:t>Skákání do řeči - </a:t>
            </a:r>
            <a:r>
              <a:rPr lang="cs-CZ" sz="2800" dirty="0"/>
              <a:t>je běžnou chybou při naslouchání, která </a:t>
            </a:r>
            <a:r>
              <a:rPr lang="cs-CZ" sz="2800" b="1" dirty="0"/>
              <a:t>může narušit plynulost komunikace </a:t>
            </a:r>
            <a:r>
              <a:rPr lang="cs-CZ" sz="2800" dirty="0"/>
              <a:t>.Tento problém často vychází z netrpělivosti, přehnaného sebevědomí nebo nedostatečné pozornosti.</a:t>
            </a:r>
          </a:p>
          <a:p>
            <a:pPr marL="230400" indent="-2304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cs-CZ" sz="2800" b="1" dirty="0"/>
              <a:t>Nedostatečný oční kontakt - </a:t>
            </a:r>
            <a:r>
              <a:rPr lang="cs-CZ" sz="2800" dirty="0"/>
              <a:t>mluvčí cítí ignorován nebo nezajímavý</a:t>
            </a:r>
            <a:r>
              <a:rPr lang="cs-CZ" sz="2800" b="1" dirty="0"/>
              <a:t>. </a:t>
            </a:r>
            <a:r>
              <a:rPr lang="cs-CZ" sz="2800" dirty="0"/>
              <a:t>Oslabuje emocionální propojení: Oči hrají velkou roli v neverbální komunikaci. Bez nich je těžší vytvořit hlubší spojení.</a:t>
            </a:r>
          </a:p>
          <a:p>
            <a:pPr marL="230400" indent="-2304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cs-CZ" sz="2800" b="1" dirty="0"/>
              <a:t>Znuděný posluchač- </a:t>
            </a:r>
            <a:r>
              <a:rPr lang="cs-CZ" sz="2800" dirty="0"/>
              <a:t>pokud posluchač působí znuděně, může mluvčí ztratit motivaci pokračovat v hovoru a cítit se nedoceněný (posluchač se tváří nezúčastněně, neposkytuje žádnou zpětnou vazbu, zívání vyhýbání se očnímu kontaktu).</a:t>
            </a:r>
          </a:p>
          <a:p>
            <a:pPr marL="230400" indent="-2304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cs-CZ" sz="2800" b="1" dirty="0"/>
              <a:t>Necitlivý posluchač – </a:t>
            </a:r>
            <a:r>
              <a:rPr lang="cs-CZ" sz="2800" dirty="0"/>
              <a:t>minimalizace problémů – to zvládneš, to nic není, posluchač neprojevuje pochopení pro situaci,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569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04E4D9E-91DB-4E66-BAF4-7E1BB3B94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75867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A800A3C-892D-482B-9D1F-6A4705D5B5F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44858" y="1775533"/>
            <a:ext cx="10502284" cy="4314547"/>
          </a:xfrm>
        </p:spPr>
        <p:txBody>
          <a:bodyPr>
            <a:no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cs-CZ" altLang="cs-CZ" b="1" dirty="0"/>
              <a:t>Způsob </a:t>
            </a:r>
            <a:r>
              <a:rPr lang="cs-CZ" altLang="cs-CZ" dirty="0"/>
              <a:t>dorozumívání a předávání informací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altLang="cs-CZ" b="1" dirty="0"/>
              <a:t>  Vnější- </a:t>
            </a:r>
            <a:r>
              <a:rPr lang="cs-CZ" dirty="0"/>
              <a:t>s okolním světem a s druhými lidmi. Slouží poznávání,  seznamování, jde </a:t>
            </a:r>
            <a:br>
              <a:rPr lang="cs-CZ" dirty="0"/>
            </a:br>
            <a:r>
              <a:rPr lang="cs-CZ" dirty="0"/>
              <a:t>   o  výměnu informací a učení.</a:t>
            </a:r>
          </a:p>
          <a:p>
            <a:pPr marL="230400" indent="-2304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b="1" dirty="0"/>
              <a:t>Vnitřní - </a:t>
            </a:r>
            <a:r>
              <a:rPr lang="cs-CZ" dirty="0"/>
              <a:t>se sebou samým. Jde o kontakt mezi hlavou  a tělem, mezi   rozumem a citem,  myšlením a pocity (se odehrává uvnitř nás samých a zahrnuje naše myšlenky, reflexe, vnitřní dialogy a emocionální reakce). Intrapersonální komunikace je důležitá pro sebereflexi, rozhodování, zpracovávání emocí a porozumění vlastnímu já.</a:t>
            </a:r>
            <a:endParaRPr lang="cs-CZ" altLang="cs-CZ" b="1" dirty="0"/>
          </a:p>
          <a:p>
            <a:pPr marL="230400" indent="-230400"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b="1" dirty="0"/>
              <a:t> Verbální – </a:t>
            </a:r>
            <a:r>
              <a:rPr lang="cs-CZ" altLang="cs-CZ" u="sng" dirty="0"/>
              <a:t>slovem</a:t>
            </a:r>
            <a:r>
              <a:rPr lang="cs-CZ" altLang="cs-CZ" dirty="0"/>
              <a:t> (</a:t>
            </a:r>
            <a:r>
              <a:rPr lang="cs-CZ" dirty="0"/>
              <a:t>osobní rozhovory, telefonní hovory, diskuze, videokonference,                                   veřejné projevy, diskuse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altLang="cs-CZ" dirty="0"/>
              <a:t>                      </a:t>
            </a:r>
            <a:r>
              <a:rPr lang="cs-CZ" altLang="cs-CZ" u="sng" dirty="0"/>
              <a:t>písmem </a:t>
            </a:r>
            <a:r>
              <a:rPr lang="cs-CZ" altLang="cs-CZ" dirty="0"/>
              <a:t>(email, dopisy,</a:t>
            </a:r>
            <a:r>
              <a:rPr lang="cs-CZ" dirty="0"/>
              <a:t> zprávy, články, knihy,)</a:t>
            </a:r>
            <a:endParaRPr lang="cs-CZ" altLang="cs-CZ" dirty="0"/>
          </a:p>
          <a:p>
            <a:pPr marL="230400" indent="-230400"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cs-CZ" altLang="cs-CZ" b="1" dirty="0"/>
              <a:t>Neverbální- </a:t>
            </a:r>
            <a:r>
              <a:rPr lang="cs-CZ" altLang="cs-CZ" dirty="0"/>
              <a:t>mimika, </a:t>
            </a:r>
            <a:r>
              <a:rPr lang="cs-CZ" altLang="cs-CZ" dirty="0" err="1"/>
              <a:t>haptika</a:t>
            </a:r>
            <a:r>
              <a:rPr lang="cs-CZ" altLang="cs-CZ" dirty="0"/>
              <a:t>, gestikulace, </a:t>
            </a:r>
            <a:r>
              <a:rPr lang="cs-CZ" altLang="cs-CZ" dirty="0" err="1"/>
              <a:t>posturologie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30266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A4B7A2-C7F6-45A5-A6C4-DA7E18C7B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NEVERBÁLNÍ KOMUNIKACE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94734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5EF631-E556-4DE7-91A4-CE8E6E391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Neverbální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0326D9A-254B-4358-AA6A-35F2EF65F0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Oční kontakt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Mimika, obličej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Gesta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Vzájemná vzdálenost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Rituály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/>
              <a:t>Intimita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97021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38912"/>
            <a:ext cx="10058400" cy="969264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Oční kontakt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90944"/>
            <a:ext cx="10058400" cy="4427560"/>
          </a:xfrm>
        </p:spPr>
        <p:txBody>
          <a:bodyPr>
            <a:normAutofit fontScale="55000" lnSpcReduction="20000"/>
          </a:bodyPr>
          <a:lstStyle/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900" dirty="0"/>
              <a:t>Tvoří</a:t>
            </a:r>
            <a:r>
              <a:rPr lang="cs-CZ" sz="2900" b="1" dirty="0"/>
              <a:t> základ neverbální komunikace, </a:t>
            </a:r>
            <a:r>
              <a:rPr lang="cs-CZ" sz="2900" dirty="0"/>
              <a:t>který hraje klíčovou roli při vytváření spojení a porozumění mezi lidmi. Jeho význam se liší v závislosti na </a:t>
            </a:r>
            <a:r>
              <a:rPr lang="cs-CZ" sz="2900" b="1" dirty="0"/>
              <a:t>kulturních normách</a:t>
            </a:r>
            <a:r>
              <a:rPr lang="cs-CZ" sz="2900" dirty="0"/>
              <a:t>, </a:t>
            </a:r>
            <a:r>
              <a:rPr lang="cs-CZ" sz="2900" b="1" dirty="0"/>
              <a:t>kontextu</a:t>
            </a:r>
            <a:r>
              <a:rPr lang="cs-CZ" sz="2900" dirty="0"/>
              <a:t> a </a:t>
            </a:r>
            <a:r>
              <a:rPr lang="cs-CZ" sz="2900" b="1" dirty="0"/>
              <a:t>individuálních preferencích.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900" dirty="0"/>
              <a:t>Má </a:t>
            </a:r>
            <a:r>
              <a:rPr lang="cs-CZ" sz="2900" b="1" dirty="0"/>
              <a:t>sociální funkci -</a:t>
            </a:r>
            <a:r>
              <a:rPr lang="cs-CZ" sz="2900" dirty="0"/>
              <a:t>podporuje </a:t>
            </a:r>
            <a:r>
              <a:rPr lang="cs-CZ" sz="2900" b="1" dirty="0"/>
              <a:t>pocit blízkosti</a:t>
            </a:r>
            <a:r>
              <a:rPr lang="cs-CZ" sz="2900" dirty="0"/>
              <a:t>, </a:t>
            </a:r>
            <a:r>
              <a:rPr lang="cs-CZ" sz="2900" b="1" dirty="0"/>
              <a:t>důvěry</a:t>
            </a:r>
            <a:r>
              <a:rPr lang="cs-CZ" sz="2900" dirty="0"/>
              <a:t> a propojení mezi lidmi, signalizuje, kdy je čas mluvit nebo naslouchat. Podporuje pocit, že </a:t>
            </a:r>
            <a:r>
              <a:rPr lang="cs-CZ" sz="2900" b="1" dirty="0"/>
              <a:t>je druhá osoba vnímána a respektována</a:t>
            </a:r>
            <a:r>
              <a:rPr lang="cs-CZ" sz="2900" dirty="0"/>
              <a:t>. </a:t>
            </a:r>
            <a:r>
              <a:rPr lang="cs-CZ" sz="2900" b="1" dirty="0"/>
              <a:t>Vyjádření emocí </a:t>
            </a:r>
            <a:r>
              <a:rPr lang="cs-CZ" sz="2900" dirty="0"/>
              <a:t>(radost, smutek, překvapení nebo znepokojení), můžeme dát najevo souhlas, nesouhlas.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900" b="1" dirty="0">
                <a:solidFill>
                  <a:schemeClr val="tx1"/>
                </a:solidFill>
              </a:rPr>
              <a:t>Vzájemný střet pohledů</a:t>
            </a:r>
            <a:r>
              <a:rPr lang="cs-CZ" sz="2900" b="1" dirty="0"/>
              <a:t> -  vrchol neverbální komunikace </a:t>
            </a:r>
            <a:r>
              <a:rPr lang="cs-CZ" sz="2900" dirty="0"/>
              <a:t>- tento střed je často </a:t>
            </a:r>
            <a:r>
              <a:rPr lang="cs-CZ" sz="2900" b="1" dirty="0"/>
              <a:t>ovlivněn kulturními zvyklostmi</a:t>
            </a:r>
            <a:r>
              <a:rPr lang="cs-CZ" sz="2900" dirty="0"/>
              <a:t>, </a:t>
            </a:r>
            <a:r>
              <a:rPr lang="cs-CZ" sz="2900" b="1" dirty="0"/>
              <a:t>vztahem</a:t>
            </a:r>
            <a:r>
              <a:rPr lang="cs-CZ" sz="2900" dirty="0"/>
              <a:t> </a:t>
            </a:r>
            <a:r>
              <a:rPr lang="cs-CZ" sz="2900" b="1" dirty="0"/>
              <a:t>mezi komunikujícími </a:t>
            </a:r>
            <a:r>
              <a:rPr lang="cs-CZ" sz="2900" dirty="0"/>
              <a:t>osobami a </a:t>
            </a:r>
            <a:r>
              <a:rPr lang="cs-CZ" sz="2900" b="1" dirty="0"/>
              <a:t>konkrétní situací</a:t>
            </a:r>
            <a:r>
              <a:rPr lang="cs-CZ" sz="2900" dirty="0"/>
              <a:t>. V některých kulturách je intenzivní oční kontakt považován za znak upřímnosti, zatímco v jiných může být vnímán jako neuctivý nebo agresivní. Zaměření pohledů, doby trvání,  četnosti</a:t>
            </a:r>
          </a:p>
          <a:p>
            <a:pPr marL="230400" indent="-230400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cs-CZ" sz="2900" dirty="0"/>
              <a:t>Může být </a:t>
            </a:r>
            <a:r>
              <a:rPr lang="cs-CZ" sz="2900" b="1" dirty="0"/>
              <a:t>vyvrcholením negativních, nepřátelských vztahů -</a:t>
            </a:r>
            <a:r>
              <a:rPr lang="cs-CZ" sz="2900" dirty="0"/>
              <a:t>nástroj k vyjádření nepřátelství, dominance nebo konfliktu. V těchto situacích mohou jeho vlastnosti eskalovat napětí (intenzivní pohled, záměrná absence pohledu – pohrdání, ignorování. </a:t>
            </a:r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41987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938" y="263527"/>
            <a:ext cx="10058400" cy="1450757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Mimika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Pohyby a uspořádání obličejových svalů. 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dirty="0"/>
              <a:t>Zahrnuje výraz tváře, který může odhalovat emoce jako</a:t>
            </a:r>
            <a:r>
              <a:rPr lang="cs-CZ" sz="2800" b="1" dirty="0"/>
              <a:t> radost, smutek, strach, překvapení, hněv </a:t>
            </a:r>
            <a:r>
              <a:rPr lang="cs-CZ" sz="2800" dirty="0"/>
              <a:t>nebo</a:t>
            </a:r>
            <a:r>
              <a:rPr lang="cs-CZ" sz="2800" b="1" dirty="0"/>
              <a:t> znechucení. Je to univerzální jazyk, který je pochopitelný napříč kulturami a často doplňuje nebo dokonce nahrazuje verbální komunikaci.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Gesta se mohou výrazně lišit napříč kulturami. </a:t>
            </a:r>
            <a:r>
              <a:rPr lang="cs-CZ" sz="2800" dirty="0"/>
              <a:t>Mohou mít různé významy v různých zemích, což může vést k nedorozuměním</a:t>
            </a:r>
            <a:r>
              <a:rPr lang="cs-CZ" sz="2800" b="1" dirty="0"/>
              <a:t> (Přikývnutí: </a:t>
            </a:r>
            <a:r>
              <a:rPr lang="cs-CZ" sz="2800" dirty="0"/>
              <a:t>V mnoha zemích znamená přikývnutí souhlas, ale v Bulharsku může znamenat nesouhlas</a:t>
            </a:r>
            <a:r>
              <a:rPr lang="cs-CZ" sz="2800" b="1" dirty="0"/>
              <a:t>, Ukázání palce nahoru</a:t>
            </a:r>
            <a:r>
              <a:rPr lang="cs-CZ" sz="2800" dirty="0"/>
              <a:t>-v západních kulturách je to pozitivní gesto, symbolizující "dobře" nebo schválení. V některých zemích na Blízkém východě však může mít urážlivý význam).</a:t>
            </a:r>
            <a:endParaRPr lang="cs-CZ" sz="2800" b="1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1352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Mimická identifikace emocí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cs-CZ" b="1" dirty="0"/>
              <a:t>7  základních emocí</a:t>
            </a:r>
            <a:r>
              <a:rPr lang="cs-CZ" dirty="0"/>
              <a:t> ve výrazu obličeje:</a:t>
            </a:r>
          </a:p>
          <a:p>
            <a:pPr marL="230400" indent="-2304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Štěstí – Neštěstí</a:t>
            </a:r>
          </a:p>
          <a:p>
            <a:pPr marL="230400" indent="-2304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Neočekávané překvapení – Splněné očekávaní</a:t>
            </a:r>
          </a:p>
          <a:p>
            <a:pPr marL="230400" indent="-2304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Strach a bázeň – Pocit jistoty</a:t>
            </a:r>
          </a:p>
          <a:p>
            <a:pPr marL="230400" indent="-2304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Radost – Smutek</a:t>
            </a:r>
          </a:p>
          <a:p>
            <a:pPr marL="230400" indent="-2304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Klid – Rozčilení</a:t>
            </a:r>
          </a:p>
          <a:p>
            <a:pPr marL="230400" indent="-2304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Spokojenost – Nespokojenost, až znechucení</a:t>
            </a:r>
          </a:p>
          <a:p>
            <a:pPr marL="230400" indent="-2304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Zájem – Nezájem</a:t>
            </a:r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88077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>
                <a:solidFill>
                  <a:schemeClr val="accent2"/>
                </a:solidFill>
              </a:rPr>
              <a:t>Gestika</a:t>
            </a:r>
            <a:r>
              <a:rPr lang="cs-CZ" b="1" dirty="0">
                <a:solidFill>
                  <a:schemeClr val="accent2"/>
                </a:solidFill>
              </a:rPr>
              <a:t> - </a:t>
            </a:r>
            <a:r>
              <a:rPr lang="cs-CZ" b="1" dirty="0" err="1">
                <a:solidFill>
                  <a:schemeClr val="accent2"/>
                </a:solidFill>
              </a:rPr>
              <a:t>kinezika</a:t>
            </a:r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800" dirty="0"/>
              <a:t>Složky neverbální komunikace, které pomáhají přenášet informace a emoce </a:t>
            </a:r>
            <a:r>
              <a:rPr lang="cs-CZ" sz="2800" b="1" dirty="0"/>
              <a:t>prostřednictvím pohybu těla </a:t>
            </a:r>
            <a:r>
              <a:rPr lang="cs-CZ" sz="2800" dirty="0"/>
              <a:t>a které doprovází slovní projev. </a:t>
            </a:r>
          </a:p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800" b="1" dirty="0"/>
              <a:t>Gesta jsou starší než verbální komunikace</a:t>
            </a:r>
          </a:p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800" b="1" dirty="0"/>
              <a:t>Používání gest je vědomé </a:t>
            </a:r>
            <a:r>
              <a:rPr lang="cs-CZ" sz="2800" dirty="0"/>
              <a:t>(např. pohyb rukou napodobující tvar nebo</a:t>
            </a:r>
            <a:r>
              <a:rPr lang="cs-CZ" sz="2800" b="1" dirty="0"/>
              <a:t> </a:t>
            </a:r>
            <a:r>
              <a:rPr lang="cs-CZ" sz="2800" dirty="0"/>
              <a:t>velikost objektu)</a:t>
            </a:r>
            <a:r>
              <a:rPr lang="cs-CZ" sz="2800" b="1" dirty="0"/>
              <a:t> a nevědomé </a:t>
            </a:r>
            <a:r>
              <a:rPr lang="cs-CZ" sz="2800" dirty="0"/>
              <a:t>(hraní si s prsty, poklepávání nohou).</a:t>
            </a:r>
          </a:p>
          <a:p>
            <a:pPr marL="230400" indent="-2304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2800" b="1" dirty="0"/>
              <a:t>Na gesta má vliv kultura a etnická příslušnost -</a:t>
            </a:r>
            <a:r>
              <a:rPr lang="cs-CZ" sz="2800" dirty="0"/>
              <a:t>pozdravná gesta (podání ruky je běžné v západních kulturách, zatímco v Japonsku je formálním pozdravem poklona. </a:t>
            </a:r>
            <a:br>
              <a:rPr lang="cs-CZ" sz="2800" dirty="0"/>
            </a:br>
            <a:r>
              <a:rPr lang="cs-CZ" sz="2800" dirty="0"/>
              <a:t>V Indii se často používá gesto </a:t>
            </a:r>
            <a:r>
              <a:rPr lang="cs-CZ" sz="2800" dirty="0" err="1"/>
              <a:t>namaste</a:t>
            </a:r>
            <a:r>
              <a:rPr lang="cs-CZ" sz="2800" dirty="0"/>
              <a:t> se spojením rukou jako znak úcty</a:t>
            </a:r>
            <a:r>
              <a:rPr lang="cs-CZ" sz="2800" b="1" dirty="0"/>
              <a:t>.</a:t>
            </a:r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90619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42702"/>
          </a:xfrm>
        </p:spPr>
        <p:txBody>
          <a:bodyPr/>
          <a:lstStyle/>
          <a:p>
            <a:r>
              <a:rPr lang="cs-CZ" b="1" dirty="0" err="1">
                <a:solidFill>
                  <a:schemeClr val="accent2"/>
                </a:solidFill>
              </a:rPr>
              <a:t>Haptika</a:t>
            </a:r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544" y="1828800"/>
            <a:ext cx="10058400" cy="4361688"/>
          </a:xfrm>
        </p:spPr>
        <p:txBody>
          <a:bodyPr>
            <a:normAutofit fontScale="92500" lnSpcReduction="20000"/>
          </a:bodyPr>
          <a:lstStyle/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dirty="0"/>
              <a:t>Zabývá se </a:t>
            </a:r>
            <a:r>
              <a:rPr lang="cs-CZ" sz="2400" b="1" dirty="0"/>
              <a:t>dotekem a jeho významem v mezilidské interakci. </a:t>
            </a:r>
            <a:r>
              <a:rPr lang="cs-CZ" sz="2400" dirty="0"/>
              <a:t>Dotek je velmi silný komunikační nástroj, který může vyjadřovat  emoce, podporu, soucit nebo i mocenské postavení. </a:t>
            </a:r>
          </a:p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400" b="1" dirty="0"/>
              <a:t>Význam doteku se však výrazně liší napříč kulturami.</a:t>
            </a:r>
          </a:p>
          <a:p>
            <a:pPr marL="8928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dirty="0"/>
              <a:t>Střední východ a Latinská Amerika: Dotyk je běžnou součástí komunikace </a:t>
            </a:r>
            <a:br>
              <a:rPr lang="cs-CZ" dirty="0"/>
            </a:br>
            <a:r>
              <a:rPr lang="cs-CZ" dirty="0"/>
              <a:t>a osobní prostor je menší.</a:t>
            </a:r>
          </a:p>
          <a:p>
            <a:pPr marL="8928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dirty="0"/>
              <a:t>Asijské země: Dotýkání se mezi cizími lidmi je méně časté; například v Japonsku </a:t>
            </a:r>
            <a:br>
              <a:rPr lang="cs-CZ" dirty="0"/>
            </a:br>
            <a:r>
              <a:rPr lang="cs-CZ" dirty="0"/>
              <a:t>je osobní prostor mnohem důležitější.</a:t>
            </a:r>
          </a:p>
          <a:p>
            <a:pPr marL="8928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dirty="0"/>
              <a:t>Evropa: Ve středomořských zemích, jako je Itálie nebo Španělsko, jsou dotyky přátelským vyjádřením, zatímco ve Skandinávii je více upřednostňována větší fyzická distance.</a:t>
            </a:r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6284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13451"/>
            <a:ext cx="10058400" cy="1304453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Typy </a:t>
            </a:r>
            <a:r>
              <a:rPr lang="cs-CZ" b="1" dirty="0" err="1">
                <a:solidFill>
                  <a:schemeClr val="accent2"/>
                </a:solidFill>
              </a:rPr>
              <a:t>haptiky</a:t>
            </a:r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544" y="1783080"/>
            <a:ext cx="10232136" cy="4407408"/>
          </a:xfrm>
        </p:spPr>
        <p:txBody>
          <a:bodyPr>
            <a:normAutofit lnSpcReduction="10000"/>
          </a:bodyPr>
          <a:lstStyle/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Funkční doteky: </a:t>
            </a:r>
            <a:r>
              <a:rPr lang="cs-CZ" sz="2800" dirty="0"/>
              <a:t>Slouží praktickému účelu, například </a:t>
            </a:r>
            <a:r>
              <a:rPr lang="cs-CZ" sz="2800" b="1" dirty="0"/>
              <a:t>potřesení rukou při pozdravu </a:t>
            </a:r>
            <a:r>
              <a:rPr lang="cs-CZ" sz="2800" dirty="0"/>
              <a:t>nebo pomoci někomu vstát.</a:t>
            </a:r>
          </a:p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Sociální doteky: </a:t>
            </a:r>
            <a:r>
              <a:rPr lang="cs-CZ" sz="2800" dirty="0"/>
              <a:t>Projevují </a:t>
            </a:r>
            <a:r>
              <a:rPr lang="cs-CZ" sz="2800" b="1" dirty="0"/>
              <a:t>přátelství</a:t>
            </a:r>
            <a:r>
              <a:rPr lang="cs-CZ" sz="2800" dirty="0"/>
              <a:t> nebo </a:t>
            </a:r>
            <a:r>
              <a:rPr lang="cs-CZ" sz="2800" b="1" dirty="0"/>
              <a:t>respekt, </a:t>
            </a:r>
            <a:r>
              <a:rPr lang="cs-CZ" sz="2800" dirty="0"/>
              <a:t>například poplácání po rameni nebo objetí.</a:t>
            </a:r>
          </a:p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Emocionální doteky: </a:t>
            </a:r>
            <a:r>
              <a:rPr lang="cs-CZ" sz="2800" dirty="0"/>
              <a:t>Vyjadřují </a:t>
            </a:r>
            <a:r>
              <a:rPr lang="cs-CZ" sz="2800" b="1" dirty="0"/>
              <a:t>empatii, lásku </a:t>
            </a:r>
            <a:r>
              <a:rPr lang="cs-CZ" sz="2800" dirty="0"/>
              <a:t>nebo </a:t>
            </a:r>
            <a:r>
              <a:rPr lang="cs-CZ" sz="2800" b="1" dirty="0"/>
              <a:t>podporu, </a:t>
            </a:r>
            <a:r>
              <a:rPr lang="cs-CZ" sz="2800" dirty="0"/>
              <a:t>jako je pohlazení nebo držení za ruku.</a:t>
            </a:r>
          </a:p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Intimní doteky: </a:t>
            </a:r>
            <a:r>
              <a:rPr lang="cs-CZ" sz="2800" dirty="0"/>
              <a:t>Jsou charakteristické pro </a:t>
            </a:r>
            <a:r>
              <a:rPr lang="cs-CZ" sz="2800" b="1" dirty="0"/>
              <a:t>velmi blízké </a:t>
            </a:r>
            <a:r>
              <a:rPr lang="cs-CZ" sz="2800" dirty="0"/>
              <a:t>vztahy </a:t>
            </a:r>
            <a:br>
              <a:rPr lang="cs-CZ" sz="2800" dirty="0"/>
            </a:br>
            <a:r>
              <a:rPr lang="cs-CZ" sz="2800" dirty="0"/>
              <a:t>a zahrnují například polibky.</a:t>
            </a:r>
          </a:p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cs-CZ" sz="2800" dirty="0"/>
          </a:p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cs-CZ" sz="2800" dirty="0"/>
          </a:p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cs-CZ" sz="2800" dirty="0"/>
          </a:p>
          <a:p>
            <a:pPr marL="230400" indent="-2304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cs-CZ" sz="2800" dirty="0"/>
          </a:p>
          <a:p>
            <a:pPr marL="0" indent="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None/>
            </a:pPr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07604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>
                <a:solidFill>
                  <a:schemeClr val="accent2"/>
                </a:solidFill>
              </a:rPr>
              <a:t>Proxemika</a:t>
            </a:r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dirty="0"/>
              <a:t>Zaměřuje na </a:t>
            </a:r>
            <a:r>
              <a:rPr lang="cs-CZ" sz="2800" b="1" dirty="0"/>
              <a:t>využití prostoru a vzdálenosti </a:t>
            </a:r>
            <a:r>
              <a:rPr lang="cs-CZ" sz="2800" dirty="0"/>
              <a:t>mezi lidmi během interakce. Prostor kolem nás, známý také jako </a:t>
            </a:r>
            <a:r>
              <a:rPr lang="cs-CZ" sz="2800" b="1" dirty="0"/>
              <a:t>"osobní zóna,"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 err="1"/>
              <a:t>Proxemika</a:t>
            </a:r>
            <a:r>
              <a:rPr lang="cs-CZ" sz="2800" b="1" dirty="0"/>
              <a:t> je v různých situacích různě kulturně podmíněná.</a:t>
            </a:r>
          </a:p>
          <a:p>
            <a:pPr marL="8928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Intimní zóna (do 50cm) </a:t>
            </a:r>
            <a:r>
              <a:rPr lang="cs-CZ" sz="2800" dirty="0"/>
              <a:t>Vyhrazená pro velmi blízké vztahy, jako jsou </a:t>
            </a:r>
            <a:r>
              <a:rPr lang="cs-CZ" sz="2800" b="1" dirty="0"/>
              <a:t>rodina</a:t>
            </a:r>
            <a:r>
              <a:rPr lang="cs-CZ" sz="2800" dirty="0"/>
              <a:t>, </a:t>
            </a:r>
            <a:r>
              <a:rPr lang="cs-CZ" sz="2800" b="1" dirty="0"/>
              <a:t>partner </a:t>
            </a:r>
            <a:r>
              <a:rPr lang="cs-CZ" sz="2800" dirty="0"/>
              <a:t>nebo </a:t>
            </a:r>
            <a:r>
              <a:rPr lang="cs-CZ" sz="2800" b="1" dirty="0"/>
              <a:t>blízcí přátelé</a:t>
            </a:r>
            <a:r>
              <a:rPr lang="cs-CZ" sz="2800" dirty="0"/>
              <a:t>. V této zóně se obvykle odehrávají osobní </a:t>
            </a:r>
            <a:br>
              <a:rPr lang="cs-CZ" sz="2800" dirty="0"/>
            </a:br>
            <a:r>
              <a:rPr lang="cs-CZ" sz="2800" dirty="0"/>
              <a:t>a emocionálně nabité interakce</a:t>
            </a:r>
          </a:p>
          <a:p>
            <a:pPr marL="8928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Osobní zóna (50 cm- 120cm</a:t>
            </a:r>
            <a:r>
              <a:rPr lang="cs-CZ" sz="2800" b="1" i="1" dirty="0"/>
              <a:t>) </a:t>
            </a:r>
            <a:r>
              <a:rPr lang="cs-CZ" sz="2800" dirty="0"/>
              <a:t>Pro komunikaci s </a:t>
            </a:r>
            <a:r>
              <a:rPr lang="cs-CZ" sz="2800" b="1" dirty="0"/>
              <a:t>přáteli, kolegy</a:t>
            </a:r>
            <a:r>
              <a:rPr lang="cs-CZ" sz="2800" dirty="0"/>
              <a:t> nebo </a:t>
            </a:r>
            <a:r>
              <a:rPr lang="cs-CZ" sz="2800" b="1" dirty="0"/>
              <a:t>známými</a:t>
            </a:r>
            <a:r>
              <a:rPr lang="cs-CZ" sz="2800" dirty="0"/>
              <a:t>. Tato zóna je běžná pro </a:t>
            </a:r>
            <a:r>
              <a:rPr lang="cs-CZ" sz="2800" b="1" dirty="0"/>
              <a:t>běžné každodenní interakce</a:t>
            </a:r>
          </a:p>
          <a:p>
            <a:pPr marL="8928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Sociální  zóna (1,2 – 3,5 m) </a:t>
            </a:r>
            <a:r>
              <a:rPr lang="cs-CZ" sz="2800" dirty="0"/>
              <a:t>Pro formální komunikaci nebo rozhovory s lidmi, které neznáme dobře, například během pracovních schůzek</a:t>
            </a:r>
          </a:p>
          <a:p>
            <a:pPr marL="8928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Veřejná zóna(nad  3,5 m) a více </a:t>
            </a:r>
            <a:r>
              <a:rPr lang="cs-CZ" sz="2800" dirty="0"/>
              <a:t>Používá se při veřejných projevech nebo </a:t>
            </a:r>
            <a:br>
              <a:rPr lang="cs-CZ" sz="2800" dirty="0"/>
            </a:br>
            <a:r>
              <a:rPr lang="cs-CZ" sz="2800" dirty="0"/>
              <a:t>v situacích, kdy je potřeba udržovat značnou vzdálenost.</a:t>
            </a:r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94586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>
                <a:solidFill>
                  <a:schemeClr val="accent2"/>
                </a:solidFill>
              </a:rPr>
              <a:t>Posturologie</a:t>
            </a:r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Vliv </a:t>
            </a:r>
            <a:r>
              <a:rPr lang="cs-CZ" b="1" dirty="0"/>
              <a:t>držení těla </a:t>
            </a:r>
            <a:r>
              <a:rPr lang="cs-CZ" dirty="0"/>
              <a:t>na způsob, jakým komunikujeme a jak jsme vnímáni okolím. </a:t>
            </a:r>
            <a:r>
              <a:rPr lang="cs-CZ" dirty="0" err="1"/>
              <a:t>Postura</a:t>
            </a:r>
            <a:r>
              <a:rPr lang="cs-CZ" dirty="0"/>
              <a:t> neboli držení těla </a:t>
            </a:r>
            <a:r>
              <a:rPr lang="cs-CZ" b="1" dirty="0"/>
              <a:t>je</a:t>
            </a:r>
            <a:r>
              <a:rPr lang="cs-CZ" dirty="0"/>
              <a:t> </a:t>
            </a:r>
            <a:r>
              <a:rPr lang="cs-CZ" b="1" dirty="0"/>
              <a:t>ukazatelem</a:t>
            </a:r>
            <a:r>
              <a:rPr lang="cs-CZ" dirty="0"/>
              <a:t> </a:t>
            </a:r>
            <a:r>
              <a:rPr lang="cs-CZ" b="1" dirty="0"/>
              <a:t>emocí, nálad </a:t>
            </a:r>
            <a:r>
              <a:rPr lang="cs-CZ" dirty="0"/>
              <a:t>a </a:t>
            </a:r>
            <a:r>
              <a:rPr lang="cs-CZ" b="1" dirty="0"/>
              <a:t>postojů. </a:t>
            </a:r>
            <a:r>
              <a:rPr lang="cs-CZ" dirty="0"/>
              <a:t>Nejde jen o fyzické zdraví, ale také o to, jakým dojmem působíme na ostatní.</a:t>
            </a:r>
          </a:p>
          <a:p>
            <a:pPr marL="230400" indent="-230400"/>
            <a:r>
              <a:rPr lang="cs-CZ" dirty="0"/>
              <a:t>Držení těla a jeho vliv na komunikaci</a:t>
            </a:r>
          </a:p>
          <a:p>
            <a:pPr marL="1005300" indent="-342900">
              <a:buFont typeface="Wingdings" panose="05000000000000000000" pitchFamily="2" charset="2"/>
              <a:buChar char="§"/>
            </a:pPr>
            <a:r>
              <a:rPr lang="cs-CZ" b="1" dirty="0"/>
              <a:t>Sebevědomí: </a:t>
            </a:r>
            <a:r>
              <a:rPr lang="cs-CZ" dirty="0"/>
              <a:t>Vzpřímené držení těla často signalizuje sebejistotu a otevřenost. Naopak shrbené tělo může působit jako známka nejistoty nebo únavy.</a:t>
            </a:r>
          </a:p>
          <a:p>
            <a:pPr marL="1005300" indent="-342900">
              <a:buFont typeface="Wingdings" panose="05000000000000000000" pitchFamily="2" charset="2"/>
              <a:buChar char="§"/>
            </a:pPr>
            <a:r>
              <a:rPr lang="cs-CZ" b="1" dirty="0"/>
              <a:t>Emoce: </a:t>
            </a:r>
            <a:r>
              <a:rPr lang="cs-CZ" dirty="0"/>
              <a:t>Napjatá </a:t>
            </a:r>
            <a:r>
              <a:rPr lang="cs-CZ" dirty="0" err="1"/>
              <a:t>postura</a:t>
            </a:r>
            <a:r>
              <a:rPr lang="cs-CZ" dirty="0"/>
              <a:t> (zvednutá ramena, sevřený postoj) může naznačovat stres nebo nervozitu, zatímco uvolněné tělo signalizuje pohodlí a klid.</a:t>
            </a:r>
          </a:p>
          <a:p>
            <a:pPr marL="1005300" indent="-342900">
              <a:buFont typeface="Wingdings" panose="05000000000000000000" pitchFamily="2" charset="2"/>
              <a:buChar char="§"/>
            </a:pPr>
            <a:r>
              <a:rPr lang="cs-CZ" b="1" dirty="0"/>
              <a:t>Mocenská dynamika</a:t>
            </a:r>
            <a:r>
              <a:rPr lang="cs-CZ" dirty="0"/>
              <a:t>: Postoj s nohama pevně na zemi a s otevřenými gesty rukou může vyjadřovat autoritu a kontrolu.</a:t>
            </a:r>
          </a:p>
        </p:txBody>
      </p:sp>
    </p:spTree>
    <p:extLst>
      <p:ext uri="{BB962C8B-B14F-4D97-AF65-F5344CB8AC3E}">
        <p14:creationId xmlns:p14="http://schemas.microsoft.com/office/powerpoint/2010/main" val="243093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15F92C-E34C-4F5F-803A-2A3A2F397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Co je to komunikace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D8E4AC8-C9C1-49D0-A45E-E29B816B699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230400" indent="-23040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/>
              <a:t>Poskytnutí</a:t>
            </a:r>
          </a:p>
          <a:p>
            <a:pPr marL="230400" indent="-23040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/>
              <a:t>Přenos</a:t>
            </a:r>
          </a:p>
          <a:p>
            <a:pPr marL="230400" indent="-23040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/>
              <a:t>Výměna</a:t>
            </a:r>
          </a:p>
          <a:p>
            <a:pPr marL="230400" indent="-230400">
              <a:lnSpc>
                <a:spcPct val="150000"/>
              </a:lnSpc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/>
              <a:t>Dynamický proces</a:t>
            </a:r>
          </a:p>
        </p:txBody>
      </p:sp>
    </p:spTree>
    <p:extLst>
      <p:ext uri="{BB962C8B-B14F-4D97-AF65-F5344CB8AC3E}">
        <p14:creationId xmlns:p14="http://schemas.microsoft.com/office/powerpoint/2010/main" val="12689408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Paralingvistika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27979"/>
            <a:ext cx="10239504" cy="4297613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cs-CZ" sz="2600" b="1" dirty="0"/>
              <a:t>Vokální prvky řeči, </a:t>
            </a:r>
            <a:r>
              <a:rPr lang="cs-CZ" sz="2600" dirty="0"/>
              <a:t>které doprovázejí mluvené slovo, ale </a:t>
            </a:r>
            <a:r>
              <a:rPr lang="cs-CZ" sz="2600" b="1" dirty="0"/>
              <a:t>nejsou přímo spojeny s jeho obsahem. Jde o to, jak něco říkáme, spíše než co říkáme-hlasové vlastnosti a způsob projevu. </a:t>
            </a:r>
            <a:r>
              <a:rPr lang="cs-CZ" sz="2600" dirty="0"/>
              <a:t>Tyto prvky mohou výrazně ovlivnit způsob, jakým je sdělení vnímáno a interpretováno.</a:t>
            </a:r>
          </a:p>
          <a:p>
            <a:pPr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600" b="1" dirty="0"/>
              <a:t> Hlasové dimenze </a:t>
            </a:r>
            <a:r>
              <a:rPr lang="cs-CZ" sz="2600" b="1" i="1" dirty="0"/>
              <a:t>– </a:t>
            </a:r>
            <a:r>
              <a:rPr lang="cs-CZ" sz="2600" b="1" dirty="0"/>
              <a:t>tón, výška </a:t>
            </a:r>
            <a:r>
              <a:rPr lang="cs-CZ" sz="2600" dirty="0"/>
              <a:t>hlasu, </a:t>
            </a:r>
            <a:r>
              <a:rPr lang="cs-CZ" sz="2600" b="1" dirty="0"/>
              <a:t>barva </a:t>
            </a:r>
            <a:r>
              <a:rPr lang="cs-CZ" sz="2600" dirty="0"/>
              <a:t>hlasu, </a:t>
            </a:r>
            <a:r>
              <a:rPr lang="cs-CZ" sz="2600" b="1" dirty="0"/>
              <a:t>dynamika</a:t>
            </a:r>
            <a:r>
              <a:rPr lang="cs-CZ" sz="2600" dirty="0"/>
              <a:t> </a:t>
            </a:r>
            <a:r>
              <a:rPr lang="cs-CZ" sz="2600" b="1" dirty="0"/>
              <a:t>projevu. </a:t>
            </a:r>
            <a:r>
              <a:rPr lang="cs-CZ" sz="2600" dirty="0"/>
              <a:t>Emoce a nálady jsou často patrné na základě výšky a intenzity hlasu. Například jemný a klidný tón působí uklidňujícím dojmem, zatímco zvýšený tón může signalizovat vzrušení nebo hněv.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600" b="1" dirty="0"/>
              <a:t>Rychlost, tempo - rychlá řeč </a:t>
            </a:r>
            <a:r>
              <a:rPr lang="cs-CZ" sz="2600" dirty="0"/>
              <a:t>může vyjadřovat </a:t>
            </a:r>
            <a:r>
              <a:rPr lang="cs-CZ" sz="2600" b="1" dirty="0"/>
              <a:t>naléhavost</a:t>
            </a:r>
            <a:r>
              <a:rPr lang="cs-CZ" sz="2600" dirty="0"/>
              <a:t> nebo </a:t>
            </a:r>
            <a:r>
              <a:rPr lang="cs-CZ" sz="2600" b="1" dirty="0"/>
              <a:t>nervozitu</a:t>
            </a:r>
            <a:r>
              <a:rPr lang="cs-CZ" sz="2600" dirty="0"/>
              <a:t>, zatímco pomalejší tempo působí klidněji a může podtrhnout vážnost sdělení.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600" b="1" dirty="0"/>
              <a:t>Přestávky v řeči, odmlčení se- </a:t>
            </a:r>
            <a:r>
              <a:rPr lang="cs-CZ" sz="2600" dirty="0"/>
              <a:t>přirozené pauzy dodávají sdělení důraz, zatímco dlouhá nebo častá ticha mohou signalizovat nerozhodnost nebo nejistotu.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600" b="1" dirty="0"/>
              <a:t>Chyby v řeči – </a:t>
            </a:r>
            <a:r>
              <a:rPr lang="cs-CZ" sz="2600" dirty="0"/>
              <a:t>opomenutí, přeřeknutí, zakoktání</a:t>
            </a:r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10532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275867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Komunikační technika  SOFTEN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665" y="1811045"/>
            <a:ext cx="10573305" cy="4497446"/>
          </a:xfrm>
        </p:spPr>
        <p:txBody>
          <a:bodyPr>
            <a:normAutofit fontScale="77500" lnSpcReduction="20000"/>
          </a:bodyPr>
          <a:lstStyle/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cs-CZ" b="1" dirty="0"/>
              <a:t>Doporučené způsoby vedení nonverbální komunikace- metoda používaná zejména při prvních setkáních, </a:t>
            </a:r>
            <a:br>
              <a:rPr lang="cs-CZ" b="1" dirty="0"/>
            </a:br>
            <a:r>
              <a:rPr lang="cs-CZ" b="1" dirty="0"/>
              <a:t>v obchodním prostředí nebo při pohovorech.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Smile (Úsměv) - </a:t>
            </a:r>
            <a:r>
              <a:rPr lang="cs-CZ" dirty="0"/>
              <a:t>vytváří přívětivou atmosféru a pomáhá odbourávat bariéry. Signalizuje upřímnost a pozitivní postoj</a:t>
            </a:r>
            <a:r>
              <a:rPr lang="cs-CZ" b="1" dirty="0"/>
              <a:t>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Open </a:t>
            </a:r>
            <a:r>
              <a:rPr lang="cs-CZ" b="1" dirty="0" err="1"/>
              <a:t>posture</a:t>
            </a:r>
            <a:r>
              <a:rPr lang="cs-CZ" b="1" dirty="0"/>
              <a:t> (Otevřený postoj) -  </a:t>
            </a:r>
            <a:r>
              <a:rPr lang="cs-CZ" dirty="0"/>
              <a:t>uvolněné a otevřené držení těla, bez zkřížených paží či nohou, ukazuje ochotu naslouchat a spolupracovat</a:t>
            </a:r>
            <a:r>
              <a:rPr lang="cs-CZ" b="1" dirty="0"/>
              <a:t>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Forvard </a:t>
            </a:r>
            <a:r>
              <a:rPr lang="cs-CZ" b="1" dirty="0" err="1"/>
              <a:t>lean</a:t>
            </a:r>
            <a:r>
              <a:rPr lang="cs-CZ" b="1" dirty="0"/>
              <a:t> (Naklonění dopředu) - </a:t>
            </a:r>
            <a:r>
              <a:rPr lang="cs-CZ" dirty="0"/>
              <a:t>Mírné naklonění směrem k druhé osobě během rozhovoru vyjadřuje zájem </a:t>
            </a:r>
            <a:br>
              <a:rPr lang="cs-CZ" dirty="0"/>
            </a:br>
            <a:r>
              <a:rPr lang="cs-CZ" dirty="0"/>
              <a:t>a angažovanost.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 err="1"/>
              <a:t>Touch</a:t>
            </a:r>
            <a:r>
              <a:rPr lang="cs-CZ" b="1" dirty="0"/>
              <a:t> (Dotyk)- </a:t>
            </a:r>
            <a:r>
              <a:rPr lang="cs-CZ" dirty="0"/>
              <a:t>Jemný a vhodný dotyk, jako potřesení rukou, posiluje důvěru a spojení (s ohledem na kulturní rozdíly)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 err="1"/>
              <a:t>Eye</a:t>
            </a:r>
            <a:r>
              <a:rPr lang="cs-CZ" b="1" dirty="0"/>
              <a:t> </a:t>
            </a:r>
            <a:r>
              <a:rPr lang="cs-CZ" b="1" dirty="0" err="1"/>
              <a:t>contact</a:t>
            </a:r>
            <a:r>
              <a:rPr lang="cs-CZ" b="1" dirty="0"/>
              <a:t> (Oční kontakt) </a:t>
            </a:r>
            <a:r>
              <a:rPr lang="cs-CZ" dirty="0"/>
              <a:t>Buduje důvěru a ukazuje, že druhé osobě věnujete plnou pozornost.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b="1" dirty="0"/>
              <a:t>Nod (Přikyvování) </a:t>
            </a:r>
            <a:r>
              <a:rPr lang="cs-CZ" dirty="0"/>
              <a:t>Potvrzuje, že nasloucháte a rozumíte sdělení, a motivuje druhou osobu pokračovat.</a:t>
            </a:r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38534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0249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Rozdíly v komunikaci mužů a žen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04512"/>
            <a:ext cx="10058400" cy="4568467"/>
          </a:xfrm>
        </p:spPr>
        <p:txBody>
          <a:bodyPr>
            <a:normAutofit/>
          </a:bodyPr>
          <a:lstStyle/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dirty="0"/>
              <a:t>Rozdíly v komunikaci mužů a žen </a:t>
            </a:r>
            <a:r>
              <a:rPr lang="cs-CZ" b="1" dirty="0"/>
              <a:t>mohou být ovlivněny biologickými</a:t>
            </a:r>
            <a:r>
              <a:rPr lang="cs-CZ" dirty="0"/>
              <a:t>, </a:t>
            </a:r>
            <a:r>
              <a:rPr lang="cs-CZ" b="1" dirty="0"/>
              <a:t>sociálními </a:t>
            </a:r>
            <a:br>
              <a:rPr lang="cs-CZ" dirty="0"/>
            </a:br>
            <a:r>
              <a:rPr lang="cs-CZ" b="1" dirty="0"/>
              <a:t>a kulturními faktory</a:t>
            </a:r>
            <a:r>
              <a:rPr lang="cs-CZ" dirty="0"/>
              <a:t>.</a:t>
            </a:r>
          </a:p>
          <a:p>
            <a:pPr marL="0" indent="0">
              <a:buNone/>
            </a:pPr>
            <a:r>
              <a:rPr lang="cs-CZ" b="1" dirty="0">
                <a:solidFill>
                  <a:schemeClr val="accent2"/>
                </a:solidFill>
              </a:rPr>
              <a:t>Verbální komunikace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b="1" dirty="0"/>
              <a:t>Muži</a:t>
            </a:r>
            <a:r>
              <a:rPr lang="cs-CZ" dirty="0"/>
              <a:t>: Často se zaměřují na řešení problémů a na cíl orientovanou komunikaci. Mluví spíše fakticky a stručně.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b="1" dirty="0"/>
              <a:t>Ženy</a:t>
            </a:r>
            <a:r>
              <a:rPr lang="cs-CZ" dirty="0"/>
              <a:t>: Mají tendenci klást důraz na emoce. Často využívají podrobnější popisy a větší množství slov.</a:t>
            </a:r>
          </a:p>
          <a:p>
            <a:pPr marL="0" indent="0">
              <a:buNone/>
            </a:pPr>
            <a:r>
              <a:rPr lang="cs-CZ" b="1" dirty="0">
                <a:solidFill>
                  <a:schemeClr val="accent2"/>
                </a:solidFill>
              </a:rPr>
              <a:t>Neverbální komunikace: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tx1"/>
                </a:solidFill>
              </a:rPr>
              <a:t>Muži: </a:t>
            </a:r>
            <a:r>
              <a:rPr lang="cs-CZ" dirty="0"/>
              <a:t>Mohou méně využívat neverbální signály, jako je oční kontakt nebo gesta.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b="1" dirty="0"/>
              <a:t>Ženy</a:t>
            </a:r>
            <a:r>
              <a:rPr lang="cs-CZ" dirty="0"/>
              <a:t>: Bývají výraznější v neverbální komunikaci, jako jsou mimika, tón hlasu nebo doteky, a mají tendenci lépe číst neverbální signály druhých.</a:t>
            </a:r>
            <a:endParaRPr lang="cs-CZ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9569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0249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Rozdíly v komunikaci mužů a žen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48900"/>
            <a:ext cx="10058400" cy="4568467"/>
          </a:xfrm>
        </p:spPr>
        <p:txBody>
          <a:bodyPr>
            <a:normAutofit/>
          </a:bodyPr>
          <a:lstStyle/>
          <a:p>
            <a:pPr marL="234000" indent="-234000">
              <a:buNone/>
            </a:pPr>
            <a:r>
              <a:rPr lang="cs-CZ" b="1" dirty="0">
                <a:solidFill>
                  <a:schemeClr val="accent2"/>
                </a:solidFill>
              </a:rPr>
              <a:t>Styl naslouchání: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b="1" dirty="0"/>
              <a:t>Muži: </a:t>
            </a:r>
            <a:r>
              <a:rPr lang="cs-CZ" dirty="0"/>
              <a:t>Naslouchají často s cílem najít konkrétní řešení nebo odpověď.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b="1" dirty="0"/>
              <a:t>Ženy</a:t>
            </a:r>
            <a:r>
              <a:rPr lang="cs-CZ" dirty="0"/>
              <a:t>: Častěji naslouchají empaticky a zaměřují se na pochopení emocí mluvčího.</a:t>
            </a:r>
          </a:p>
          <a:p>
            <a:pPr marL="0" indent="0">
              <a:buNone/>
            </a:pPr>
            <a:r>
              <a:rPr lang="cs-CZ" b="1" dirty="0">
                <a:solidFill>
                  <a:schemeClr val="accent2"/>
                </a:solidFill>
              </a:rPr>
              <a:t>Cíle komunikace: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tx1"/>
                </a:solidFill>
              </a:rPr>
              <a:t>Muži: </a:t>
            </a:r>
            <a:r>
              <a:rPr lang="cs-CZ" dirty="0"/>
              <a:t>Komunikace je někdy vnímána jako nástroj k prosazení pozice nebo k dosažení výsledků..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b="1" dirty="0"/>
              <a:t>Ženy</a:t>
            </a:r>
            <a:r>
              <a:rPr lang="cs-CZ" dirty="0"/>
              <a:t>: Mají tendenci komunikovat za účelem budování vztahů a vzájemného porozumění.</a:t>
            </a:r>
            <a:endParaRPr lang="cs-CZ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5132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0249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Vzhled, úprava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46504"/>
            <a:ext cx="10058400" cy="4526476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cs-CZ" sz="2800" b="1" dirty="0"/>
              <a:t>Nespecifická forma neverbální komunikace – zevnějšek druhé osoby.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Čistota, oblečení, doplňky, obuv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Úprava tváře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Úprava nehtů</a:t>
            </a:r>
            <a:endParaRPr lang="cs-CZ" sz="2800" dirty="0"/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Stav chrupu</a:t>
            </a:r>
            <a:endParaRPr lang="cs-CZ" sz="2800" dirty="0"/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Dodržování osobní hygieny, přiměřená vůně</a:t>
            </a:r>
            <a:endParaRPr lang="cs-CZ" sz="2800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99836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0249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Neurovegetativní reakce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46504"/>
            <a:ext cx="10058400" cy="452647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cs-CZ" sz="2800" b="1" dirty="0"/>
              <a:t>Reakce, kterými jedinec reaguje na podněty, které na něj působí a které lze jen stěží ovládat vůlí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Zčervenání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Zblednutí</a:t>
            </a:r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Pocení</a:t>
            </a:r>
            <a:endParaRPr lang="cs-CZ" sz="2800" dirty="0"/>
          </a:p>
          <a:p>
            <a:pPr marL="230400" indent="-2304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cs-CZ" sz="2800" b="1" dirty="0"/>
              <a:t>Třes rukou</a:t>
            </a:r>
            <a:endParaRPr lang="cs-CZ" sz="2800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32624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0249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Komunikace a vytváření zdravých mezilidských vztahů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46504"/>
            <a:ext cx="10058400" cy="4526476"/>
          </a:xfrm>
        </p:spPr>
        <p:txBody>
          <a:bodyPr>
            <a:normAutofit/>
          </a:bodyPr>
          <a:lstStyle/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sz="2800" dirty="0"/>
              <a:t>Komunikace je klíčem k vytváření a udržování zdravých mezilidských vztahů. Je to </a:t>
            </a:r>
            <a:r>
              <a:rPr lang="cs-CZ" sz="2800" b="1" dirty="0"/>
              <a:t>proces, který zahrnuje </a:t>
            </a:r>
            <a:r>
              <a:rPr lang="cs-CZ" sz="2800" dirty="0"/>
              <a:t>nejen </a:t>
            </a:r>
            <a:r>
              <a:rPr lang="cs-CZ" sz="2800" b="1" dirty="0"/>
              <a:t>vyjádření myšlenek a pocitů</a:t>
            </a:r>
            <a:r>
              <a:rPr lang="cs-CZ" sz="2800" dirty="0"/>
              <a:t>, ale také </a:t>
            </a:r>
            <a:r>
              <a:rPr lang="cs-CZ" sz="2800" b="1" dirty="0"/>
              <a:t>naslouchání</a:t>
            </a:r>
            <a:r>
              <a:rPr lang="cs-CZ" sz="2800" dirty="0"/>
              <a:t>, </a:t>
            </a:r>
            <a:r>
              <a:rPr lang="cs-CZ" sz="2800" b="1" dirty="0"/>
              <a:t>porozumění</a:t>
            </a:r>
            <a:r>
              <a:rPr lang="cs-CZ" sz="2800" dirty="0"/>
              <a:t> a </a:t>
            </a:r>
            <a:r>
              <a:rPr lang="cs-CZ" sz="2800" b="1" dirty="0"/>
              <a:t>respektování</a:t>
            </a:r>
            <a:r>
              <a:rPr lang="cs-CZ" sz="2800" dirty="0"/>
              <a:t> druhé osoby</a:t>
            </a:r>
          </a:p>
          <a:p>
            <a:pPr marL="234000" indent="-234000"/>
            <a:r>
              <a:rPr lang="cs-CZ" sz="2800" b="1" dirty="0">
                <a:solidFill>
                  <a:schemeClr val="accent2"/>
                </a:solidFill>
              </a:rPr>
              <a:t>Aktivní naslouchání</a:t>
            </a:r>
            <a:r>
              <a:rPr lang="cs-CZ" sz="2800" dirty="0">
                <a:solidFill>
                  <a:schemeClr val="accent2"/>
                </a:solidFill>
              </a:rPr>
              <a:t>: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sz="2800" dirty="0"/>
              <a:t>Dávejte </a:t>
            </a:r>
            <a:r>
              <a:rPr lang="cs-CZ" sz="2800" b="1" dirty="0"/>
              <a:t>plnou pozornost </a:t>
            </a:r>
            <a:r>
              <a:rPr lang="cs-CZ" sz="2800" dirty="0"/>
              <a:t>tomu, co druhá osoba říká, </a:t>
            </a:r>
            <a:br>
              <a:rPr lang="cs-CZ" sz="2800" dirty="0"/>
            </a:br>
            <a:r>
              <a:rPr lang="cs-CZ" sz="2800" dirty="0"/>
              <a:t>a snažte se skutečně porozumět jejím pocitům a potřebám.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sz="2800" dirty="0"/>
              <a:t>Používejte neverbální signály, jako je </a:t>
            </a:r>
            <a:r>
              <a:rPr lang="cs-CZ" sz="2800" b="1" dirty="0"/>
              <a:t>přikývnutí </a:t>
            </a:r>
            <a:r>
              <a:rPr lang="cs-CZ" sz="2800" dirty="0"/>
              <a:t>nebo </a:t>
            </a:r>
            <a:r>
              <a:rPr lang="cs-CZ" sz="2800" b="1" dirty="0"/>
              <a:t>udržování očního </a:t>
            </a:r>
            <a:r>
              <a:rPr lang="cs-CZ" sz="2800" dirty="0"/>
              <a:t>kontaktu, abyste ukázali, že nasloucháte.</a:t>
            </a:r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19113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0249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Komunikace a vytváření zdravých mezilidských vztahů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15D47C4-71D8-46E3-AB74-01EDF4D67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46504"/>
            <a:ext cx="10058400" cy="4526476"/>
          </a:xfrm>
        </p:spPr>
        <p:txBody>
          <a:bodyPr>
            <a:normAutofit/>
          </a:bodyPr>
          <a:lstStyle/>
          <a:p>
            <a:r>
              <a:rPr lang="cs-CZ" sz="2400" b="1" dirty="0">
                <a:solidFill>
                  <a:schemeClr val="accent2"/>
                </a:solidFill>
              </a:rPr>
              <a:t>Upřímná komunikace</a:t>
            </a:r>
            <a:r>
              <a:rPr lang="cs-CZ" sz="2400" dirty="0">
                <a:solidFill>
                  <a:schemeClr val="accent2"/>
                </a:solidFill>
              </a:rPr>
              <a:t>: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sz="2400" dirty="0"/>
              <a:t>Mluvte otevřeně o svých pocitech, názorech a očekáváních, </a:t>
            </a:r>
            <a:br>
              <a:rPr lang="cs-CZ" sz="2400" dirty="0"/>
            </a:br>
            <a:r>
              <a:rPr lang="cs-CZ" sz="2400" dirty="0"/>
              <a:t>ale s respektem a ohleduplností.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sz="2400" dirty="0"/>
              <a:t>Vyhněte se nejasným nebo pasivně agresivním vyjádřením.</a:t>
            </a:r>
          </a:p>
          <a:p>
            <a:pPr marL="234000" indent="-234000"/>
            <a:r>
              <a:rPr lang="cs-CZ" sz="2400" b="1" dirty="0">
                <a:solidFill>
                  <a:schemeClr val="accent2"/>
                </a:solidFill>
              </a:rPr>
              <a:t>Respektování rozdílů</a:t>
            </a:r>
            <a:r>
              <a:rPr lang="cs-CZ" sz="2400" dirty="0">
                <a:solidFill>
                  <a:schemeClr val="accent2"/>
                </a:solidFill>
              </a:rPr>
              <a:t>: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sz="2400" dirty="0"/>
              <a:t>Uznávejte a </a:t>
            </a:r>
            <a:r>
              <a:rPr lang="cs-CZ" sz="2400" b="1" dirty="0"/>
              <a:t>respektujte odlišné názory</a:t>
            </a:r>
            <a:r>
              <a:rPr lang="cs-CZ" sz="2400" dirty="0"/>
              <a:t>, zájmy nebo hodnoty druhých lidí.</a:t>
            </a:r>
          </a:p>
          <a:p>
            <a:pPr marL="234000" indent="-234000">
              <a:buFont typeface="Wingdings" panose="05000000000000000000" pitchFamily="2" charset="2"/>
              <a:buChar char="§"/>
            </a:pPr>
            <a:r>
              <a:rPr lang="cs-CZ" sz="2400" dirty="0"/>
              <a:t>Snažte se </a:t>
            </a:r>
            <a:r>
              <a:rPr lang="cs-CZ" sz="2400" b="1" dirty="0"/>
              <a:t>řešit konflikty s empatií </a:t>
            </a:r>
            <a:r>
              <a:rPr lang="cs-CZ" sz="2400" dirty="0"/>
              <a:t>a bez soudů.</a:t>
            </a:r>
          </a:p>
          <a:p>
            <a:pPr marL="230400" indent="-23040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71594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034CB0-8F98-4364-873D-8035EFA2A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70249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2"/>
                </a:solidFill>
              </a:rPr>
              <a:t>Komunikace a vytváření zdravých mezilidských vztahů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7498059-8773-4970-8125-830F494B6B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37483" y="1855056"/>
            <a:ext cx="9551656" cy="4544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</a:rPr>
              <a:t>Podpora a empatie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</a:rPr>
              <a:t>:</a:t>
            </a:r>
          </a:p>
          <a:p>
            <a:pPr marL="234000" marR="0" lvl="0" indent="-234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Buďte oporou v těžkých chvílích, ať už jde o </a:t>
            </a:r>
            <a:r>
              <a:rPr kumimoji="0" lang="cs-CZ" altLang="cs-CZ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poskytnutí pomoci 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nebo jen </a:t>
            </a:r>
            <a:r>
              <a:rPr kumimoji="0" lang="cs-CZ" altLang="cs-CZ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naslouchání.</a:t>
            </a:r>
          </a:p>
          <a:p>
            <a:pPr marL="234000" marR="0" lvl="0" indent="-234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Snažte </a:t>
            </a:r>
            <a:r>
              <a:rPr kumimoji="0" lang="cs-CZ" altLang="cs-CZ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se vžít do pocitů druhé osoby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, abyste lépe porozuměli jejímu pohledu.</a:t>
            </a:r>
          </a:p>
          <a:p>
            <a:pPr marL="234000" marR="0" lvl="0" indent="-234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</a:rPr>
              <a:t>Konstruktivní zpětná vazba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</a:rPr>
              <a:t>:</a:t>
            </a:r>
          </a:p>
          <a:p>
            <a:pPr marL="234000" marR="0" lvl="0" indent="-234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Poskytujte zpětnou vazbu 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 ohledem na to, aby byla užitečná a motivující, nikoli zraňující.</a:t>
            </a:r>
          </a:p>
          <a:p>
            <a:pPr marL="234000" marR="0" lvl="0" indent="-234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cs-CZ" altLang="cs-CZ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Oceňte pozitiva</a:t>
            </a:r>
            <a:r>
              <a:rPr kumimoji="0" lang="cs-CZ" altLang="cs-CZ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, než poukážete na oblasti, které by mohly být zlepšeny.</a:t>
            </a:r>
          </a:p>
          <a:p>
            <a:pPr marL="234000" indent="-234000">
              <a:lnSpc>
                <a:spcPct val="100000"/>
              </a:lnSpc>
              <a:spcAft>
                <a:spcPts val="0"/>
              </a:spcAft>
              <a:buNone/>
            </a:pPr>
            <a:r>
              <a:rPr lang="cs-CZ" b="1" dirty="0">
                <a:solidFill>
                  <a:schemeClr val="accent2"/>
                </a:solidFill>
              </a:rPr>
              <a:t>Trpělivost a přizpůsobivost</a:t>
            </a:r>
            <a:r>
              <a:rPr lang="cs-CZ" dirty="0">
                <a:solidFill>
                  <a:schemeClr val="accent2"/>
                </a:solidFill>
              </a:rPr>
              <a:t>:</a:t>
            </a:r>
          </a:p>
          <a:p>
            <a:pPr marL="234000" indent="-234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dirty="0"/>
              <a:t>Vztahy vyžadují čas a úsilí. </a:t>
            </a:r>
            <a:r>
              <a:rPr lang="cs-CZ" b="1" dirty="0"/>
              <a:t>Buďte trpěliví</a:t>
            </a:r>
            <a:r>
              <a:rPr lang="cs-CZ" dirty="0"/>
              <a:t>, když se věci nevyvíjejí okamžitě.</a:t>
            </a:r>
          </a:p>
          <a:p>
            <a:pPr marL="234000" indent="-234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dirty="0"/>
              <a:t>Přizpůsobte svůj přístup různým situacím a osobnostem.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324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B33E02-A9E3-4BF4-9092-DB67F1AD0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88777"/>
            <a:ext cx="10058400" cy="923277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Determinanty  komunikace</a:t>
            </a:r>
            <a:endParaRPr lang="cs-CZ" dirty="0">
              <a:solidFill>
                <a:schemeClr val="accent2"/>
              </a:solidFill>
            </a:endParaRPr>
          </a:p>
        </p:txBody>
      </p:sp>
      <p:graphicFrame>
        <p:nvGraphicFramePr>
          <p:cNvPr id="4" name="Zástupný symbol pro obsah 3">
            <a:extLst>
              <a:ext uri="{FF2B5EF4-FFF2-40B4-BE49-F238E27FC236}">
                <a16:creationId xmlns:a16="http://schemas.microsoft.com/office/drawing/2014/main" id="{8563B0BE-3880-4907-B201-51C4DA22BDC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92673608"/>
              </p:ext>
            </p:extLst>
          </p:nvPr>
        </p:nvGraphicFramePr>
        <p:xfrm>
          <a:off x="928337" y="1012053"/>
          <a:ext cx="9538435" cy="5370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7070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A5A0E7A-6DF0-49ED-A50E-CA703B1F5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213" y="-165681"/>
            <a:ext cx="10058400" cy="1450757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Komunikační vzorec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B27B7A8-81A4-43C9-A826-014528C6A3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774396"/>
            <a:ext cx="10363826" cy="4868022"/>
          </a:xfrm>
        </p:spPr>
        <p:txBody>
          <a:bodyPr>
            <a:normAutofit fontScale="92500" lnSpcReduction="10000"/>
          </a:bodyPr>
          <a:lstStyle/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3000" b="1" dirty="0"/>
              <a:t>Vysílač</a:t>
            </a: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3000" b="1" dirty="0"/>
              <a:t>Sdělení – zakódování - komuniké</a:t>
            </a: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3000" b="1" dirty="0"/>
              <a:t>Komunikační kanál</a:t>
            </a: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3000" b="1" dirty="0"/>
              <a:t>Přijímač</a:t>
            </a: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3000" b="1" dirty="0"/>
              <a:t>Dekódování</a:t>
            </a:r>
          </a:p>
          <a:p>
            <a:pPr marL="230400" indent="-23040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cs-CZ" sz="3000" b="1" dirty="0"/>
              <a:t>Zpětná vazba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6BCC4B3-577D-4057-81E6-8B939C623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7564" y="2557443"/>
            <a:ext cx="3902869" cy="259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94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067BF1-EB01-449E-98B7-2180780F8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62298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Vysílač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764F447-E291-415D-A47F-3020AEBBB57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3200" b="1" dirty="0">
                <a:solidFill>
                  <a:schemeClr val="tx1"/>
                </a:solidFill>
              </a:rPr>
              <a:t>Komunikátor- </a:t>
            </a:r>
            <a:r>
              <a:rPr lang="cs-CZ" sz="3200" dirty="0"/>
              <a:t>je subjekt, který vysílá určitou zprávu. Může to být osoba, kolektiv osob nebo instituce. Hraje klíčovou roli, protože je tím, kdo iniciuje komunikaci </a:t>
            </a:r>
            <a:br>
              <a:rPr lang="cs-CZ" sz="3200" dirty="0"/>
            </a:br>
            <a:r>
              <a:rPr lang="cs-CZ" sz="3200" dirty="0"/>
              <a:t>a předává zprávu ostatním. Komunikátor je zodpovědný za kódování myšlenek nebo informací do srozumitelné formy, výběr vhodného kanálu a přenos zprávy příjemci.</a:t>
            </a:r>
            <a:endParaRPr lang="cs-CZ" sz="3200" b="1" dirty="0">
              <a:solidFill>
                <a:schemeClr val="tx1"/>
              </a:solidFill>
            </a:endParaRPr>
          </a:p>
          <a:p>
            <a:pPr marL="662400" indent="0">
              <a:spcBef>
                <a:spcPts val="1800"/>
              </a:spcBef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7052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60DCF8-0D18-4298-802A-F90745CD4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170488" cy="1450757"/>
          </a:xfrm>
        </p:spPr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Sdělení - zakódování - komuniké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DF8C4C5-9300-4E22-BF6E-7A6C40709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 Obsah sdělení - </a:t>
            </a:r>
            <a:r>
              <a:rPr lang="cs-CZ" sz="2800" dirty="0"/>
              <a:t>komunikátor převádí svou myšlenku do srozumitelné formy. Tento proces zahrnuje </a:t>
            </a:r>
            <a:r>
              <a:rPr lang="cs-CZ" sz="2800" b="1" dirty="0"/>
              <a:t>v</a:t>
            </a:r>
            <a:r>
              <a:rPr lang="cs-CZ" sz="2800" b="1" dirty="0">
                <a:solidFill>
                  <a:schemeClr val="tx1"/>
                </a:solidFill>
              </a:rPr>
              <a:t>ýběr vhodných slov, gest, tón hlasu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 Slovní vata - </a:t>
            </a:r>
            <a:r>
              <a:rPr lang="cs-CZ" sz="2800" dirty="0"/>
              <a:t>Slovní vata jsou nadbytečná slova nebo fráze, které</a:t>
            </a:r>
            <a:r>
              <a:rPr lang="cs-CZ" sz="2800" b="1" dirty="0"/>
              <a:t> nenesou </a:t>
            </a:r>
            <a:r>
              <a:rPr lang="cs-CZ" sz="2800" dirty="0"/>
              <a:t>žádný </a:t>
            </a:r>
            <a:r>
              <a:rPr lang="cs-CZ" sz="2800" b="1" dirty="0"/>
              <a:t>konkrétní význam </a:t>
            </a:r>
            <a:r>
              <a:rPr lang="cs-CZ" sz="2800" dirty="0"/>
              <a:t>nebo </a:t>
            </a:r>
            <a:r>
              <a:rPr lang="cs-CZ" sz="2800" b="1" dirty="0"/>
              <a:t>informace</a:t>
            </a:r>
            <a:r>
              <a:rPr lang="cs-CZ" sz="2800" dirty="0"/>
              <a:t> a často zbytečně prodlužují vyjádření. Mohou být používány, aby řečník získal čas na přemýšlení, vyplnil ticho nebo se vyhnul přímé odpovědi (</a:t>
            </a:r>
            <a:r>
              <a:rPr lang="cs-CZ" sz="2800" b="1" dirty="0"/>
              <a:t>vlastně, jakoby</a:t>
            </a:r>
            <a:r>
              <a:rPr lang="cs-CZ" sz="2800" dirty="0"/>
              <a:t>, </a:t>
            </a:r>
            <a:r>
              <a:rPr lang="cs-CZ" sz="2800" b="1" dirty="0"/>
              <a:t>prostě, ehm</a:t>
            </a:r>
            <a:r>
              <a:rPr lang="cs-CZ" sz="2800" dirty="0"/>
              <a:t>). Slovní vata může narušovat jasnost a efektivitu komunikace.</a:t>
            </a:r>
            <a:endParaRPr lang="cs-CZ" sz="2800" b="1" dirty="0">
              <a:solidFill>
                <a:schemeClr val="tx1"/>
              </a:solidFill>
            </a:endParaRP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 Formulace vět - </a:t>
            </a:r>
            <a:r>
              <a:rPr lang="cs-CZ" sz="2800" dirty="0">
                <a:solidFill>
                  <a:schemeClr val="tx1"/>
                </a:solidFill>
              </a:rPr>
              <a:t>d</a:t>
            </a:r>
            <a:r>
              <a:rPr lang="cs-CZ" sz="2800" dirty="0"/>
              <a:t>obrá formulace vět </a:t>
            </a:r>
            <a:r>
              <a:rPr lang="cs-CZ" sz="2800" b="1" dirty="0"/>
              <a:t>je klíčová pro efektivní komunikaci </a:t>
            </a:r>
            <a:br>
              <a:rPr lang="cs-CZ" sz="2800" dirty="0"/>
            </a:br>
            <a:r>
              <a:rPr lang="cs-CZ" sz="2800" dirty="0"/>
              <a:t>a může ovlivnit, jak je vaše sdělení přijato a pochopeno (jasnost, přesnost, logická struktura)</a:t>
            </a:r>
            <a:endParaRPr lang="cs-CZ" sz="2800" b="1" dirty="0">
              <a:solidFill>
                <a:schemeClr val="tx1"/>
              </a:solidFill>
            </a:endParaRP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400" dirty="0"/>
              <a:t>V </a:t>
            </a:r>
            <a:r>
              <a:rPr lang="cs-CZ" sz="2400" dirty="0">
                <a:solidFill>
                  <a:schemeClr val="accent2"/>
                </a:solidFill>
                <a:hlinkClick r:id="rId2" tooltip="Komuniké (stránka neexistuje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komuniké</a:t>
            </a:r>
            <a:r>
              <a:rPr lang="cs-CZ" sz="2400" dirty="0"/>
              <a:t> se objevují nejen </a:t>
            </a:r>
            <a:r>
              <a:rPr lang="cs-CZ" sz="2400" dirty="0">
                <a:solidFill>
                  <a:schemeClr val="accent2"/>
                </a:solidFill>
                <a:hlinkClick r:id="rId3" tooltip="Myšlenk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myšlenky</a:t>
            </a:r>
            <a:r>
              <a:rPr lang="cs-CZ" sz="2400" dirty="0"/>
              <a:t>, </a:t>
            </a:r>
            <a:r>
              <a:rPr lang="cs-CZ" sz="2400" dirty="0">
                <a:solidFill>
                  <a:schemeClr val="accent2"/>
                </a:solidFill>
                <a:hlinkClick r:id="rId4" tooltip="Úmys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záměry</a:t>
            </a:r>
            <a:r>
              <a:rPr lang="cs-CZ" sz="2400" dirty="0"/>
              <a:t> a </a:t>
            </a:r>
            <a:r>
              <a:rPr lang="cs-CZ" sz="2400" u="sng" dirty="0">
                <a:solidFill>
                  <a:schemeClr val="accent2"/>
                </a:solidFill>
              </a:rPr>
              <a:t>fakta</a:t>
            </a:r>
            <a:r>
              <a:rPr lang="cs-CZ" sz="2400" dirty="0"/>
              <a:t>, ale také </a:t>
            </a:r>
            <a:r>
              <a:rPr lang="cs-CZ" sz="2400" u="sng" dirty="0">
                <a:solidFill>
                  <a:schemeClr val="accent2"/>
                </a:solidFill>
              </a:rPr>
              <a:t>fráze, </a:t>
            </a:r>
            <a:r>
              <a:rPr lang="cs-CZ" sz="2400" dirty="0">
                <a:solidFill>
                  <a:schemeClr val="accent2"/>
                </a:solidFill>
                <a:hlinkClick r:id="rId5" tooltip="Klišé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klišé</a:t>
            </a:r>
            <a:r>
              <a:rPr lang="cs-CZ" sz="2400" dirty="0">
                <a:solidFill>
                  <a:schemeClr val="accent2"/>
                </a:solidFill>
              </a:rPr>
              <a:t>, </a:t>
            </a:r>
            <a:r>
              <a:rPr lang="cs-CZ" sz="2400" dirty="0"/>
              <a:t>naučená a formální slova, také </a:t>
            </a:r>
            <a:r>
              <a:rPr lang="cs-CZ" sz="2400" dirty="0">
                <a:solidFill>
                  <a:schemeClr val="accent2"/>
                </a:solidFill>
                <a:hlinkClick r:id="rId6" tooltip="Emoc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emoce</a:t>
            </a:r>
            <a:r>
              <a:rPr lang="cs-CZ" sz="2400" dirty="0">
                <a:solidFill>
                  <a:schemeClr val="accent2"/>
                </a:solidFill>
              </a:rPr>
              <a:t> </a:t>
            </a:r>
            <a:r>
              <a:rPr lang="cs-CZ" sz="2400" dirty="0"/>
              <a:t>a </a:t>
            </a:r>
            <a:r>
              <a:rPr lang="cs-CZ" sz="2400" dirty="0">
                <a:solidFill>
                  <a:schemeClr val="accent2"/>
                </a:solidFill>
                <a:hlinkClick r:id="rId7" tooltip="Obava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obavy</a:t>
            </a:r>
            <a:r>
              <a:rPr lang="cs-CZ" sz="2400" dirty="0"/>
              <a:t>, takže subjekt přijímající zprávu musí vnímat i to, co komunikátor neříká.</a:t>
            </a:r>
            <a:endParaRPr lang="cs-CZ" sz="2400" b="1" dirty="0">
              <a:solidFill>
                <a:schemeClr val="tx1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6706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BA4F66-6C81-476B-A1CE-BFECED41B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Komunikační kanál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4436877-F346-41E7-A6FD-C0F9511258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846556"/>
            <a:ext cx="10363826" cy="3944644"/>
          </a:xfrm>
        </p:spPr>
        <p:txBody>
          <a:bodyPr>
            <a:normAutofit fontScale="85000" lnSpcReduction="20000"/>
          </a:bodyPr>
          <a:lstStyle/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400" b="1" dirty="0"/>
              <a:t>Prostředek</a:t>
            </a:r>
            <a:r>
              <a:rPr lang="cs-CZ" sz="2400" dirty="0"/>
              <a:t> nebo médium, </a:t>
            </a:r>
            <a:r>
              <a:rPr lang="cs-CZ" sz="2400" b="1" dirty="0"/>
              <a:t>jehož prostřednictvím dochází k přenosu sdělení </a:t>
            </a:r>
            <a:r>
              <a:rPr lang="cs-CZ" sz="2400" dirty="0"/>
              <a:t>mezi vysílačem </a:t>
            </a:r>
            <a:br>
              <a:rPr lang="cs-CZ" sz="2400" dirty="0"/>
            </a:br>
            <a:r>
              <a:rPr lang="cs-CZ" sz="2400" dirty="0"/>
              <a:t>a příjemcem v podobě zakódované informace</a:t>
            </a: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400" b="1" dirty="0">
                <a:solidFill>
                  <a:schemeClr val="tx1"/>
                </a:solidFill>
              </a:rPr>
              <a:t>Výběr komunikačního kanálu  - prostředku - </a:t>
            </a:r>
            <a:r>
              <a:rPr lang="cs-CZ" sz="2400" b="1" dirty="0"/>
              <a:t>je</a:t>
            </a:r>
            <a:r>
              <a:rPr lang="cs-CZ" sz="2400" dirty="0"/>
              <a:t> velice </a:t>
            </a:r>
            <a:r>
              <a:rPr lang="cs-CZ" sz="2400" b="1" dirty="0"/>
              <a:t>důležitý </a:t>
            </a:r>
            <a:r>
              <a:rPr lang="cs-CZ" sz="2400" dirty="0"/>
              <a:t>- může významně ovlivnit, jak efektivně je zpráva doručena a pochopena a je nutno jej přizpůsobit příjemci např. nevidomý člověk potřebuje ke čtení Braillovo písmo, k e-mailové korespondenci </a:t>
            </a:r>
            <a:br>
              <a:rPr lang="cs-CZ" sz="2400" dirty="0"/>
            </a:br>
            <a:r>
              <a:rPr lang="cs-CZ" sz="2400" dirty="0"/>
              <a:t>je třeba internet apod.</a:t>
            </a:r>
            <a:endParaRPr lang="cs-CZ" sz="2400" b="1" dirty="0">
              <a:solidFill>
                <a:schemeClr val="tx1"/>
              </a:solidFill>
            </a:endParaRP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400" b="1" dirty="0">
                <a:solidFill>
                  <a:schemeClr val="tx1"/>
                </a:solidFill>
              </a:rPr>
              <a:t>Vzdálenost – blízké </a:t>
            </a:r>
            <a:r>
              <a:rPr lang="cs-CZ" sz="2400" dirty="0">
                <a:solidFill>
                  <a:schemeClr val="tx1"/>
                </a:solidFill>
              </a:rPr>
              <a:t>(osobní rozhovor, fyzický kontakt), </a:t>
            </a:r>
            <a:r>
              <a:rPr lang="cs-CZ" sz="2400" b="1" dirty="0">
                <a:solidFill>
                  <a:schemeClr val="tx1"/>
                </a:solidFill>
              </a:rPr>
              <a:t>vzdálené</a:t>
            </a:r>
            <a:r>
              <a:rPr lang="cs-CZ" sz="2400" dirty="0">
                <a:solidFill>
                  <a:schemeClr val="tx1"/>
                </a:solidFill>
              </a:rPr>
              <a:t> (telefonní rozhovor, videokonference , email)</a:t>
            </a:r>
            <a:endParaRPr lang="cs-CZ" sz="2400" b="1" dirty="0">
              <a:solidFill>
                <a:schemeClr val="tx1"/>
              </a:solidFill>
            </a:endParaRPr>
          </a:p>
          <a:p>
            <a:pPr marL="230400" indent="-23040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cs-CZ" sz="2400" b="1" dirty="0">
                <a:solidFill>
                  <a:schemeClr val="tx1"/>
                </a:solidFill>
              </a:rPr>
              <a:t>Komunikační šum – </a:t>
            </a:r>
            <a:r>
              <a:rPr lang="cs-CZ" sz="2400" dirty="0"/>
              <a:t>negativní rušivý účinek na komunikační kanál, který </a:t>
            </a:r>
            <a:r>
              <a:rPr lang="cs-CZ" sz="2400" b="1" dirty="0"/>
              <a:t>zkresluje obsah </a:t>
            </a:r>
            <a:r>
              <a:rPr lang="cs-CZ" sz="2400" dirty="0"/>
              <a:t>– </a:t>
            </a:r>
            <a:r>
              <a:rPr lang="cs-CZ" sz="2400" b="1" dirty="0">
                <a:solidFill>
                  <a:schemeClr val="tx1"/>
                </a:solidFill>
              </a:rPr>
              <a:t>fyzický </a:t>
            </a:r>
            <a:r>
              <a:rPr lang="cs-CZ" sz="2400" dirty="0">
                <a:solidFill>
                  <a:schemeClr val="tx1"/>
                </a:solidFill>
              </a:rPr>
              <a:t>(zvuky, hluk)</a:t>
            </a:r>
            <a:r>
              <a:rPr lang="cs-CZ" sz="2400" b="1" dirty="0">
                <a:solidFill>
                  <a:schemeClr val="tx1"/>
                </a:solidFill>
              </a:rPr>
              <a:t>, fyziologický </a:t>
            </a:r>
            <a:r>
              <a:rPr lang="cs-CZ" sz="2400" dirty="0">
                <a:solidFill>
                  <a:schemeClr val="tx1"/>
                </a:solidFill>
              </a:rPr>
              <a:t>(sluchové poškození, únava, hlad)</a:t>
            </a:r>
            <a:r>
              <a:rPr lang="cs-CZ" sz="2400" b="1" dirty="0">
                <a:solidFill>
                  <a:schemeClr val="tx1"/>
                </a:solidFill>
              </a:rPr>
              <a:t>, psychologický </a:t>
            </a:r>
            <a:r>
              <a:rPr lang="cs-CZ" sz="2400" dirty="0">
                <a:solidFill>
                  <a:schemeClr val="tx1"/>
                </a:solidFill>
              </a:rPr>
              <a:t>(předpojatost, emoce , stres)</a:t>
            </a:r>
            <a:r>
              <a:rPr lang="cs-CZ" sz="2400" b="1" dirty="0">
                <a:solidFill>
                  <a:schemeClr val="tx1"/>
                </a:solidFill>
              </a:rPr>
              <a:t>, sémantický </a:t>
            </a:r>
            <a:r>
              <a:rPr lang="cs-CZ" sz="2400" dirty="0">
                <a:solidFill>
                  <a:schemeClr val="tx1"/>
                </a:solidFill>
              </a:rPr>
              <a:t>(význam slov a vět, rozdíl</a:t>
            </a:r>
            <a:br>
              <a:rPr lang="cs-CZ" sz="2400" dirty="0">
                <a:solidFill>
                  <a:schemeClr val="tx1"/>
                </a:solidFill>
              </a:rPr>
            </a:br>
            <a:r>
              <a:rPr lang="cs-CZ" sz="2400" dirty="0">
                <a:solidFill>
                  <a:schemeClr val="tx1"/>
                </a:solidFill>
              </a:rPr>
              <a:t>v jazyce, terminologii, kulturní rozdíly), </a:t>
            </a:r>
            <a:r>
              <a:rPr lang="cs-CZ" sz="2400" b="1" dirty="0">
                <a:solidFill>
                  <a:schemeClr val="tx1"/>
                </a:solidFill>
              </a:rPr>
              <a:t>technický</a:t>
            </a:r>
            <a:r>
              <a:rPr lang="cs-CZ" sz="2400" dirty="0">
                <a:solidFill>
                  <a:schemeClr val="tx1"/>
                </a:solidFill>
              </a:rPr>
              <a:t> (špatně připojený mikrofon, selhání softwaru, </a:t>
            </a:r>
            <a:endParaRPr lang="cs-CZ" sz="2400" b="1" dirty="0">
              <a:solidFill>
                <a:schemeClr val="tx1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434100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Fialová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1834</TotalTime>
  <Words>4091</Words>
  <Application>Microsoft Office PowerPoint</Application>
  <PresentationFormat>Širokoúhlá obrazovka</PresentationFormat>
  <Paragraphs>273</Paragraphs>
  <Slides>48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48</vt:i4>
      </vt:variant>
    </vt:vector>
  </HeadingPairs>
  <TitlesOfParts>
    <vt:vector size="52" baseType="lpstr">
      <vt:lpstr>Arial</vt:lpstr>
      <vt:lpstr>Calibri</vt:lpstr>
      <vt:lpstr>Wingdings</vt:lpstr>
      <vt:lpstr>Retrospektiva</vt:lpstr>
      <vt:lpstr>KOMUNIKACE</vt:lpstr>
      <vt:lpstr>Komunikace</vt:lpstr>
      <vt:lpstr>Komunikace</vt:lpstr>
      <vt:lpstr>Co je to komunikace</vt:lpstr>
      <vt:lpstr>Determinanty  komunikace</vt:lpstr>
      <vt:lpstr>Komunikační vzorec</vt:lpstr>
      <vt:lpstr>Vysílač</vt:lpstr>
      <vt:lpstr>Sdělení - zakódování - komuniké</vt:lpstr>
      <vt:lpstr>Komunikační kanál</vt:lpstr>
      <vt:lpstr>Přijímač</vt:lpstr>
      <vt:lpstr>Přijímač</vt:lpstr>
      <vt:lpstr>Dekódování a zpětná vazba</vt:lpstr>
      <vt:lpstr>VERBÁLNÍ KOMUNIKACE</vt:lpstr>
      <vt:lpstr>Verbální komunikace</vt:lpstr>
      <vt:lpstr>Typy verbální komunikace</vt:lpstr>
      <vt:lpstr>Typy verbální komunikace</vt:lpstr>
      <vt:lpstr>Typy verbální komunikace</vt:lpstr>
      <vt:lpstr>Typy verbální komunikace</vt:lpstr>
      <vt:lpstr>Paralingvistické prostředky</vt:lpstr>
      <vt:lpstr>Etické principy v komunikaci</vt:lpstr>
      <vt:lpstr>Etické principy v komunikaci</vt:lpstr>
      <vt:lpstr>Etické principy v komunikaci</vt:lpstr>
      <vt:lpstr>Etické principy v komunikaci</vt:lpstr>
      <vt:lpstr>Cíle verbální komunikace</vt:lpstr>
      <vt:lpstr>Volná komunikace</vt:lpstr>
      <vt:lpstr>Volná komunikace</vt:lpstr>
      <vt:lpstr>Chyby ve verbální komunikaci</vt:lpstr>
      <vt:lpstr>Naslouchání</vt:lpstr>
      <vt:lpstr>Chyby při naslouchání</vt:lpstr>
      <vt:lpstr>NEVERBÁLNÍ KOMUNIKACE</vt:lpstr>
      <vt:lpstr>Neverbální komunikace</vt:lpstr>
      <vt:lpstr>Oční kontakt</vt:lpstr>
      <vt:lpstr>Mimika</vt:lpstr>
      <vt:lpstr>Mimická identifikace emocí</vt:lpstr>
      <vt:lpstr>Gestika - kinezika</vt:lpstr>
      <vt:lpstr>Haptika</vt:lpstr>
      <vt:lpstr>Typy haptiky</vt:lpstr>
      <vt:lpstr>Proxemika</vt:lpstr>
      <vt:lpstr>Posturologie</vt:lpstr>
      <vt:lpstr>Paralingvistika</vt:lpstr>
      <vt:lpstr>Komunikační technika  SOFTEN</vt:lpstr>
      <vt:lpstr>Rozdíly v komunikaci mužů a žen</vt:lpstr>
      <vt:lpstr>Rozdíly v komunikaci mužů a žen</vt:lpstr>
      <vt:lpstr>Vzhled, úprava</vt:lpstr>
      <vt:lpstr>Neurovegetativní reakce</vt:lpstr>
      <vt:lpstr>Komunikace a vytváření zdravých mezilidských vztahů</vt:lpstr>
      <vt:lpstr>Komunikace a vytváření zdravých mezilidských vztahů</vt:lpstr>
      <vt:lpstr>Komunikace a vytváření zdravých mezilidských vztahů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Komunikace v ošetřvatelství</dc:title>
  <dc:creator>Mynaříková Eva, Mgr. Ph.D.</dc:creator>
  <cp:lastModifiedBy>Mynaříková Eva, Mgr. Ph.D.</cp:lastModifiedBy>
  <cp:revision>115</cp:revision>
  <dcterms:created xsi:type="dcterms:W3CDTF">2025-02-16T02:21:45Z</dcterms:created>
  <dcterms:modified xsi:type="dcterms:W3CDTF">2025-03-11T07:20:15Z</dcterms:modified>
</cp:coreProperties>
</file>