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4"/>
  </p:sldMasterIdLst>
  <p:notesMasterIdLst>
    <p:notesMasterId r:id="rId37"/>
  </p:notesMasterIdLst>
  <p:handoutMasterIdLst>
    <p:handoutMasterId r:id="rId38"/>
  </p:handoutMasterIdLst>
  <p:sldIdLst>
    <p:sldId id="265" r:id="rId5"/>
    <p:sldId id="270" r:id="rId6"/>
    <p:sldId id="272" r:id="rId7"/>
    <p:sldId id="273" r:id="rId8"/>
    <p:sldId id="274" r:id="rId9"/>
    <p:sldId id="275" r:id="rId10"/>
    <p:sldId id="276" r:id="rId11"/>
    <p:sldId id="277" r:id="rId12"/>
    <p:sldId id="280" r:id="rId13"/>
    <p:sldId id="281" r:id="rId14"/>
    <p:sldId id="282" r:id="rId15"/>
    <p:sldId id="283" r:id="rId16"/>
    <p:sldId id="284" r:id="rId17"/>
    <p:sldId id="285" r:id="rId18"/>
    <p:sldId id="291" r:id="rId19"/>
    <p:sldId id="286" r:id="rId20"/>
    <p:sldId id="287" r:id="rId21"/>
    <p:sldId id="288" r:id="rId22"/>
    <p:sldId id="289" r:id="rId23"/>
    <p:sldId id="290" r:id="rId24"/>
    <p:sldId id="292" r:id="rId25"/>
    <p:sldId id="304" r:id="rId26"/>
    <p:sldId id="293" r:id="rId27"/>
    <p:sldId id="294" r:id="rId28"/>
    <p:sldId id="295" r:id="rId29"/>
    <p:sldId id="296" r:id="rId30"/>
    <p:sldId id="297" r:id="rId31"/>
    <p:sldId id="303" r:id="rId32"/>
    <p:sldId id="300" r:id="rId33"/>
    <p:sldId id="301" r:id="rId34"/>
    <p:sldId id="298" r:id="rId35"/>
    <p:sldId id="302" r:id="rId36"/>
  </p:sldIdLst>
  <p:sldSz cx="12192000" cy="6858000"/>
  <p:notesSz cx="6858000" cy="9144000"/>
  <p:defaultTextStyle>
    <a:defPPr rtl="0"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howGuides="1">
      <p:cViewPr varScale="1">
        <p:scale>
          <a:sx n="114" d="100"/>
          <a:sy n="114" d="100"/>
        </p:scale>
        <p:origin x="474" y="1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90" d="100"/>
          <a:sy n="90" d="100"/>
        </p:scale>
        <p:origin x="2796" y="9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9" Type="http://schemas.openxmlformats.org/officeDocument/2006/relationships/presProps" Target="presProps.xml"/><Relationship Id="rId21" Type="http://schemas.openxmlformats.org/officeDocument/2006/relationships/slide" Target="slides/slide17.xml"/><Relationship Id="rId34" Type="http://schemas.openxmlformats.org/officeDocument/2006/relationships/slide" Target="slides/slide30.xml"/><Relationship Id="rId42" Type="http://schemas.openxmlformats.org/officeDocument/2006/relationships/tableStyles" Target="tableStyles.xml"/><Relationship Id="rId7" Type="http://schemas.openxmlformats.org/officeDocument/2006/relationships/slide" Target="slides/slide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41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slide" Target="slides/slide28.xml"/><Relationship Id="rId37" Type="http://schemas.openxmlformats.org/officeDocument/2006/relationships/notesMaster" Target="notesMasters/notesMaster1.xml"/><Relationship Id="rId40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slide" Target="slides/slide32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slide" Target="slides/slide31.xml"/><Relationship Id="rId8" Type="http://schemas.openxmlformats.org/officeDocument/2006/relationships/slide" Target="slides/slide4.xml"/><Relationship Id="rId3" Type="http://schemas.openxmlformats.org/officeDocument/2006/relationships/customXml" Target="../customXml/item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slide" Target="slides/slide29.xml"/><Relationship Id="rId38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CB131ED1-F848-4827-B260-26C36AD0C4E8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B78FE58C-C1A6-4C4C-90C2-B7F5B0504B2D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34605036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CE2769B9-C4E6-417A-B472-41C2E2BEA76A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cs-CZ" dirty="0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cs-CZ" dirty="0"/>
              <a:t>Kliknutím můžete 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810E1E9A-E921-4174-A0FC-51868D7AC568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7378600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rtl="0"/>
            <a:fld id="{810E1E9A-E921-4174-A0FC-51868D7AC568}" type="slidenum">
              <a:rPr lang="cs-CZ" smtClean="0"/>
              <a:t>1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97804914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rtl="0"/>
            <a:fld id="{810E1E9A-E921-4174-A0FC-51868D7AC568}" type="slidenum">
              <a:rPr lang="cs-CZ" smtClean="0"/>
              <a:t>16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2716451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rtl="0"/>
            <a:fld id="{810E1E9A-E921-4174-A0FC-51868D7AC568}" type="slidenum">
              <a:rPr lang="cs-CZ" smtClean="0"/>
              <a:t>21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2994339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rtl="0"/>
            <a:fld id="{810E1E9A-E921-4174-A0FC-51868D7AC568}" type="slidenum">
              <a:rPr lang="cs-CZ" smtClean="0"/>
              <a:t>27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530813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041400"/>
            <a:ext cx="9144000" cy="2387600"/>
          </a:xfrm>
        </p:spPr>
        <p:txBody>
          <a:bodyPr rtlCol="0" anchor="b"/>
          <a:lstStyle>
            <a:lvl1pPr algn="ctr">
              <a:defRPr sz="6000"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 rtlCol="0"/>
          <a:lstStyle>
            <a:lvl1pPr marL="0" indent="0" algn="ctr">
              <a:buNone/>
              <a:defRPr sz="2400">
                <a:solidFill>
                  <a:schemeClr val="accent3">
                    <a:lumMod val="5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 rtl="0"/>
            <a:r>
              <a:rPr lang="cs-CZ"/>
              <a:t>Kliknutím můžete upravit styl předlohy.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9883A349-3E9E-4C14-B1D0-D2787C94D839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6467056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1562100" y="1825625"/>
            <a:ext cx="9791700" cy="4351338"/>
          </a:xfrm>
        </p:spPr>
        <p:txBody>
          <a:bodyPr vert="eaVert" rtlCol="0"/>
          <a:lstStyle/>
          <a:p>
            <a:pPr lvl="0" rtl="0"/>
            <a:r>
              <a:rPr lang="cs-CZ"/>
              <a:t>Upravte styly předlohy textu.</a:t>
            </a:r>
          </a:p>
          <a:p>
            <a:pPr lvl="1" rtl="0"/>
            <a:r>
              <a:rPr lang="cs-CZ"/>
              <a:t>Druhá úroveň</a:t>
            </a:r>
          </a:p>
          <a:p>
            <a:pPr lvl="2" rtl="0"/>
            <a:r>
              <a:rPr lang="cs-CZ"/>
              <a:t>Třetí úroveň</a:t>
            </a:r>
          </a:p>
          <a:p>
            <a:pPr lvl="3" rtl="0"/>
            <a:r>
              <a:rPr lang="cs-CZ"/>
              <a:t>Čtvrtá úroveň</a:t>
            </a:r>
          </a:p>
          <a:p>
            <a:pPr lvl="4" rtl="0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55516795-84AA-4816-AD4B-A4AD89BF2B31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28218852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 rtlCol="0"/>
          <a:lstStyle/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1562100" y="365125"/>
            <a:ext cx="7010400" cy="5811838"/>
          </a:xfrm>
        </p:spPr>
        <p:txBody>
          <a:bodyPr vert="eaVert" rtlCol="0"/>
          <a:lstStyle/>
          <a:p>
            <a:pPr lvl="0" rtl="0"/>
            <a:r>
              <a:rPr lang="cs-CZ"/>
              <a:t>Upravte styly předlohy textu.</a:t>
            </a:r>
          </a:p>
          <a:p>
            <a:pPr lvl="1" rtl="0"/>
            <a:r>
              <a:rPr lang="cs-CZ"/>
              <a:t>Druhá úroveň</a:t>
            </a:r>
          </a:p>
          <a:p>
            <a:pPr lvl="2" rtl="0"/>
            <a:r>
              <a:rPr lang="cs-CZ"/>
              <a:t>Třetí úroveň</a:t>
            </a:r>
          </a:p>
          <a:p>
            <a:pPr lvl="3" rtl="0"/>
            <a:r>
              <a:rPr lang="cs-CZ"/>
              <a:t>Čtvrtá úroveň</a:t>
            </a:r>
          </a:p>
          <a:p>
            <a:pPr lvl="4" rtl="0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8E35E624-64A2-4C68-AFB3-844E419907A6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33888301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nímek_1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1"/>
          <p:cNvSpPr>
            <a:spLocks noGrp="1"/>
          </p:cNvSpPr>
          <p:nvPr>
            <p:ph type="title"/>
          </p:nvPr>
        </p:nvSpPr>
        <p:spPr>
          <a:xfrm>
            <a:off x="1562100" y="457200"/>
            <a:ext cx="3932237" cy="1600200"/>
          </a:xfrm>
        </p:spPr>
        <p:txBody>
          <a:bodyPr rtlCol="0" anchor="b"/>
          <a:lstStyle>
            <a:lvl1pPr>
              <a:defRPr sz="3200"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obrázku 2" descr="Prázdný zástupný symbol pro přidání obrázku Klikněte na zástupný symbol a vyberte obrázek, který chcete přidat."/>
          <p:cNvSpPr>
            <a:spLocks noGrp="1"/>
          </p:cNvSpPr>
          <p:nvPr>
            <p:ph type="pic" idx="1"/>
          </p:nvPr>
        </p:nvSpPr>
        <p:spPr>
          <a:xfrm>
            <a:off x="5678904" y="987425"/>
            <a:ext cx="5678424" cy="4873625"/>
          </a:xfrm>
        </p:spPr>
        <p:txBody>
          <a:bodyPr rtlCol="0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rtl="0"/>
            <a:r>
              <a:rPr lang="cs-CZ"/>
              <a:t>Kliknutím na ikonu přidáte obrázek.</a:t>
            </a:r>
            <a:endParaRPr lang="cs-CZ" dirty="0"/>
          </a:p>
        </p:txBody>
      </p:sp>
      <p:sp>
        <p:nvSpPr>
          <p:cNvPr id="8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562100" y="2101850"/>
            <a:ext cx="3932237" cy="3759200"/>
          </a:xfrm>
        </p:spPr>
        <p:txBody>
          <a:bodyPr rtlCol="0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cs-CZ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9CB2528F-2C5A-4663-96A7-AC1B2BF5A08A}" type="datetime1">
              <a:rPr lang="cs-CZ" noProof="0" smtClean="0"/>
              <a:t>20.03.2025</a:t>
            </a:fld>
            <a:endParaRPr lang="cs-CZ" noProof="0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34138888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lvl="0" rtl="0"/>
            <a:r>
              <a:rPr lang="cs-CZ"/>
              <a:t>Upravte styly předlohy textu.</a:t>
            </a:r>
          </a:p>
          <a:p>
            <a:pPr lvl="1" rtl="0"/>
            <a:r>
              <a:rPr lang="cs-CZ"/>
              <a:t>Druhá úroveň</a:t>
            </a:r>
          </a:p>
          <a:p>
            <a:pPr lvl="2" rtl="0"/>
            <a:r>
              <a:rPr lang="cs-CZ"/>
              <a:t>Třetí úroveň</a:t>
            </a:r>
          </a:p>
          <a:p>
            <a:pPr lvl="3" rtl="0"/>
            <a:r>
              <a:rPr lang="cs-CZ"/>
              <a:t>Čtvrtá úroveň</a:t>
            </a:r>
          </a:p>
          <a:p>
            <a:pPr lvl="4" rtl="0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527B43A2-FDF4-4B2C-B7E8-A4C6D28A39C1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2198793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241658" y="1709738"/>
            <a:ext cx="10105791" cy="2862262"/>
          </a:xfrm>
        </p:spPr>
        <p:txBody>
          <a:bodyPr rtlCol="0" anchor="b"/>
          <a:lstStyle>
            <a:lvl1pPr>
              <a:defRPr sz="6000"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1241658" y="4589463"/>
            <a:ext cx="10105791" cy="1500187"/>
          </a:xfrm>
        </p:spPr>
        <p:txBody>
          <a:bodyPr rtlCol="0"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 rtl="0"/>
            <a:r>
              <a:rPr lang="cs-CZ"/>
              <a:t>Upravte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00006541-D2C2-4924-AB63-88A5C9CDA925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4067686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ě obsahové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1569700" y="1825625"/>
            <a:ext cx="4754880" cy="4351338"/>
          </a:xfrm>
        </p:spPr>
        <p:txBody>
          <a:bodyPr rtlCol="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rtl="0"/>
            <a:r>
              <a:rPr lang="cs-CZ"/>
              <a:t>Upravte styly předlohy textu.</a:t>
            </a:r>
          </a:p>
          <a:p>
            <a:pPr lvl="1" rtl="0"/>
            <a:r>
              <a:rPr lang="cs-CZ"/>
              <a:t>Druhá úroveň</a:t>
            </a:r>
          </a:p>
          <a:p>
            <a:pPr lvl="2" rtl="0"/>
            <a:r>
              <a:rPr lang="cs-CZ"/>
              <a:t>Třetí úroveň</a:t>
            </a:r>
          </a:p>
          <a:p>
            <a:pPr lvl="3" rtl="0"/>
            <a:r>
              <a:rPr lang="cs-CZ"/>
              <a:t>Čtvrtá úroveň</a:t>
            </a:r>
          </a:p>
          <a:p>
            <a:pPr lvl="4" rtl="0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605325" y="1825625"/>
            <a:ext cx="4754880" cy="4351338"/>
          </a:xfrm>
        </p:spPr>
        <p:txBody>
          <a:bodyPr rtlCol="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rtl="0"/>
            <a:r>
              <a:rPr lang="cs-CZ"/>
              <a:t>Upravte styly předlohy textu.</a:t>
            </a:r>
          </a:p>
          <a:p>
            <a:pPr lvl="1" rtl="0"/>
            <a:r>
              <a:rPr lang="cs-CZ"/>
              <a:t>Druhá úroveň</a:t>
            </a:r>
          </a:p>
          <a:p>
            <a:pPr lvl="2" rtl="0"/>
            <a:r>
              <a:rPr lang="cs-CZ"/>
              <a:t>Třetí úroveň</a:t>
            </a:r>
          </a:p>
          <a:p>
            <a:pPr lvl="3" rtl="0"/>
            <a:r>
              <a:rPr lang="cs-CZ"/>
              <a:t>Čtvrtá úroveň</a:t>
            </a:r>
          </a:p>
          <a:p>
            <a:pPr lvl="4" rtl="0"/>
            <a:r>
              <a:rPr lang="cs-CZ"/>
              <a:t>Pátá úroveň</a:t>
            </a:r>
            <a:endParaRPr lang="cs-CZ" dirty="0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DD77F85A-2182-46A9-B284-F23BD65D867E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106368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324100" y="274638"/>
            <a:ext cx="9023350" cy="1143000"/>
          </a:xfrm>
        </p:spPr>
        <p:txBody>
          <a:bodyPr rtlCol="0"/>
          <a:lstStyle/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1562100" y="1489075"/>
            <a:ext cx="4754880" cy="641350"/>
          </a:xfrm>
          <a:noFill/>
          <a:ln>
            <a:noFill/>
          </a:ln>
        </p:spPr>
        <p:txBody>
          <a:bodyPr rtlCol="0" anchor="b"/>
          <a:lstStyle>
            <a:lvl1pPr marL="0" indent="0">
              <a:buNone/>
              <a:defRPr sz="2400" b="0">
                <a:solidFill>
                  <a:schemeClr val="accent3">
                    <a:lumMod val="5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cs-CZ"/>
              <a:t>Upravte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1562100" y="2193925"/>
            <a:ext cx="4754880" cy="3978275"/>
          </a:xfrm>
        </p:spPr>
        <p:txBody>
          <a:bodyPr rtlCol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rtl="0"/>
            <a:r>
              <a:rPr lang="cs-CZ"/>
              <a:t>Upravte styly předlohy textu.</a:t>
            </a:r>
          </a:p>
          <a:p>
            <a:pPr lvl="1" rtl="0"/>
            <a:r>
              <a:rPr lang="cs-CZ"/>
              <a:t>Druhá úroveň</a:t>
            </a:r>
          </a:p>
          <a:p>
            <a:pPr lvl="2" rtl="0"/>
            <a:r>
              <a:rPr lang="cs-CZ"/>
              <a:t>Třetí úroveň</a:t>
            </a:r>
          </a:p>
          <a:p>
            <a:pPr lvl="3" rtl="0"/>
            <a:r>
              <a:rPr lang="cs-CZ"/>
              <a:t>Čtvrtá úroveň</a:t>
            </a:r>
          </a:p>
          <a:p>
            <a:pPr lvl="4" rtl="0"/>
            <a:r>
              <a:rPr lang="cs-CZ"/>
              <a:t>Pátá úroveň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598920" y="1489075"/>
            <a:ext cx="4754880" cy="641350"/>
          </a:xfrm>
          <a:noFill/>
          <a:ln>
            <a:noFill/>
          </a:ln>
        </p:spPr>
        <p:txBody>
          <a:bodyPr rtlCol="0" anchor="b"/>
          <a:lstStyle>
            <a:lvl1pPr marL="0" indent="0">
              <a:buNone/>
              <a:defRPr sz="2400" b="0">
                <a:solidFill>
                  <a:schemeClr val="accent3">
                    <a:lumMod val="5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cs-CZ"/>
              <a:t>Upravte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598920" y="2193925"/>
            <a:ext cx="4754880" cy="3978275"/>
          </a:xfrm>
        </p:spPr>
        <p:txBody>
          <a:bodyPr rtlCol="0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 rtl="0"/>
            <a:r>
              <a:rPr lang="cs-CZ"/>
              <a:t>Upravte styly předlohy textu.</a:t>
            </a:r>
          </a:p>
          <a:p>
            <a:pPr lvl="1" rtl="0"/>
            <a:r>
              <a:rPr lang="cs-CZ"/>
              <a:t>Druhá úroveň</a:t>
            </a:r>
          </a:p>
          <a:p>
            <a:pPr lvl="2" rtl="0"/>
            <a:r>
              <a:rPr lang="cs-CZ"/>
              <a:t>Třetí úroveň</a:t>
            </a:r>
          </a:p>
          <a:p>
            <a:pPr lvl="3" rtl="0"/>
            <a:r>
              <a:rPr lang="cs-CZ"/>
              <a:t>Čtvrtá úroveň</a:t>
            </a:r>
          </a:p>
          <a:p>
            <a:pPr lvl="4" rtl="0"/>
            <a:r>
              <a:rPr lang="cs-CZ"/>
              <a:t>Pátá úroveň</a:t>
            </a:r>
            <a:endParaRPr lang="cs-CZ" dirty="0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E77879BD-235B-4AC9-9162-C34F7ACCBC74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32316615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F73030C1-7908-44A0-9609-5D6AFE1DEB27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510586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238A9588-F1D6-4FAF-8879-C289683BA1E5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32151414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562100" y="457200"/>
            <a:ext cx="3932237" cy="1600200"/>
          </a:xfrm>
        </p:spPr>
        <p:txBody>
          <a:bodyPr rtlCol="0" anchor="b"/>
          <a:lstStyle>
            <a:lvl1pPr>
              <a:defRPr sz="3200"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678905" y="987425"/>
            <a:ext cx="5676483" cy="4873625"/>
          </a:xfrm>
        </p:spPr>
        <p:txBody>
          <a:bodyPr rtlCol="0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 rtl="0"/>
            <a:r>
              <a:rPr lang="cs-CZ"/>
              <a:t>Upravte styly předlohy textu.</a:t>
            </a:r>
          </a:p>
          <a:p>
            <a:pPr lvl="1" rtl="0"/>
            <a:r>
              <a:rPr lang="cs-CZ"/>
              <a:t>Druhá úroveň</a:t>
            </a:r>
          </a:p>
          <a:p>
            <a:pPr lvl="2" rtl="0"/>
            <a:r>
              <a:rPr lang="cs-CZ"/>
              <a:t>Třetí úroveň</a:t>
            </a:r>
          </a:p>
          <a:p>
            <a:pPr lvl="3" rtl="0"/>
            <a:r>
              <a:rPr lang="cs-CZ"/>
              <a:t>Čtvrtá úroveň</a:t>
            </a:r>
          </a:p>
          <a:p>
            <a:pPr lvl="4" rtl="0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562100" y="2101850"/>
            <a:ext cx="3932237" cy="3759200"/>
          </a:xfrm>
        </p:spPr>
        <p:txBody>
          <a:bodyPr rtlCol="0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cs-CZ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3FE85F2E-1728-4528-B7DE-63A882A73594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21987120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1"/>
          <p:cNvSpPr>
            <a:spLocks noGrp="1"/>
          </p:cNvSpPr>
          <p:nvPr>
            <p:ph type="title"/>
          </p:nvPr>
        </p:nvSpPr>
        <p:spPr>
          <a:xfrm>
            <a:off x="1562100" y="457200"/>
            <a:ext cx="3932237" cy="1600200"/>
          </a:xfrm>
        </p:spPr>
        <p:txBody>
          <a:bodyPr rtlCol="0" anchor="b"/>
          <a:lstStyle>
            <a:lvl1pPr>
              <a:defRPr sz="3200"/>
            </a:lvl1pPr>
          </a:lstStyle>
          <a:p>
            <a:pPr rtl="0"/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obrázku 2" descr="Prázdný zástupný symbol pro přidání obrázku Klikněte na zástupný symbol a vyberte obrázek, který chcete přidat."/>
          <p:cNvSpPr>
            <a:spLocks noGrp="1"/>
          </p:cNvSpPr>
          <p:nvPr>
            <p:ph type="pic" idx="1"/>
          </p:nvPr>
        </p:nvSpPr>
        <p:spPr>
          <a:xfrm>
            <a:off x="5678904" y="987425"/>
            <a:ext cx="5678424" cy="4873625"/>
          </a:xfrm>
        </p:spPr>
        <p:txBody>
          <a:bodyPr rtlCol="0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rtl="0"/>
            <a:r>
              <a:rPr lang="cs-CZ"/>
              <a:t>Kliknutím na ikonu přidáte obrázek.</a:t>
            </a:r>
            <a:endParaRPr lang="cs-CZ" dirty="0"/>
          </a:p>
        </p:txBody>
      </p:sp>
      <p:sp>
        <p:nvSpPr>
          <p:cNvPr id="8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562100" y="2101850"/>
            <a:ext cx="3932237" cy="3759200"/>
          </a:xfrm>
        </p:spPr>
        <p:txBody>
          <a:bodyPr rtlCol="0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cs-CZ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830463C8-ED77-4C27-9271-4F534A5C6707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71B7BAC7-FE87-40F6-AA24-4F4685D1B022}" type="slidenum">
              <a:rPr lang="cs-CZ" noProof="0" smtClean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16193596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ltGray">
      <p:bgPr>
        <a:blipFill dpi="0" rotWithShape="1">
          <a:blip r:embed="rId14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324100" y="365125"/>
            <a:ext cx="9029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rtl="0"/>
            <a:r>
              <a:rPr lang="cs-CZ" dirty="0"/>
              <a:t>Kliknutím můžete upravit styl předlohy nadpisů.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1562100" y="1825625"/>
            <a:ext cx="9791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cs-CZ" dirty="0"/>
              <a:t>Kliknutím můžete upravit styly předlohy textu.</a:t>
            </a:r>
          </a:p>
          <a:p>
            <a:pPr lvl="1" rtl="0"/>
            <a:r>
              <a:rPr lang="cs-CZ" dirty="0"/>
              <a:t>Druhá úroveň</a:t>
            </a:r>
          </a:p>
          <a:p>
            <a:pPr lvl="2" rtl="0"/>
            <a:r>
              <a:rPr lang="cs-CZ" dirty="0"/>
              <a:t>Třetí úroveň</a:t>
            </a:r>
          </a:p>
          <a:p>
            <a:pPr lvl="3" rtl="0"/>
            <a:r>
              <a:rPr lang="cs-CZ" dirty="0"/>
              <a:t>Čtvrtá úroveň</a:t>
            </a:r>
          </a:p>
          <a:p>
            <a:pPr lvl="4" rtl="0"/>
            <a:r>
              <a:rPr lang="cs-CZ" dirty="0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1562100" y="6356350"/>
            <a:ext cx="25527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rtl="0"/>
            <a:fld id="{4BA41C5F-0CA2-425B-A328-995FC201C73E}" type="datetime1">
              <a:rPr lang="cs-CZ" smtClean="0"/>
              <a:t>20.03.2025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648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rtl="0"/>
            <a:r>
              <a:rPr lang="cs-CZ" dirty="0"/>
              <a:t>Přidejte zápatí.</a:t>
            </a: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077200" y="6356350"/>
            <a:ext cx="3276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rtl="0"/>
            <a:fld id="{71B7BAC7-FE87-40F6-AA24-4F4685D1B022}" type="slidenum">
              <a:rPr lang="cs-CZ" noProof="0" smtClean="0"/>
              <a:pPr rtl="0"/>
              <a:t>‹#›</a:t>
            </a:fld>
            <a:endParaRPr lang="cs-CZ" noProof="0" dirty="0"/>
          </a:p>
        </p:txBody>
      </p:sp>
    </p:spTree>
    <p:extLst>
      <p:ext uri="{BB962C8B-B14F-4D97-AF65-F5344CB8AC3E}">
        <p14:creationId xmlns:p14="http://schemas.microsoft.com/office/powerpoint/2010/main" val="32193672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81" r:id="rId12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txStyles>
    <p:titleStyle>
      <a:lvl1pPr algn="l" defTabSz="914400" rtl="0" eaLnBrk="1" latinLnBrk="0" hangingPunct="1">
        <a:spcBef>
          <a:spcPct val="0"/>
        </a:spcBef>
        <a:buNone/>
        <a:defRPr sz="44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ct val="30000"/>
        </a:spcBef>
        <a:buClr>
          <a:schemeClr val="accent3"/>
        </a:buClr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ct val="30000"/>
        </a:spcBef>
        <a:buClr>
          <a:schemeClr val="accent3"/>
        </a:buClr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ct val="30000"/>
        </a:spcBef>
        <a:buClr>
          <a:schemeClr val="accent3"/>
        </a:buClr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ct val="30000"/>
        </a:spcBef>
        <a:buClr>
          <a:schemeClr val="accent3"/>
        </a:buClr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ct val="30000"/>
        </a:spcBef>
        <a:buClr>
          <a:schemeClr val="accent3"/>
        </a:buClr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0" orient="horz" pos="2160" userDrawn="1">
          <p15:clr>
            <a:srgbClr val="F26B43"/>
          </p15:clr>
        </p15:guide>
        <p15:guide id="1" pos="3840" userDrawn="1">
          <p15:clr>
            <a:srgbClr val="F26B43"/>
          </p15:clr>
        </p15:guide>
        <p15:guide id="2" pos="1464" userDrawn="1">
          <p15:clr>
            <a:srgbClr val="F26B43"/>
          </p15:clr>
        </p15:guide>
        <p15:guide id="3" pos="7152" userDrawn="1">
          <p15:clr>
            <a:srgbClr val="F26B43"/>
          </p15:clr>
        </p15:guide>
        <p15:guide id="4" pos="984" userDrawn="1">
          <p15:clr>
            <a:srgbClr val="F26B43"/>
          </p15:clr>
        </p15:guide>
        <p15:guide id="5" orient="horz" pos="388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 rtlCol="0">
            <a:normAutofit fontScale="90000"/>
          </a:bodyPr>
          <a:lstStyle/>
          <a:p>
            <a:pPr rtl="0"/>
            <a:r>
              <a:rPr lang="cs-CZ" b="1" dirty="0"/>
              <a:t>KOMUNIKACE S PACIENTY </a:t>
            </a:r>
            <a:br>
              <a:rPr lang="cs-CZ" b="1" dirty="0"/>
            </a:br>
            <a:r>
              <a:rPr lang="cs-CZ" b="1" dirty="0"/>
              <a:t>S PORUCHOU SLUCHU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230780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altLang="cs-CZ" b="1" dirty="0"/>
              <a:t>PRSTOVÁ ABECEDA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Jedná se o</a:t>
            </a:r>
            <a:r>
              <a:rPr lang="cs-CZ" altLang="cs-CZ" b="1" dirty="0"/>
              <a:t> soubor znaků pro jednotlivá písmena</a:t>
            </a:r>
            <a:r>
              <a:rPr lang="cs-CZ" altLang="cs-CZ" dirty="0"/>
              <a:t>, vytvořených různou polohou prstů jedné nebo obou rukou v prostoru.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Nevýhodou</a:t>
            </a:r>
            <a:r>
              <a:rPr lang="cs-CZ" altLang="cs-CZ" dirty="0"/>
              <a:t> prstové abecedy je </a:t>
            </a:r>
            <a:r>
              <a:rPr lang="cs-CZ" altLang="cs-CZ" b="1" dirty="0"/>
              <a:t>horší vyjádření citů</a:t>
            </a:r>
            <a:r>
              <a:rPr lang="cs-CZ" altLang="cs-CZ" dirty="0"/>
              <a:t>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Používání prstové abecedy </a:t>
            </a:r>
            <a:r>
              <a:rPr lang="cs-CZ" altLang="cs-CZ" b="1" dirty="0"/>
              <a:t>je o hodně rychlejší nežli dorozumívání psaním</a:t>
            </a:r>
            <a:r>
              <a:rPr lang="cs-CZ" altLang="cs-CZ" dirty="0"/>
              <a:t>. </a:t>
            </a:r>
          </a:p>
          <a:p>
            <a:pPr>
              <a:lnSpc>
                <a:spcPct val="80000"/>
              </a:lnSpc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004190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altLang="cs-CZ" b="1" dirty="0"/>
              <a:t>ODEZÍRÁNÍ – „ČTENÍ Z ÚST“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Mnozí lidé se domnívají, že schopnost odezírat je lidem vrozená, ale není tomu tak.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Pro odezírání </a:t>
            </a:r>
            <a:r>
              <a:rPr lang="cs-CZ" altLang="cs-CZ" b="1" dirty="0"/>
              <a:t>je</a:t>
            </a:r>
            <a:r>
              <a:rPr lang="cs-CZ" altLang="cs-CZ" dirty="0"/>
              <a:t> také nutné </a:t>
            </a:r>
            <a:r>
              <a:rPr lang="cs-CZ" altLang="cs-CZ" b="1" dirty="0"/>
              <a:t>mít určitou slovní zásobu</a:t>
            </a:r>
            <a:r>
              <a:rPr lang="cs-CZ" altLang="cs-CZ" dirty="0"/>
              <a:t>, </a:t>
            </a:r>
            <a:r>
              <a:rPr lang="cs-CZ" altLang="cs-CZ" b="1" dirty="0"/>
              <a:t>znát</a:t>
            </a:r>
            <a:r>
              <a:rPr lang="cs-CZ" altLang="cs-CZ" dirty="0"/>
              <a:t> </a:t>
            </a:r>
            <a:r>
              <a:rPr lang="cs-CZ" altLang="cs-CZ" b="1" dirty="0"/>
              <a:t>gramatiku</a:t>
            </a:r>
            <a:r>
              <a:rPr lang="cs-CZ" altLang="cs-CZ" dirty="0"/>
              <a:t> a </a:t>
            </a:r>
            <a:r>
              <a:rPr lang="cs-CZ" altLang="cs-CZ" b="1" dirty="0"/>
              <a:t>používaná slovní spojení.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Lépe odezírají lidé, kteří přijdou o sluch později, až po vytvoření mluveného jazyka.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Odezírání je také </a:t>
            </a:r>
            <a:r>
              <a:rPr lang="cs-CZ" altLang="cs-CZ" b="1" dirty="0"/>
              <a:t>náročné na vůli a pozornost. </a:t>
            </a:r>
          </a:p>
          <a:p>
            <a:pPr>
              <a:lnSpc>
                <a:spcPct val="80000"/>
              </a:lnSpc>
            </a:pPr>
            <a:endParaRPr lang="cs-CZ" altLang="cs-CZ" dirty="0"/>
          </a:p>
          <a:p>
            <a:pPr>
              <a:lnSpc>
                <a:spcPct val="80000"/>
              </a:lnSpc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057736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altLang="cs-CZ" b="1" dirty="0"/>
              <a:t>ODEZÍRÁNÍ – „ČTENÍ Z ÚST“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Úspěšnost odezírání se zlepší, pokud neslyšícímu </a:t>
            </a:r>
            <a:r>
              <a:rPr lang="cs-CZ" altLang="cs-CZ" b="1" dirty="0"/>
              <a:t>předem</a:t>
            </a:r>
            <a:r>
              <a:rPr lang="cs-CZ" altLang="cs-CZ" dirty="0"/>
              <a:t> </a:t>
            </a:r>
            <a:r>
              <a:rPr lang="cs-CZ" altLang="cs-CZ" b="1" dirty="0"/>
              <a:t>sdělíme téma hovoru</a:t>
            </a:r>
            <a:r>
              <a:rPr lang="cs-CZ" altLang="cs-CZ" dirty="0"/>
              <a:t>, budeme-li používat </a:t>
            </a:r>
            <a:r>
              <a:rPr lang="cs-CZ" altLang="cs-CZ" b="1" dirty="0"/>
              <a:t>živou mimiku a gesta </a:t>
            </a:r>
            <a:br>
              <a:rPr lang="cs-CZ" altLang="cs-CZ" dirty="0"/>
            </a:br>
            <a:r>
              <a:rPr lang="cs-CZ" altLang="cs-CZ" dirty="0"/>
              <a:t>a </a:t>
            </a:r>
            <a:r>
              <a:rPr lang="cs-CZ" altLang="cs-CZ" b="1" dirty="0"/>
              <a:t>tvořit krátké věty </a:t>
            </a:r>
            <a:r>
              <a:rPr lang="cs-CZ" altLang="cs-CZ" dirty="0"/>
              <a:t>bez slovní vaty. 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Nejvýhodnější </a:t>
            </a:r>
            <a:r>
              <a:rPr lang="cs-CZ" altLang="cs-CZ" b="1" dirty="0"/>
              <a:t>vzdálenost</a:t>
            </a:r>
            <a:r>
              <a:rPr lang="cs-CZ" altLang="cs-CZ" dirty="0"/>
              <a:t> pro odezírání je </a:t>
            </a:r>
            <a:r>
              <a:rPr lang="cs-CZ" altLang="cs-CZ" b="1" dirty="0"/>
              <a:t>1,5-4 metry, </a:t>
            </a:r>
            <a:r>
              <a:rPr lang="cs-CZ" altLang="cs-CZ" dirty="0"/>
              <a:t>tak aby </a:t>
            </a:r>
            <a:r>
              <a:rPr lang="cs-CZ" altLang="cs-CZ" b="1" dirty="0"/>
              <a:t>ústa mluvčího </a:t>
            </a:r>
            <a:r>
              <a:rPr lang="cs-CZ" altLang="cs-CZ" dirty="0"/>
              <a:t>byla </a:t>
            </a:r>
            <a:r>
              <a:rPr lang="cs-CZ" altLang="cs-CZ" b="1" dirty="0"/>
              <a:t>na úrovni odezírajícího. 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Důležité je dobré </a:t>
            </a:r>
            <a:r>
              <a:rPr lang="cs-CZ" altLang="cs-CZ" b="1" dirty="0"/>
              <a:t>osvětlení. 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Pokud zjistíte, že vám neslyšící nerozuměl, zkuste říci totéž, </a:t>
            </a:r>
            <a:br>
              <a:rPr lang="cs-CZ" altLang="cs-CZ" dirty="0"/>
            </a:br>
            <a:r>
              <a:rPr lang="cs-CZ" altLang="cs-CZ" dirty="0"/>
              <a:t>ale jinými slovy. </a:t>
            </a:r>
          </a:p>
          <a:p>
            <a:pPr marL="0" indent="0">
              <a:lnSpc>
                <a:spcPct val="80000"/>
              </a:lnSpc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38808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altLang="cs-CZ" b="1" dirty="0"/>
              <a:t>PIKTOGRAMY 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 Maximálně </a:t>
            </a:r>
            <a:r>
              <a:rPr lang="cs-CZ" altLang="cs-CZ" b="1" dirty="0"/>
              <a:t>zjednodušené zobrazení předmětů, činností </a:t>
            </a:r>
            <a:br>
              <a:rPr lang="cs-CZ" altLang="cs-CZ" dirty="0"/>
            </a:br>
            <a:r>
              <a:rPr lang="cs-CZ" altLang="cs-CZ" dirty="0"/>
              <a:t>a </a:t>
            </a:r>
            <a:r>
              <a:rPr lang="cs-CZ" altLang="cs-CZ" b="1" dirty="0"/>
              <a:t>vlastností. </a:t>
            </a:r>
          </a:p>
          <a:p>
            <a:pPr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Běžně se s nimi setkáváme </a:t>
            </a:r>
            <a:r>
              <a:rPr lang="cs-CZ" altLang="cs-CZ" b="1" dirty="0"/>
              <a:t>na veřejných místech. 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Jejich prostřednictvím </a:t>
            </a:r>
            <a:r>
              <a:rPr lang="cs-CZ" altLang="cs-CZ" b="1" dirty="0"/>
              <a:t>mohou pacienti snadno a rychle vyjádřit své potřeby a zájmy.</a:t>
            </a:r>
            <a:r>
              <a:rPr lang="cs-CZ" altLang="cs-CZ" dirty="0"/>
              <a:t> </a:t>
            </a:r>
          </a:p>
          <a:p>
            <a:pPr marL="0" indent="0">
              <a:lnSpc>
                <a:spcPct val="80000"/>
              </a:lnSpc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49421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altLang="cs-CZ" b="1" dirty="0"/>
              <a:t> TLUMOČENÍ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Tlumočení ve zdravotnictví je dána legislativou: </a:t>
            </a:r>
          </a:p>
          <a:p>
            <a:pPr marL="892800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Zákon č. 155/1998 Sb. o komunikačních systémech neslyšících </a:t>
            </a:r>
            <a:br>
              <a:rPr lang="cs-CZ" altLang="cs-CZ" b="1" dirty="0"/>
            </a:br>
            <a:r>
              <a:rPr lang="cs-CZ" altLang="cs-CZ" b="1" dirty="0"/>
              <a:t>a hluchoslepých osob,</a:t>
            </a:r>
            <a:r>
              <a:rPr lang="cs-CZ" altLang="cs-CZ" dirty="0"/>
              <a:t> který zajišťuje právo na tlumočení zdarma pro osoby s postižením sluchu a zraku.</a:t>
            </a:r>
          </a:p>
          <a:p>
            <a:pPr marL="892800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Zákon č. 108/2006 Sb. o sociálních službách</a:t>
            </a:r>
            <a:r>
              <a:rPr lang="cs-CZ" altLang="cs-CZ" dirty="0"/>
              <a:t>, který upravuje poskytování tlumočnických služeb v rámci sociálních služeb.</a:t>
            </a:r>
          </a:p>
          <a:p>
            <a:pPr marL="892800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Zákon č. 561/2004 Sb. (školský zákon), </a:t>
            </a:r>
            <a:r>
              <a:rPr lang="cs-CZ" altLang="cs-CZ" dirty="0"/>
              <a:t>který zajišťuje právo </a:t>
            </a:r>
            <a:br>
              <a:rPr lang="cs-CZ" altLang="cs-CZ" dirty="0"/>
            </a:br>
            <a:r>
              <a:rPr lang="cs-CZ" altLang="cs-CZ" dirty="0"/>
              <a:t>na tlumočení ve vzdělávacím prostředí.</a:t>
            </a:r>
          </a:p>
          <a:p>
            <a:pPr>
              <a:lnSpc>
                <a:spcPct val="80000"/>
              </a:lnSpc>
            </a:pPr>
            <a:endParaRPr lang="cs-CZ" altLang="cs-CZ" dirty="0"/>
          </a:p>
          <a:p>
            <a:pPr>
              <a:lnSpc>
                <a:spcPct val="80000"/>
              </a:lnSpc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251614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altLang="cs-CZ" b="1" dirty="0"/>
              <a:t> TLUMOČENÍ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Bez tlumočníka se pro neslyšícího stávají i běžné lékařské výkony problémem. 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Neslyšící osoba nemůže lékaři vysvětlit svůj zdravotní problém tak, jak by bylo zapotřebí, a tím se vystavuje zdravotnímu ohrožení.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Proto by </a:t>
            </a:r>
            <a:r>
              <a:rPr lang="cs-CZ" altLang="cs-CZ" b="1" dirty="0"/>
              <a:t>každé zdravotnické zařízení musí mít zajištěný kontakt na tlumočníky</a:t>
            </a:r>
            <a:r>
              <a:rPr lang="cs-CZ" altLang="cs-CZ" dirty="0"/>
              <a:t>. </a:t>
            </a:r>
          </a:p>
          <a:p>
            <a:pPr>
              <a:lnSpc>
                <a:spcPct val="80000"/>
              </a:lnSpc>
            </a:pPr>
            <a:endParaRPr lang="cs-CZ" altLang="cs-CZ" dirty="0"/>
          </a:p>
          <a:p>
            <a:pPr>
              <a:lnSpc>
                <a:spcPct val="80000"/>
              </a:lnSpc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171783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 rtlCol="0">
            <a:normAutofit fontScale="90000"/>
          </a:bodyPr>
          <a:lstStyle/>
          <a:p>
            <a:pPr rtl="0"/>
            <a:r>
              <a:rPr lang="cs-CZ" b="1" dirty="0"/>
              <a:t>KOMUNIKACE S PACIENTY </a:t>
            </a:r>
            <a:br>
              <a:rPr lang="cs-CZ" b="1" dirty="0"/>
            </a:br>
            <a:r>
              <a:rPr lang="cs-CZ" b="1" dirty="0"/>
              <a:t>S PORUCHOU ZRAKU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468676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0124" y="365125"/>
            <a:ext cx="9693676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KLASIFIKACE ZRAKOVÉHO POSTIŽENÍ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62100" y="1591056"/>
            <a:ext cx="9791700" cy="4901819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dirty="0"/>
              <a:t>Zrak je jedním z nejsložitějších smyslů, a přesto dokáže </a:t>
            </a:r>
            <a:r>
              <a:rPr lang="cs-CZ" b="1" dirty="0"/>
              <a:t>mozek vyhodnocovat obrovské množství vizuálních informací v pouhé setině sekundy</a:t>
            </a:r>
            <a:r>
              <a:rPr lang="cs-CZ" dirty="0"/>
              <a:t>.</a:t>
            </a:r>
            <a:endParaRPr lang="cs-CZ" altLang="cs-CZ" b="1" dirty="0"/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Klasifikace zrakového postižení podle WHO</a:t>
            </a:r>
          </a:p>
          <a:p>
            <a:pPr marL="892800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Střední slabozrakost - kategorie zrakového postižení 1</a:t>
            </a:r>
            <a:br>
              <a:rPr lang="cs-CZ" altLang="cs-CZ" dirty="0"/>
            </a:br>
            <a:r>
              <a:rPr lang="cs-CZ" altLang="cs-CZ" sz="2100" dirty="0"/>
              <a:t>zraková ostrost s nejlepší možnou korekcí: maximum menší než 6/18 (0,30) - minimum rovné nebo lepší než 6/60 (0,10); 3/10 - 1/10, </a:t>
            </a:r>
            <a:endParaRPr lang="cs-CZ" altLang="cs-CZ" sz="2100" b="1" dirty="0"/>
          </a:p>
          <a:p>
            <a:pPr marL="892800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 </a:t>
            </a:r>
            <a:r>
              <a:rPr lang="cs-CZ" altLang="cs-CZ" b="1" dirty="0"/>
              <a:t>Silná slabozrakost- kategorie zrakového postižení 2</a:t>
            </a:r>
            <a:br>
              <a:rPr lang="cs-CZ" altLang="cs-CZ" dirty="0"/>
            </a:br>
            <a:r>
              <a:rPr lang="cs-CZ" altLang="cs-CZ" sz="2100" dirty="0"/>
              <a:t>zraková ostrost s nejlepší možnou korekcí: maximum menší než 6/60 (0,10) - minimum rovné nebo lepší než 3/60 (0,05); 1/10 - 10/20, </a:t>
            </a:r>
            <a:endParaRPr lang="cs-CZ" altLang="cs-CZ" sz="2100" b="1" dirty="0"/>
          </a:p>
          <a:p>
            <a:pPr marL="892800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 </a:t>
            </a:r>
            <a:r>
              <a:rPr lang="cs-CZ" altLang="cs-CZ" b="1" dirty="0"/>
              <a:t>Těžce slabý zrak</a:t>
            </a:r>
            <a:endParaRPr lang="cs-CZ" altLang="cs-CZ" dirty="0"/>
          </a:p>
          <a:p>
            <a:pPr>
              <a:lnSpc>
                <a:spcPct val="80000"/>
              </a:lnSpc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260273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29305" y="365125"/>
            <a:ext cx="9924495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KOMUNIKACE SE ZRAKOVĚ POSTIŽENÝM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892800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Představit se a oslovit přímo</a:t>
            </a:r>
            <a:r>
              <a:rPr lang="cs-CZ" dirty="0"/>
              <a:t> – vždy se pacientovi představit</a:t>
            </a:r>
            <a:br>
              <a:rPr lang="cs-CZ" dirty="0"/>
            </a:br>
            <a:r>
              <a:rPr lang="cs-CZ" dirty="0"/>
              <a:t>a </a:t>
            </a:r>
            <a:r>
              <a:rPr lang="cs-CZ" b="1" dirty="0"/>
              <a:t>oslovit ho jménem</a:t>
            </a:r>
            <a:r>
              <a:rPr lang="cs-CZ" dirty="0"/>
              <a:t>, aby věděl, že se mluví přímo s ním</a:t>
            </a:r>
            <a:endParaRPr lang="cs-CZ" altLang="cs-CZ" b="1" dirty="0"/>
          </a:p>
          <a:p>
            <a:pPr marL="892800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Chovat se přirozeně a nenuceně</a:t>
            </a:r>
            <a:r>
              <a:rPr lang="cs-CZ" altLang="cs-CZ" dirty="0"/>
              <a:t>, pomáhat tam, kde je to nutné, být taktní</a:t>
            </a:r>
          </a:p>
          <a:p>
            <a:pPr marL="892800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Nevnucovat se, </a:t>
            </a:r>
            <a:r>
              <a:rPr lang="cs-CZ" altLang="cs-CZ" b="1" dirty="0"/>
              <a:t>vyvarovat se projevů soucitu</a:t>
            </a:r>
          </a:p>
          <a:p>
            <a:pPr marL="892800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Upozornit, když </a:t>
            </a:r>
            <a:r>
              <a:rPr lang="cs-CZ" altLang="cs-CZ" dirty="0"/>
              <a:t>místnost </a:t>
            </a:r>
            <a:r>
              <a:rPr lang="cs-CZ" altLang="cs-CZ" b="1" dirty="0"/>
              <a:t>opouštíme</a:t>
            </a:r>
          </a:p>
        </p:txBody>
      </p:sp>
    </p:spTree>
    <p:extLst>
      <p:ext uri="{BB962C8B-B14F-4D97-AF65-F5344CB8AC3E}">
        <p14:creationId xmlns:p14="http://schemas.microsoft.com/office/powerpoint/2010/main" val="4408902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38183" y="365125"/>
            <a:ext cx="9915617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KOMUNIKACE SE ZRAKOVĚ POSTIŽENÝM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Popsat pacientovi oddělení, vybavení pokoje, sociální zařízení ‚</a:t>
            </a:r>
            <a:br>
              <a:rPr lang="cs-CZ" altLang="cs-CZ" dirty="0"/>
            </a:br>
            <a:r>
              <a:rPr lang="cs-CZ" altLang="cs-CZ" dirty="0"/>
              <a:t>a upozornit na stálé překážky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Při popisu neužívat označení místa „tady“, „tam", ale používat označení, jako např. „po pravé ruce máte“ atd.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Při vyšetření nebo zákroku </a:t>
            </a:r>
            <a:r>
              <a:rPr lang="cs-CZ" altLang="cs-CZ" b="1" dirty="0"/>
              <a:t>předem vysvětlit, co se bude dít</a:t>
            </a:r>
            <a:r>
              <a:rPr lang="cs-CZ" altLang="cs-CZ" dirty="0"/>
              <a:t>, jaké přístroje použijete a co může pacient očekávat a samotnou činnost doprovázet slovy.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Nevystavovat pacienta nadměrnému hluku</a:t>
            </a:r>
            <a:r>
              <a:rPr lang="cs-CZ" altLang="cs-CZ" dirty="0"/>
              <a:t>, ztěžuje to orientaci </a:t>
            </a:r>
            <a:br>
              <a:rPr lang="cs-CZ" altLang="cs-CZ" dirty="0"/>
            </a:br>
            <a:r>
              <a:rPr lang="cs-CZ" altLang="cs-CZ" dirty="0"/>
              <a:t>v prostoru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7511341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/>
              <a:t>SLUCH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Nejdůležitější lidský smysl</a:t>
            </a:r>
          </a:p>
          <a:p>
            <a:pPr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Základní </a:t>
            </a:r>
            <a:r>
              <a:rPr lang="cs-CZ" altLang="cs-CZ" b="1" dirty="0"/>
              <a:t>podmínka pro rozvoj řeči </a:t>
            </a:r>
            <a:r>
              <a:rPr lang="cs-CZ" altLang="cs-CZ" dirty="0"/>
              <a:t>a mezilidské </a:t>
            </a:r>
            <a:r>
              <a:rPr lang="cs-CZ" altLang="cs-CZ" b="1" dirty="0"/>
              <a:t>komunikace</a:t>
            </a:r>
          </a:p>
          <a:p>
            <a:pPr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Přirozený </a:t>
            </a:r>
            <a:r>
              <a:rPr lang="cs-CZ" altLang="cs-CZ" b="1" dirty="0"/>
              <a:t>rozvoj duševního života člověka a jeho společenských vztahů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377902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751" y="365125"/>
            <a:ext cx="10102049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KOMUNIKACE SE ZRAKOVĚ POSTIŽENÝM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Při podávání stravy říct pacientovi, o jaké jídlo jde a jak je na talíři uspořádáno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Doplnit o informaci, co je na stole, nápoj atd., a kdo u stolu sedí </a:t>
            </a:r>
            <a:br>
              <a:rPr lang="cs-CZ" altLang="cs-CZ" dirty="0"/>
            </a:br>
            <a:r>
              <a:rPr lang="cs-CZ" altLang="cs-CZ" dirty="0"/>
              <a:t>s ním. 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Zajistit bezpečnost – odstranit překážky z okolí a zajistit, aby měl pacient své osobní věci na dosah.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48656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 rtlCol="0">
            <a:normAutofit fontScale="90000"/>
          </a:bodyPr>
          <a:lstStyle/>
          <a:p>
            <a:pPr rtl="0"/>
            <a:br>
              <a:rPr lang="cs-CZ" b="1" dirty="0"/>
            </a:br>
            <a:r>
              <a:rPr lang="cs-CZ" b="1" dirty="0"/>
              <a:t>KOMUNIKACE S TĚLESNĚ POSTIŽENÝM PACIENTEM </a:t>
            </a:r>
            <a:br>
              <a:rPr lang="cs-CZ" b="1" dirty="0"/>
            </a:br>
            <a:endParaRPr lang="cs-CZ" b="1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712582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40023" y="365125"/>
            <a:ext cx="9613777" cy="1401531"/>
          </a:xfrm>
        </p:spPr>
        <p:txBody>
          <a:bodyPr>
            <a:normAutofit/>
          </a:bodyPr>
          <a:lstStyle/>
          <a:p>
            <a:r>
              <a:rPr lang="cs-CZ" altLang="cs-CZ" b="1" dirty="0"/>
              <a:t>TĚLESNĚ POSTIŽENÝ PACIENT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62100" y="1843380"/>
            <a:ext cx="9791700" cy="4351338"/>
          </a:xfrm>
        </p:spPr>
        <p:txBody>
          <a:bodyPr>
            <a:normAutofit fontScale="92500" lnSpcReduction="20000"/>
          </a:bodyPr>
          <a:lstStyle/>
          <a:p>
            <a:pPr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dirty="0"/>
              <a:t>Tělesně postižený člověk je osoba, která má </a:t>
            </a:r>
            <a:r>
              <a:rPr lang="cs-CZ" b="1" dirty="0"/>
              <a:t>omezení pohybových schopností </a:t>
            </a:r>
            <a:r>
              <a:rPr lang="cs-CZ" dirty="0"/>
              <a:t>v důsledku vrozeného postižení, nemoci, úrazu nebo jiných příčin.</a:t>
            </a:r>
          </a:p>
          <a:p>
            <a:pPr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dirty="0"/>
              <a:t>Toto </a:t>
            </a:r>
            <a:r>
              <a:rPr lang="cs-CZ" b="1" dirty="0"/>
              <a:t>postižení</a:t>
            </a:r>
            <a:r>
              <a:rPr lang="cs-CZ" dirty="0"/>
              <a:t> může </a:t>
            </a:r>
            <a:r>
              <a:rPr lang="cs-CZ" b="1" dirty="0"/>
              <a:t>ovlivňovat </a:t>
            </a:r>
            <a:r>
              <a:rPr lang="cs-CZ" dirty="0"/>
              <a:t>jeho </a:t>
            </a:r>
            <a:r>
              <a:rPr lang="cs-CZ" b="1" dirty="0"/>
              <a:t>schopnost pohybovat se</a:t>
            </a:r>
            <a:r>
              <a:rPr lang="cs-CZ" dirty="0"/>
              <a:t>, </a:t>
            </a:r>
            <a:r>
              <a:rPr lang="cs-CZ" b="1" dirty="0"/>
              <a:t>manipulovat s předměty </a:t>
            </a:r>
            <a:r>
              <a:rPr lang="cs-CZ" dirty="0"/>
              <a:t>nebo </a:t>
            </a:r>
            <a:r>
              <a:rPr lang="cs-CZ" b="1" dirty="0"/>
              <a:t>vykonávat určité fyzické činnosti</a:t>
            </a:r>
            <a:r>
              <a:rPr lang="cs-CZ" dirty="0"/>
              <a:t>.</a:t>
            </a:r>
          </a:p>
          <a:p>
            <a:pPr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dirty="0"/>
              <a:t> Tělesné postižení se může projevit různou mírou, od </a:t>
            </a:r>
            <a:r>
              <a:rPr lang="cs-CZ" b="1" dirty="0"/>
              <a:t>mírných omezení až po úplnou závislost na pomůckách nebo asistenci.</a:t>
            </a:r>
          </a:p>
          <a:p>
            <a:pPr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Důležité je přistupovat </a:t>
            </a:r>
            <a:r>
              <a:rPr lang="cs-CZ" dirty="0"/>
              <a:t>k tělesně postiženým lidem </a:t>
            </a:r>
            <a:r>
              <a:rPr lang="cs-CZ" b="1" dirty="0"/>
              <a:t>s respektem</a:t>
            </a:r>
            <a:r>
              <a:rPr lang="cs-CZ" dirty="0"/>
              <a:t>, </a:t>
            </a:r>
            <a:r>
              <a:rPr lang="cs-CZ" b="1" dirty="0"/>
              <a:t>empatií a snahou pochopit jejich potřeby</a:t>
            </a:r>
            <a:r>
              <a:rPr lang="cs-CZ" dirty="0"/>
              <a:t>.</a:t>
            </a:r>
          </a:p>
          <a:p>
            <a:pPr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dirty="0"/>
              <a:t> Moderní technologie, rehabilitace a asistenční pomůcky často umožňují tělesně postiženým lidem žít plnohodnotný a nezávislý život.</a:t>
            </a:r>
          </a:p>
        </p:txBody>
      </p:sp>
    </p:spTree>
    <p:extLst>
      <p:ext uri="{BB962C8B-B14F-4D97-AF65-F5344CB8AC3E}">
        <p14:creationId xmlns:p14="http://schemas.microsoft.com/office/powerpoint/2010/main" val="7698205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751" y="365125"/>
            <a:ext cx="10102049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KOMUNIKACE S TĚLESNĚ POSTIŽENÝM PACIENTEM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dirty="0"/>
              <a:t>Komunikace s tělesně postiženým pacientem vyžaduje </a:t>
            </a:r>
            <a:r>
              <a:rPr lang="cs-CZ" b="1" dirty="0"/>
              <a:t>empatii</a:t>
            </a:r>
            <a:r>
              <a:rPr lang="cs-CZ" dirty="0"/>
              <a:t>, </a:t>
            </a:r>
            <a:r>
              <a:rPr lang="cs-CZ" b="1" dirty="0"/>
              <a:t>respekt</a:t>
            </a:r>
            <a:r>
              <a:rPr lang="cs-CZ" dirty="0"/>
              <a:t> a </a:t>
            </a:r>
            <a:r>
              <a:rPr lang="cs-CZ" b="1" dirty="0"/>
              <a:t>ohleduplnost k jeho individuálním potřebám</a:t>
            </a:r>
            <a:r>
              <a:rPr lang="cs-CZ" dirty="0"/>
              <a:t>.</a:t>
            </a:r>
            <a:endParaRPr lang="cs-CZ" altLang="cs-CZ" dirty="0"/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Dejte najevo respekt</a:t>
            </a:r>
            <a:r>
              <a:rPr lang="cs-CZ" dirty="0"/>
              <a:t> – </a:t>
            </a:r>
            <a:r>
              <a:rPr lang="cs-CZ" b="1" dirty="0"/>
              <a:t>mluvte přímo s pacientem</a:t>
            </a:r>
            <a:r>
              <a:rPr lang="cs-CZ" dirty="0"/>
              <a:t>, ne s osobou, která ho doprovází. Tělesné postižení neovlivňuje jeho schopnost se rozhodovat nebo vyjadřovat názor.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Poskytněte čas a trpělivost</a:t>
            </a:r>
            <a:r>
              <a:rPr lang="cs-CZ" dirty="0"/>
              <a:t> – pokud se pacient pohybuje pomaleji nebo potřebuje více času na odpověď, buďte trpěliví </a:t>
            </a:r>
            <a:br>
              <a:rPr lang="cs-CZ" dirty="0"/>
            </a:br>
            <a:r>
              <a:rPr lang="cs-CZ" dirty="0"/>
              <a:t>a nenaléhejte.</a:t>
            </a:r>
          </a:p>
        </p:txBody>
      </p:sp>
    </p:spTree>
    <p:extLst>
      <p:ext uri="{BB962C8B-B14F-4D97-AF65-F5344CB8AC3E}">
        <p14:creationId xmlns:p14="http://schemas.microsoft.com/office/powerpoint/2010/main" val="17850941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751" y="365125"/>
            <a:ext cx="10102049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KOMUNIKACE S TĚLESNĚ POSTIŽENÝM PACIENTEM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73693" y="1620175"/>
            <a:ext cx="10102048" cy="5237825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Zeptejte se, než nabídnete pomoc</a:t>
            </a:r>
            <a:r>
              <a:rPr lang="cs-CZ" dirty="0"/>
              <a:t> – například při přemisťování nebo manipulaci s vozíkem je důležité získat souhlas pacienta, </a:t>
            </a:r>
            <a:r>
              <a:rPr lang="cs-CZ" b="1" dirty="0"/>
              <a:t>aby se necítil nepříjemně nebo omezeně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Zajistěte dostupnost</a:t>
            </a:r>
            <a:r>
              <a:rPr lang="cs-CZ" dirty="0"/>
              <a:t> – v případě potřeby upravte prostor tak, aby byl snadno přístupný pro osoby s omezenou mobilitou (např. odstranění překážek).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Informujte o postupu</a:t>
            </a:r>
            <a:r>
              <a:rPr lang="cs-CZ" dirty="0"/>
              <a:t> – při vyšetřeních nebo zákrocích jasně vysvětlete, co se bude dít, aby měl pacient pocit kontroly.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Udržujte přirozenost</a:t>
            </a:r>
            <a:r>
              <a:rPr lang="cs-CZ" dirty="0"/>
              <a:t> – tělesné postižení by nemělo být hlavním tématem komunikace, pokud to není nutné. Soustřeďte se na pacienta jako na celek.</a:t>
            </a:r>
          </a:p>
        </p:txBody>
      </p:sp>
    </p:spTree>
    <p:extLst>
      <p:ext uri="{BB962C8B-B14F-4D97-AF65-F5344CB8AC3E}">
        <p14:creationId xmlns:p14="http://schemas.microsoft.com/office/powerpoint/2010/main" val="4127253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751" y="365125"/>
            <a:ext cx="10102049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KOMUNIKAČNÍ TECHNIKY S TĚLESNĚ POSTIŽENÝM PACIENTEM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73693" y="1620175"/>
            <a:ext cx="10102048" cy="5237825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Aktivní naslouchání</a:t>
            </a:r>
            <a:r>
              <a:rPr lang="cs-CZ" dirty="0"/>
              <a:t> – věnujte pozornost tomu, co pacient říká, </a:t>
            </a:r>
            <a:br>
              <a:rPr lang="cs-CZ" dirty="0"/>
            </a:br>
            <a:r>
              <a:rPr lang="cs-CZ" dirty="0"/>
              <a:t>a neváhejte zopakovat nebo shrnout jeho slova pro ujištění, že jste správně porozuměli.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Přímý oční kontakt</a:t>
            </a:r>
            <a:r>
              <a:rPr lang="cs-CZ" dirty="0"/>
              <a:t> – pokud je to možné, udržujte oční kontakt </a:t>
            </a:r>
            <a:br>
              <a:rPr lang="cs-CZ" dirty="0"/>
            </a:br>
            <a:r>
              <a:rPr lang="cs-CZ" dirty="0"/>
              <a:t>na úrovni očí, například si sedněte, </a:t>
            </a:r>
            <a:r>
              <a:rPr lang="cs-CZ" b="1" dirty="0"/>
              <a:t>aby komunikace byla vyvážená a přirozená.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Používání jasného a srozumitelného jazyka</a:t>
            </a:r>
            <a:r>
              <a:rPr lang="cs-CZ" dirty="0"/>
              <a:t> – vyhněte se příliš technickým termínům a vše důležité vysvětlete jednoduchými slovy.</a:t>
            </a:r>
          </a:p>
        </p:txBody>
      </p:sp>
    </p:spTree>
    <p:extLst>
      <p:ext uri="{BB962C8B-B14F-4D97-AF65-F5344CB8AC3E}">
        <p14:creationId xmlns:p14="http://schemas.microsoft.com/office/powerpoint/2010/main" val="35863848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751" y="365125"/>
            <a:ext cx="10102049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KOMUNIKAČNÍ TECHNIKY S TĚLESNĚ POSTIŽENÝM PACIENTEM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73693" y="1620175"/>
            <a:ext cx="10102048" cy="5237825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Zohlednění neverbální komunikace</a:t>
            </a:r>
            <a:r>
              <a:rPr lang="cs-CZ" dirty="0"/>
              <a:t> – gesta, mimika a tón hlasu hrají důležitou roli při předávání informací a budování důvěry.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Respektování autonomie</a:t>
            </a:r>
            <a:r>
              <a:rPr lang="cs-CZ" dirty="0"/>
              <a:t> – nechte pacienta vyjádřit, jakou pomoc potřebuje, a </a:t>
            </a:r>
            <a:r>
              <a:rPr lang="cs-CZ" b="1" dirty="0"/>
              <a:t>respektujte jeho rozhodnutí a preference.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Přizpůsobení komunikačních prostředků</a:t>
            </a:r>
            <a:r>
              <a:rPr lang="cs-CZ" dirty="0"/>
              <a:t> – například u pacientů </a:t>
            </a:r>
            <a:br>
              <a:rPr lang="cs-CZ" dirty="0"/>
            </a:br>
            <a:r>
              <a:rPr lang="cs-CZ" dirty="0"/>
              <a:t>s omezenou možností řeči můžete využít komunikační tabulky nebo technologie.</a:t>
            </a:r>
          </a:p>
        </p:txBody>
      </p:sp>
    </p:spTree>
    <p:extLst>
      <p:ext uri="{BB962C8B-B14F-4D97-AF65-F5344CB8AC3E}">
        <p14:creationId xmlns:p14="http://schemas.microsoft.com/office/powerpoint/2010/main" val="13234625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041400"/>
            <a:ext cx="9144000" cy="2387600"/>
          </a:xfrm>
        </p:spPr>
        <p:txBody>
          <a:bodyPr rtlCol="0">
            <a:normAutofit fontScale="90000"/>
          </a:bodyPr>
          <a:lstStyle/>
          <a:p>
            <a:pPr rtl="0"/>
            <a:br>
              <a:rPr lang="cs-CZ" b="1" dirty="0"/>
            </a:br>
            <a:r>
              <a:rPr lang="cs-CZ" b="1" dirty="0"/>
              <a:t>KOMUNIKACE S MENTÁLNĚ POSTIŽENÝM PACIENTEM </a:t>
            </a:r>
            <a:br>
              <a:rPr lang="cs-CZ" b="1" dirty="0"/>
            </a:br>
            <a:endParaRPr lang="cs-CZ" b="1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 rtlCol="0"/>
          <a:lstStyle/>
          <a:p>
            <a:pPr rtl="0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344336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40023" y="365125"/>
            <a:ext cx="9613777" cy="1401531"/>
          </a:xfrm>
        </p:spPr>
        <p:txBody>
          <a:bodyPr>
            <a:normAutofit/>
          </a:bodyPr>
          <a:lstStyle/>
          <a:p>
            <a:r>
              <a:rPr lang="cs-CZ" altLang="cs-CZ" b="1" dirty="0"/>
              <a:t>MENTÁLNĚ POSTIŽENÝ PACIENT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62100" y="1843380"/>
            <a:ext cx="9791700" cy="4351338"/>
          </a:xfrm>
        </p:spPr>
        <p:txBody>
          <a:bodyPr>
            <a:normAutofit/>
          </a:bodyPr>
          <a:lstStyle/>
          <a:p>
            <a:pPr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dirty="0"/>
              <a:t>Mentálně postižený člověk je osoba, která </a:t>
            </a:r>
            <a:r>
              <a:rPr lang="cs-CZ" b="1" dirty="0"/>
              <a:t>má</a:t>
            </a:r>
            <a:r>
              <a:rPr lang="cs-CZ" dirty="0"/>
              <a:t> určité </a:t>
            </a:r>
            <a:r>
              <a:rPr lang="cs-CZ" b="1" dirty="0"/>
              <a:t>omezení </a:t>
            </a:r>
            <a:br>
              <a:rPr lang="cs-CZ" dirty="0"/>
            </a:br>
            <a:r>
              <a:rPr lang="cs-CZ" b="1" dirty="0"/>
              <a:t>v intelektuálním vývoji, schopnosti učit se</a:t>
            </a:r>
            <a:r>
              <a:rPr lang="cs-CZ" dirty="0"/>
              <a:t>, </a:t>
            </a:r>
            <a:r>
              <a:rPr lang="cs-CZ" b="1" dirty="0"/>
              <a:t>řešit problémy </a:t>
            </a:r>
            <a:r>
              <a:rPr lang="cs-CZ" dirty="0"/>
              <a:t>nebo </a:t>
            </a:r>
            <a:r>
              <a:rPr lang="cs-CZ" b="1" dirty="0"/>
              <a:t>adaptovat se </a:t>
            </a:r>
            <a:r>
              <a:rPr lang="cs-CZ" dirty="0"/>
              <a:t>na každodenní životní situace.</a:t>
            </a:r>
          </a:p>
          <a:p>
            <a:pPr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dirty="0"/>
              <a:t>Toto postižení může mít </a:t>
            </a:r>
            <a:r>
              <a:rPr lang="cs-CZ" b="1" dirty="0"/>
              <a:t>různé stupně závažnosti </a:t>
            </a:r>
            <a:r>
              <a:rPr lang="cs-CZ" dirty="0"/>
              <a:t>a může se projevovat například </a:t>
            </a:r>
            <a:r>
              <a:rPr lang="cs-CZ" b="1" dirty="0"/>
              <a:t>obtížemi ve vzdělávání, komunikaci</a:t>
            </a:r>
            <a:r>
              <a:rPr lang="cs-CZ" dirty="0"/>
              <a:t>, nebo </a:t>
            </a:r>
            <a:r>
              <a:rPr lang="cs-CZ" b="1" dirty="0"/>
              <a:t>nezávislosti.</a:t>
            </a:r>
          </a:p>
          <a:p>
            <a:pPr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Každý člověk s mentálním postižením je jedinečný </a:t>
            </a:r>
            <a:r>
              <a:rPr lang="cs-CZ" dirty="0"/>
              <a:t>a má své vlastní schopnosti, potřeby a přání.</a:t>
            </a:r>
          </a:p>
          <a:p>
            <a:pPr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Přístup</a:t>
            </a:r>
            <a:r>
              <a:rPr lang="cs-CZ" dirty="0"/>
              <a:t> k těmto lidem by měl být </a:t>
            </a:r>
            <a:r>
              <a:rPr lang="cs-CZ" b="1" dirty="0"/>
              <a:t>založen na respektu, empatii </a:t>
            </a:r>
            <a:br>
              <a:rPr lang="cs-CZ" dirty="0"/>
            </a:br>
            <a:r>
              <a:rPr lang="cs-CZ" dirty="0"/>
              <a:t>a snaze </a:t>
            </a:r>
            <a:r>
              <a:rPr lang="cs-CZ" b="1" dirty="0"/>
              <a:t>pochopit jejich specifické potřeby</a:t>
            </a:r>
            <a:r>
              <a:rPr lang="cs-CZ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6519728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751" y="365125"/>
            <a:ext cx="10102049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KOMUNIKACE S MENTÁLNĚ POSTIŽENÝM PACIENTEM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Jednoduchý a srozumitelný jazyk</a:t>
            </a:r>
            <a:r>
              <a:rPr lang="cs-CZ" dirty="0"/>
              <a:t> – používejte </a:t>
            </a:r>
            <a:r>
              <a:rPr lang="cs-CZ" b="1" dirty="0"/>
              <a:t>krátké věty </a:t>
            </a:r>
            <a:br>
              <a:rPr lang="cs-CZ" dirty="0"/>
            </a:br>
            <a:r>
              <a:rPr lang="cs-CZ" dirty="0"/>
              <a:t>a </a:t>
            </a:r>
            <a:r>
              <a:rPr lang="cs-CZ" b="1" dirty="0"/>
              <a:t>jednoduché výrazy</a:t>
            </a:r>
            <a:r>
              <a:rPr lang="cs-CZ" dirty="0"/>
              <a:t>. Ujistěte se, že pacient rozumí, případně zopakujte informace jinými slovy.</a:t>
            </a:r>
            <a:endParaRPr lang="cs-CZ" altLang="cs-CZ" dirty="0"/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Zapojte neverbální komunikaci</a:t>
            </a:r>
            <a:r>
              <a:rPr lang="cs-CZ" dirty="0"/>
              <a:t> – </a:t>
            </a:r>
            <a:r>
              <a:rPr lang="cs-CZ" b="1" dirty="0"/>
              <a:t>gesta, mimika</a:t>
            </a:r>
            <a:r>
              <a:rPr lang="cs-CZ" dirty="0"/>
              <a:t>, ilustrace nebo </a:t>
            </a:r>
            <a:r>
              <a:rPr lang="cs-CZ" b="1" dirty="0"/>
              <a:t>obrázky </a:t>
            </a:r>
            <a:r>
              <a:rPr lang="cs-CZ" dirty="0"/>
              <a:t>mohou pomoci lépe zprostředkovat informace.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Trpělivost</a:t>
            </a:r>
            <a:r>
              <a:rPr lang="cs-CZ" dirty="0"/>
              <a:t> – dejte pacientovi </a:t>
            </a:r>
            <a:r>
              <a:rPr lang="cs-CZ" b="1" dirty="0"/>
              <a:t>dostatek času </a:t>
            </a:r>
            <a:r>
              <a:rPr lang="cs-CZ" dirty="0"/>
              <a:t>na odpovědi </a:t>
            </a:r>
            <a:br>
              <a:rPr lang="cs-CZ" dirty="0"/>
            </a:br>
            <a:r>
              <a:rPr lang="cs-CZ" dirty="0"/>
              <a:t>a reakce. Nenaléhejte a buďte připraveni opakovat, pokud </a:t>
            </a:r>
            <a:br>
              <a:rPr lang="cs-CZ" dirty="0"/>
            </a:br>
            <a:r>
              <a:rPr lang="cs-CZ" dirty="0"/>
              <a:t>je to potřeba.</a:t>
            </a:r>
          </a:p>
        </p:txBody>
      </p:sp>
    </p:spTree>
    <p:extLst>
      <p:ext uri="{BB962C8B-B14F-4D97-AF65-F5344CB8AC3E}">
        <p14:creationId xmlns:p14="http://schemas.microsoft.com/office/powerpoint/2010/main" val="3165110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/>
              <a:t>FUNKCE SLUCHU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33996" y="1825625"/>
            <a:ext cx="10431262" cy="4351338"/>
          </a:xfrm>
        </p:spPr>
        <p:txBody>
          <a:bodyPr>
            <a:normAutofit lnSpcReduction="10000"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Komunikační</a:t>
            </a:r>
            <a:r>
              <a:rPr lang="cs-CZ" altLang="cs-CZ" dirty="0"/>
              <a:t> - využívá se ve vzájemné interakci mezi lidmi,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 err="1"/>
              <a:t>Interoreceptivní</a:t>
            </a:r>
            <a:r>
              <a:rPr lang="cs-CZ" altLang="cs-CZ" dirty="0"/>
              <a:t> - na </a:t>
            </a:r>
            <a:r>
              <a:rPr lang="cs-CZ" altLang="cs-CZ" b="1" dirty="0"/>
              <a:t>kontrolu vlastní řeči</a:t>
            </a:r>
            <a:r>
              <a:rPr lang="cs-CZ" altLang="cs-CZ" dirty="0"/>
              <a:t>, sluch je jedním </a:t>
            </a:r>
            <a:br>
              <a:rPr lang="cs-CZ" altLang="cs-CZ" dirty="0"/>
            </a:br>
            <a:r>
              <a:rPr lang="cs-CZ" altLang="cs-CZ" dirty="0"/>
              <a:t>z článků složité </a:t>
            </a:r>
            <a:r>
              <a:rPr lang="cs-CZ" altLang="cs-CZ" b="1" dirty="0"/>
              <a:t>zpětné vazby, důležitý pro normální a srozumitelnou řeč,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Orientační</a:t>
            </a:r>
            <a:r>
              <a:rPr lang="cs-CZ" altLang="cs-CZ" dirty="0"/>
              <a:t> - prostřednictvím sluchu se člověk orientuje v prostoru, sluch ho varuje před nebezpečím,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Emocionální</a:t>
            </a:r>
            <a:r>
              <a:rPr lang="cs-CZ" altLang="cs-CZ" dirty="0"/>
              <a:t> - zdůrazňuje význam sluchu při </a:t>
            </a:r>
            <a:r>
              <a:rPr lang="cs-CZ" altLang="cs-CZ" b="1" dirty="0"/>
              <a:t>vnímání hudby, zpívání</a:t>
            </a:r>
            <a:r>
              <a:rPr lang="cs-CZ" altLang="cs-CZ" dirty="0"/>
              <a:t>, hraní na hudebních nástrojích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6103251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751" y="365125"/>
            <a:ext cx="10102049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KOMUNIKACE S MENTÁLNĚ POSTIŽENÝM PACIENTEM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62100" y="1825625"/>
            <a:ext cx="9791700" cy="4930282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Zohlednění individuálních potřeb</a:t>
            </a:r>
            <a:r>
              <a:rPr lang="cs-CZ" dirty="0"/>
              <a:t> – každý pacient je jedinečný. Ptejte </a:t>
            </a:r>
            <a:r>
              <a:rPr lang="cs-CZ" b="1" dirty="0"/>
              <a:t>se na jeho preference </a:t>
            </a:r>
            <a:r>
              <a:rPr lang="cs-CZ" dirty="0"/>
              <a:t>a na to, co mu vyhovuje.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Pozitivní přístup</a:t>
            </a:r>
            <a:r>
              <a:rPr lang="cs-CZ" dirty="0"/>
              <a:t> – zachovejte </a:t>
            </a:r>
            <a:r>
              <a:rPr lang="cs-CZ" b="1" dirty="0"/>
              <a:t>klidný</a:t>
            </a:r>
            <a:r>
              <a:rPr lang="cs-CZ" dirty="0"/>
              <a:t> a </a:t>
            </a:r>
            <a:r>
              <a:rPr lang="cs-CZ" b="1" dirty="0"/>
              <a:t>přátelský tón</a:t>
            </a:r>
            <a:r>
              <a:rPr lang="cs-CZ" dirty="0"/>
              <a:t>, abyste vytvořili důvěryhodné prostředí.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Zapojte blízké osoby</a:t>
            </a:r>
            <a:r>
              <a:rPr lang="cs-CZ" dirty="0"/>
              <a:t> – pokud je to možné a pacient souhlasí, může být užitečné zapojit </a:t>
            </a:r>
            <a:r>
              <a:rPr lang="cs-CZ" b="1" dirty="0"/>
              <a:t>rodinu nebo pečovatele, kteří pacienta dobře znají.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Vizuální pomůcky a opakování</a:t>
            </a:r>
            <a:r>
              <a:rPr lang="cs-CZ" dirty="0"/>
              <a:t> – vizuální materiály, jako jsou </a:t>
            </a:r>
            <a:r>
              <a:rPr lang="cs-CZ" b="1" dirty="0"/>
              <a:t>obrázky</a:t>
            </a:r>
            <a:r>
              <a:rPr lang="cs-CZ" dirty="0"/>
              <a:t> nebo </a:t>
            </a:r>
            <a:r>
              <a:rPr lang="cs-CZ" b="1" dirty="0"/>
              <a:t>komunikační kartičky, </a:t>
            </a:r>
            <a:r>
              <a:rPr lang="cs-CZ" dirty="0"/>
              <a:t>mohou být velmi efektivní. Také je užitečné </a:t>
            </a:r>
            <a:r>
              <a:rPr lang="cs-CZ" b="1" dirty="0"/>
              <a:t>několikrát zopakovat klíčové informace.</a:t>
            </a:r>
          </a:p>
        </p:txBody>
      </p:sp>
    </p:spTree>
    <p:extLst>
      <p:ext uri="{BB962C8B-B14F-4D97-AF65-F5344CB8AC3E}">
        <p14:creationId xmlns:p14="http://schemas.microsoft.com/office/powerpoint/2010/main" val="5593334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751" y="365125"/>
            <a:ext cx="10102049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KOMUNIKAČNÍ TECHNIKY S MENTÁLNĚ POSTIŽENÝM PACIENTEM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73693" y="1620175"/>
            <a:ext cx="10102048" cy="5237825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Přizpůsobte tempo a styl komunikace</a:t>
            </a:r>
            <a:r>
              <a:rPr lang="cs-CZ" dirty="0"/>
              <a:t> – mluvte pomalu a zřetelně, přizpůsobte se tempu pacienta a jeho schopnostem vnímat informace.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Podpora neverbálních prostředků</a:t>
            </a:r>
            <a:r>
              <a:rPr lang="cs-CZ" dirty="0"/>
              <a:t> – využijte gesta, obrázky, mimiku nebo ukazování, aby bylo sdělení jasnější.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Používejte uzavřené otázky</a:t>
            </a:r>
            <a:r>
              <a:rPr lang="cs-CZ" dirty="0"/>
              <a:t> – jednoduché otázky, na které lze odpovědět "ano" nebo "ne", mohou být pro pacienta snazší.</a:t>
            </a:r>
          </a:p>
        </p:txBody>
      </p:sp>
    </p:spTree>
    <p:extLst>
      <p:ext uri="{BB962C8B-B14F-4D97-AF65-F5344CB8AC3E}">
        <p14:creationId xmlns:p14="http://schemas.microsoft.com/office/powerpoint/2010/main" val="27374426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751" y="365125"/>
            <a:ext cx="10102049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 KOMUNIKAČNÍ TECHNIKY S MENTÁLNĚ POSTIŽENÝM PACIENTEM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73693" y="1620175"/>
            <a:ext cx="10102048" cy="5237825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Vytvářejte klidné a bezpečné prostředí</a:t>
            </a:r>
            <a:r>
              <a:rPr lang="cs-CZ" dirty="0"/>
              <a:t> – eliminujte rušivé elementy, abyste pacienta nezahltili podněty.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Opakování a ujištění</a:t>
            </a:r>
            <a:r>
              <a:rPr lang="cs-CZ" dirty="0"/>
              <a:t> – opakujte důležité informace a ujistěte se,</a:t>
            </a:r>
            <a:br>
              <a:rPr lang="cs-CZ" dirty="0"/>
            </a:br>
            <a:r>
              <a:rPr lang="cs-CZ" dirty="0"/>
              <a:t> že pacient porozuměl, případně se ptejte na zpětnou vazbu.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b="1" dirty="0"/>
              <a:t>Pozitivní posilování</a:t>
            </a:r>
            <a:r>
              <a:rPr lang="cs-CZ" dirty="0"/>
              <a:t> – povzbuzujte pacienta, oceňujte jeho snahu </a:t>
            </a:r>
            <a:br>
              <a:rPr lang="cs-CZ" dirty="0"/>
            </a:br>
            <a:r>
              <a:rPr lang="cs-CZ" dirty="0"/>
              <a:t>a dbejte na empatický přístup.</a:t>
            </a:r>
          </a:p>
        </p:txBody>
      </p:sp>
    </p:spTree>
    <p:extLst>
      <p:ext uri="{BB962C8B-B14F-4D97-AF65-F5344CB8AC3E}">
        <p14:creationId xmlns:p14="http://schemas.microsoft.com/office/powerpoint/2010/main" val="387390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/>
              <a:t>NESLYŠÍCÍ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S neslyšícím </a:t>
            </a:r>
            <a:r>
              <a:rPr lang="cs-CZ" altLang="cs-CZ" b="1" dirty="0"/>
              <a:t>hovoříme přirozeně, hledíme mu přímo do očí</a:t>
            </a:r>
            <a:r>
              <a:rPr lang="cs-CZ" altLang="cs-CZ" dirty="0"/>
              <a:t>,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Při mluvení nejíme, nepijeme, nekouříme, nežvýkáme, nepodepíráme bradu, nedáváme si ruce před ústa,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Udržujeme </a:t>
            </a:r>
            <a:r>
              <a:rPr lang="cs-CZ" altLang="cs-CZ" b="1" dirty="0"/>
              <a:t>pomalejší rytmus řeči,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Využíváme </a:t>
            </a:r>
            <a:r>
              <a:rPr lang="cs-CZ" altLang="cs-CZ" b="1" dirty="0"/>
              <a:t>mimiky obličeje </a:t>
            </a:r>
            <a:r>
              <a:rPr lang="cs-CZ" altLang="cs-CZ" dirty="0"/>
              <a:t>a </a:t>
            </a:r>
            <a:r>
              <a:rPr lang="cs-CZ" altLang="cs-CZ" b="1" dirty="0"/>
              <a:t>gestikulace rukou</a:t>
            </a:r>
            <a:r>
              <a:rPr lang="cs-CZ" altLang="cs-CZ" dirty="0"/>
              <a:t>,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46828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/>
              <a:t>NESLYŠÍCÍ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Pokud neslyšícímu nerozumíme, </a:t>
            </a:r>
            <a:r>
              <a:rPr lang="cs-CZ" altLang="cs-CZ" b="1" dirty="0"/>
              <a:t>požádáme o zpomalení řeči </a:t>
            </a:r>
            <a:br>
              <a:rPr lang="cs-CZ" altLang="cs-CZ" b="1" dirty="0"/>
            </a:br>
            <a:r>
              <a:rPr lang="cs-CZ" altLang="cs-CZ" b="1" dirty="0"/>
              <a:t>a zopakování věty,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Při komunikaci </a:t>
            </a:r>
            <a:r>
              <a:rPr lang="cs-CZ" altLang="cs-CZ" b="1" dirty="0"/>
              <a:t>odstraníme rušivé zvuky</a:t>
            </a:r>
            <a:r>
              <a:rPr lang="cs-CZ" altLang="cs-CZ" dirty="0"/>
              <a:t>,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Ověříme </a:t>
            </a:r>
            <a:r>
              <a:rPr lang="cs-CZ" altLang="cs-CZ" dirty="0"/>
              <a:t>si, </a:t>
            </a:r>
            <a:r>
              <a:rPr lang="cs-CZ" altLang="cs-CZ" b="1" dirty="0"/>
              <a:t>zda </a:t>
            </a:r>
            <a:r>
              <a:rPr lang="cs-CZ" altLang="cs-CZ" dirty="0"/>
              <a:t>neslyšící sdělení skutečně </a:t>
            </a:r>
            <a:r>
              <a:rPr lang="cs-CZ" altLang="cs-CZ" b="1" dirty="0"/>
              <a:t>rozuměl</a:t>
            </a:r>
            <a:r>
              <a:rPr lang="cs-CZ" altLang="cs-CZ" dirty="0"/>
              <a:t>, otázku formulujeme „</a:t>
            </a:r>
            <a:r>
              <a:rPr lang="cs-CZ" altLang="cs-CZ" b="1" dirty="0"/>
              <a:t>Co jste mi rozuměl</a:t>
            </a:r>
            <a:r>
              <a:rPr lang="cs-CZ" altLang="cs-CZ" dirty="0"/>
              <a:t>?“ nikoli „Rozuměl jste mi?“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260462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85421" y="365125"/>
            <a:ext cx="10368379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KONTAKT SE SLUCHOVĚ POSTIŽENÝMI (SP</a:t>
            </a:r>
            <a:r>
              <a:rPr lang="sk-SK" altLang="cs-CZ" b="1" dirty="0"/>
              <a:t>)</a:t>
            </a:r>
            <a:br>
              <a:rPr lang="cs-CZ" altLang="cs-CZ" b="1" dirty="0"/>
            </a:br>
            <a:r>
              <a:rPr lang="cs-CZ" altLang="cs-CZ" b="1" dirty="0"/>
              <a:t>BEZ TLUMOČNÍKA ZNAKOVÉ ŘEČI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Vyslovovat zřetelně, nezvyšovat hlas, neměnit rytmus řeči. Nikdy nekřičet!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Neoslovovat zezadu ani ze strany a dbát na to, aby  obličej  byl dobře viděn zepředu, aby při komunikaci na obličej dopadalo světlo, </a:t>
            </a:r>
            <a:r>
              <a:rPr lang="cs-CZ" altLang="cs-CZ" dirty="0"/>
              <a:t>jen tak může odezírat pohyb ze rtů a správně porozumět.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574738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96645" y="365125"/>
            <a:ext cx="10457155" cy="1325563"/>
          </a:xfrm>
        </p:spPr>
        <p:txBody>
          <a:bodyPr>
            <a:normAutofit fontScale="90000"/>
          </a:bodyPr>
          <a:lstStyle/>
          <a:p>
            <a:r>
              <a:rPr lang="cs-CZ" altLang="cs-CZ" b="1" dirty="0"/>
              <a:t>KONTAKT SE SLUCHOVĚ POSTIŽENÝMI (SP</a:t>
            </a:r>
            <a:r>
              <a:rPr lang="sk-SK" altLang="cs-CZ" b="1" dirty="0"/>
              <a:t>)</a:t>
            </a:r>
            <a:br>
              <a:rPr lang="cs-CZ" altLang="cs-CZ" b="1" dirty="0"/>
            </a:br>
            <a:r>
              <a:rPr lang="cs-CZ" altLang="cs-CZ" b="1" dirty="0"/>
              <a:t>BEZ TLUMOČNÍKA ZNAKOVÉ ŘEČI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62100" y="1825625"/>
            <a:ext cx="9791700" cy="4667250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Používejte jednoduchou řeč – </a:t>
            </a:r>
            <a:r>
              <a:rPr lang="cs-CZ" altLang="cs-CZ" dirty="0"/>
              <a:t>známá slova jednoduché věty.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Nepoužívejte </a:t>
            </a:r>
            <a:r>
              <a:rPr lang="cs-CZ" altLang="cs-CZ" dirty="0"/>
              <a:t>cizí slova, složité výrazy, ironii.</a:t>
            </a:r>
          </a:p>
          <a:p>
            <a:pPr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Přesné názvy je lépe napsat (název vyšetření, léku formuláře)</a:t>
            </a:r>
          </a:p>
          <a:p>
            <a:pPr>
              <a:lnSpc>
                <a:spcPct val="12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Ujasněte si, zda  všemu porozuměl. </a:t>
            </a:r>
            <a:r>
              <a:rPr lang="cs-CZ" altLang="cs-CZ" dirty="0"/>
              <a:t>Potřebné informace </a:t>
            </a:r>
            <a:r>
              <a:rPr lang="cs-CZ" altLang="cs-CZ" b="1" dirty="0"/>
              <a:t>znovu zopakujte a popřípadě změňte větu nebo použijte jiná slova.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241131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altLang="cs-CZ" b="1" dirty="0"/>
              <a:t>JAK NESLYŠÍCÍ HODNOTÍ LÉKAŘE </a:t>
            </a:r>
            <a:br>
              <a:rPr lang="cs-CZ" altLang="cs-CZ" b="1" dirty="0"/>
            </a:br>
            <a:r>
              <a:rPr lang="cs-CZ" altLang="cs-CZ" b="1" dirty="0"/>
              <a:t>A SESTRY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lnSpc>
                <a:spcPct val="120000"/>
              </a:lnSpc>
              <a:spcBef>
                <a:spcPts val="1200"/>
              </a:spcBef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 Nevěděl jsem téměř nic o vyšetření, které mělo nastat. Zdravotníci měli ústenky - viděl jsem jen, jak pohybují ústy, co ale říkali, nevím. Do zprávy mi pak napsali, že je se mnou obtížná komunikace. </a:t>
            </a:r>
            <a:br>
              <a:rPr lang="cs-CZ" altLang="cs-CZ" dirty="0"/>
            </a:br>
            <a:endParaRPr lang="cs-CZ" altLang="cs-CZ" dirty="0"/>
          </a:p>
          <a:p>
            <a:pPr>
              <a:lnSpc>
                <a:spcPct val="120000"/>
              </a:lnSpc>
              <a:spcBef>
                <a:spcPts val="1200"/>
              </a:spcBef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Při vizitě mluvilo najednou několik lékařů a sester a já nevěděl, na koho </a:t>
            </a:r>
            <a:br>
              <a:rPr lang="cs-CZ" altLang="cs-CZ" dirty="0"/>
            </a:br>
            <a:r>
              <a:rPr lang="cs-CZ" altLang="cs-CZ" dirty="0"/>
              <a:t>se mám dřív dívat. Je hrozné, když víte, že se o vás mluví a rozhoduje, </a:t>
            </a:r>
            <a:br>
              <a:rPr lang="cs-CZ" altLang="cs-CZ" dirty="0"/>
            </a:br>
            <a:r>
              <a:rPr lang="cs-CZ" altLang="cs-CZ" dirty="0"/>
              <a:t>a vy netušíte o čem je řeč.</a:t>
            </a:r>
            <a:br>
              <a:rPr lang="cs-CZ" altLang="cs-CZ" dirty="0"/>
            </a:br>
            <a:endParaRPr lang="cs-CZ" altLang="cs-CZ" dirty="0"/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Doktor mi nikdy nic neřekl. Měl jsem štěstí, že mi vše dodatečně vysvětlil pacient na vedlejší posteli.</a:t>
            </a:r>
          </a:p>
          <a:p>
            <a:pPr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Sestry zpočátku začnou mluvit tak, že jim vidím do obličeje, záhy však na moji potřebu vnímat i očima zapomínají, a já jim tedy nerozumím.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7275349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94DB55DA-CDA3-4F44-BB7D-344A332594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altLang="cs-CZ" b="1" dirty="0"/>
              <a:t>ČESKÝ ZNAKOVÝ JAZYK</a:t>
            </a:r>
            <a:endParaRPr lang="cs-CZ" b="1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A74E9481-3F43-46C1-8FE3-3D2F96811DB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71348" y="1491448"/>
            <a:ext cx="9782452" cy="5122415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2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Je hlavním dorozumívacím prostředkem neslyšících v ČR. 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Mají svoji zásobu ustálených znaků, i když se mohou v různých oblastech lišit.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Znakový jazyk ovládají tlumočníci, </a:t>
            </a:r>
            <a:r>
              <a:rPr lang="cs-CZ" altLang="cs-CZ" dirty="0"/>
              <a:t>(často děti neslyšících rodičů).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dirty="0"/>
              <a:t>Tlumočník překládá mluvenou češtinu do znakového jazyka, který </a:t>
            </a:r>
            <a:r>
              <a:rPr lang="cs-CZ" altLang="cs-CZ" b="1" dirty="0"/>
              <a:t>má odlišnou gramatiku. Například slyšící člověk řekne: „Já jsem </a:t>
            </a:r>
            <a:r>
              <a:rPr lang="cs-CZ" altLang="cs-CZ" b="1"/>
              <a:t>byl </a:t>
            </a:r>
            <a:br>
              <a:rPr lang="cs-CZ" altLang="cs-CZ" b="1"/>
            </a:br>
            <a:r>
              <a:rPr lang="cs-CZ" altLang="cs-CZ" b="1"/>
              <a:t>v </a:t>
            </a:r>
            <a:r>
              <a:rPr lang="cs-CZ" altLang="cs-CZ" b="1" dirty="0"/>
              <a:t>Brně“ - tlumočník větu přeloží znaky: „Já byl Brno.“ </a:t>
            </a:r>
          </a:p>
          <a:p>
            <a:pPr>
              <a:lnSpc>
                <a:spcPct val="12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Font typeface="Courier New" panose="02070309020205020404" pitchFamily="49" charset="0"/>
              <a:buChar char="o"/>
            </a:pPr>
            <a:r>
              <a:rPr lang="cs-CZ" altLang="cs-CZ" b="1" dirty="0"/>
              <a:t>Nevýhodou českého znakového jazyka je jeho malá rozšířenost </a:t>
            </a:r>
            <a:br>
              <a:rPr lang="cs-CZ" altLang="cs-CZ" b="1" dirty="0"/>
            </a:br>
            <a:r>
              <a:rPr lang="cs-CZ" altLang="cs-CZ" b="1" dirty="0"/>
              <a:t>v populaci. </a:t>
            </a:r>
          </a:p>
          <a:p>
            <a:pPr marL="0" indent="0">
              <a:lnSpc>
                <a:spcPct val="120000"/>
              </a:lnSpc>
              <a:spcBef>
                <a:spcPts val="1200"/>
              </a:spcBef>
              <a:spcAft>
                <a:spcPts val="1200"/>
              </a:spcAft>
              <a:buClr>
                <a:schemeClr val="accent1">
                  <a:lumMod val="60000"/>
                  <a:lumOff val="40000"/>
                </a:schemeClr>
              </a:buClr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400671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Design šablony připomínající plachty a oblohu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ambria-Calibri">
      <a:majorFont>
        <a:latin typeface="Cambria" panose="02040503050406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9TopShadow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3975" dist="41275" dir="14700000" algn="t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dirty="0"/>
        </a:defPPr>
      </a:lstStyle>
      <a:style>
        <a:lnRef idx="1">
          <a:schemeClr val="accent2"/>
        </a:lnRef>
        <a:fillRef idx="2">
          <a:schemeClr val="accent2"/>
        </a:fillRef>
        <a:effectRef idx="1">
          <a:schemeClr val="accent2"/>
        </a:effectRef>
        <a:fontRef idx="minor">
          <a:schemeClr val="dk1"/>
        </a:fontRef>
      </a:style>
    </a:spDef>
    <a:lnDef>
      <a:spPr/>
      <a:bodyPr/>
      <a:lstStyle/>
      <a:style>
        <a:lnRef idx="1">
          <a:schemeClr val="accent2"/>
        </a:lnRef>
        <a:fillRef idx="0">
          <a:schemeClr val="accent2"/>
        </a:fillRef>
        <a:effectRef idx="0">
          <a:schemeClr val="accent2"/>
        </a:effectRef>
        <a:fontRef idx="minor">
          <a:schemeClr val="tx1"/>
        </a:fontRef>
      </a:style>
    </a:lnDef>
    <a:txDef>
      <a:spPr>
        <a:noFill/>
        <a:ln>
          <a:solidFill>
            <a:schemeClr val="bg2"/>
          </a:solidFill>
        </a:ln>
      </a:spPr>
      <a:bodyPr wrap="square" rtlCol="0" anchor="ctr" anchorCtr="1">
        <a:spAutoFit/>
      </a:bodyPr>
      <a:lstStyle>
        <a:defPPr>
          <a:defRPr dirty="0"/>
        </a:defPPr>
      </a:lstStyle>
    </a:txDef>
  </a:objectDefaults>
  <a:extraClrSchemeLst/>
  <a:extLst>
    <a:ext uri="{05A4C25C-085E-4340-85A3-A5531E510DB2}">
      <thm15:themeFamily xmlns:thm15="http://schemas.microsoft.com/office/thememl/2012/main" name="Office_13665375_TF03460508.potx" id="{37B8FC1C-BBDB-4E5C-BB79-372EEA00B9A8}" vid="{71547C2E-9581-4D3B-90DE-695FF04FD519}"/>
    </a:ext>
  </a:extLst>
</a:theme>
</file>

<file path=ppt/theme/theme2.xml><?xml version="1.0" encoding="utf-8"?>
<a:theme xmlns:a="http://schemas.openxmlformats.org/drawingml/2006/main" name="Firemní motiv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ambria-Calibri">
      <a:majorFont>
        <a:latin typeface="Cambria" panose="02040503050406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9TopShadow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3975" dist="41275" dir="14700000" algn="t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Firemní motiv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ambria-Calibri">
      <a:majorFont>
        <a:latin typeface="Cambria" panose="02040503050406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9TopShadow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3975" dist="41275" dir="14700000" algn="t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VSO_x0020_item_x0020_id xmlns="40262f94-9f35-4ac3-9a90-690165a166b7" xsi:nil="true"/>
    <Assetid_x0020_ xmlns="40262f94-9f35-4ac3-9a90-690165a166b7" xsi:nil="true"/>
    <Item_x0020_Details xmlns="40262f94-9f35-4ac3-9a90-690165a166b7" xsi:nil="true"/>
    <Template_x0020_details xmlns="40262f94-9f35-4ac3-9a90-690165a166b7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A3F7D94069FF64A86F7DFF56D60E3BE" ma:contentTypeVersion="6" ma:contentTypeDescription="Create a new document." ma:contentTypeScope="" ma:versionID="c32302c77d4085ecf495bdddb7f5e889">
  <xsd:schema xmlns:xsd="http://www.w3.org/2001/XMLSchema" xmlns:xs="http://www.w3.org/2001/XMLSchema" xmlns:p="http://schemas.microsoft.com/office/2006/metadata/properties" xmlns:ns2="a4f35948-e619-41b3-aa29-22878b09cfd2" xmlns:ns3="40262f94-9f35-4ac3-9a90-690165a166b7" targetNamespace="http://schemas.microsoft.com/office/2006/metadata/properties" ma:root="true" ma:fieldsID="4ab5ae46be95f9d0be6107e8200be7a2" ns2:_="" ns3:_="">
    <xsd:import namespace="a4f35948-e619-41b3-aa29-22878b09cfd2"/>
    <xsd:import namespace="40262f94-9f35-4ac3-9a90-690165a166b7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VSO_x0020_item_x0020_id" minOccurs="0"/>
                <xsd:element ref="ns3:Item_x0020_Details" minOccurs="0"/>
                <xsd:element ref="ns3:Template_x0020_details" minOccurs="0"/>
                <xsd:element ref="ns3:Assetid_x0020_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4f35948-e619-41b3-aa29-22878b09cfd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0262f94-9f35-4ac3-9a90-690165a166b7" elementFormDefault="qualified">
    <xsd:import namespace="http://schemas.microsoft.com/office/2006/documentManagement/types"/>
    <xsd:import namespace="http://schemas.microsoft.com/office/infopath/2007/PartnerControls"/>
    <xsd:element name="VSO_x0020_item_x0020_id" ma:index="10" nillable="true" ma:displayName="VSO item id" ma:description="Please add the bug number to refer to VSO items." ma:internalName="VSO_x0020_item_x0020_id">
      <xsd:simpleType>
        <xsd:restriction base="dms:Text">
          <xsd:maxLength value="255"/>
        </xsd:restriction>
      </xsd:simpleType>
    </xsd:element>
    <xsd:element name="Item_x0020_Details" ma:index="11" nillable="true" ma:displayName="Item Details" ma:internalName="Item_x0020_Details">
      <xsd:simpleType>
        <xsd:restriction base="dms:Note">
          <xsd:maxLength value="255"/>
        </xsd:restriction>
      </xsd:simpleType>
    </xsd:element>
    <xsd:element name="Template_x0020_details" ma:index="12" nillable="true" ma:displayName="Template details" ma:internalName="Template_x0020_details">
      <xsd:simpleType>
        <xsd:restriction base="dms:Text"/>
      </xsd:simpleType>
    </xsd:element>
    <xsd:element name="Assetid_x0020_" ma:index="13" nillable="true" ma:displayName="Assetid " ma:internalName="Assetid_x0020_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B024FD56-CE1B-42FC-9E83-BFBF160724C6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DEDD01B8-816B-49B7-8C81-03AB51D87C54}">
  <ds:schemaRefs>
    <ds:schemaRef ds:uri="http://schemas.microsoft.com/office/infopath/2007/PartnerControls"/>
    <ds:schemaRef ds:uri="http://schemas.microsoft.com/office/2006/documentManagement/types"/>
    <ds:schemaRef ds:uri="http://purl.org/dc/terms/"/>
    <ds:schemaRef ds:uri="40262f94-9f35-4ac3-9a90-690165a166b7"/>
    <ds:schemaRef ds:uri="http://www.w3.org/XML/1998/namespace"/>
    <ds:schemaRef ds:uri="a4f35948-e619-41b3-aa29-22878b09cfd2"/>
    <ds:schemaRef ds:uri="http://purl.org/dc/elements/1.1/"/>
    <ds:schemaRef ds:uri="http://schemas.openxmlformats.org/package/2006/metadata/core-properties"/>
    <ds:schemaRef ds:uri="http://schemas.microsoft.com/office/2006/metadata/properties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6253D857-4181-4777-8893-6E45A690F9F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4f35948-e619-41b3-aa29-22878b09cfd2"/>
    <ds:schemaRef ds:uri="40262f94-9f35-4ac3-9a90-690165a166b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Snímky s designem šablony připomínajícím plachty a oblohu</Template>
  <TotalTime>556</TotalTime>
  <Words>2021</Words>
  <Application>Microsoft Office PowerPoint</Application>
  <PresentationFormat>Širokoúhlá obrazovka</PresentationFormat>
  <Paragraphs>137</Paragraphs>
  <Slides>32</Slides>
  <Notes>4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32</vt:i4>
      </vt:variant>
    </vt:vector>
  </HeadingPairs>
  <TitlesOfParts>
    <vt:vector size="37" baseType="lpstr">
      <vt:lpstr>Arial</vt:lpstr>
      <vt:lpstr>Calibri</vt:lpstr>
      <vt:lpstr>Cambria</vt:lpstr>
      <vt:lpstr>Courier New</vt:lpstr>
      <vt:lpstr>Design šablony připomínající plachty a oblohu</vt:lpstr>
      <vt:lpstr>KOMUNIKACE S PACIENTY  S PORUCHOU SLUCHU</vt:lpstr>
      <vt:lpstr>SLUCH</vt:lpstr>
      <vt:lpstr>FUNKCE SLUCHU</vt:lpstr>
      <vt:lpstr>NESLYŠÍCÍ</vt:lpstr>
      <vt:lpstr>NESLYŠÍCÍ</vt:lpstr>
      <vt:lpstr>KONTAKT SE SLUCHOVĚ POSTIŽENÝMI (SP) BEZ TLUMOČNÍKA ZNAKOVÉ ŘEČI</vt:lpstr>
      <vt:lpstr>KONTAKT SE SLUCHOVĚ POSTIŽENÝMI (SP) BEZ TLUMOČNÍKA ZNAKOVÉ ŘEČI</vt:lpstr>
      <vt:lpstr>JAK NESLYŠÍCÍ HODNOTÍ LÉKAŘE  A SESTRY</vt:lpstr>
      <vt:lpstr>ČESKÝ ZNAKOVÝ JAZYK</vt:lpstr>
      <vt:lpstr>PRSTOVÁ ABECEDA</vt:lpstr>
      <vt:lpstr>ODEZÍRÁNÍ – „ČTENÍ Z ÚST“</vt:lpstr>
      <vt:lpstr>ODEZÍRÁNÍ – „ČTENÍ Z ÚST“</vt:lpstr>
      <vt:lpstr>PIKTOGRAMY </vt:lpstr>
      <vt:lpstr> TLUMOČENÍ</vt:lpstr>
      <vt:lpstr> TLUMOČENÍ</vt:lpstr>
      <vt:lpstr>KOMUNIKACE S PACIENTY  S PORUCHOU ZRAKU</vt:lpstr>
      <vt:lpstr> KLASIFIKACE ZRAKOVÉHO POSTIŽENÍ</vt:lpstr>
      <vt:lpstr> KOMUNIKACE SE ZRAKOVĚ POSTIŽENÝM</vt:lpstr>
      <vt:lpstr> KOMUNIKACE SE ZRAKOVĚ POSTIŽENÝM</vt:lpstr>
      <vt:lpstr> KOMUNIKACE SE ZRAKOVĚ POSTIŽENÝM</vt:lpstr>
      <vt:lpstr> KOMUNIKACE S TĚLESNĚ POSTIŽENÝM PACIENTEM  </vt:lpstr>
      <vt:lpstr>TĚLESNĚ POSTIŽENÝ PACIENT</vt:lpstr>
      <vt:lpstr> KOMUNIKACE S TĚLESNĚ POSTIŽENÝM PACIENTEM</vt:lpstr>
      <vt:lpstr> KOMUNIKACE S TĚLESNĚ POSTIŽENÝM PACIENTEM</vt:lpstr>
      <vt:lpstr> KOMUNIKAČNÍ TECHNIKY S TĚLESNĚ POSTIŽENÝM PACIENTEM</vt:lpstr>
      <vt:lpstr> KOMUNIKAČNÍ TECHNIKY S TĚLESNĚ POSTIŽENÝM PACIENTEM</vt:lpstr>
      <vt:lpstr> KOMUNIKACE S MENTÁLNĚ POSTIŽENÝM PACIENTEM  </vt:lpstr>
      <vt:lpstr>MENTÁLNĚ POSTIŽENÝ PACIENT</vt:lpstr>
      <vt:lpstr> KOMUNIKACE S MENTÁLNĚ POSTIŽENÝM PACIENTEM</vt:lpstr>
      <vt:lpstr> KOMUNIKACE S MENTÁLNĚ POSTIŽENÝM PACIENTEM</vt:lpstr>
      <vt:lpstr> KOMUNIKAČNÍ TECHNIKY S MENTÁLNĚ POSTIŽENÝM PACIENTEM</vt:lpstr>
      <vt:lpstr> KOMUNIKAČNÍ TECHNIKY S MENTÁLNĚ POSTIŽENÝM PACIENTEM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Komunikace sluchově postižených</dc:title>
  <dc:creator>Mynaříková Eva, Mgr. Ph.D.</dc:creator>
  <cp:lastModifiedBy>Mynaříková Eva, Mgr. Ph.D.</cp:lastModifiedBy>
  <cp:revision>34</cp:revision>
  <dcterms:created xsi:type="dcterms:W3CDTF">2025-03-09T15:09:16Z</dcterms:created>
  <dcterms:modified xsi:type="dcterms:W3CDTF">2025-03-20T07:56:01Z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0x010100AA3F7D94069FF64A86F7DFF56D60E3BE</vt:lpwstr>
  </property>
  <property fmtid="{D5CDD505-2E9C-101B-9397-08002B2CF9AE}" pid="3" name="Order">
    <vt:r8>74062900</vt:r8>
  </property>
  <property fmtid="{D5CDD505-2E9C-101B-9397-08002B2CF9AE}" pid="4" name="HiddenCategoryTags">
    <vt:lpwstr/>
  </property>
  <property fmtid="{D5CDD505-2E9C-101B-9397-08002B2CF9AE}" pid="5" name="InternalTags">
    <vt:lpwstr/>
  </property>
  <property fmtid="{D5CDD505-2E9C-101B-9397-08002B2CF9AE}" pid="6" name="FeatureTags">
    <vt:lpwstr/>
  </property>
  <property fmtid="{D5CDD505-2E9C-101B-9397-08002B2CF9AE}" pid="7" name="LocalizationTags">
    <vt:lpwstr/>
  </property>
  <property fmtid="{D5CDD505-2E9C-101B-9397-08002B2CF9AE}" pid="8" name="CategoryTags">
    <vt:lpwstr/>
  </property>
  <property fmtid="{D5CDD505-2E9C-101B-9397-08002B2CF9AE}" pid="9" name="Applications">
    <vt:lpwstr/>
  </property>
  <property fmtid="{D5CDD505-2E9C-101B-9397-08002B2CF9AE}" pid="10" name="CampaignTags">
    <vt:lpwstr/>
  </property>
  <property fmtid="{D5CDD505-2E9C-101B-9397-08002B2CF9AE}" pid="11" name="ScenarioTags">
    <vt:lpwstr/>
  </property>
</Properties>
</file>