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4"/>
  </p:sldMasterIdLst>
  <p:notesMasterIdLst>
    <p:notesMasterId r:id="rId31"/>
  </p:notesMasterIdLst>
  <p:sldIdLst>
    <p:sldId id="290" r:id="rId5"/>
    <p:sldId id="275" r:id="rId6"/>
    <p:sldId id="276" r:id="rId7"/>
    <p:sldId id="280" r:id="rId8"/>
    <p:sldId id="305" r:id="rId9"/>
    <p:sldId id="271" r:id="rId10"/>
    <p:sldId id="315" r:id="rId11"/>
    <p:sldId id="285" r:id="rId12"/>
    <p:sldId id="314" r:id="rId13"/>
    <p:sldId id="287" r:id="rId14"/>
    <p:sldId id="313" r:id="rId15"/>
    <p:sldId id="288" r:id="rId16"/>
    <p:sldId id="306" r:id="rId17"/>
    <p:sldId id="307" r:id="rId18"/>
    <p:sldId id="312" r:id="rId19"/>
    <p:sldId id="308" r:id="rId20"/>
    <p:sldId id="309" r:id="rId21"/>
    <p:sldId id="310" r:id="rId22"/>
    <p:sldId id="311" r:id="rId23"/>
    <p:sldId id="316" r:id="rId24"/>
    <p:sldId id="317" r:id="rId25"/>
    <p:sldId id="318" r:id="rId26"/>
    <p:sldId id="319" r:id="rId27"/>
    <p:sldId id="320" r:id="rId28"/>
    <p:sldId id="321" r:id="rId29"/>
    <p:sldId id="289" r:id="rId30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Výchozí oddíl" id="{49665941-FC70-46C4-8E96-339615DF134E}">
          <p14:sldIdLst/>
        </p14:section>
        <p14:section name="Oddíl bez názvu" id="{FFC3B0E5-8ADF-4605-B731-8CA6B9AD9732}">
          <p14:sldIdLst>
            <p14:sldId id="290"/>
            <p14:sldId id="275"/>
            <p14:sldId id="276"/>
            <p14:sldId id="280"/>
            <p14:sldId id="305"/>
            <p14:sldId id="271"/>
            <p14:sldId id="315"/>
            <p14:sldId id="285"/>
            <p14:sldId id="314"/>
            <p14:sldId id="287"/>
            <p14:sldId id="313"/>
            <p14:sldId id="288"/>
            <p14:sldId id="306"/>
            <p14:sldId id="307"/>
            <p14:sldId id="312"/>
            <p14:sldId id="308"/>
            <p14:sldId id="309"/>
            <p14:sldId id="310"/>
            <p14:sldId id="311"/>
            <p14:sldId id="316"/>
            <p14:sldId id="317"/>
            <p14:sldId id="318"/>
            <p14:sldId id="319"/>
            <p14:sldId id="320"/>
            <p14:sldId id="321"/>
            <p14:sldId id="289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tableStyles" Target="tableStyles.xml"/><Relationship Id="rId8" Type="http://schemas.openxmlformats.org/officeDocument/2006/relationships/slide" Target="slides/slide4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3E0863B-B0BE-40F0-837A-46459108ED8E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0B10C00-DAE1-46A4-AD7A-5C4202E4E8B7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474638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Zástupný symbol pro obrázek snímku 1">
            <a:extLst>
              <a:ext uri="{FF2B5EF4-FFF2-40B4-BE49-F238E27FC236}">
                <a16:creationId xmlns:a16="http://schemas.microsoft.com/office/drawing/2014/main" id="{2467F40F-8F8D-4543-B068-DCFFFE11D62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0899" name="Zástupný symbol pro poznámky 2">
            <a:extLst>
              <a:ext uri="{FF2B5EF4-FFF2-40B4-BE49-F238E27FC236}">
                <a16:creationId xmlns:a16="http://schemas.microsoft.com/office/drawing/2014/main" id="{230AB69C-59DA-43F5-9D5F-EC3C1FD4A82B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cs-CZ" altLang="cs-CZ"/>
          </a:p>
        </p:txBody>
      </p:sp>
      <p:sp>
        <p:nvSpPr>
          <p:cNvPr id="80900" name="Zástupný symbol pro číslo snímku 3">
            <a:extLst>
              <a:ext uri="{FF2B5EF4-FFF2-40B4-BE49-F238E27FC236}">
                <a16:creationId xmlns:a16="http://schemas.microsoft.com/office/drawing/2014/main" id="{C5E3C851-4720-419C-AE33-305EAB204A6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1pPr>
            <a:lvl2pPr marL="742950" indent="-28575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2pPr>
            <a:lvl3pPr marL="11430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3pPr>
            <a:lvl4pPr marL="16002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4pPr>
            <a:lvl5pPr marL="20574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9pPr>
          </a:lstStyle>
          <a:p>
            <a:pPr eaLnBrk="1" hangingPunct="1"/>
            <a:fld id="{A5093180-D8DA-49F6-92C8-D2120C43FBF7}" type="slidenum">
              <a:rPr lang="cs-CZ" altLang="cs-CZ" sz="1200"/>
              <a:pPr eaLnBrk="1" hangingPunct="1"/>
              <a:t>4</a:t>
            </a:fld>
            <a:endParaRPr lang="cs-CZ" altLang="cs-CZ" sz="120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Zástupný symbol pro obrázek snímku 1">
            <a:extLst>
              <a:ext uri="{FF2B5EF4-FFF2-40B4-BE49-F238E27FC236}">
                <a16:creationId xmlns:a16="http://schemas.microsoft.com/office/drawing/2014/main" id="{2467F40F-8F8D-4543-B068-DCFFFE11D62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0899" name="Zástupný symbol pro poznámky 2">
            <a:extLst>
              <a:ext uri="{FF2B5EF4-FFF2-40B4-BE49-F238E27FC236}">
                <a16:creationId xmlns:a16="http://schemas.microsoft.com/office/drawing/2014/main" id="{230AB69C-59DA-43F5-9D5F-EC3C1FD4A82B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cs-CZ" altLang="cs-CZ"/>
          </a:p>
        </p:txBody>
      </p:sp>
      <p:sp>
        <p:nvSpPr>
          <p:cNvPr id="80900" name="Zástupný symbol pro číslo snímku 3">
            <a:extLst>
              <a:ext uri="{FF2B5EF4-FFF2-40B4-BE49-F238E27FC236}">
                <a16:creationId xmlns:a16="http://schemas.microsoft.com/office/drawing/2014/main" id="{C5E3C851-4720-419C-AE33-305EAB204A6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1pPr>
            <a:lvl2pPr marL="742950" indent="-28575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2pPr>
            <a:lvl3pPr marL="11430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3pPr>
            <a:lvl4pPr marL="16002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4pPr>
            <a:lvl5pPr marL="20574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9pPr>
          </a:lstStyle>
          <a:p>
            <a:pPr eaLnBrk="1" hangingPunct="1"/>
            <a:fld id="{A5093180-D8DA-49F6-92C8-D2120C43FBF7}" type="slidenum">
              <a:rPr lang="cs-CZ" altLang="cs-CZ" sz="1200"/>
              <a:pPr eaLnBrk="1" hangingPunct="1"/>
              <a:t>5</a:t>
            </a:fld>
            <a:endParaRPr lang="cs-CZ" altLang="cs-CZ" sz="1200"/>
          </a:p>
        </p:txBody>
      </p:sp>
    </p:spTree>
    <p:extLst>
      <p:ext uri="{BB962C8B-B14F-4D97-AF65-F5344CB8AC3E}">
        <p14:creationId xmlns:p14="http://schemas.microsoft.com/office/powerpoint/2010/main" val="107671314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07CD93-31E5-4AA6-9CC9-7605E50FF73F}" type="slidenum">
              <a:rPr lang="cs-CZ" smtClean="0"/>
              <a:t>6</a:t>
            </a:fld>
            <a:endParaRPr lang="cs-CZ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07CD93-31E5-4AA6-9CC9-7605E50FF73F}" type="slidenum">
              <a:rPr lang="cs-CZ" smtClean="0"/>
              <a:t>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424922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321953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525467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04967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F5B8D-2B12-4C6F-8C22-D201E90FF82E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42454F-9BB4-4D22-B0FF-110005210C0F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892343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Záhlaví oddílu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8182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236864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74763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54592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213590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281631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FEB5C-BBFF-4675-88A1-C2B661613ACD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4C8AF9-092D-4683-BD8E-46EEF7885A5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520337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45AF5B8D-2B12-4C6F-8C22-D201E90FF82E}" type="datetimeFigureOut">
              <a:rPr lang="cs-CZ" smtClean="0"/>
              <a:t>11.03.2025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F242454F-9BB4-4D22-B0FF-110005210C0F}" type="slidenum">
              <a:rPr lang="cs-CZ" smtClean="0"/>
              <a:t>‹#›</a:t>
            </a:fld>
            <a:endParaRPr lang="cs-CZ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892966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F94D530C-7698-4D62-9002-E6AF697B2F2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b="1" dirty="0">
                <a:solidFill>
                  <a:srgbClr val="0070C0"/>
                </a:solidFill>
              </a:rPr>
              <a:t>KOMUNIKACE </a:t>
            </a:r>
            <a:br>
              <a:rPr lang="cs-CZ" b="1" dirty="0">
                <a:solidFill>
                  <a:srgbClr val="0070C0"/>
                </a:solidFill>
              </a:rPr>
            </a:br>
            <a:r>
              <a:rPr lang="cs-CZ" b="1" dirty="0">
                <a:solidFill>
                  <a:srgbClr val="0070C0"/>
                </a:solidFill>
              </a:rPr>
              <a:t>VE ZDRAVOTNICTVÍ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1D39796F-FB4E-43C7-822D-890D046AD53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3898996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>
          <a:xfrm>
            <a:off x="1097280" y="498991"/>
            <a:ext cx="10058400" cy="1346743"/>
          </a:xfrm>
        </p:spPr>
        <p:txBody>
          <a:bodyPr>
            <a:normAutofit/>
          </a:bodyPr>
          <a:lstStyle/>
          <a:p>
            <a:r>
              <a:rPr lang="cs-CZ" altLang="cs-CZ" sz="3600" b="1" dirty="0">
                <a:solidFill>
                  <a:schemeClr val="accent2"/>
                </a:solidFill>
              </a:rPr>
              <a:t>TYPOLOGIE OSOBNOSTI PACIENTŮ</a:t>
            </a:r>
            <a:br>
              <a:rPr lang="cs-CZ" altLang="cs-CZ" sz="3600" b="1" dirty="0">
                <a:solidFill>
                  <a:schemeClr val="accent2"/>
                </a:solidFill>
              </a:rPr>
            </a:br>
            <a:endParaRPr lang="cs-CZ" altLang="cs-CZ" sz="3600" b="1" u="sng" dirty="0">
              <a:solidFill>
                <a:schemeClr val="accent2"/>
              </a:solidFill>
            </a:endParaRPr>
          </a:p>
        </p:txBody>
      </p:sp>
      <p:sp>
        <p:nvSpPr>
          <p:cNvPr id="70659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spcBef>
                <a:spcPts val="1800"/>
              </a:spcBef>
              <a:buNone/>
            </a:pPr>
            <a:r>
              <a:rPr lang="cs-CZ" altLang="cs-CZ" sz="2800" b="1" u="sng" dirty="0">
                <a:solidFill>
                  <a:schemeClr val="accent2"/>
                </a:solidFill>
              </a:rPr>
              <a:t>NARCISTICKÝ</a:t>
            </a:r>
            <a:endParaRPr lang="cs-CZ" altLang="cs-CZ" sz="2800" dirty="0">
              <a:solidFill>
                <a:srgbClr val="000000"/>
              </a:solidFill>
              <a:cs typeface="Times New Roman" panose="02020603050405020304" pitchFamily="18" charset="0"/>
            </a:endParaRPr>
          </a:p>
          <a:p>
            <a:pPr marL="234000" indent="-234000">
              <a:lnSpc>
                <a:spcPct val="100000"/>
              </a:lnSpc>
              <a:spcBef>
                <a:spcPts val="1800"/>
              </a:spcBef>
              <a:buFont typeface="Wingdings" panose="05000000000000000000" pitchFamily="2" charset="2"/>
              <a:buChar char="§"/>
            </a:pP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Narcistický pacient se na první pohled nemusí jevit jako nápadný, přesto delší kontakt s ním je  náročnější. Má svou </a:t>
            </a: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představu o své výjimečnosti</a:t>
            </a: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 a zdravotník má podle něj tuto kvalitu uznávat a ctít.</a:t>
            </a:r>
          </a:p>
          <a:p>
            <a:pPr marL="234000" indent="-234000">
              <a:lnSpc>
                <a:spcPct val="100000"/>
              </a:lnSpc>
              <a:spcBef>
                <a:spcPts val="1800"/>
              </a:spcBef>
              <a:buFont typeface="Wingdings" panose="05000000000000000000" pitchFamily="2" charset="2"/>
              <a:buChar char="§"/>
            </a:pP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Základem spolupráce je jasná dohoda o možnostech, postupech </a:t>
            </a:r>
            <a:b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</a:b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a očekávaném výsledku.</a:t>
            </a:r>
          </a:p>
          <a:p>
            <a:pPr algn="just">
              <a:lnSpc>
                <a:spcPct val="90000"/>
              </a:lnSpc>
              <a:buFontTx/>
              <a:buNone/>
            </a:pP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 </a:t>
            </a:r>
          </a:p>
          <a:p>
            <a:pPr>
              <a:lnSpc>
                <a:spcPct val="90000"/>
              </a:lnSpc>
              <a:buFontTx/>
              <a:buNone/>
            </a:pPr>
            <a:endParaRPr lang="cs-CZ" altLang="cs-CZ" sz="2800" dirty="0"/>
          </a:p>
        </p:txBody>
      </p:sp>
    </p:spTree>
    <p:extLst>
      <p:ext uri="{BB962C8B-B14F-4D97-AF65-F5344CB8AC3E}">
        <p14:creationId xmlns:p14="http://schemas.microsoft.com/office/powerpoint/2010/main" val="4890421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195968"/>
          </a:xfrm>
        </p:spPr>
        <p:txBody>
          <a:bodyPr/>
          <a:lstStyle/>
          <a:p>
            <a:r>
              <a:rPr lang="cs-CZ" b="1" dirty="0">
                <a:solidFill>
                  <a:schemeClr val="accent2"/>
                </a:solidFill>
              </a:rPr>
              <a:t>NEDIREKTIVNÍ KOMUNIKACE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097280" y="1793289"/>
            <a:ext cx="10058400" cy="3941686"/>
          </a:xfrm>
        </p:spPr>
        <p:txBody>
          <a:bodyPr>
            <a:normAutofit/>
          </a:bodyPr>
          <a:lstStyle/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endParaRPr lang="cs-CZ" dirty="0"/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endParaRPr lang="cs-CZ" dirty="0"/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Styl komunikace, který </a:t>
            </a:r>
            <a:r>
              <a:rPr lang="cs-CZ" sz="2800" b="1" dirty="0"/>
              <a:t>zdůrazňuje naslouchání, respektování </a:t>
            </a:r>
            <a:br>
              <a:rPr lang="cs-CZ" sz="2800" b="1" dirty="0"/>
            </a:br>
            <a:r>
              <a:rPr lang="cs-CZ" sz="2800" b="1" dirty="0"/>
              <a:t>a podporu druhé osoby</a:t>
            </a:r>
            <a:r>
              <a:rPr lang="cs-CZ" sz="2800" dirty="0"/>
              <a:t>, aniž by došlo k vnucování názorů nebo směrování rozhovoru. Tento přístup </a:t>
            </a:r>
            <a:r>
              <a:rPr lang="cs-CZ" sz="2800" b="1" dirty="0"/>
              <a:t>má za cíl podpořit druhého</a:t>
            </a:r>
            <a:r>
              <a:rPr lang="cs-CZ" sz="2800" dirty="0"/>
              <a:t>, aby sám našel řešení nebo vyjádřil své pocity.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4201173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222601"/>
          </a:xfrm>
        </p:spPr>
        <p:txBody>
          <a:bodyPr>
            <a:normAutofit fontScale="90000"/>
          </a:bodyPr>
          <a:lstStyle/>
          <a:p>
            <a:r>
              <a:rPr lang="cs-CZ" b="1" dirty="0">
                <a:solidFill>
                  <a:schemeClr val="accent2"/>
                </a:solidFill>
              </a:rPr>
              <a:t>KLÍČOVÉ PRVKY NEDIREKTIVNÍ KOMUNIKACE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097280" y="1740023"/>
            <a:ext cx="9990930" cy="4607511"/>
          </a:xfrm>
        </p:spPr>
        <p:txBody>
          <a:bodyPr>
            <a:normAutofit fontScale="85000" lnSpcReduction="20000"/>
          </a:bodyPr>
          <a:lstStyle/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Aktivní naslouchání</a:t>
            </a:r>
            <a:r>
              <a:rPr lang="cs-CZ" sz="2800" dirty="0"/>
              <a:t>: Plně se soustředit na to, co druhý říká, a vyhýbat </a:t>
            </a:r>
            <a:br>
              <a:rPr lang="cs-CZ" sz="2800" dirty="0"/>
            </a:br>
            <a:r>
              <a:rPr lang="cs-CZ" sz="2800" dirty="0"/>
              <a:t>se přerušování nebo hodnocení.</a:t>
            </a:r>
            <a:endParaRPr lang="cs-CZ" sz="2800" b="1" dirty="0"/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Otevřené otázky</a:t>
            </a:r>
            <a:r>
              <a:rPr lang="cs-CZ" sz="2800" dirty="0"/>
              <a:t>: Povzbuzovat druhou osobu k rozšířeným odpovědím, např. „Jak se cítíš v této situaci?“.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Empatie a porozumění</a:t>
            </a:r>
            <a:r>
              <a:rPr lang="cs-CZ" sz="2800" dirty="0"/>
              <a:t>: Ukázat, že rozumíte emocím a potřebám druhé osoby, bez toho, abyste hodnotili nebo radili.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Nonverbální signály</a:t>
            </a:r>
            <a:r>
              <a:rPr lang="cs-CZ" sz="2800" dirty="0"/>
              <a:t>: Přátelský pohled, přikývnutí nebo klidné gesto naznačují zájem a podporu.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Vytvoření bezpečného prostředí</a:t>
            </a:r>
            <a:r>
              <a:rPr lang="cs-CZ" sz="2800" dirty="0"/>
              <a:t>: Dát najevo, že rozhovor probíhá bez tlaku, hodnocení nebo obav z odmítnutí.</a:t>
            </a:r>
          </a:p>
          <a:p>
            <a:pPr marL="68580" indent="0">
              <a:buNone/>
            </a:pP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176285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2"/>
                </a:solidFill>
              </a:rPr>
              <a:t>ZRCADLENÍ V KOMUNIKACI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872366"/>
            <a:ext cx="10138299" cy="4430779"/>
          </a:xfrm>
        </p:spPr>
        <p:txBody>
          <a:bodyPr>
            <a:normAutofit/>
          </a:bodyPr>
          <a:lstStyle/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400" dirty="0"/>
              <a:t>Je technika, která zahrnuje </a:t>
            </a:r>
            <a:r>
              <a:rPr lang="cs-CZ" sz="2400" b="1" dirty="0"/>
              <a:t>napodobování slov, tónu hlasu, gest </a:t>
            </a:r>
            <a:r>
              <a:rPr lang="cs-CZ" sz="2400" dirty="0"/>
              <a:t>nebo </a:t>
            </a:r>
            <a:r>
              <a:rPr lang="cs-CZ" sz="2400" b="1" dirty="0"/>
              <a:t>výrazů</a:t>
            </a:r>
            <a:r>
              <a:rPr lang="cs-CZ" sz="2400" dirty="0"/>
              <a:t> druhé osoby. Tento přístup pomáhá budovat důvěru, porozumění a pocit spojení mezi komunikujícími.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400" b="1" dirty="0"/>
              <a:t>Verbální zrcadlení</a:t>
            </a:r>
            <a:r>
              <a:rPr lang="cs-CZ" sz="2400" dirty="0"/>
              <a:t>: </a:t>
            </a:r>
            <a:r>
              <a:rPr lang="cs-CZ" sz="2400" b="1" dirty="0"/>
              <a:t>Opakování klíčových slov </a:t>
            </a:r>
            <a:r>
              <a:rPr lang="cs-CZ" sz="2400" dirty="0"/>
              <a:t>nebo frází, které druhá osoba použila, aby pocítila, že ji posloucháte (např.: Osoba: „Cítím se opravdu unavený.“ Vy: „Rozumím, že se cítíš unavený“). Tím ukazujete, že jste plně přítomni a nasloucháte.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400" b="1" dirty="0"/>
              <a:t>Nonverbální zrcadlení: Přizpůsobení gest, mimiky </a:t>
            </a:r>
            <a:r>
              <a:rPr lang="cs-CZ" sz="2400" dirty="0"/>
              <a:t>nebo </a:t>
            </a:r>
            <a:r>
              <a:rPr lang="cs-CZ" sz="2400" b="1" dirty="0"/>
              <a:t>postoje druhé osoby. </a:t>
            </a:r>
            <a:r>
              <a:rPr lang="cs-CZ" sz="2400" dirty="0"/>
              <a:t>Například, pokud osoba sedí s rukama na stole, můžete podobně položit ruce </a:t>
            </a:r>
            <a:br>
              <a:rPr lang="cs-CZ" sz="2400" dirty="0"/>
            </a:br>
            <a:r>
              <a:rPr lang="cs-CZ" sz="2400" dirty="0"/>
              <a:t>na stůl (nenápadně a přirozeně).</a:t>
            </a:r>
          </a:p>
        </p:txBody>
      </p:sp>
    </p:spTree>
    <p:extLst>
      <p:ext uri="{BB962C8B-B14F-4D97-AF65-F5344CB8AC3E}">
        <p14:creationId xmlns:p14="http://schemas.microsoft.com/office/powerpoint/2010/main" val="68995682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2"/>
                </a:solidFill>
              </a:rPr>
              <a:t>ZRCADLENÍ V KOMUNIKACI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Tón hlasu</a:t>
            </a:r>
            <a:r>
              <a:rPr lang="cs-CZ" sz="2800" dirty="0"/>
              <a:t>: Přizpůsobení rytmu, rychlosti nebo výšky hlasu druhé osoby. Klidným tónem dokážete vytvořit příjemné prostředí.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Pocity a emoce</a:t>
            </a:r>
            <a:r>
              <a:rPr lang="cs-CZ" sz="2800" dirty="0"/>
              <a:t>: Zrcadlením emocí druhé osoby ukazujete empatii. Pokud </a:t>
            </a:r>
            <a:br>
              <a:rPr lang="cs-CZ" sz="2800" dirty="0"/>
            </a:br>
            <a:r>
              <a:rPr lang="cs-CZ" sz="2800" dirty="0"/>
              <a:t>je někdo nadšený, můžete reagovat se stejnou energií.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Parafrázování</a:t>
            </a:r>
            <a:r>
              <a:rPr lang="cs-CZ" sz="2800" dirty="0"/>
              <a:t> Shrňte a zopakujte hlavní myšlenku toho, co osoba řekla, aby viděla, že ji správně chápete. („Takže říkáš, že tě to hodně vyčerpává, chápu </a:t>
            </a:r>
            <a:br>
              <a:rPr lang="cs-CZ" sz="2800" dirty="0"/>
            </a:br>
            <a:r>
              <a:rPr lang="cs-CZ" sz="2800" dirty="0"/>
              <a:t>to správně?)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Zrcadlení může být velmi efektivním nástrojem, ale je důležité, aby působilo </a:t>
            </a:r>
            <a:r>
              <a:rPr lang="cs-CZ" sz="2800" b="1" dirty="0"/>
              <a:t>přirozeně a nepřehánělo se </a:t>
            </a:r>
            <a:r>
              <a:rPr lang="cs-CZ" sz="2800" dirty="0"/>
              <a:t>– jinak by to mohlo být vnímáno jako neupřímné.</a:t>
            </a:r>
          </a:p>
        </p:txBody>
      </p:sp>
    </p:spTree>
    <p:extLst>
      <p:ext uri="{BB962C8B-B14F-4D97-AF65-F5344CB8AC3E}">
        <p14:creationId xmlns:p14="http://schemas.microsoft.com/office/powerpoint/2010/main" val="318475951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r>
              <a:rPr lang="cs-CZ" b="1" dirty="0">
                <a:solidFill>
                  <a:schemeClr val="accent2"/>
                </a:solidFill>
              </a:rPr>
              <a:t>ALTERNATIVNÍ A AUGMENTATIVNÍ </a:t>
            </a:r>
            <a:br>
              <a:rPr lang="cs-CZ" b="1" dirty="0">
                <a:solidFill>
                  <a:schemeClr val="accent2"/>
                </a:solidFill>
              </a:rPr>
            </a:br>
            <a:r>
              <a:rPr lang="cs-CZ" b="1" dirty="0">
                <a:solidFill>
                  <a:schemeClr val="accent2"/>
                </a:solidFill>
              </a:rPr>
              <a:t>KOMUNIKACE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 </a:t>
            </a:r>
            <a:r>
              <a:rPr lang="cs-CZ" sz="2800" b="1" dirty="0">
                <a:solidFill>
                  <a:schemeClr val="accent2"/>
                </a:solidFill>
              </a:rPr>
              <a:t>ALTERNATIVNÍ KOMUNIKACE</a:t>
            </a:r>
            <a:r>
              <a:rPr lang="cs-CZ" sz="2800" dirty="0"/>
              <a:t>: Nahrazuje tradiční verbální komunikaci. </a:t>
            </a:r>
            <a:r>
              <a:rPr lang="cs-CZ" sz="2800" b="1" dirty="0"/>
              <a:t>Používá se, když člověk vůbec nemůže mluvit nebo psát</a:t>
            </a:r>
            <a:r>
              <a:rPr lang="cs-CZ" sz="2800" dirty="0"/>
              <a:t> </a:t>
            </a:r>
            <a:r>
              <a:rPr lang="cs-CZ" sz="2400" dirty="0"/>
              <a:t>(Komunikační tabulky s obrázky nebo symboly, speciální zařízení na syntézu řeči, Znaky).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accent2"/>
                </a:solidFill>
              </a:rPr>
              <a:t>AUGMENTATIVNÍ KOMUNIKACE: </a:t>
            </a:r>
            <a:r>
              <a:rPr lang="cs-CZ" sz="2800" dirty="0">
                <a:solidFill>
                  <a:schemeClr val="tx1"/>
                </a:solidFill>
              </a:rPr>
              <a:t>Podporuje a </a:t>
            </a:r>
            <a:r>
              <a:rPr lang="cs-CZ" sz="2800" b="1" dirty="0">
                <a:solidFill>
                  <a:schemeClr val="tx1"/>
                </a:solidFill>
              </a:rPr>
              <a:t>doplňuje stávající schopnosti komunikace</a:t>
            </a:r>
            <a:r>
              <a:rPr lang="cs-CZ" sz="2800" dirty="0">
                <a:solidFill>
                  <a:schemeClr val="tx1"/>
                </a:solidFill>
              </a:rPr>
              <a:t>. Slouží k usnadnění a zlepšení komunikace </a:t>
            </a:r>
            <a:br>
              <a:rPr lang="cs-CZ" sz="2800" dirty="0">
                <a:solidFill>
                  <a:schemeClr val="tx1"/>
                </a:solidFill>
              </a:rPr>
            </a:br>
            <a:r>
              <a:rPr lang="cs-CZ" sz="2800" dirty="0">
                <a:solidFill>
                  <a:schemeClr val="tx1"/>
                </a:solidFill>
              </a:rPr>
              <a:t>u lidí, kteří mají potíže s řečí </a:t>
            </a:r>
            <a:r>
              <a:rPr lang="cs-CZ" sz="2400" dirty="0">
                <a:solidFill>
                  <a:schemeClr val="tx1"/>
                </a:solidFill>
              </a:rPr>
              <a:t>(Použití gest nebo jednoduchých znaků společně s řečí. Elektronické aplikace, které doplňují mluvenou komunikaci. Obrázkové karty pro podporu porozumění).</a:t>
            </a:r>
          </a:p>
          <a:p>
            <a:pPr>
              <a:buFont typeface="Wingdings" panose="05000000000000000000" pitchFamily="2" charset="2"/>
              <a:buChar char="§"/>
            </a:pP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17228650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2"/>
                </a:solidFill>
              </a:rPr>
              <a:t>ALTERNATIVNÍ KOMUNIKACE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79" y="1845733"/>
            <a:ext cx="10266137" cy="4528433"/>
          </a:xfrm>
        </p:spPr>
        <p:txBody>
          <a:bodyPr>
            <a:normAutofit fontScale="92500" lnSpcReduction="10000"/>
          </a:bodyPr>
          <a:lstStyle/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Je způsob, jakým mohou lidé s </a:t>
            </a:r>
            <a:r>
              <a:rPr lang="cs-CZ" sz="2800" b="1" dirty="0"/>
              <a:t>omezenou nebo neexistující schopností </a:t>
            </a:r>
            <a:r>
              <a:rPr lang="cs-CZ" sz="2800" dirty="0"/>
              <a:t>mluvit komunikovat pomocí jiných prostředků.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Gestikulace a mimika.</a:t>
            </a:r>
            <a:r>
              <a:rPr lang="cs-CZ" sz="2800" dirty="0"/>
              <a:t> Jednoduché gesta, posunky nebo výrazy obličeje umožňují základní komunikaci bez slov.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Piktogramy a symboly.</a:t>
            </a:r>
            <a:r>
              <a:rPr lang="cs-CZ" sz="2800" dirty="0"/>
              <a:t> Obrázky nebo symboly, které představují konkrétní slova nebo koncepty. Pomáhají například dětem s autismem nebo těžkostmi ve verbální komunikaci.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Komunikační tabulky.</a:t>
            </a:r>
            <a:r>
              <a:rPr lang="cs-CZ" sz="2800" dirty="0"/>
              <a:t> </a:t>
            </a:r>
            <a:r>
              <a:rPr lang="cs-CZ" sz="2800" dirty="0" err="1"/>
              <a:t>Tabulky</a:t>
            </a:r>
            <a:r>
              <a:rPr lang="cs-CZ" sz="2800" dirty="0"/>
              <a:t> s obrázky, texty nebo symboly, které uživatel ukazuje prstem nebo pohledem.</a:t>
            </a:r>
          </a:p>
        </p:txBody>
      </p:sp>
    </p:spTree>
    <p:extLst>
      <p:ext uri="{BB962C8B-B14F-4D97-AF65-F5344CB8AC3E}">
        <p14:creationId xmlns:p14="http://schemas.microsoft.com/office/powerpoint/2010/main" val="76373362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2"/>
                </a:solidFill>
              </a:rPr>
              <a:t>ALTERNATIVNÍ KOMUNIKACE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Znakový jazyk</a:t>
            </a:r>
            <a:r>
              <a:rPr lang="cs-CZ" sz="2800" dirty="0"/>
              <a:t> Plnohodnotný jazyk využívající gest rukou, výrazu obličeje a pozic těla, například český znakový jazyk.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Elektronická komunikační zařízení</a:t>
            </a:r>
            <a:r>
              <a:rPr lang="cs-CZ" sz="2800" dirty="0"/>
              <a:t> Technologie, jako jsou aplikace </a:t>
            </a:r>
            <a:br>
              <a:rPr lang="cs-CZ" sz="2800" dirty="0"/>
            </a:br>
            <a:r>
              <a:rPr lang="cs-CZ" sz="2800" dirty="0"/>
              <a:t>na </a:t>
            </a:r>
            <a:r>
              <a:rPr lang="cs-CZ" sz="2800" dirty="0" err="1"/>
              <a:t>tabletech</a:t>
            </a:r>
            <a:r>
              <a:rPr lang="cs-CZ" sz="2800" dirty="0"/>
              <a:t> nebo specializovaná zařízení, která pomáhají uživatelům vytvářet slovní nebo psané zprávy.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Braillovo písmo</a:t>
            </a:r>
            <a:r>
              <a:rPr lang="cs-CZ" sz="2800" dirty="0"/>
              <a:t> Pro děti se zrakovým postižením, umožňuje čtení a psaní pomocí hmatových znaků..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accent2"/>
                </a:solidFill>
              </a:rPr>
              <a:t>Alternativní komunikace je klíčová pro podporu nezávislosti, sociálního zapojení a zlepšení kvality života</a:t>
            </a:r>
          </a:p>
        </p:txBody>
      </p:sp>
    </p:spTree>
    <p:extLst>
      <p:ext uri="{BB962C8B-B14F-4D97-AF65-F5344CB8AC3E}">
        <p14:creationId xmlns:p14="http://schemas.microsoft.com/office/powerpoint/2010/main" val="195262122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2"/>
                </a:solidFill>
              </a:rPr>
              <a:t>AUGMENTATIVNÍ KOMUNIKACE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845733"/>
            <a:ext cx="10203994" cy="4484045"/>
          </a:xfrm>
        </p:spPr>
        <p:txBody>
          <a:bodyPr>
            <a:normAutofit fontScale="92500" lnSpcReduction="20000"/>
          </a:bodyPr>
          <a:lstStyle/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 </a:t>
            </a:r>
            <a:r>
              <a:rPr lang="cs-CZ" sz="2800" b="1" dirty="0"/>
              <a:t>Augmentativní komunikace </a:t>
            </a:r>
            <a:r>
              <a:rPr lang="cs-CZ" sz="2800" dirty="0"/>
              <a:t>konkrétně doplňuje a posiluje existující komunikační schopnosti. Zaměřuje se na podporu osob, které mohou </a:t>
            </a:r>
            <a:br>
              <a:rPr lang="cs-CZ" sz="2800" dirty="0"/>
            </a:br>
            <a:r>
              <a:rPr lang="cs-CZ" sz="2800" dirty="0"/>
              <a:t>mít částečnou možnost verbálního projevu, ale </a:t>
            </a:r>
            <a:r>
              <a:rPr lang="cs-CZ" sz="2800" b="1" dirty="0"/>
              <a:t>potřebují další prostředky ke zlepšení efektivity komunikace</a:t>
            </a:r>
            <a:r>
              <a:rPr lang="cs-CZ" sz="2800" dirty="0"/>
              <a:t>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Gestikulace a neverbální signály</a:t>
            </a:r>
            <a:r>
              <a:rPr lang="cs-CZ" sz="2800" dirty="0"/>
              <a:t>: Posilování komunikace pomocí gest, mimiky nebo body </a:t>
            </a:r>
            <a:r>
              <a:rPr lang="cs-CZ" sz="2800" dirty="0" err="1"/>
              <a:t>language</a:t>
            </a:r>
            <a:r>
              <a:rPr lang="cs-CZ" sz="2800" dirty="0"/>
              <a:t>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Komunikační tabulky</a:t>
            </a:r>
            <a:r>
              <a:rPr lang="cs-CZ" sz="2800" dirty="0"/>
              <a:t>: Obrázky, symboly nebo texty, které uživatelé ukazují, aby vyjádřili své potřeby nebo myšlenky.</a:t>
            </a:r>
          </a:p>
          <a:p>
            <a:pPr marL="234000" indent="-234000">
              <a:lnSpc>
                <a:spcPct val="11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Braillovo písmo</a:t>
            </a:r>
            <a:r>
              <a:rPr lang="cs-CZ" sz="2800" dirty="0"/>
              <a:t> </a:t>
            </a:r>
            <a:r>
              <a:rPr lang="cs-CZ" sz="2800" b="1" dirty="0"/>
              <a:t>nebo jiné hmatové nástroje</a:t>
            </a:r>
            <a:r>
              <a:rPr lang="cs-CZ" sz="2800" dirty="0"/>
              <a:t>: Pro osoby se zrakovým handicapem</a:t>
            </a:r>
          </a:p>
        </p:txBody>
      </p:sp>
    </p:spTree>
    <p:extLst>
      <p:ext uri="{BB962C8B-B14F-4D97-AF65-F5344CB8AC3E}">
        <p14:creationId xmlns:p14="http://schemas.microsoft.com/office/powerpoint/2010/main" val="332539417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chemeClr val="accent2"/>
                </a:solidFill>
              </a:rPr>
              <a:t>AUGMENTATIVNÍ KOMUNIKACE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cs-CZ" sz="2800" dirty="0"/>
              <a:t> </a:t>
            </a:r>
            <a:r>
              <a:rPr lang="cs-CZ" sz="2800" b="1" dirty="0"/>
              <a:t>Znaková řeč</a:t>
            </a:r>
            <a:r>
              <a:rPr lang="cs-CZ" sz="2800" dirty="0"/>
              <a:t>: Umožňuje kombinovat verbální a neverbální složky komunikace pro lepší srozumitelnost.</a:t>
            </a:r>
          </a:p>
          <a:p>
            <a:pPr marL="234000" indent="-234000">
              <a:buFont typeface="Wingdings" panose="05000000000000000000" pitchFamily="2" charset="2"/>
              <a:buChar char="§"/>
            </a:pPr>
            <a:r>
              <a:rPr lang="cs-CZ" sz="2800" b="1" dirty="0"/>
              <a:t>Technologie a pomůcky</a:t>
            </a:r>
            <a:r>
              <a:rPr lang="cs-CZ" sz="2800" dirty="0"/>
              <a:t>:</a:t>
            </a:r>
          </a:p>
          <a:p>
            <a:pPr marL="1116000" indent="-45720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Komunikační aplikace na </a:t>
            </a:r>
            <a:r>
              <a:rPr lang="cs-CZ" sz="2800" dirty="0" err="1"/>
              <a:t>tabletech</a:t>
            </a:r>
            <a:r>
              <a:rPr lang="cs-CZ" sz="2800" dirty="0"/>
              <a:t> nebo telefonech.</a:t>
            </a:r>
          </a:p>
          <a:p>
            <a:pPr marL="1116000" indent="-45720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Zařízení, která převádějí text na hlas.</a:t>
            </a:r>
          </a:p>
          <a:p>
            <a:pPr marL="658800" indent="0">
              <a:spcBef>
                <a:spcPts val="0"/>
              </a:spcBef>
              <a:spcAft>
                <a:spcPts val="0"/>
              </a:spcAft>
              <a:buNone/>
            </a:pPr>
            <a:endParaRPr lang="cs-CZ" sz="2800" dirty="0"/>
          </a:p>
          <a:p>
            <a:pPr marL="234000" indent="-234000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Cílem augmentativní komunikace je poskytnout těmto osobám prostředky, které jim umožní efektivně vyjádřit své myšlenky, potřeby nebo pocity. </a:t>
            </a:r>
          </a:p>
        </p:txBody>
      </p:sp>
    </p:spTree>
    <p:extLst>
      <p:ext uri="{BB962C8B-B14F-4D97-AF65-F5344CB8AC3E}">
        <p14:creationId xmlns:p14="http://schemas.microsoft.com/office/powerpoint/2010/main" val="653751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>
            <a:extLst>
              <a:ext uri="{FF2B5EF4-FFF2-40B4-BE49-F238E27FC236}">
                <a16:creationId xmlns:a16="http://schemas.microsoft.com/office/drawing/2014/main" id="{6BABEB90-6F6F-4039-B6B4-4B686DDD22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b="1" dirty="0">
                <a:solidFill>
                  <a:srgbClr val="0070C0"/>
                </a:solidFill>
              </a:rPr>
              <a:t>DETERMINANTY EFEKTIVNÍ KOMUNIKACE VE ZDRAVOTNICTVÍ</a:t>
            </a:r>
          </a:p>
        </p:txBody>
      </p:sp>
      <p:sp>
        <p:nvSpPr>
          <p:cNvPr id="5" name="Zástupný symbol pro obsah 4">
            <a:extLst>
              <a:ext uri="{FF2B5EF4-FFF2-40B4-BE49-F238E27FC236}">
                <a16:creationId xmlns:a16="http://schemas.microsoft.com/office/drawing/2014/main" id="{2D94E1BF-8E7F-49CF-84C8-92819FD5566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91323" y="2323653"/>
            <a:ext cx="9036423" cy="3772348"/>
          </a:xfrm>
        </p:spPr>
        <p:txBody>
          <a:bodyPr>
            <a:normAutofit/>
          </a:bodyPr>
          <a:lstStyle/>
          <a:p>
            <a:pPr marL="234000" indent="-234000">
              <a:lnSpc>
                <a:spcPct val="100000"/>
              </a:lnSpc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tx1"/>
                </a:solidFill>
              </a:rPr>
              <a:t>Empatie </a:t>
            </a:r>
          </a:p>
          <a:p>
            <a:pPr marL="234000" indent="-234000">
              <a:lnSpc>
                <a:spcPct val="100000"/>
              </a:lnSpc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tx1"/>
                </a:solidFill>
              </a:rPr>
              <a:t>Znalost interpersonálních typů chování</a:t>
            </a:r>
          </a:p>
          <a:p>
            <a:pPr marL="234000" indent="-234000">
              <a:lnSpc>
                <a:spcPct val="100000"/>
              </a:lnSpc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tx1"/>
                </a:solidFill>
              </a:rPr>
              <a:t>Znalost typologie pacientů</a:t>
            </a:r>
          </a:p>
          <a:p>
            <a:pPr marL="234000" indent="-234000">
              <a:lnSpc>
                <a:spcPct val="100000"/>
              </a:lnSpc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tx1"/>
                </a:solidFill>
              </a:rPr>
              <a:t>Nedirektivní  komunikace</a:t>
            </a:r>
          </a:p>
        </p:txBody>
      </p:sp>
    </p:spTree>
    <p:extLst>
      <p:ext uri="{BB962C8B-B14F-4D97-AF65-F5344CB8AC3E}">
        <p14:creationId xmlns:p14="http://schemas.microsoft.com/office/powerpoint/2010/main" val="74245894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r>
              <a:rPr lang="cs-CZ" b="1" dirty="0">
                <a:solidFill>
                  <a:schemeClr val="accent2"/>
                </a:solidFill>
              </a:rPr>
              <a:t>STRACH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737360"/>
            <a:ext cx="10058400" cy="4413023"/>
          </a:xfrm>
        </p:spPr>
        <p:txBody>
          <a:bodyPr>
            <a:normAutofit fontScale="85000" lnSpcReduction="20000"/>
          </a:bodyPr>
          <a:lstStyle/>
          <a:p>
            <a:pPr marL="234000" indent="-234000">
              <a:lnSpc>
                <a:spcPct val="110000"/>
              </a:lnSpc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 Strach je </a:t>
            </a:r>
            <a:r>
              <a:rPr lang="cs-CZ" sz="2800" b="1" dirty="0"/>
              <a:t>přirozená emocionální reakce </a:t>
            </a:r>
            <a:r>
              <a:rPr lang="cs-CZ" sz="2800" dirty="0"/>
              <a:t>na hrozby nebo nebezpečí, kterou lidské tělo vyvinulo jako mechanismus přežití. Může být vyvolán fyzickými podněty (například nebezpečnou situací) nebo psychologickými faktory (jako jsou obavy z neúspěchu či nejistota).</a:t>
            </a:r>
          </a:p>
          <a:p>
            <a:pPr marL="234000" indent="-234000">
              <a:lnSpc>
                <a:spcPct val="110000"/>
              </a:lnSpc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Strach </a:t>
            </a:r>
            <a:r>
              <a:rPr lang="cs-CZ" sz="2800" b="1" dirty="0"/>
              <a:t>se projevuje </a:t>
            </a:r>
            <a:r>
              <a:rPr lang="cs-CZ" sz="2800" dirty="0"/>
              <a:t>jak </a:t>
            </a:r>
            <a:r>
              <a:rPr lang="cs-CZ" sz="2800" b="1" dirty="0"/>
              <a:t>fyzicky</a:t>
            </a:r>
            <a:r>
              <a:rPr lang="cs-CZ" sz="2800" dirty="0"/>
              <a:t> (rychlejší srdeční tep, pocení, svalové napětí), tak </a:t>
            </a:r>
            <a:r>
              <a:rPr lang="cs-CZ" sz="2800" b="1" dirty="0"/>
              <a:t>psychicky</a:t>
            </a:r>
            <a:r>
              <a:rPr lang="cs-CZ" sz="2800" dirty="0"/>
              <a:t> (neklid, zvýšená pozornost nebo naopak panika). U každého člověka se může projevovat odlišně a v různých intenzitách.</a:t>
            </a:r>
          </a:p>
          <a:p>
            <a:pPr marL="234000" indent="-234000">
              <a:lnSpc>
                <a:spcPct val="110000"/>
              </a:lnSpc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Zajímavé je, že strach nám může někdy i pomoci. Například nám dodává energii a soustředění v krizových situacích. Na druhou stranu, pokud strach přetrvává nebo je neúměrně silný, může negativně ovlivnit náš každodenní život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endParaRPr lang="cs-CZ" sz="2800" dirty="0"/>
          </a:p>
        </p:txBody>
      </p:sp>
    </p:spTree>
    <p:extLst>
      <p:ext uri="{BB962C8B-B14F-4D97-AF65-F5344CB8AC3E}">
        <p14:creationId xmlns:p14="http://schemas.microsoft.com/office/powerpoint/2010/main" val="157079261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r>
              <a:rPr lang="cs-CZ" b="1" dirty="0">
                <a:solidFill>
                  <a:schemeClr val="accent2"/>
                </a:solidFill>
              </a:rPr>
              <a:t>PREVENCE STRACHU U PACIENTA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dirty="0"/>
              <a:t>Je běžnou reakcí, zejména v situacích, které zahrnují neznámé, bolest nebo obavy o zdraví. Je důležité, aby zdravotnický personál tento strach rozpoznal a přistoupil k pacientovi s </a:t>
            </a:r>
            <a:r>
              <a:rPr lang="cs-CZ" sz="2800" b="1" dirty="0"/>
              <a:t>empatií a pochopením</a:t>
            </a:r>
            <a:r>
              <a:rPr lang="cs-CZ" sz="2800" dirty="0"/>
              <a:t>. 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Vysvětlení situace</a:t>
            </a:r>
            <a:r>
              <a:rPr lang="cs-CZ" sz="2800" dirty="0"/>
              <a:t> – Podrobně a srozumitelně vysvětlete, co se bude dít během vyšetření, zákroku nebo léčby. </a:t>
            </a:r>
            <a:r>
              <a:rPr lang="cs-CZ" sz="2800" b="1" dirty="0"/>
              <a:t>Pacienti často pociťují strach z neznáma</a:t>
            </a:r>
            <a:r>
              <a:rPr lang="cs-CZ" sz="2800" dirty="0"/>
              <a:t>, a jasná komunikace jim může dodat pocit kontroly.</a:t>
            </a:r>
          </a:p>
        </p:txBody>
      </p:sp>
    </p:spTree>
    <p:extLst>
      <p:ext uri="{BB962C8B-B14F-4D97-AF65-F5344CB8AC3E}">
        <p14:creationId xmlns:p14="http://schemas.microsoft.com/office/powerpoint/2010/main" val="13228246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r>
              <a:rPr lang="cs-CZ" b="1" dirty="0">
                <a:solidFill>
                  <a:schemeClr val="accent2"/>
                </a:solidFill>
              </a:rPr>
              <a:t>PREVENCE STRACHU U PACIENTA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Vytvoření důvěryhodného vztahu</a:t>
            </a:r>
            <a:r>
              <a:rPr lang="cs-CZ" sz="2800" dirty="0"/>
              <a:t> – Ukažte, že jste přístupní </a:t>
            </a:r>
            <a:br>
              <a:rPr lang="cs-CZ" sz="2800" dirty="0"/>
            </a:br>
            <a:r>
              <a:rPr lang="cs-CZ" sz="2800" dirty="0"/>
              <a:t>a chápaví. Věnujte pacientovi plnou pozornost, udržujte oční kontakt a buďte laskaví.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Aktivní naslouchání</a:t>
            </a:r>
            <a:r>
              <a:rPr lang="cs-CZ" sz="2800" dirty="0"/>
              <a:t> – Dejte pacientovi prostor, aby vyjádřil své obavy a strachy. Nechte ho mluvit bez přerušení a potvrďte,</a:t>
            </a:r>
            <a:br>
              <a:rPr lang="cs-CZ" sz="2800" dirty="0"/>
            </a:br>
            <a:r>
              <a:rPr lang="cs-CZ" sz="2800" dirty="0"/>
              <a:t> že jeho pocity berete vážně.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Použití uklidňujících technik</a:t>
            </a:r>
            <a:r>
              <a:rPr lang="cs-CZ" sz="2800" dirty="0"/>
              <a:t> – Jemný tón hlasu, klidné prostředí </a:t>
            </a:r>
            <a:br>
              <a:rPr lang="cs-CZ" sz="2800" dirty="0"/>
            </a:br>
            <a:r>
              <a:rPr lang="cs-CZ" sz="2800" dirty="0"/>
              <a:t>a případně dechová cvičení mohou pacientovi pomoci relaxovat</a:t>
            </a:r>
          </a:p>
        </p:txBody>
      </p:sp>
    </p:spTree>
    <p:extLst>
      <p:ext uri="{BB962C8B-B14F-4D97-AF65-F5344CB8AC3E}">
        <p14:creationId xmlns:p14="http://schemas.microsoft.com/office/powerpoint/2010/main" val="81088974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r>
              <a:rPr lang="cs-CZ" b="1" dirty="0">
                <a:solidFill>
                  <a:schemeClr val="accent2"/>
                </a:solidFill>
              </a:rPr>
              <a:t>PREVENCE STRACHU U PACIENTA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Podpora rodiny nebo blízkých</a:t>
            </a:r>
            <a:r>
              <a:rPr lang="cs-CZ" sz="2800" dirty="0"/>
              <a:t> – Pokud to pacientovi vyhovuje, může být přítomnost blízké osoby velkým zdrojem uklidnění.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Podpora důvěry v zdravotní tým</a:t>
            </a:r>
            <a:r>
              <a:rPr lang="cs-CZ" sz="2800" dirty="0"/>
              <a:t> – Ujištění, že pacient je v rukou profesionálů, může zmírnit jeho obavy. Podělte se o pozitivní příklady podobných případů, pokud je to vhodné.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Pochopení individuálních potřeb</a:t>
            </a:r>
            <a:r>
              <a:rPr lang="cs-CZ" sz="2800" dirty="0"/>
              <a:t> – Každý pacient je jedinečný, a proto se zaměřte na jeho konkrétní obavy a přizpůsobte svůj přístup</a:t>
            </a:r>
            <a:endParaRPr lang="cs-CZ" sz="2800" b="1" dirty="0"/>
          </a:p>
        </p:txBody>
      </p:sp>
    </p:spTree>
    <p:extLst>
      <p:ext uri="{BB962C8B-B14F-4D97-AF65-F5344CB8AC3E}">
        <p14:creationId xmlns:p14="http://schemas.microsoft.com/office/powerpoint/2010/main" val="339719713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r>
              <a:rPr lang="cs-CZ" b="1" dirty="0">
                <a:solidFill>
                  <a:schemeClr val="accent2"/>
                </a:solidFill>
              </a:rPr>
              <a:t>KOMUNIKAČNÍ TECHNIKY PŘI ODSTRAŇOVÁNÍ STRACHU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12690" y="1801346"/>
            <a:ext cx="10058400" cy="4023360"/>
          </a:xfrm>
        </p:spPr>
        <p:txBody>
          <a:bodyPr>
            <a:normAutofit/>
          </a:bodyPr>
          <a:lstStyle/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Klidný a vstřícný tón hlasu</a:t>
            </a:r>
            <a:r>
              <a:rPr lang="cs-CZ" sz="2800" dirty="0"/>
              <a:t> – Použijte jemný a uklidňující hlas, aby druhá osoba cítila bezpečí a podporu.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Poskytování informací</a:t>
            </a:r>
            <a:r>
              <a:rPr lang="cs-CZ" sz="2800" dirty="0"/>
              <a:t> – Strach často pramení z neznáma. Vysvětlete situaci jednoduchým a jasným způsobem, aby člověk věděl, co může očekávat.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Aktivní naslouchání</a:t>
            </a:r>
            <a:r>
              <a:rPr lang="cs-CZ" sz="2800" dirty="0"/>
              <a:t> – Dejte druhé osobě prostor vyjádřit své obavy bez přerušování. Povzbuzující odpovědi jako „Rozumím, proč to tak cítíte“ mohou být velmi podpůrné</a:t>
            </a:r>
          </a:p>
        </p:txBody>
      </p:sp>
    </p:spTree>
    <p:extLst>
      <p:ext uri="{BB962C8B-B14F-4D97-AF65-F5344CB8AC3E}">
        <p14:creationId xmlns:p14="http://schemas.microsoft.com/office/powerpoint/2010/main" val="54649145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31C4E0A-B635-4F05-AB14-2AA04D78B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br>
              <a:rPr lang="cs-CZ" b="1" dirty="0">
                <a:solidFill>
                  <a:schemeClr val="accent2"/>
                </a:solidFill>
              </a:rPr>
            </a:br>
            <a:r>
              <a:rPr lang="cs-CZ" b="1" dirty="0">
                <a:solidFill>
                  <a:schemeClr val="accent2"/>
                </a:solidFill>
              </a:rPr>
              <a:t>KOMUNIKAČNÍ TECHNIKY PŘI ODSTRAŇOVÁNÍ STRACHU</a:t>
            </a:r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D7DA093E-2519-4942-A980-8480A490AC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12690" y="1801346"/>
            <a:ext cx="10058400" cy="4023360"/>
          </a:xfrm>
        </p:spPr>
        <p:txBody>
          <a:bodyPr>
            <a:normAutofit/>
          </a:bodyPr>
          <a:lstStyle/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Postupné odstraňování neznámého</a:t>
            </a:r>
            <a:r>
              <a:rPr lang="cs-CZ" sz="2800" dirty="0"/>
              <a:t> – Pokud to situace dovolí, postupujte po menších krocích, aby se strach zmírňoval postupně.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sz="2800" b="1" dirty="0"/>
              <a:t>Vytvoření důvěryhodného vztahu</a:t>
            </a:r>
            <a:r>
              <a:rPr lang="cs-CZ" sz="2800" dirty="0"/>
              <a:t> – Budování důvěry je klíčové. Pokud osoba cítí, že jste na její straně, často se lépe uvolní.</a:t>
            </a:r>
          </a:p>
        </p:txBody>
      </p:sp>
    </p:spTree>
    <p:extLst>
      <p:ext uri="{BB962C8B-B14F-4D97-AF65-F5344CB8AC3E}">
        <p14:creationId xmlns:p14="http://schemas.microsoft.com/office/powerpoint/2010/main" val="58640982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>
                <a:solidFill>
                  <a:schemeClr val="accent2"/>
                </a:solidFill>
              </a:rPr>
              <a:t>DĚKUJI ZA POZORNOST</a:t>
            </a:r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573441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>
            <a:extLst>
              <a:ext uri="{FF2B5EF4-FFF2-40B4-BE49-F238E27FC236}">
                <a16:creationId xmlns:a16="http://schemas.microsoft.com/office/drawing/2014/main" id="{0DBFED57-A6B4-4CF7-B7B1-21CFFD3239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b="1" dirty="0">
                <a:solidFill>
                  <a:srgbClr val="0070C0"/>
                </a:solidFill>
              </a:rPr>
              <a:t>EMPATIE</a:t>
            </a:r>
          </a:p>
        </p:txBody>
      </p:sp>
      <p:sp>
        <p:nvSpPr>
          <p:cNvPr id="5" name="Zástupný symbol pro obsah 4">
            <a:extLst>
              <a:ext uri="{FF2B5EF4-FFF2-40B4-BE49-F238E27FC236}">
                <a16:creationId xmlns:a16="http://schemas.microsoft.com/office/drawing/2014/main" id="{66EBC29E-BD06-440C-9F0B-F6F7F2BCE2B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234000" indent="-234000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tx1"/>
                </a:solidFill>
              </a:rPr>
              <a:t>Schopnost vcítění, pochopení - </a:t>
            </a:r>
            <a:r>
              <a:rPr lang="cs-CZ" sz="2800" b="1" dirty="0"/>
              <a:t>schopnost vcítit se </a:t>
            </a:r>
            <a:r>
              <a:rPr lang="cs-CZ" sz="2800" dirty="0"/>
              <a:t>do pocitů </a:t>
            </a:r>
            <a:br>
              <a:rPr lang="cs-CZ" sz="2800" dirty="0"/>
            </a:br>
            <a:r>
              <a:rPr lang="cs-CZ" sz="2800" dirty="0"/>
              <a:t>a potřeb pacienta, je základem důvěry a porozumění.</a:t>
            </a:r>
            <a:endParaRPr lang="cs-CZ" sz="2800" b="1" dirty="0">
              <a:solidFill>
                <a:schemeClr val="tx1"/>
              </a:solidFill>
            </a:endParaRPr>
          </a:p>
          <a:p>
            <a:pPr marL="234000" indent="-234000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Wingdings" panose="05000000000000000000" pitchFamily="2" charset="2"/>
              <a:buChar char="§"/>
            </a:pPr>
            <a:r>
              <a:rPr lang="cs-CZ" sz="2800" b="1" dirty="0">
                <a:solidFill>
                  <a:schemeClr val="tx1"/>
                </a:solidFill>
              </a:rPr>
              <a:t>Altruismus -</a:t>
            </a:r>
            <a:r>
              <a:rPr lang="cs-CZ" sz="2800" dirty="0"/>
              <a:t>je postoj nebo jednání, kdy </a:t>
            </a:r>
            <a:r>
              <a:rPr lang="cs-CZ" sz="2800" b="1" dirty="0"/>
              <a:t>člověk nezištně pomáhá ostatním</a:t>
            </a:r>
            <a:r>
              <a:rPr lang="cs-CZ" sz="2800" dirty="0"/>
              <a:t>, aniž by očekával něco na oplátku. Zahrnuje empatické myšlení a snahu přispět k dobru druhých.</a:t>
            </a:r>
            <a:endParaRPr lang="cs-CZ" sz="2800" b="1" dirty="0">
              <a:solidFill>
                <a:schemeClr val="tx1"/>
              </a:solidFill>
            </a:endParaRPr>
          </a:p>
          <a:p>
            <a:pPr marL="68580" indent="0">
              <a:buNone/>
            </a:pPr>
            <a:endParaRPr lang="cs-CZ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90954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ext Box 2">
            <a:extLst>
              <a:ext uri="{FF2B5EF4-FFF2-40B4-BE49-F238E27FC236}">
                <a16:creationId xmlns:a16="http://schemas.microsoft.com/office/drawing/2014/main" id="{09E9138C-C52E-4165-864F-D0CEAA306D0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14400" y="452761"/>
            <a:ext cx="9055842" cy="8309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1pPr>
            <a:lvl2pPr marL="742950" indent="-28575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2pPr>
            <a:lvl3pPr marL="11430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3pPr>
            <a:lvl4pPr marL="16002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4pPr>
            <a:lvl5pPr marL="20574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9pPr>
          </a:lstStyle>
          <a:p>
            <a:pPr eaLnBrk="1" hangingPunct="1"/>
            <a:r>
              <a:rPr lang="cs-CZ" altLang="cs-CZ" sz="4800" b="1" dirty="0">
                <a:solidFill>
                  <a:schemeClr val="accent1"/>
                </a:solidFill>
                <a:latin typeface="+mj-lt"/>
              </a:rPr>
              <a:t>INTERPERSONÁLNÍ TYPY CHOVÁNÍ</a:t>
            </a:r>
          </a:p>
        </p:txBody>
      </p:sp>
      <p:sp>
        <p:nvSpPr>
          <p:cNvPr id="37891" name="Text Box 3">
            <a:extLst>
              <a:ext uri="{FF2B5EF4-FFF2-40B4-BE49-F238E27FC236}">
                <a16:creationId xmlns:a16="http://schemas.microsoft.com/office/drawing/2014/main" id="{7B4E3696-94EE-437C-A9B3-C9BDCB3AC85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20931" y="1384917"/>
            <a:ext cx="9802937" cy="56528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1pPr>
            <a:lvl2pPr marL="742950" indent="-28575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2pPr>
            <a:lvl3pPr marL="11430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3pPr>
            <a:lvl4pPr marL="16002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4pPr>
            <a:lvl5pPr marL="20574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buClr>
                <a:schemeClr val="accent2"/>
              </a:buClr>
            </a:pPr>
            <a:endParaRPr lang="cs-CZ" altLang="cs-CZ" sz="2800" dirty="0"/>
          </a:p>
          <a:p>
            <a:pPr eaLnBrk="1" hangingPunct="1">
              <a:spcAft>
                <a:spcPts val="1800"/>
              </a:spcAft>
              <a:buClr>
                <a:schemeClr val="accent2"/>
              </a:buClr>
            </a:pPr>
            <a:r>
              <a:rPr lang="cs-CZ" altLang="cs-CZ" sz="2400" b="1" dirty="0">
                <a:solidFill>
                  <a:schemeClr val="accent1"/>
                </a:solidFill>
                <a:latin typeface="+mn-lt"/>
              </a:rPr>
              <a:t>SUBMISIVNÍ</a:t>
            </a:r>
            <a:r>
              <a:rPr lang="cs-CZ" altLang="cs-CZ" sz="2400" b="1" dirty="0">
                <a:latin typeface="+mn-lt"/>
              </a:rPr>
              <a:t> - Nerad rozhoduje, přenechává vedení</a:t>
            </a:r>
          </a:p>
          <a:p>
            <a:pPr marL="892800" indent="-234000" eaLnBrk="1" hangingPunct="1">
              <a:spcAft>
                <a:spcPts val="1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400" dirty="0">
                <a:latin typeface="+mn-lt"/>
              </a:rPr>
              <a:t>Vlastnosti: </a:t>
            </a:r>
            <a:r>
              <a:rPr lang="cs-CZ" altLang="cs-CZ" sz="2400" b="1" dirty="0">
                <a:latin typeface="+mn-lt"/>
              </a:rPr>
              <a:t>závislost, nerozhodnost, nedostatek sebevědomí, pasivita</a:t>
            </a:r>
          </a:p>
          <a:p>
            <a:pPr marL="892800" indent="-234000" eaLnBrk="1" hangingPunct="1">
              <a:spcAft>
                <a:spcPts val="1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400" dirty="0">
                <a:latin typeface="+mn-lt"/>
              </a:rPr>
              <a:t>Zaměření: </a:t>
            </a:r>
            <a:r>
              <a:rPr lang="cs-CZ" altLang="cs-CZ" sz="2400" b="1" dirty="0">
                <a:latin typeface="+mn-lt"/>
              </a:rPr>
              <a:t>ochota být veden, vyhýbat se konfrontacím, </a:t>
            </a:r>
          </a:p>
          <a:p>
            <a:pPr>
              <a:spcBef>
                <a:spcPts val="800"/>
              </a:spcBef>
              <a:spcAft>
                <a:spcPts val="800"/>
              </a:spcAft>
            </a:pPr>
            <a:r>
              <a:rPr lang="cs-CZ" altLang="cs-CZ" sz="2400" b="1" dirty="0">
                <a:solidFill>
                  <a:schemeClr val="accent1"/>
                </a:solidFill>
                <a:latin typeface="+mn-lt"/>
              </a:rPr>
              <a:t>DOMINANTNÍ</a:t>
            </a:r>
            <a:r>
              <a:rPr lang="cs-CZ" altLang="cs-CZ" sz="2400" b="1" dirty="0">
                <a:latin typeface="+mn-lt"/>
              </a:rPr>
              <a:t> </a:t>
            </a:r>
            <a:r>
              <a:rPr lang="cs-CZ" altLang="cs-CZ" sz="2400" b="1" dirty="0">
                <a:latin typeface="+mn-lt"/>
                <a:cs typeface="Calibri" panose="020F0502020204030204" pitchFamily="34" charset="0"/>
              </a:rPr>
              <a:t>- touží po moci a chce být vždy první</a:t>
            </a:r>
          </a:p>
          <a:p>
            <a:pPr marL="892800" indent="-234000" eaLnBrk="1" hangingPunct="1"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400" dirty="0">
                <a:latin typeface="+mn-lt"/>
                <a:cs typeface="Calibri" panose="020F0502020204030204" pitchFamily="34" charset="0"/>
              </a:rPr>
              <a:t>Vlastnosti: </a:t>
            </a:r>
            <a:r>
              <a:rPr lang="cs-CZ" altLang="cs-CZ" sz="2400" b="1" dirty="0">
                <a:solidFill>
                  <a:prstClr val="black"/>
                </a:solidFill>
                <a:latin typeface="+mn-lt"/>
                <a:cs typeface="Calibri" panose="020F0502020204030204" pitchFamily="34" charset="0"/>
              </a:rPr>
              <a:t>iniciativa, rozhodnost,</a:t>
            </a:r>
            <a:r>
              <a:rPr lang="cs-CZ" altLang="cs-CZ" sz="2400" b="1" dirty="0">
                <a:latin typeface="+mn-lt"/>
                <a:cs typeface="Calibri" panose="020F0502020204030204" pitchFamily="34" charset="0"/>
              </a:rPr>
              <a:t> energičnost, nezávislost</a:t>
            </a:r>
          </a:p>
          <a:p>
            <a:pPr marL="892800" indent="-234000" eaLnBrk="1" hangingPunct="1"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400" dirty="0">
                <a:latin typeface="+mn-lt"/>
                <a:cs typeface="Calibri" panose="020F0502020204030204" pitchFamily="34" charset="0"/>
              </a:rPr>
              <a:t>Zaměření:</a:t>
            </a:r>
            <a:r>
              <a:rPr lang="cs-CZ" altLang="cs-CZ" sz="2400" b="1" dirty="0">
                <a:latin typeface="+mn-lt"/>
                <a:cs typeface="Calibri" panose="020F0502020204030204" pitchFamily="34" charset="0"/>
              </a:rPr>
              <a:t> - na cíl, motivuje sám sebe</a:t>
            </a:r>
          </a:p>
          <a:p>
            <a:pPr marL="892800" indent="-234000" eaLnBrk="1" hangingPunct="1"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endParaRPr lang="cs-CZ" altLang="cs-CZ" sz="2400" b="1" dirty="0">
              <a:latin typeface="+mn-lt"/>
              <a:cs typeface="Calibri" panose="020F0502020204030204" pitchFamily="34" charset="0"/>
            </a:endParaRPr>
          </a:p>
          <a:p>
            <a:pPr marL="892800" indent="-234000" eaLnBrk="1" hangingPunct="1">
              <a:spcAft>
                <a:spcPts val="1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endParaRPr lang="cs-CZ" altLang="cs-CZ" sz="2000" b="1" dirty="0">
              <a:latin typeface="+mn-lt"/>
            </a:endParaRPr>
          </a:p>
          <a:p>
            <a:pPr marL="457200" indent="-457200" eaLnBrk="1" hangingPunct="1">
              <a:spcAft>
                <a:spcPts val="1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endParaRPr lang="cs-CZ" altLang="cs-CZ" b="1" dirty="0">
              <a:latin typeface="+mn-lt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ext Box 2">
            <a:extLst>
              <a:ext uri="{FF2B5EF4-FFF2-40B4-BE49-F238E27FC236}">
                <a16:creationId xmlns:a16="http://schemas.microsoft.com/office/drawing/2014/main" id="{09E9138C-C52E-4165-864F-D0CEAA306D0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41033" y="479394"/>
            <a:ext cx="9055842" cy="8309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1pPr>
            <a:lvl2pPr marL="742950" indent="-28575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2pPr>
            <a:lvl3pPr marL="11430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3pPr>
            <a:lvl4pPr marL="16002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4pPr>
            <a:lvl5pPr marL="20574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9pPr>
          </a:lstStyle>
          <a:p>
            <a:pPr eaLnBrk="1" hangingPunct="1"/>
            <a:r>
              <a:rPr lang="cs-CZ" altLang="cs-CZ" sz="4800" b="1" dirty="0">
                <a:solidFill>
                  <a:schemeClr val="accent1"/>
                </a:solidFill>
                <a:latin typeface="+mj-lt"/>
              </a:rPr>
              <a:t>INTERPERSONÁLNÍ TYPY CHOVÁNÍ</a:t>
            </a:r>
          </a:p>
        </p:txBody>
      </p:sp>
      <p:sp>
        <p:nvSpPr>
          <p:cNvPr id="37891" name="Text Box 3">
            <a:extLst>
              <a:ext uri="{FF2B5EF4-FFF2-40B4-BE49-F238E27FC236}">
                <a16:creationId xmlns:a16="http://schemas.microsoft.com/office/drawing/2014/main" id="{7B4E3696-94EE-437C-A9B3-C9BDCB3AC85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52255" y="1731145"/>
            <a:ext cx="9616507" cy="4437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1pPr>
            <a:lvl2pPr marL="742950" indent="-28575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2pPr>
            <a:lvl3pPr marL="11430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3pPr>
            <a:lvl4pPr marL="16002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4pPr>
            <a:lvl5pPr marL="2057400" indent="-228600" eaLnBrk="0" hangingPunct="0"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tx1"/>
                </a:solidFill>
                <a:latin typeface="Verdana" panose="020B0604030504040204" pitchFamily="34" charset="0"/>
              </a:defRPr>
            </a:lvl9pPr>
          </a:lstStyle>
          <a:p>
            <a:pPr eaLnBrk="1" hangingPunct="1">
              <a:spcAft>
                <a:spcPts val="1800"/>
              </a:spcAft>
              <a:buClr>
                <a:schemeClr val="accent2"/>
              </a:buClr>
            </a:pPr>
            <a:r>
              <a:rPr lang="cs-CZ" altLang="cs-CZ" sz="2400" b="1" dirty="0">
                <a:solidFill>
                  <a:schemeClr val="accent1"/>
                </a:solidFill>
                <a:latin typeface="+mn-lt"/>
              </a:rPr>
              <a:t>NEPŘÁTELSKÝ</a:t>
            </a:r>
          </a:p>
          <a:p>
            <a:pPr marL="892800" indent="-230400" eaLnBrk="1" hangingPunct="1">
              <a:spcAft>
                <a:spcPts val="1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400" dirty="0">
                <a:latin typeface="+mn-lt"/>
              </a:rPr>
              <a:t>Vlastnosti: </a:t>
            </a:r>
            <a:r>
              <a:rPr lang="cs-CZ" altLang="cs-CZ" sz="2400" b="1" dirty="0">
                <a:latin typeface="+mn-lt"/>
              </a:rPr>
              <a:t>sobecký, </a:t>
            </a:r>
            <a:r>
              <a:rPr lang="cs-CZ" altLang="cs-CZ" sz="2400" dirty="0">
                <a:latin typeface="+mn-lt"/>
              </a:rPr>
              <a:t>ostatní znamenají méně než já,  </a:t>
            </a:r>
            <a:r>
              <a:rPr lang="cs-CZ" altLang="cs-CZ" sz="2400" b="1" dirty="0">
                <a:latin typeface="+mn-lt"/>
              </a:rPr>
              <a:t>Necitlivost</a:t>
            </a:r>
            <a:br>
              <a:rPr lang="cs-CZ" altLang="cs-CZ" sz="2400" b="1" dirty="0">
                <a:latin typeface="+mn-lt"/>
              </a:rPr>
            </a:br>
            <a:r>
              <a:rPr lang="cs-CZ" altLang="cs-CZ" sz="2400" dirty="0">
                <a:latin typeface="+mn-lt"/>
              </a:rPr>
              <a:t> k potřebám ostatních</a:t>
            </a:r>
          </a:p>
          <a:p>
            <a:pPr marL="892800" indent="-234000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400" dirty="0">
                <a:latin typeface="+mn-lt"/>
              </a:rPr>
              <a:t>Zaměření:</a:t>
            </a:r>
            <a:r>
              <a:rPr lang="cs-CZ" altLang="cs-CZ" sz="2400" b="1" dirty="0">
                <a:latin typeface="+mn-lt"/>
              </a:rPr>
              <a:t> orientace na sebe</a:t>
            </a:r>
          </a:p>
          <a:p>
            <a:pPr>
              <a:lnSpc>
                <a:spcPct val="150000"/>
              </a:lnSpc>
            </a:pPr>
            <a:r>
              <a:rPr lang="cs-CZ" altLang="cs-CZ" sz="2400" b="1" dirty="0">
                <a:solidFill>
                  <a:schemeClr val="accent1"/>
                </a:solidFill>
                <a:latin typeface="+mn-lt"/>
              </a:rPr>
              <a:t>PŘÁTELSKÝ</a:t>
            </a:r>
          </a:p>
          <a:p>
            <a:pPr marL="892800" indent="-230400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cs-CZ" altLang="cs-CZ" sz="2400" b="1" dirty="0">
                <a:solidFill>
                  <a:schemeClr val="accent1"/>
                </a:solidFill>
                <a:latin typeface="+mj-lt"/>
              </a:rPr>
              <a:t> </a:t>
            </a:r>
            <a:r>
              <a:rPr lang="cs-CZ" altLang="cs-CZ" sz="2400" dirty="0">
                <a:latin typeface="+mn-lt"/>
              </a:rPr>
              <a:t>Vlastnosti: </a:t>
            </a:r>
            <a:r>
              <a:rPr lang="cs-CZ" altLang="cs-CZ" sz="2400" b="1" dirty="0">
                <a:latin typeface="+mn-lt"/>
              </a:rPr>
              <a:t>Starost o druhé, citlivost k potřebám</a:t>
            </a:r>
          </a:p>
          <a:p>
            <a:pPr marL="892800" indent="-234000"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400" b="1" dirty="0">
                <a:latin typeface="+mn-lt"/>
              </a:rPr>
              <a:t> </a:t>
            </a:r>
            <a:r>
              <a:rPr lang="cs-CZ" altLang="cs-CZ" sz="2400" dirty="0">
                <a:latin typeface="+mn-lt"/>
              </a:rPr>
              <a:t>Zaměření : </a:t>
            </a:r>
            <a:r>
              <a:rPr lang="cs-CZ" altLang="cs-CZ" sz="2400" b="1" dirty="0">
                <a:latin typeface="+mn-lt"/>
              </a:rPr>
              <a:t>orientace na vzájemný zisk</a:t>
            </a:r>
          </a:p>
          <a:p>
            <a:pPr marL="457200" indent="-457200" eaLnBrk="1" hangingPunct="1">
              <a:spcAft>
                <a:spcPts val="1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endParaRPr lang="cs-CZ" altLang="cs-CZ" b="1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1393845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18" name="Text Box 2"/>
          <p:cNvSpPr txBox="1">
            <a:spLocks noChangeArrowheads="1"/>
          </p:cNvSpPr>
          <p:nvPr/>
        </p:nvSpPr>
        <p:spPr bwMode="auto">
          <a:xfrm>
            <a:off x="1946787" y="648930"/>
            <a:ext cx="8902957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cs-CZ" sz="3600" b="1" dirty="0">
                <a:solidFill>
                  <a:schemeClr val="accent2"/>
                </a:solidFill>
              </a:rPr>
              <a:t>TYPOLOGIE OSOBNOSTI PACIENTŮ</a:t>
            </a:r>
          </a:p>
        </p:txBody>
      </p:sp>
      <p:sp>
        <p:nvSpPr>
          <p:cNvPr id="111619" name="Text Box 3"/>
          <p:cNvSpPr txBox="1">
            <a:spLocks noChangeArrowheads="1"/>
          </p:cNvSpPr>
          <p:nvPr/>
        </p:nvSpPr>
        <p:spPr bwMode="auto">
          <a:xfrm>
            <a:off x="1597981" y="1597981"/>
            <a:ext cx="9925235" cy="31700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cs-CZ" sz="2800" b="1" u="sng" dirty="0">
                <a:solidFill>
                  <a:schemeClr val="accent2"/>
                </a:solidFill>
              </a:rPr>
              <a:t>SUBMISIVNÍ</a:t>
            </a:r>
          </a:p>
          <a:p>
            <a:pPr marL="234000" indent="-234000"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sz="2800" b="1" dirty="0"/>
              <a:t>Nerad rozhoduje, přenechává  vedení</a:t>
            </a:r>
          </a:p>
          <a:p>
            <a:pPr marL="234000" indent="-234000"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sz="2800" b="1" dirty="0"/>
              <a:t>Závislý, nerozhodný, nedostatek sebevědomí, pasivita</a:t>
            </a:r>
          </a:p>
          <a:p>
            <a:pPr marL="234000" indent="-234000"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sz="2800" b="1" dirty="0"/>
              <a:t>Ochotný být veden, vyhýbá se konfrontacím, cíle </a:t>
            </a:r>
            <a:br>
              <a:rPr lang="cs-CZ" sz="2800" b="1" dirty="0"/>
            </a:br>
            <a:r>
              <a:rPr lang="cs-CZ" sz="2800" b="1" dirty="0"/>
              <a:t>a motivace od druhých</a:t>
            </a:r>
          </a:p>
          <a:p>
            <a:pPr>
              <a:buClr>
                <a:schemeClr val="accent2"/>
              </a:buClr>
            </a:pPr>
            <a:endParaRPr lang="cs-CZ" sz="2000" b="1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18" name="Text Box 2"/>
          <p:cNvSpPr txBox="1">
            <a:spLocks noChangeArrowheads="1"/>
          </p:cNvSpPr>
          <p:nvPr/>
        </p:nvSpPr>
        <p:spPr bwMode="auto">
          <a:xfrm>
            <a:off x="1946787" y="648930"/>
            <a:ext cx="8902957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cs-CZ" sz="3600" b="1" dirty="0">
                <a:solidFill>
                  <a:schemeClr val="accent2"/>
                </a:solidFill>
              </a:rPr>
              <a:t>TYPOLOGIE OSOBNOSTI PACIENTŮ</a:t>
            </a:r>
          </a:p>
        </p:txBody>
      </p:sp>
      <p:sp>
        <p:nvSpPr>
          <p:cNvPr id="111619" name="Text Box 3"/>
          <p:cNvSpPr txBox="1">
            <a:spLocks noChangeArrowheads="1"/>
          </p:cNvSpPr>
          <p:nvPr/>
        </p:nvSpPr>
        <p:spPr bwMode="auto">
          <a:xfrm>
            <a:off x="1597981" y="1597981"/>
            <a:ext cx="9925235" cy="41344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</a:pPr>
            <a:r>
              <a:rPr lang="cs-CZ" altLang="cs-CZ" sz="2800" b="1" u="sng" dirty="0">
                <a:solidFill>
                  <a:schemeClr val="accent2"/>
                </a:solidFill>
              </a:rPr>
              <a:t>AGRESIVNÍ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Signalizuje nejen nespolupráci, ale také ohrožení. Vyvolává okamžitou instinktivní reflexní odpověď, která má charakter stresové reakce typu „útok nebo útěk“.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V kontaktu s tímto pacientem je důležité jednat klidně </a:t>
            </a:r>
            <a:b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</a:b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a uvážlivě.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Pacient může mít na svou agresi tzv. oprávněný nárok</a:t>
            </a: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. </a:t>
            </a:r>
            <a:endParaRPr lang="cs-CZ" altLang="cs-CZ" sz="2800" dirty="0"/>
          </a:p>
          <a:p>
            <a:pPr>
              <a:buClr>
                <a:schemeClr val="accent2"/>
              </a:buClr>
            </a:pPr>
            <a:endParaRPr lang="cs-CZ" sz="2000" b="1" dirty="0"/>
          </a:p>
        </p:txBody>
      </p:sp>
    </p:spTree>
    <p:extLst>
      <p:ext uri="{BB962C8B-B14F-4D97-AF65-F5344CB8AC3E}">
        <p14:creationId xmlns:p14="http://schemas.microsoft.com/office/powerpoint/2010/main" val="28810480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>
          <a:xfrm>
            <a:off x="1445342" y="560440"/>
            <a:ext cx="9312303" cy="1276110"/>
          </a:xfrm>
        </p:spPr>
        <p:txBody>
          <a:bodyPr>
            <a:normAutofit/>
          </a:bodyPr>
          <a:lstStyle/>
          <a:p>
            <a:r>
              <a:rPr lang="cs-CZ" altLang="cs-CZ" sz="3600" b="1" dirty="0">
                <a:solidFill>
                  <a:schemeClr val="accent2"/>
                </a:solidFill>
              </a:rPr>
              <a:t>TYPOLOGIE  OSOBNOSTI PACIENTŮ</a:t>
            </a:r>
            <a:br>
              <a:rPr lang="cs-CZ" altLang="cs-CZ" sz="3600" b="1" dirty="0">
                <a:solidFill>
                  <a:schemeClr val="accent2"/>
                </a:solidFill>
              </a:rPr>
            </a:br>
            <a:endParaRPr lang="cs-CZ" altLang="cs-CZ" sz="3600" b="1" u="sng" dirty="0">
              <a:solidFill>
                <a:schemeClr val="accent2"/>
              </a:solidFill>
            </a:endParaRPr>
          </a:p>
        </p:txBody>
      </p:sp>
      <p:sp>
        <p:nvSpPr>
          <p:cNvPr id="68611" name="Rectangle 3"/>
          <p:cNvSpPr>
            <a:spLocks noGrp="1" noChangeArrowheads="1"/>
          </p:cNvSpPr>
          <p:nvPr>
            <p:ph idx="1"/>
          </p:nvPr>
        </p:nvSpPr>
        <p:spPr>
          <a:xfrm>
            <a:off x="976543" y="1926454"/>
            <a:ext cx="10227075" cy="4169546"/>
          </a:xfrm>
        </p:spPr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spcBef>
                <a:spcPts val="1800"/>
              </a:spcBef>
              <a:buNone/>
            </a:pPr>
            <a:r>
              <a:rPr lang="cs-CZ" altLang="cs-CZ" sz="2800" b="1" u="sng" dirty="0">
                <a:solidFill>
                  <a:schemeClr val="accent2"/>
                </a:solidFill>
              </a:rPr>
              <a:t>ÚZKOSTNÝ 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Tento pacient </a:t>
            </a: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předvádí „zvětšeninu“ pocitů</a:t>
            </a: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, s nimiž většina lidí vchází do ordinace. Dožaduje pocitů bezpečí a jistoty, ochrany, uklidnění a podpory. Často to činí nevhodným způsobem a vyvolává odmítavou odpověď.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Profesionální povinností zdravotníka je </a:t>
            </a: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snížit</a:t>
            </a: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 </a:t>
            </a: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hladinu</a:t>
            </a: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 </a:t>
            </a: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úzkosti </a:t>
            </a: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svým přístupem k pacientovi (vlídný a</a:t>
            </a: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 </a:t>
            </a: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pevný), vysvětlením situace, dovolit pacientovi mít pocit kontroly nad situací.</a:t>
            </a:r>
          </a:p>
          <a:p>
            <a:pPr marL="8928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endParaRPr lang="cs-CZ" altLang="cs-CZ" dirty="0">
              <a:solidFill>
                <a:srgbClr val="000000"/>
              </a:solidFill>
              <a:cs typeface="Times New Roman" panose="02020603050405020304" pitchFamily="18" charset="0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cs-CZ" altLang="cs-CZ" sz="2800" dirty="0"/>
          </a:p>
        </p:txBody>
      </p:sp>
    </p:spTree>
    <p:extLst>
      <p:ext uri="{BB962C8B-B14F-4D97-AF65-F5344CB8AC3E}">
        <p14:creationId xmlns:p14="http://schemas.microsoft.com/office/powerpoint/2010/main" val="29437734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>
          <a:xfrm>
            <a:off x="1445342" y="560440"/>
            <a:ext cx="9312303" cy="1276110"/>
          </a:xfrm>
        </p:spPr>
        <p:txBody>
          <a:bodyPr>
            <a:normAutofit/>
          </a:bodyPr>
          <a:lstStyle/>
          <a:p>
            <a:r>
              <a:rPr lang="cs-CZ" altLang="cs-CZ" sz="3600" b="1" dirty="0">
                <a:solidFill>
                  <a:schemeClr val="accent2"/>
                </a:solidFill>
              </a:rPr>
              <a:t>TYPOLOGIE  OSOBNOSTI PACIENTŮ</a:t>
            </a:r>
            <a:br>
              <a:rPr lang="cs-CZ" altLang="cs-CZ" sz="3600" b="1" dirty="0">
                <a:solidFill>
                  <a:schemeClr val="accent2"/>
                </a:solidFill>
              </a:rPr>
            </a:br>
            <a:endParaRPr lang="cs-CZ" altLang="cs-CZ" sz="3600" b="1" u="sng" dirty="0">
              <a:solidFill>
                <a:schemeClr val="accent2"/>
              </a:solidFill>
            </a:endParaRPr>
          </a:p>
        </p:txBody>
      </p:sp>
      <p:sp>
        <p:nvSpPr>
          <p:cNvPr id="68611" name="Rectangle 3"/>
          <p:cNvSpPr>
            <a:spLocks noGrp="1" noChangeArrowheads="1"/>
          </p:cNvSpPr>
          <p:nvPr>
            <p:ph idx="1"/>
          </p:nvPr>
        </p:nvSpPr>
        <p:spPr>
          <a:xfrm>
            <a:off x="896645" y="1908698"/>
            <a:ext cx="10306974" cy="4388862"/>
          </a:xfrm>
        </p:spPr>
        <p:txBody>
          <a:bodyPr>
            <a:normAutofit/>
          </a:bodyPr>
          <a:lstStyle/>
          <a:p>
            <a:pPr marL="0" indent="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None/>
            </a:pPr>
            <a:r>
              <a:rPr lang="cs-CZ" altLang="cs-CZ" sz="2800" b="1" u="sng" dirty="0">
                <a:solidFill>
                  <a:schemeClr val="accent2"/>
                </a:solidFill>
                <a:cs typeface="Times New Roman" panose="02020603050405020304" pitchFamily="18" charset="0"/>
              </a:rPr>
              <a:t>DEPRESIVNÍ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Deprese je nemoc, ničí náladu, zpomaluje psychomotorické tempo, kazí radost ze života. Depresivní člověk </a:t>
            </a: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vypadá smutně, bez zájmu</a:t>
            </a: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, </a:t>
            </a:r>
            <a:r>
              <a:rPr lang="cs-CZ" altLang="cs-CZ" sz="2800" b="1" dirty="0">
                <a:solidFill>
                  <a:srgbClr val="000000"/>
                </a:solidFill>
                <a:cs typeface="Times New Roman" panose="02020603050405020304" pitchFamily="18" charset="0"/>
              </a:rPr>
              <a:t>bez chuti spolupracovat</a:t>
            </a: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, nevidí žádnou perspektivu.</a:t>
            </a:r>
          </a:p>
          <a:p>
            <a:pPr marL="2340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r>
              <a:rPr lang="cs-CZ" altLang="cs-CZ" sz="2800" dirty="0">
                <a:solidFill>
                  <a:srgbClr val="000000"/>
                </a:solidFill>
                <a:cs typeface="Times New Roman" panose="02020603050405020304" pitchFamily="18" charset="0"/>
              </a:rPr>
              <a:t>Může nás popuzovat, vadí nám jeho neochota, máme dojem, že by stačilo více vůle z jeho strany, aby se situace zlepšila.</a:t>
            </a:r>
          </a:p>
          <a:p>
            <a:pPr marL="892800" indent="-234000">
              <a:lnSpc>
                <a:spcPct val="100000"/>
              </a:lnSpc>
              <a:spcBef>
                <a:spcPts val="800"/>
              </a:spcBef>
              <a:spcAft>
                <a:spcPts val="800"/>
              </a:spcAft>
              <a:buFont typeface="Wingdings" panose="05000000000000000000" pitchFamily="2" charset="2"/>
              <a:buChar char="§"/>
            </a:pPr>
            <a:endParaRPr lang="cs-CZ" altLang="cs-CZ" dirty="0">
              <a:solidFill>
                <a:srgbClr val="000000"/>
              </a:solidFill>
              <a:cs typeface="Times New Roman" panose="02020603050405020304" pitchFamily="18" charset="0"/>
            </a:endParaRPr>
          </a:p>
          <a:p>
            <a:pPr>
              <a:lnSpc>
                <a:spcPct val="90000"/>
              </a:lnSpc>
              <a:buFontTx/>
              <a:buNone/>
            </a:pPr>
            <a:endParaRPr lang="cs-CZ" altLang="cs-CZ" sz="2800" dirty="0"/>
          </a:p>
        </p:txBody>
      </p:sp>
    </p:spTree>
    <p:extLst>
      <p:ext uri="{BB962C8B-B14F-4D97-AF65-F5344CB8AC3E}">
        <p14:creationId xmlns:p14="http://schemas.microsoft.com/office/powerpoint/2010/main" val="1920343109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ktiva">
  <a:themeElements>
    <a:clrScheme name="Modrá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Retrospektiva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ktiv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ppt/theme/theme2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23F4AECD54B67E47862AB14566E8592B" ma:contentTypeVersion="12" ma:contentTypeDescription="Vytvoří nový dokument" ma:contentTypeScope="" ma:versionID="dc05a02441763500345bc54f25ccac5e">
  <xsd:schema xmlns:xsd="http://www.w3.org/2001/XMLSchema" xmlns:xs="http://www.w3.org/2001/XMLSchema" xmlns:p="http://schemas.microsoft.com/office/2006/metadata/properties" xmlns:ns2="cbefea44-e136-4179-aaed-838712420fe3" xmlns:ns3="a5cc325b-3808-46fd-ba12-9be4b2bbba49" targetNamespace="http://schemas.microsoft.com/office/2006/metadata/properties" ma:root="true" ma:fieldsID="292d38a1adf511b0d7f3e2ead60c4386" ns2:_="" ns3:_="">
    <xsd:import namespace="cbefea44-e136-4179-aaed-838712420fe3"/>
    <xsd:import namespace="a5cc325b-3808-46fd-ba12-9be4b2bbba49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befea44-e136-4179-aaed-838712420fe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5cc325b-3808-46fd-ba12-9be4b2bbba49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dílí se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dílené s podrobnostmi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F70A0AB-9693-4175-B1F9-F3BB842973AF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B3D8EA54-FCDE-4C53-BC95-F76FE7115B9B}">
  <ds:schemaRefs>
    <ds:schemaRef ds:uri="http://schemas.microsoft.com/office/infopath/2007/PartnerControls"/>
    <ds:schemaRef ds:uri="http://schemas.microsoft.com/office/2006/metadata/properties"/>
    <ds:schemaRef ds:uri="http://purl.org/dc/elements/1.1/"/>
    <ds:schemaRef ds:uri="http://purl.org/dc/terms/"/>
    <ds:schemaRef ds:uri="cbefea44-e136-4179-aaed-838712420fe3"/>
    <ds:schemaRef ds:uri="http://schemas.microsoft.com/office/2006/documentManagement/types"/>
    <ds:schemaRef ds:uri="http://purl.org/dc/dcmitype/"/>
    <ds:schemaRef ds:uri="a5cc325b-3808-46fd-ba12-9be4b2bbba49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88069998-83D9-463B-A104-72ED1268F5E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befea44-e136-4179-aaed-838712420fe3"/>
    <ds:schemaRef ds:uri="a5cc325b-3808-46fd-ba12-9be4b2bbba4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727</TotalTime>
  <Words>1744</Words>
  <Application>Microsoft Office PowerPoint</Application>
  <PresentationFormat>Širokoúhlá obrazovka</PresentationFormat>
  <Paragraphs>119</Paragraphs>
  <Slides>26</Slides>
  <Notes>4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26</vt:i4>
      </vt:variant>
    </vt:vector>
  </HeadingPairs>
  <TitlesOfParts>
    <vt:vector size="32" baseType="lpstr">
      <vt:lpstr>Calibri</vt:lpstr>
      <vt:lpstr>Calibri Light</vt:lpstr>
      <vt:lpstr>Times New Roman</vt:lpstr>
      <vt:lpstr>Verdana</vt:lpstr>
      <vt:lpstr>Wingdings</vt:lpstr>
      <vt:lpstr>Retrospektiva</vt:lpstr>
      <vt:lpstr>KOMUNIKACE  VE ZDRAVOTNICTVÍ</vt:lpstr>
      <vt:lpstr>DETERMINANTY EFEKTIVNÍ KOMUNIKACE VE ZDRAVOTNICTVÍ</vt:lpstr>
      <vt:lpstr>EMPATIE</vt:lpstr>
      <vt:lpstr>Prezentace aplikace PowerPoint</vt:lpstr>
      <vt:lpstr>Prezentace aplikace PowerPoint</vt:lpstr>
      <vt:lpstr>Prezentace aplikace PowerPoint</vt:lpstr>
      <vt:lpstr>Prezentace aplikace PowerPoint</vt:lpstr>
      <vt:lpstr>TYPOLOGIE  OSOBNOSTI PACIENTŮ </vt:lpstr>
      <vt:lpstr>TYPOLOGIE  OSOBNOSTI PACIENTŮ </vt:lpstr>
      <vt:lpstr>TYPOLOGIE OSOBNOSTI PACIENTŮ </vt:lpstr>
      <vt:lpstr>NEDIREKTIVNÍ KOMUNIKACE</vt:lpstr>
      <vt:lpstr>KLÍČOVÉ PRVKY NEDIREKTIVNÍ KOMUNIKACE</vt:lpstr>
      <vt:lpstr>ZRCADLENÍ V KOMUNIKACI</vt:lpstr>
      <vt:lpstr>ZRCADLENÍ V KOMUNIKACI</vt:lpstr>
      <vt:lpstr>         ALTERNATIVNÍ A AUGMENTATIVNÍ  KOMUNIKACE</vt:lpstr>
      <vt:lpstr>ALTERNATIVNÍ KOMUNIKACE</vt:lpstr>
      <vt:lpstr>ALTERNATIVNÍ KOMUNIKACE</vt:lpstr>
      <vt:lpstr>AUGMENTATIVNÍ KOMUNIKACE</vt:lpstr>
      <vt:lpstr>AUGMENTATIVNÍ KOMUNIKACE</vt:lpstr>
      <vt:lpstr>        STRACH</vt:lpstr>
      <vt:lpstr>        PREVENCE STRACHU U PACIENTA</vt:lpstr>
      <vt:lpstr>        PREVENCE STRACHU U PACIENTA</vt:lpstr>
      <vt:lpstr>        PREVENCE STRACHU U PACIENTA</vt:lpstr>
      <vt:lpstr>        KOMUNIKAČNÍ TECHNIKY PŘI ODSTRAŇOVÁNÍ STRACHU</vt:lpstr>
      <vt:lpstr>        KOMUNIKAČNÍ TECHNIKY PŘI ODSTRAŇOVÁNÍ STRACHU</vt:lpstr>
      <vt:lpstr>DĚKUJI ZA POZORNOST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Základy politické vědy</dc:title>
  <dc:creator>zem0003</dc:creator>
  <cp:lastModifiedBy>Mynaříková Eva, Mgr. Ph.D.</cp:lastModifiedBy>
  <cp:revision>56</cp:revision>
  <dcterms:created xsi:type="dcterms:W3CDTF">2020-07-28T16:37:17Z</dcterms:created>
  <dcterms:modified xsi:type="dcterms:W3CDTF">2025-03-11T07:20:37Z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0x01010023F4AECD54B67E47862AB14566E8592B</vt:lpwstr>
  </property>
</Properties>
</file>

<file path=docProps/thumbnail.jpeg>
</file>