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74" r:id="rId10"/>
    <p:sldId id="275" r:id="rId11"/>
    <p:sldId id="266" r:id="rId12"/>
    <p:sldId id="267" r:id="rId13"/>
    <p:sldId id="269" r:id="rId14"/>
    <p:sldId id="271" r:id="rId15"/>
    <p:sldId id="270" r:id="rId16"/>
    <p:sldId id="272" r:id="rId17"/>
    <p:sldId id="263" r:id="rId18"/>
    <p:sldId id="264" r:id="rId19"/>
    <p:sldId id="265" r:id="rId20"/>
    <p:sldId id="276" r:id="rId21"/>
    <p:sldId id="278" r:id="rId22"/>
    <p:sldId id="277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64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146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81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3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35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242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0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130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173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3/16/2025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51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84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89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807503-946B-4447-8B7D-EF77517D7C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v Pediatrii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C4EF358-DA0F-4F89-8DED-463B0BC822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595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637AC5-91FE-4BE0-981D-DA752F00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PODLE VĚKOVÝCH KATEGORIÍ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07665D5-A506-4B7A-BBEB-327A7F3E1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519555"/>
          </a:xfrm>
        </p:spPr>
        <p:txBody>
          <a:bodyPr>
            <a:noAutofit/>
          </a:bodyPr>
          <a:lstStyle/>
          <a:p>
            <a:pPr marL="0" lvl="0" indent="0">
              <a:buClr>
                <a:schemeClr val="accent2"/>
              </a:buClr>
              <a:buNone/>
            </a:pPr>
            <a:r>
              <a:rPr lang="cs-CZ" sz="2400" b="1" dirty="0"/>
              <a:t>DĚTI 6–12 LET (MLADŠÍ ŠKOLNÍ VĚK)</a:t>
            </a:r>
          </a:p>
          <a:p>
            <a:pPr lvl="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Hlavní komunikační prostředky</a:t>
            </a:r>
            <a:r>
              <a:rPr lang="cs-CZ" sz="2400" dirty="0"/>
              <a:t>: Diskuze, příklady, povzbuzení.</a:t>
            </a:r>
          </a:p>
          <a:p>
            <a:pPr lvl="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Techniky</a:t>
            </a:r>
            <a:r>
              <a:rPr lang="cs-CZ" sz="2400" dirty="0"/>
              <a:t>: Zapojení dítěte do rozhovorů o jeho pocitech, poskytování jednoduchých, ale důkladnějších vysvětlení.</a:t>
            </a:r>
          </a:p>
          <a:p>
            <a:pPr marL="0" lvl="0" indent="0">
              <a:buClr>
                <a:schemeClr val="accent2"/>
              </a:buClr>
              <a:buNone/>
            </a:pPr>
            <a:r>
              <a:rPr lang="cs-CZ" sz="2400" b="1" dirty="0"/>
              <a:t>DOSPÍVAJÍCÍ (12–18 LET)</a:t>
            </a:r>
          </a:p>
          <a:p>
            <a:pPr lvl="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Hlavní komunikační prostředky</a:t>
            </a:r>
            <a:r>
              <a:rPr lang="cs-CZ" sz="2400" dirty="0"/>
              <a:t>: Otevřený dialog, respekt k názorům.</a:t>
            </a:r>
          </a:p>
          <a:p>
            <a:pPr lvl="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Techniky</a:t>
            </a:r>
            <a:r>
              <a:rPr lang="cs-CZ" sz="2400" dirty="0"/>
              <a:t>: Podpora jejich samostatného vyjadřování, naslouchání, nabídka rovného vztahu s respektem.</a:t>
            </a:r>
          </a:p>
        </p:txBody>
      </p:sp>
    </p:spTree>
    <p:extLst>
      <p:ext uri="{BB962C8B-B14F-4D97-AF65-F5344CB8AC3E}">
        <p14:creationId xmlns:p14="http://schemas.microsoft.com/office/powerpoint/2010/main" val="2415668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190041-FA01-40EC-9B4A-41158F8D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S </a:t>
            </a:r>
            <a:r>
              <a:rPr lang="cs-CZ" b="1" u="sng" dirty="0">
                <a:solidFill>
                  <a:schemeClr val="accent2"/>
                </a:solidFill>
              </a:rPr>
              <a:t>TĚLESNÝM</a:t>
            </a:r>
            <a:r>
              <a:rPr lang="cs-CZ" b="1" dirty="0">
                <a:solidFill>
                  <a:schemeClr val="accent2"/>
                </a:solidFill>
              </a:rPr>
              <a:t> POSTIŽENÍM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2B1AA8-135B-46CA-B9CC-BA2C265EA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59"/>
            <a:ext cx="10058400" cy="4592419"/>
          </a:xfrm>
        </p:spPr>
        <p:txBody>
          <a:bodyPr>
            <a:noAutofit/>
          </a:bodyPr>
          <a:lstStyle/>
          <a:p>
            <a:r>
              <a:rPr lang="cs-CZ" sz="2400" dirty="0"/>
              <a:t>Vyžaduje </a:t>
            </a:r>
            <a:r>
              <a:rPr lang="cs-CZ" sz="2400" b="1" dirty="0"/>
              <a:t>citlivost</a:t>
            </a:r>
            <a:r>
              <a:rPr lang="cs-CZ" sz="2400" dirty="0"/>
              <a:t>, </a:t>
            </a:r>
            <a:r>
              <a:rPr lang="cs-CZ" sz="2400" b="1" dirty="0"/>
              <a:t>empatii </a:t>
            </a:r>
            <a:r>
              <a:rPr lang="cs-CZ" sz="2400" dirty="0"/>
              <a:t>a přizpůsobení konkrétním potřebám dítěte.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Respektování individuality</a:t>
            </a:r>
            <a:r>
              <a:rPr lang="cs-CZ" sz="2400" dirty="0"/>
              <a:t>: Každé dítě je jedinečné. Je důležité </a:t>
            </a:r>
            <a:r>
              <a:rPr lang="cs-CZ" sz="2400" b="1" dirty="0"/>
              <a:t>přizpůsobit komunikaci jeho konkrétním potřebám a schopnostem</a:t>
            </a:r>
            <a:r>
              <a:rPr lang="cs-CZ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Použití vhodných nástrojů a metod: </a:t>
            </a:r>
            <a:r>
              <a:rPr lang="cs-CZ" sz="2400" dirty="0"/>
              <a:t>Pokud má dítě </a:t>
            </a:r>
            <a:r>
              <a:rPr lang="cs-CZ" sz="2400" b="1" dirty="0"/>
              <a:t>omezenou schopnost verbálně komunikovat</a:t>
            </a:r>
            <a:r>
              <a:rPr lang="cs-CZ" sz="2400" dirty="0"/>
              <a:t>, mohou </a:t>
            </a:r>
            <a:r>
              <a:rPr lang="cs-CZ" sz="2400" b="1" dirty="0"/>
              <a:t>pomoci alternativní metody</a:t>
            </a:r>
            <a:r>
              <a:rPr lang="cs-CZ" sz="2400" dirty="0"/>
              <a:t>, jako jsou gesta, obrázky, piktogramy nebo komunikační zařízení.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Udržování očního kontaktu: </a:t>
            </a:r>
            <a:r>
              <a:rPr lang="cs-CZ" sz="2400" dirty="0"/>
              <a:t>Tím ukazujete, že </a:t>
            </a:r>
            <a:r>
              <a:rPr lang="cs-CZ" sz="2400" b="1" dirty="0"/>
              <a:t>dítě plně vnímáte a respektujete </a:t>
            </a:r>
            <a:r>
              <a:rPr lang="cs-CZ" sz="2400" dirty="0"/>
              <a:t>jeho sdělení,  ať už slovní nebo neverbální.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Trpělivost a čas</a:t>
            </a:r>
            <a:r>
              <a:rPr lang="cs-CZ" sz="2400" dirty="0"/>
              <a:t>: Děti s tělesným postižením mohou potřebovat více času </a:t>
            </a:r>
            <a:br>
              <a:rPr lang="cs-CZ" sz="2400" dirty="0"/>
            </a:br>
            <a:r>
              <a:rPr lang="cs-CZ" sz="2400" dirty="0"/>
              <a:t>na vyjádření svých myšlenek nebo odpovědí. Trpělivost je klíčem k úspěchu.</a:t>
            </a:r>
          </a:p>
        </p:txBody>
      </p:sp>
    </p:spTree>
    <p:extLst>
      <p:ext uri="{BB962C8B-B14F-4D97-AF65-F5344CB8AC3E}">
        <p14:creationId xmlns:p14="http://schemas.microsoft.com/office/powerpoint/2010/main" val="3002401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190041-FA01-40EC-9B4A-41158F8D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S </a:t>
            </a:r>
            <a:r>
              <a:rPr lang="cs-CZ" b="1" u="sng" dirty="0">
                <a:solidFill>
                  <a:schemeClr val="accent2"/>
                </a:solidFill>
              </a:rPr>
              <a:t>TĚLESNÝM</a:t>
            </a:r>
            <a:r>
              <a:rPr lang="cs-CZ" b="1" dirty="0">
                <a:solidFill>
                  <a:schemeClr val="accent2"/>
                </a:solidFill>
              </a:rPr>
              <a:t> POSTIŽENÍM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2B1AA8-135B-46CA-B9CC-BA2C265EA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90122"/>
            <a:ext cx="10058400" cy="402336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Vytvoření bezpečného prostředí</a:t>
            </a:r>
            <a:r>
              <a:rPr lang="cs-CZ" sz="2800" dirty="0"/>
              <a:t>: Dítě by mělo cítit podporu </a:t>
            </a:r>
            <a:br>
              <a:rPr lang="cs-CZ" sz="2800" dirty="0"/>
            </a:br>
            <a:r>
              <a:rPr lang="cs-CZ" sz="2800" dirty="0"/>
              <a:t>a vědět, že jeho názory a pocity jsou důležité.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Spolupráce s rodiči nebo pečovateli</a:t>
            </a:r>
            <a:r>
              <a:rPr lang="cs-CZ" sz="2800" dirty="0"/>
              <a:t>: Ti často nejlépe rozumí specifickým potřebám dítěte a </a:t>
            </a:r>
            <a:r>
              <a:rPr lang="cs-CZ" sz="2800" b="1" dirty="0"/>
              <a:t>mohou pomoci najít nejlepší přístupy ke komunikaci.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Empatie a validace emocí</a:t>
            </a:r>
            <a:r>
              <a:rPr lang="cs-CZ" sz="2800" dirty="0"/>
              <a:t>: Pokud se dítě cítí frustrované nebo smutné, dejte mu najevo, že jeho pocity jsou normální a přirozené.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Zapojení hry a tvořivosti</a:t>
            </a:r>
            <a:r>
              <a:rPr lang="cs-CZ" sz="2800" dirty="0"/>
              <a:t>: Pro děti může být hra nebo kreativní činnosti způsob, jak se lépe vyjádřit a navázat komunikaci.</a:t>
            </a:r>
          </a:p>
        </p:txBody>
      </p:sp>
    </p:spTree>
    <p:extLst>
      <p:ext uri="{BB962C8B-B14F-4D97-AF65-F5344CB8AC3E}">
        <p14:creationId xmlns:p14="http://schemas.microsoft.com/office/powerpoint/2010/main" val="307432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190041-FA01-40EC-9B4A-41158F8D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S </a:t>
            </a:r>
            <a:r>
              <a:rPr lang="cs-CZ" b="1" u="sng" dirty="0">
                <a:solidFill>
                  <a:schemeClr val="accent2"/>
                </a:solidFill>
              </a:rPr>
              <a:t>PSYCHICKÝM</a:t>
            </a:r>
            <a:r>
              <a:rPr lang="cs-CZ" b="1" dirty="0">
                <a:solidFill>
                  <a:schemeClr val="accent2"/>
                </a:solidFill>
              </a:rPr>
              <a:t> POSTIŽENÍM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2B1AA8-135B-46CA-B9CC-BA2C265EA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19100"/>
            <a:ext cx="10058400" cy="451955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600" b="1" dirty="0"/>
              <a:t>Nonverbální komunikace</a:t>
            </a:r>
            <a:r>
              <a:rPr lang="cs-CZ" sz="2600" dirty="0"/>
              <a:t>: Gesta, mimika nebo tón hlasu mohou být klíčové, zejména pokud dítě má omezené verbální schopnosti..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600" b="1" dirty="0"/>
              <a:t>Struktura a předvídatelnost</a:t>
            </a:r>
            <a:r>
              <a:rPr lang="cs-CZ" sz="2600" dirty="0"/>
              <a:t>: Děti s psychickým postižením často ocení jasnou strukturu a rutinu. </a:t>
            </a:r>
            <a:r>
              <a:rPr lang="cs-CZ" sz="2600" b="1" dirty="0"/>
              <a:t>Informujte je o tom, co se bude dít dál.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600" b="1" dirty="0"/>
              <a:t>Zapojení hry</a:t>
            </a:r>
            <a:r>
              <a:rPr lang="cs-CZ" sz="2600" dirty="0"/>
              <a:t>: Hra může být skvělým </a:t>
            </a:r>
            <a:r>
              <a:rPr lang="cs-CZ" sz="2600" b="1" dirty="0"/>
              <a:t>nástrojem pro navázání kontaktu </a:t>
            </a:r>
            <a:br>
              <a:rPr lang="cs-CZ" sz="2600" b="1" dirty="0"/>
            </a:br>
            <a:r>
              <a:rPr lang="cs-CZ" sz="2600" b="1" dirty="0"/>
              <a:t>a usnadnění komunikace.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600" b="1" dirty="0"/>
              <a:t>Podpora rodičů a pečovatelů</a:t>
            </a:r>
            <a:r>
              <a:rPr lang="cs-CZ" sz="2600" dirty="0"/>
              <a:t>: Spolupracujte s rodinou dítěte, která nejlépe rozumí jeho potřebám a </a:t>
            </a:r>
            <a:r>
              <a:rPr lang="cs-CZ" sz="2600" b="1" dirty="0"/>
              <a:t>může být nápomocná při komunikaci</a:t>
            </a:r>
            <a:r>
              <a:rPr lang="cs-CZ" sz="2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2959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190041-FA01-40EC-9B4A-41158F8D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SE </a:t>
            </a:r>
            <a:r>
              <a:rPr lang="cs-CZ" b="1" u="sng" dirty="0">
                <a:solidFill>
                  <a:schemeClr val="accent2"/>
                </a:solidFill>
              </a:rPr>
              <a:t>SMYSLOVÝM</a:t>
            </a:r>
            <a:r>
              <a:rPr lang="cs-CZ" b="1" dirty="0">
                <a:solidFill>
                  <a:schemeClr val="accent2"/>
                </a:solidFill>
              </a:rPr>
              <a:t> HANDICAPEM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2B1AA8-135B-46CA-B9CC-BA2C265EA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90121"/>
            <a:ext cx="10058400" cy="443965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400" dirty="0"/>
              <a:t>Komunikace s dětmi se smyslovým handicapem, jako je </a:t>
            </a:r>
            <a:r>
              <a:rPr lang="cs-CZ" sz="2400" b="1" dirty="0"/>
              <a:t>sluchové nebo zrakové postižení,</a:t>
            </a:r>
            <a:r>
              <a:rPr lang="cs-CZ" sz="2400" dirty="0"/>
              <a:t> vyžaduje </a:t>
            </a:r>
            <a:r>
              <a:rPr lang="cs-CZ" sz="2400" b="1" dirty="0"/>
              <a:t>empatii, kreativitu </a:t>
            </a:r>
            <a:r>
              <a:rPr lang="cs-CZ" sz="2400" dirty="0"/>
              <a:t>a </a:t>
            </a:r>
            <a:r>
              <a:rPr lang="cs-CZ" sz="2400" b="1" dirty="0"/>
              <a:t>přizpůsobení technik jejich potřebám</a:t>
            </a:r>
            <a:r>
              <a:rPr lang="cs-CZ" sz="2400" dirty="0"/>
              <a:t>. </a:t>
            </a:r>
          </a:p>
          <a:p>
            <a:r>
              <a:rPr lang="cs-CZ" sz="2400" b="1" dirty="0">
                <a:solidFill>
                  <a:schemeClr val="accent2"/>
                </a:solidFill>
              </a:rPr>
              <a:t>Obecné zásady: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Trpělivost</a:t>
            </a:r>
            <a:r>
              <a:rPr lang="cs-CZ" sz="2400" dirty="0"/>
              <a:t>: Děti mohou potřebovat více času na odpověď nebo pochopení sdělení.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Posilování nezávislosti</a:t>
            </a:r>
            <a:r>
              <a:rPr lang="cs-CZ" sz="2400" dirty="0"/>
              <a:t>: Pomáhejte dítěti vyjadřovat své potřeby samostatně.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Podpora rodiny</a:t>
            </a:r>
            <a:r>
              <a:rPr lang="cs-CZ" sz="2400" dirty="0"/>
              <a:t>: Spolupracujte s rodinou a </a:t>
            </a:r>
            <a:r>
              <a:rPr lang="cs-CZ" sz="2400" b="1" dirty="0"/>
              <a:t>získejte informace o nejlepších komunikačních přístupech.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Pochvala a povzbuzení</a:t>
            </a:r>
            <a:r>
              <a:rPr lang="cs-CZ" sz="2400" dirty="0"/>
              <a:t>: </a:t>
            </a:r>
            <a:r>
              <a:rPr lang="cs-CZ" sz="2400" b="1" dirty="0"/>
              <a:t>Oceňte snahu dítěte komunikovat</a:t>
            </a:r>
            <a:r>
              <a:rPr lang="cs-CZ" sz="2400" dirty="0"/>
              <a:t>, i když nejsou všechny odpovědi přesné.</a:t>
            </a:r>
          </a:p>
        </p:txBody>
      </p:sp>
    </p:spTree>
    <p:extLst>
      <p:ext uri="{BB962C8B-B14F-4D97-AF65-F5344CB8AC3E}">
        <p14:creationId xmlns:p14="http://schemas.microsoft.com/office/powerpoint/2010/main" val="308638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190041-FA01-40EC-9B4A-41158F8D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SE </a:t>
            </a:r>
            <a:r>
              <a:rPr lang="cs-CZ" b="1" u="sng" dirty="0">
                <a:solidFill>
                  <a:schemeClr val="accent2"/>
                </a:solidFill>
              </a:rPr>
              <a:t>SLUCHOVÝM</a:t>
            </a:r>
            <a:r>
              <a:rPr lang="cs-CZ" b="1" dirty="0">
                <a:solidFill>
                  <a:schemeClr val="accent2"/>
                </a:solidFill>
              </a:rPr>
              <a:t> POSTIŽENÍM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2B1AA8-135B-46CA-B9CC-BA2C265EA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90121"/>
            <a:ext cx="10058400" cy="443965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Zrakový kontakt a mimika</a:t>
            </a:r>
            <a:r>
              <a:rPr lang="cs-CZ" sz="2400" dirty="0"/>
              <a:t>: Nonverbální komunikace hraje klíčovou roli. Udržujte oční kontakt a využívejte výrazy obličeje nebo gesta.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Zřetelné mluvení</a:t>
            </a:r>
            <a:r>
              <a:rPr lang="cs-CZ" sz="2400" dirty="0"/>
              <a:t>: Mluvte pomaleji, jasně artikulujte a neskrývejte si ústa (např. rukou).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Využití psané komunikace</a:t>
            </a:r>
            <a:r>
              <a:rPr lang="cs-CZ" sz="2400" dirty="0"/>
              <a:t>: Pro starší děti může být užitečné psát poznámky nebo používat textové aplikace.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Znakový jazyk</a:t>
            </a:r>
            <a:r>
              <a:rPr lang="cs-CZ" sz="2400" dirty="0"/>
              <a:t>: Pokud dítě ovládá znakový jazyk, je ideální komunikovat tímto způsobem.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b="1" dirty="0"/>
              <a:t>Vizuální pomůcky</a:t>
            </a:r>
            <a:r>
              <a:rPr lang="cs-CZ" sz="2400" dirty="0"/>
              <a:t>: Obrázky, piktogramy nebo videa mohou pomoci se srozumitelností.</a:t>
            </a:r>
          </a:p>
        </p:txBody>
      </p:sp>
    </p:spTree>
    <p:extLst>
      <p:ext uri="{BB962C8B-B14F-4D97-AF65-F5344CB8AC3E}">
        <p14:creationId xmlns:p14="http://schemas.microsoft.com/office/powerpoint/2010/main" val="292855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190041-FA01-40EC-9B4A-41158F8DA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SE </a:t>
            </a:r>
            <a:r>
              <a:rPr lang="cs-CZ" b="1" u="sng" dirty="0">
                <a:solidFill>
                  <a:schemeClr val="accent2"/>
                </a:solidFill>
              </a:rPr>
              <a:t>ZRAKOVÝM</a:t>
            </a:r>
            <a:r>
              <a:rPr lang="cs-CZ" b="1" dirty="0">
                <a:solidFill>
                  <a:schemeClr val="accent2"/>
                </a:solidFill>
              </a:rPr>
              <a:t> POSTIŽENÍM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92B1AA8-135B-46CA-B9CC-BA2C265EA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90122"/>
            <a:ext cx="10058400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Verbální popis</a:t>
            </a:r>
            <a:r>
              <a:rPr lang="cs-CZ" sz="2800" dirty="0"/>
              <a:t>: Jasně popisujte prostředí a co se děje, aby si dítě dokázalo situaci představit.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Dotek a hmatové pomůcky</a:t>
            </a:r>
            <a:r>
              <a:rPr lang="cs-CZ" sz="2800" dirty="0"/>
              <a:t>: Používejte hmatové předměty nebo reliéfní písmo (např. Braillovo písmo), pokud je to vhodné.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Osobní přístup</a:t>
            </a:r>
            <a:r>
              <a:rPr lang="cs-CZ" sz="2800" dirty="0"/>
              <a:t>: Při rozhovoru se dítěte jemně dotkněte, aby vědělo, že s ním komunikujete..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Přizpůsobení prostoru</a:t>
            </a:r>
            <a:r>
              <a:rPr lang="cs-CZ" sz="2800" dirty="0"/>
              <a:t>: Ujistěte se, že je prostředí bezpečné </a:t>
            </a:r>
            <a:br>
              <a:rPr lang="cs-CZ" sz="2800" dirty="0"/>
            </a:br>
            <a:r>
              <a:rPr lang="cs-CZ" sz="2800" dirty="0"/>
              <a:t>a snadno se v něm orientuje.</a:t>
            </a:r>
          </a:p>
        </p:txBody>
      </p:sp>
    </p:spTree>
    <p:extLst>
      <p:ext uri="{BB962C8B-B14F-4D97-AF65-F5344CB8AC3E}">
        <p14:creationId xmlns:p14="http://schemas.microsoft.com/office/powerpoint/2010/main" val="1354873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49E1C4-0AC3-432E-9C2C-4C797E724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O SMRTI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2E56F77-3A1A-41D0-982A-1AF24D58D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Komunikace s dětmi o smrti je náročná, ale důležitá.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1"/>
                </a:solidFill>
              </a:rPr>
              <a:t> Klíčem je </a:t>
            </a:r>
            <a:r>
              <a:rPr lang="cs-CZ" sz="2800" b="1" dirty="0">
                <a:solidFill>
                  <a:schemeClr val="tx1"/>
                </a:solidFill>
              </a:rPr>
              <a:t>být upřímný, citlivý a přizpůsobit se věku dítěte</a:t>
            </a:r>
            <a:r>
              <a:rPr lang="cs-CZ" sz="2800" dirty="0">
                <a:solidFill>
                  <a:schemeClr val="tx1"/>
                </a:solidFill>
              </a:rPr>
              <a:t>.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schemeClr val="tx1"/>
                </a:solidFill>
              </a:rPr>
              <a:t>Používejte jednoduchý jazyk</a:t>
            </a:r>
            <a:r>
              <a:rPr lang="cs-CZ" sz="2800" dirty="0">
                <a:solidFill>
                  <a:schemeClr val="tx1"/>
                </a:solidFill>
              </a:rPr>
              <a:t>, vyhněte se eufemismům jako „usnul/a navždy“, protože mohou být matoucí.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1"/>
                </a:solidFill>
              </a:rPr>
              <a:t> Děti </a:t>
            </a:r>
            <a:r>
              <a:rPr lang="cs-CZ" sz="2800" b="1" dirty="0">
                <a:solidFill>
                  <a:schemeClr val="tx1"/>
                </a:solidFill>
              </a:rPr>
              <a:t>potřebují prostor na otázky</a:t>
            </a:r>
            <a:r>
              <a:rPr lang="cs-CZ" sz="2800" dirty="0">
                <a:solidFill>
                  <a:schemeClr val="tx1"/>
                </a:solidFill>
              </a:rPr>
              <a:t>, a i když se </a:t>
            </a:r>
            <a:r>
              <a:rPr lang="cs-CZ" sz="2800" b="1" dirty="0">
                <a:solidFill>
                  <a:schemeClr val="tx1"/>
                </a:solidFill>
              </a:rPr>
              <a:t>mohou opakovat</a:t>
            </a:r>
            <a:r>
              <a:rPr lang="cs-CZ" sz="2800" dirty="0">
                <a:solidFill>
                  <a:schemeClr val="tx1"/>
                </a:solidFill>
              </a:rPr>
              <a:t>, je to jejich způsob, jak situaci pochopit.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dirty="0">
                <a:solidFill>
                  <a:schemeClr val="tx1"/>
                </a:solidFill>
              </a:rPr>
              <a:t> Sdílení příběhů nebo příkladů z přírody, jako je cyklus života, může být užitečné, zejména u mladších dětí.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2096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2F525A-6440-4245-8801-D42832E74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O SMRTI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7A77764-7334-422E-896E-9ABCB09E46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Přizpůsobte se věku dítěte</a:t>
            </a:r>
            <a:r>
              <a:rPr lang="cs-CZ" sz="2800" dirty="0"/>
              <a:t>: Malé děti mohou potřebovat základní vysvětlení, zatímco starší děti mohou mít hlubší otázky o smyslu života a smrti.</a:t>
            </a:r>
          </a:p>
          <a:p>
            <a:pPr marL="23040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Naslouchejte a odpovídejte na otázky</a:t>
            </a:r>
            <a:r>
              <a:rPr lang="cs-CZ" sz="2800" dirty="0"/>
              <a:t>: Dejte dítěti prostor vyjádřit své pocity a otázky. Odpovídejte pravdivě, ale s ohledem na jeho emocionální stav.</a:t>
            </a:r>
          </a:p>
          <a:p>
            <a:pPr marL="23040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Podporujte vyjádření emocí</a:t>
            </a:r>
            <a:r>
              <a:rPr lang="cs-CZ" sz="2800" dirty="0"/>
              <a:t>: Ukažte, že </a:t>
            </a:r>
            <a:r>
              <a:rPr lang="cs-CZ" sz="2800" b="1" dirty="0"/>
              <a:t>je v pořádku cítit smutek, strach nebo zmatek</a:t>
            </a:r>
            <a:r>
              <a:rPr lang="cs-CZ" sz="2800" dirty="0"/>
              <a:t>. Sdílejte své vlastní pocity, pokud je to vhodné, aby dítě vidělo, že není samo.</a:t>
            </a:r>
          </a:p>
          <a:p>
            <a:pPr marL="23040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4071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C04F78-31DC-40CA-BE29-97BDA6696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O SMRTI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34DD96B-2F2B-4A47-9A1C-8C1729D6C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Buďte trpěliví</a:t>
            </a:r>
            <a:r>
              <a:rPr lang="cs-CZ" sz="2800" dirty="0"/>
              <a:t>: Děti mohou potřebovat čas, aby pochopily </a:t>
            </a:r>
            <a:br>
              <a:rPr lang="cs-CZ" sz="2800" dirty="0"/>
            </a:br>
            <a:r>
              <a:rPr lang="cs-CZ" sz="2800" dirty="0"/>
              <a:t>a zpracovaly informace o smrti. Mohou se opakovaně ptát na stejné otázky.</a:t>
            </a:r>
          </a:p>
          <a:p>
            <a:pPr marL="23040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/>
              <a:t>Podpora a jistota</a:t>
            </a:r>
            <a:r>
              <a:rPr lang="cs-CZ" sz="2800" dirty="0"/>
              <a:t>: Ujistěte dítě, že je v bezpečí a že o něj bude postaráno. To může pomoci zmírnit jeho obavy.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776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9CF3C9-26C9-4D71-A0E2-73BEDE920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V PEDIATRII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D2FDED4E-2E08-4AB2-82F4-F27B156D3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/>
              <a:t>Je klíčová pro budování důvěry mezi zdravotníkem, dítětem a jeho rodinou. Zahrnuje: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 Odborné informace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 Empatii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 Trpělivost 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 Schopnost přizpůsobit se věku a potřebám dítěte.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20546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6650C0-83DC-4B0C-B5D1-7DB772789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825" y="758952"/>
            <a:ext cx="11230253" cy="3566160"/>
          </a:xfrm>
        </p:spPr>
        <p:txBody>
          <a:bodyPr/>
          <a:lstStyle/>
          <a:p>
            <a:r>
              <a:rPr lang="cs-CZ" b="1" dirty="0">
                <a:solidFill>
                  <a:schemeClr val="accent3">
                    <a:lumMod val="50000"/>
                  </a:schemeClr>
                </a:solidFill>
              </a:rPr>
              <a:t>KOMUNIKACE V GERIATRII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1A08B03-B5ED-433A-8D74-378AF541FA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4270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E00463-C29F-4A00-935C-D9D85282B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3">
                    <a:lumMod val="50000"/>
                  </a:schemeClr>
                </a:solidFill>
              </a:rPr>
              <a:t>KOMUNIKACE V GERIATRII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022BF35B-9118-4526-8009-ABF93BD94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651247"/>
            <a:ext cx="10058400" cy="4554243"/>
          </a:xfrm>
        </p:spPr>
        <p:txBody>
          <a:bodyPr>
            <a:noAutofit/>
          </a:bodyPr>
          <a:lstStyle/>
          <a:p>
            <a:pPr marL="234000" indent="-234000">
              <a:lnSpc>
                <a:spcPct val="100000"/>
              </a:lnSpc>
              <a:spcAft>
                <a:spcPts val="12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600" dirty="0"/>
              <a:t>Komunikace v geriatrii je klíčová pro zajištění kvalitní péče o seniory. Zahrnuje nejen verbální, ale i neverbální komunikaci, která pomáhá zdravotnickému personálu lépe porozumět potřebám a pocitům starších pacientů.</a:t>
            </a:r>
          </a:p>
          <a:p>
            <a:pPr marL="234000" indent="-234000">
              <a:lnSpc>
                <a:spcPct val="100000"/>
              </a:lnSpc>
              <a:spcAft>
                <a:spcPts val="12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600" dirty="0"/>
              <a:t> </a:t>
            </a:r>
            <a:r>
              <a:rPr lang="cs-CZ" sz="2600" b="1" dirty="0"/>
              <a:t>Důležité je přistupovat k seniorům s respektem, empatií a trpělivostí</a:t>
            </a:r>
            <a:r>
              <a:rPr lang="cs-CZ" sz="2600" dirty="0"/>
              <a:t>, přičemž je třeba </a:t>
            </a:r>
            <a:r>
              <a:rPr lang="cs-CZ" sz="2600" b="1" dirty="0"/>
              <a:t>brát v úvahu jejich fyzické a psychické změny spojené </a:t>
            </a:r>
            <a:br>
              <a:rPr lang="cs-CZ" sz="2600" b="1" dirty="0"/>
            </a:br>
            <a:r>
              <a:rPr lang="cs-CZ" sz="2600" b="1" dirty="0"/>
              <a:t>se stárnutím.</a:t>
            </a:r>
          </a:p>
          <a:p>
            <a:pPr marL="234000" indent="-234000">
              <a:lnSpc>
                <a:spcPct val="100000"/>
              </a:lnSpc>
              <a:spcAft>
                <a:spcPts val="12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600" dirty="0"/>
              <a:t>Profesionální </a:t>
            </a:r>
            <a:r>
              <a:rPr lang="cs-CZ" sz="2600" b="1" dirty="0"/>
              <a:t>komunikace by měla být partnerská a důstojná</a:t>
            </a:r>
            <a:r>
              <a:rPr lang="cs-CZ" sz="2600" dirty="0"/>
              <a:t>, s důrazem </a:t>
            </a:r>
            <a:br>
              <a:rPr lang="cs-CZ" sz="2600" dirty="0"/>
            </a:br>
            <a:r>
              <a:rPr lang="cs-CZ" sz="2600" dirty="0"/>
              <a:t>na respektování autonomie každého jedince. Takový přístup může zlepšit psychický stav seniora a usnadnit plánování individuální péče</a:t>
            </a:r>
          </a:p>
        </p:txBody>
      </p:sp>
    </p:spTree>
    <p:extLst>
      <p:ext uri="{BB962C8B-B14F-4D97-AF65-F5344CB8AC3E}">
        <p14:creationId xmlns:p14="http://schemas.microsoft.com/office/powerpoint/2010/main" val="4062527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B2B7A4-E480-4478-9D5B-8D379F765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0"/>
            <a:ext cx="10058400" cy="1450757"/>
          </a:xfrm>
        </p:spPr>
        <p:txBody>
          <a:bodyPr/>
          <a:lstStyle/>
          <a:p>
            <a:r>
              <a:rPr lang="cs-CZ" b="1" dirty="0">
                <a:solidFill>
                  <a:schemeClr val="accent3">
                    <a:lumMod val="75000"/>
                  </a:schemeClr>
                </a:solidFill>
              </a:rPr>
              <a:t>TECHNIKY KOMUNIKACE V GERIATRII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2C1C9ED-88F6-4D7E-BD62-14B9E8EAE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48900"/>
            <a:ext cx="10058400" cy="4758431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Oční kontakt</a:t>
            </a:r>
            <a:r>
              <a:rPr lang="cs-CZ" dirty="0"/>
              <a:t>: Udržování přímého očního kontaktu </a:t>
            </a:r>
            <a:r>
              <a:rPr lang="cs-CZ" b="1" dirty="0"/>
              <a:t>pomáhá budovat důvěru </a:t>
            </a:r>
            <a:r>
              <a:rPr lang="cs-CZ" dirty="0"/>
              <a:t>a ukazuje, </a:t>
            </a:r>
            <a:br>
              <a:rPr lang="cs-CZ" dirty="0"/>
            </a:br>
            <a:r>
              <a:rPr lang="cs-CZ" dirty="0"/>
              <a:t>že </a:t>
            </a:r>
            <a:r>
              <a:rPr lang="cs-CZ" b="1" dirty="0"/>
              <a:t>věnujete pozornost</a:t>
            </a:r>
            <a:r>
              <a:rPr lang="cs-CZ" dirty="0"/>
              <a:t>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Jasná a jednoduchá slova</a:t>
            </a:r>
            <a:r>
              <a:rPr lang="cs-CZ" dirty="0"/>
              <a:t>: Používejte </a:t>
            </a:r>
            <a:r>
              <a:rPr lang="cs-CZ" b="1" dirty="0"/>
              <a:t>krátké věty </a:t>
            </a:r>
            <a:r>
              <a:rPr lang="cs-CZ" dirty="0"/>
              <a:t>a vyhněte se složitým výrazům, aby bylo sdělení snadno pochopitelné.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Trpělivost</a:t>
            </a:r>
            <a:r>
              <a:rPr lang="cs-CZ" dirty="0"/>
              <a:t>: Dejte seniorům </a:t>
            </a:r>
            <a:r>
              <a:rPr lang="cs-CZ" b="1" dirty="0"/>
              <a:t>dostatek času na odpověď </a:t>
            </a:r>
            <a:r>
              <a:rPr lang="cs-CZ" dirty="0"/>
              <a:t>a nechte prostor pro přemýšlení.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Neverbální komunikace</a:t>
            </a:r>
            <a:r>
              <a:rPr lang="cs-CZ" dirty="0"/>
              <a:t>: </a:t>
            </a:r>
            <a:r>
              <a:rPr lang="cs-CZ" b="1" dirty="0"/>
              <a:t>Gesta, úsměv a přívětivý tón </a:t>
            </a:r>
            <a:r>
              <a:rPr lang="cs-CZ" dirty="0"/>
              <a:t>hlasu mohou být stejně důležité jako samotná slova</a:t>
            </a:r>
          </a:p>
          <a:p>
            <a:pPr marL="234000" indent="-2340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Aktivní naslouchání</a:t>
            </a:r>
            <a:r>
              <a:rPr lang="cs-CZ" dirty="0"/>
              <a:t>: Projevte zájem tím, že budete </a:t>
            </a:r>
            <a:r>
              <a:rPr lang="cs-CZ" b="1" dirty="0"/>
              <a:t>přikyvovat</a:t>
            </a:r>
            <a:r>
              <a:rPr lang="cs-CZ" dirty="0"/>
              <a:t>, shrnovat jejich slova a </a:t>
            </a:r>
            <a:r>
              <a:rPr lang="cs-CZ" b="1" dirty="0"/>
              <a:t>klást doplňující otázky.</a:t>
            </a:r>
          </a:p>
          <a:p>
            <a:pPr marL="234000" indent="-234000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Podpora autonomie</a:t>
            </a:r>
            <a:r>
              <a:rPr lang="cs-CZ" dirty="0"/>
              <a:t>: Povzbuzujte seniory </a:t>
            </a:r>
            <a:r>
              <a:rPr lang="cs-CZ" b="1" dirty="0"/>
              <a:t>k vyjádření vlastních názorů a rozhodnutí.</a:t>
            </a:r>
          </a:p>
          <a:p>
            <a:pPr marL="234000" indent="-234000">
              <a:spcAft>
                <a:spcPts val="12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85989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B2B7A4-E480-4478-9D5B-8D379F765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3">
                    <a:lumMod val="75000"/>
                  </a:schemeClr>
                </a:solidFill>
              </a:rPr>
              <a:t>KOMUNIKAČNÍ BARIÉRY U SENIORŮ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2C1C9ED-88F6-4D7E-BD62-14B9E8EAE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10678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dirty="0"/>
              <a:t>Komunikační bariéry u seniorů mohou být způsobeny různými faktory, často spojenými se stárnutím, zdravotním stavem či  psychosociálními podmínkami</a:t>
            </a:r>
          </a:p>
          <a:p>
            <a:pPr marL="0" indent="0">
              <a:buClr>
                <a:schemeClr val="accent3">
                  <a:lumMod val="75000"/>
                </a:schemeClr>
              </a:buClr>
              <a:buNone/>
            </a:pPr>
            <a:r>
              <a:rPr lang="cs-CZ" b="1" dirty="0">
                <a:solidFill>
                  <a:schemeClr val="accent3">
                    <a:lumMod val="75000"/>
                  </a:schemeClr>
                </a:solidFill>
              </a:rPr>
              <a:t>FYZICKÉ BARIÉRY</a:t>
            </a:r>
          </a:p>
          <a:p>
            <a:pPr marL="234000" indent="-23400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Poruchy sluchu:</a:t>
            </a:r>
            <a:r>
              <a:rPr lang="cs-CZ" dirty="0"/>
              <a:t> Mnoho seniorů trpí ztrátou sluchu. Je důležité </a:t>
            </a:r>
            <a:r>
              <a:rPr lang="cs-CZ" b="1" dirty="0"/>
              <a:t>mluvit zřetelně</a:t>
            </a:r>
            <a:r>
              <a:rPr lang="cs-CZ" dirty="0"/>
              <a:t>, používat </a:t>
            </a:r>
            <a:r>
              <a:rPr lang="cs-CZ" b="1" dirty="0"/>
              <a:t>jednoduchý jazyk</a:t>
            </a:r>
            <a:r>
              <a:rPr lang="cs-CZ" dirty="0"/>
              <a:t>, mluvit zřetelně a mluvit směrem k nim, aby mohli odezírat, popřípadě využívat naslouchadla</a:t>
            </a:r>
          </a:p>
          <a:p>
            <a:pPr marL="234000" indent="-23400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Poruchy zraku:</a:t>
            </a:r>
            <a:r>
              <a:rPr lang="cs-CZ" dirty="0"/>
              <a:t> Může být obtížné číst neverbální signály nebo psané texty. Použijte jasnější osvětlení nebo </a:t>
            </a:r>
            <a:r>
              <a:rPr lang="cs-CZ" b="1" dirty="0"/>
              <a:t>větší písmo</a:t>
            </a:r>
            <a:r>
              <a:rPr lang="cs-CZ" dirty="0"/>
              <a:t>, pokud je potřeba.</a:t>
            </a:r>
          </a:p>
          <a:p>
            <a:pPr marL="234000" indent="-234000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b="1" dirty="0"/>
              <a:t>Poruchy řeči:</a:t>
            </a:r>
            <a:r>
              <a:rPr lang="cs-CZ" dirty="0"/>
              <a:t> Některá onemocnění, jako mrtvice nebo Parkinsonova choroba, mohou ovlivnit schopnost mluvit. </a:t>
            </a:r>
            <a:r>
              <a:rPr lang="cs-CZ" b="1" dirty="0"/>
              <a:t>Dbejte na trpělivost </a:t>
            </a:r>
            <a:r>
              <a:rPr lang="cs-CZ" dirty="0"/>
              <a:t>a umožněte </a:t>
            </a:r>
            <a:r>
              <a:rPr lang="cs-CZ" b="1" dirty="0"/>
              <a:t>použití alternativních způsobů komunikace </a:t>
            </a:r>
            <a:r>
              <a:rPr lang="cs-CZ" dirty="0"/>
              <a:t>(např. psaní).</a:t>
            </a:r>
          </a:p>
        </p:txBody>
      </p:sp>
    </p:spTree>
    <p:extLst>
      <p:ext uri="{BB962C8B-B14F-4D97-AF65-F5344CB8AC3E}">
        <p14:creationId xmlns:p14="http://schemas.microsoft.com/office/powerpoint/2010/main" val="1175914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B2B7A4-E480-4478-9D5B-8D379F765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3">
                    <a:lumMod val="75000"/>
                  </a:schemeClr>
                </a:solidFill>
              </a:rPr>
              <a:t>KOMUNIKAČNÍ BARIÉRY U SENIORŮ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2C1C9ED-88F6-4D7E-BD62-14B9E8EAE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30779"/>
          </a:xfrm>
        </p:spPr>
        <p:txBody>
          <a:bodyPr>
            <a:normAutofit/>
          </a:bodyPr>
          <a:lstStyle/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Změny v citlivosti hmatu</a:t>
            </a:r>
            <a:r>
              <a:rPr lang="cs-CZ" sz="2400" dirty="0"/>
              <a:t>: Snížená citlivost může ovlivnit schopnost používat dotykové technologie nebo psát. Alternativní metody, jako hlasové ovládání, mohou být užitečné.</a:t>
            </a:r>
          </a:p>
          <a:p>
            <a:pPr marL="0" indent="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None/>
            </a:pPr>
            <a:r>
              <a:rPr lang="cs-CZ" sz="2400" b="1" dirty="0">
                <a:solidFill>
                  <a:schemeClr val="accent3">
                    <a:lumMod val="75000"/>
                  </a:schemeClr>
                </a:solidFill>
              </a:rPr>
              <a:t>PSYCHOLOGICKÉ BARIÉRY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Osamělost a izolace:</a:t>
            </a:r>
            <a:r>
              <a:rPr lang="cs-CZ" sz="2400" dirty="0"/>
              <a:t> Sociální izolace může vést k pasivitě v komunikaci. Podporujte seniory v otevřené komunikaci a budujte přátelské prostředí.</a:t>
            </a:r>
          </a:p>
          <a:p>
            <a:pPr marL="234000" indent="-234000">
              <a:lnSpc>
                <a:spcPct val="11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Stres a úzkost:</a:t>
            </a:r>
            <a:r>
              <a:rPr lang="cs-CZ" sz="2400" dirty="0"/>
              <a:t> Emoční stav </a:t>
            </a:r>
            <a:r>
              <a:rPr lang="cs-CZ" sz="2400" b="1" dirty="0"/>
              <a:t>může blokovat efektivní komunikaci</a:t>
            </a:r>
            <a:r>
              <a:rPr lang="cs-CZ" sz="2400" dirty="0"/>
              <a:t>. Nabízejte </a:t>
            </a:r>
            <a:r>
              <a:rPr lang="cs-CZ" sz="2400" b="1" dirty="0"/>
              <a:t>empatický přístup </a:t>
            </a:r>
            <a:r>
              <a:rPr lang="cs-CZ" sz="2400" dirty="0"/>
              <a:t>a </a:t>
            </a:r>
            <a:r>
              <a:rPr lang="cs-CZ" sz="2400" b="1" dirty="0"/>
              <a:t>klidnou atmosféru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4522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B2B7A4-E480-4478-9D5B-8D379F765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3">
                    <a:lumMod val="75000"/>
                  </a:schemeClr>
                </a:solidFill>
              </a:rPr>
              <a:t>KOMUNIKAČNÍ BARIÉRY U SENIORŮ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2C1C9ED-88F6-4D7E-BD62-14B9E8EAE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932" y="1845733"/>
            <a:ext cx="10134748" cy="4421901"/>
          </a:xfrm>
        </p:spPr>
        <p:txBody>
          <a:bodyPr>
            <a:noAutofit/>
          </a:bodyPr>
          <a:lstStyle/>
          <a:p>
            <a:r>
              <a:rPr lang="cs-CZ" sz="2400" b="1" dirty="0">
                <a:solidFill>
                  <a:schemeClr val="accent3">
                    <a:lumMod val="75000"/>
                  </a:schemeClr>
                </a:solidFill>
              </a:rPr>
              <a:t>KOGNITIVNÍ BARIÉRY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Demence nebo zhoršené kognitivní funkce:</a:t>
            </a:r>
            <a:r>
              <a:rPr lang="cs-CZ" sz="2400" dirty="0"/>
              <a:t> Pacienti </a:t>
            </a:r>
            <a:r>
              <a:rPr lang="cs-CZ" sz="2400" b="1" dirty="0"/>
              <a:t>mohou mít potíže </a:t>
            </a:r>
            <a:br>
              <a:rPr lang="cs-CZ" sz="2400" b="1" dirty="0"/>
            </a:br>
            <a:r>
              <a:rPr lang="cs-CZ" sz="2400" b="1" dirty="0"/>
              <a:t>s porozuměním nebo vyjadřováním. </a:t>
            </a:r>
            <a:r>
              <a:rPr lang="cs-CZ" sz="2400" dirty="0"/>
              <a:t>Opakujte informace jemně, trpělivě vysvětlujte a používejte jednoduché fráze.</a:t>
            </a:r>
          </a:p>
          <a:p>
            <a:pPr marL="0" indent="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None/>
            </a:pPr>
            <a:r>
              <a:rPr lang="cs-CZ" sz="2400" b="1" dirty="0">
                <a:solidFill>
                  <a:schemeClr val="accent3">
                    <a:lumMod val="75000"/>
                  </a:schemeClr>
                </a:solidFill>
              </a:rPr>
              <a:t>SOCIOKULTURNÍ BARIÉRY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400" b="1" dirty="0"/>
              <a:t>Generační rozdíly:</a:t>
            </a:r>
            <a:r>
              <a:rPr lang="cs-CZ" sz="2400" dirty="0"/>
              <a:t> Rozdílné zvyklosti a pohledy na svět mohou ovlivnit komunikaci. </a:t>
            </a:r>
            <a:r>
              <a:rPr lang="cs-CZ" sz="2400" b="1" dirty="0"/>
              <a:t>Respektujte jejich životní zkušenosti a přizpůsobte přístup podle jejich hodnot.</a:t>
            </a:r>
          </a:p>
          <a:p>
            <a:pPr marL="23400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cs-CZ" sz="2400" dirty="0"/>
              <a:t>Důležité je seniorům </a:t>
            </a:r>
            <a:r>
              <a:rPr lang="cs-CZ" sz="2400" b="1" dirty="0"/>
              <a:t>naslouchat, mít empatii </a:t>
            </a:r>
            <a:r>
              <a:rPr lang="cs-CZ" sz="2400" dirty="0"/>
              <a:t>a hledat způsoby, jak odstranit </a:t>
            </a:r>
            <a:br>
              <a:rPr lang="cs-CZ" sz="2400" dirty="0"/>
            </a:br>
            <a:r>
              <a:rPr lang="cs-CZ" sz="2400" dirty="0"/>
              <a:t>či minimalizovat tyto bariéry. </a:t>
            </a:r>
          </a:p>
        </p:txBody>
      </p:sp>
    </p:spTree>
    <p:extLst>
      <p:ext uri="{BB962C8B-B14F-4D97-AF65-F5344CB8AC3E}">
        <p14:creationId xmlns:p14="http://schemas.microsoft.com/office/powerpoint/2010/main" val="2833265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3EC4DD-5C17-4192-88DB-9EF3D2F5C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V PEDIATRII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F4ECAB3-859B-4E42-BB95-3BF61FBB5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400" b="1" dirty="0"/>
              <a:t>Respekt a empatie</a:t>
            </a:r>
            <a:r>
              <a:rPr lang="cs-CZ" sz="2400" dirty="0"/>
              <a:t>: Dítě by mělo cítit, že jeho pocity a názory jsou důležité. </a:t>
            </a:r>
            <a:r>
              <a:rPr lang="cs-CZ" sz="2400" b="1" dirty="0"/>
              <a:t>Aktivní naslouchání a upřímný zájem </a:t>
            </a:r>
            <a:r>
              <a:rPr lang="cs-CZ" sz="2400" dirty="0"/>
              <a:t>pomáhají budovat důvěru. 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400" b="1" dirty="0"/>
              <a:t>Jasnost a jednoduchost</a:t>
            </a:r>
            <a:r>
              <a:rPr lang="cs-CZ" sz="2400" dirty="0"/>
              <a:t>: Používejte </a:t>
            </a:r>
            <a:r>
              <a:rPr lang="cs-CZ" sz="2400" b="1" dirty="0"/>
              <a:t>slova a věty, kterým dítě rozumí</a:t>
            </a:r>
            <a:r>
              <a:rPr lang="cs-CZ" sz="2400" dirty="0"/>
              <a:t>. Mějte </a:t>
            </a:r>
            <a:br>
              <a:rPr lang="cs-CZ" sz="2400" dirty="0"/>
            </a:br>
            <a:r>
              <a:rPr lang="cs-CZ" sz="2400" dirty="0"/>
              <a:t>na paměti jeho </a:t>
            </a:r>
            <a:r>
              <a:rPr lang="cs-CZ" sz="2400" b="1" dirty="0"/>
              <a:t>věkovou úroveň a schopnost pochopení</a:t>
            </a:r>
            <a:r>
              <a:rPr lang="cs-CZ" sz="2400" dirty="0"/>
              <a:t>.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400" b="1" dirty="0"/>
              <a:t>Nonverbální komunikace</a:t>
            </a:r>
            <a:r>
              <a:rPr lang="cs-CZ" sz="2400" dirty="0"/>
              <a:t>: </a:t>
            </a:r>
            <a:r>
              <a:rPr lang="cs-CZ" sz="2400" b="1" dirty="0"/>
              <a:t>Úsměv, klidný tón hlasu </a:t>
            </a:r>
            <a:r>
              <a:rPr lang="cs-CZ" sz="2400" dirty="0"/>
              <a:t>a </a:t>
            </a:r>
            <a:r>
              <a:rPr lang="cs-CZ" sz="2400" b="1" dirty="0"/>
              <a:t>oční kontakt </a:t>
            </a:r>
            <a:r>
              <a:rPr lang="cs-CZ" sz="2400" dirty="0"/>
              <a:t>mohou vytvořit pocit bezpečí a pohodlí.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400" dirty="0"/>
              <a:t> </a:t>
            </a:r>
            <a:r>
              <a:rPr lang="cs-CZ" sz="2400" b="1" dirty="0"/>
              <a:t>Zapojení hry nebo příběhů</a:t>
            </a:r>
            <a:r>
              <a:rPr lang="cs-CZ" sz="2400" dirty="0"/>
              <a:t>: U mladších dětí pomáhá zařadit do komunikace hravé prvky, </a:t>
            </a:r>
            <a:r>
              <a:rPr lang="cs-CZ" sz="2400" b="1" dirty="0"/>
              <a:t>které přitahují jejich pozornost a usnadňují pochopení</a:t>
            </a:r>
            <a:r>
              <a:rPr lang="cs-CZ" sz="2400" dirty="0"/>
              <a:t>. Schopnost přizpůsobit se věku a potřebám dítěte.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178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0E82AC0-044B-492F-896D-F62DE5492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V PEDIATRII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7964161E-0E4B-45F3-BE59-C225F330A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Trpělivost a otevřenost</a:t>
            </a:r>
            <a:r>
              <a:rPr lang="cs-CZ" sz="2800" dirty="0"/>
              <a:t>: Děti potřebují čas na vyjádření svých pocitů </a:t>
            </a:r>
            <a:br>
              <a:rPr lang="cs-CZ" sz="2800" dirty="0"/>
            </a:br>
            <a:r>
              <a:rPr lang="cs-CZ" sz="2800" dirty="0"/>
              <a:t>a myšlenek. Dejte jim prostor se otevřít svým tempem.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Ověřování porozumění</a:t>
            </a:r>
            <a:r>
              <a:rPr lang="cs-CZ" sz="2800" dirty="0"/>
              <a:t>: Ujistěte se, že dítě rozumí tomu, co říkáte, například formou jednoduchých otázek: „Rozumíš, co tím myslím?“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Podporování pozitivní komunikace</a:t>
            </a:r>
            <a:r>
              <a:rPr lang="cs-CZ" sz="2800" dirty="0"/>
              <a:t>: </a:t>
            </a:r>
            <a:r>
              <a:rPr lang="cs-CZ" sz="2800" b="1" dirty="0"/>
              <a:t>Povzbuzujte dítě ke sdílení svých pocitů</a:t>
            </a:r>
            <a:r>
              <a:rPr lang="cs-CZ" sz="2800" dirty="0"/>
              <a:t> a zajišťujte, že se nebude cítit odmítnuto nebo kritizováno.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423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6F99E1-BD82-4C41-BEC4-2B5434CD4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KOMUNIKAČNÍ TECHNIKY V PEDIATRII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AD0D723-8321-4E32-8CDF-6F4D69786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Dětský jazyk:</a:t>
            </a:r>
            <a:r>
              <a:rPr lang="cs-CZ" sz="2800" dirty="0"/>
              <a:t> Používejte </a:t>
            </a:r>
            <a:r>
              <a:rPr lang="cs-CZ" sz="2800" b="1" dirty="0"/>
              <a:t>jednoduchá slova a přizpůsobte vysvětlení věku dítěte.</a:t>
            </a:r>
            <a:r>
              <a:rPr lang="cs-CZ" sz="2800" dirty="0"/>
              <a:t> U mladších dětí můžete využít například hračky nebo obrázky k lepšímu pochopení.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Hravý přístup:</a:t>
            </a:r>
            <a:r>
              <a:rPr lang="cs-CZ" sz="2800" dirty="0"/>
              <a:t> Zapojte hravé prvky, jako jsou </a:t>
            </a:r>
            <a:r>
              <a:rPr lang="cs-CZ" sz="2800" b="1" dirty="0"/>
              <a:t>příběhy, hry nebo písničky</a:t>
            </a:r>
            <a:r>
              <a:rPr lang="cs-CZ" sz="2800" dirty="0"/>
              <a:t>, které pomohou dítěti uvolnit se a lépe spolupracovat.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dirty="0"/>
              <a:t> </a:t>
            </a:r>
            <a:r>
              <a:rPr lang="cs-CZ" sz="2800" b="1" dirty="0"/>
              <a:t>Aktivní naslouchání:</a:t>
            </a:r>
            <a:r>
              <a:rPr lang="cs-CZ" sz="2800" dirty="0"/>
              <a:t> Dejte dítěti prostor vyjádřit své pocity </a:t>
            </a:r>
            <a:br>
              <a:rPr lang="cs-CZ" sz="2800" dirty="0"/>
            </a:br>
            <a:r>
              <a:rPr lang="cs-CZ" sz="2800" dirty="0"/>
              <a:t>a obavy. </a:t>
            </a:r>
            <a:r>
              <a:rPr lang="cs-CZ" sz="2800" b="1" dirty="0"/>
              <a:t>Přikývnutím</a:t>
            </a:r>
            <a:r>
              <a:rPr lang="cs-CZ" sz="2800" dirty="0"/>
              <a:t> nebo </a:t>
            </a:r>
            <a:r>
              <a:rPr lang="cs-CZ" sz="2800" b="1" dirty="0"/>
              <a:t>jednoduchými otázkami </a:t>
            </a:r>
            <a:r>
              <a:rPr lang="cs-CZ" sz="2800" dirty="0"/>
              <a:t>ukažte, </a:t>
            </a:r>
            <a:br>
              <a:rPr lang="cs-CZ" sz="2800" dirty="0"/>
            </a:br>
            <a:r>
              <a:rPr lang="cs-CZ" sz="2800" dirty="0"/>
              <a:t>že skutečně posloucháte.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3177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AF8A95-0ED3-4C80-AE1F-E54D2C70B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KOMUNIKAČNÍ TECHNIKY V PEDIATRII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8D70D57-B567-4445-88EC-B2853E6D9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Oční kontakt a úsměv.</a:t>
            </a:r>
            <a:r>
              <a:rPr lang="cs-CZ" sz="2800" dirty="0"/>
              <a:t> Nonverbální komunikace hraje klíčovou roli. </a:t>
            </a:r>
            <a:r>
              <a:rPr lang="cs-CZ" sz="2800" b="1" dirty="0"/>
              <a:t>Přátelský pohled a milý výraz mohou dítě uklidnit a vytvořit pocit bezpečí.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b="1" dirty="0"/>
              <a:t>Vysvětlení postupů.</a:t>
            </a:r>
            <a:r>
              <a:rPr lang="cs-CZ" sz="2800" dirty="0"/>
              <a:t> </a:t>
            </a:r>
            <a:r>
              <a:rPr lang="cs-CZ" sz="2800" b="1" dirty="0"/>
              <a:t>Co</a:t>
            </a:r>
            <a:r>
              <a:rPr lang="cs-CZ" sz="2800" dirty="0"/>
              <a:t> </a:t>
            </a:r>
            <a:r>
              <a:rPr lang="cs-CZ" sz="2800" b="1" dirty="0"/>
              <a:t>se bude dít, a proč.</a:t>
            </a:r>
            <a:r>
              <a:rPr lang="cs-CZ" sz="2800" dirty="0"/>
              <a:t> Například můžete říct: „Teď ti zkontroluji ouško. Bude to trošku šimrat.“</a:t>
            </a:r>
          </a:p>
          <a:p>
            <a:pPr marL="230400" indent="-230400">
              <a:buFont typeface="Wingdings" panose="05000000000000000000" pitchFamily="2" charset="2"/>
              <a:buChar char="§"/>
            </a:pPr>
            <a:r>
              <a:rPr lang="cs-CZ" sz="2800" dirty="0"/>
              <a:t> </a:t>
            </a:r>
            <a:r>
              <a:rPr lang="cs-CZ" sz="2800" b="1" dirty="0"/>
              <a:t>Podpora rodičů.</a:t>
            </a:r>
            <a:r>
              <a:rPr lang="cs-CZ" sz="2800" dirty="0"/>
              <a:t> Zapojte rodiče do komunikace, aby dítě cítilo podporu. Pokud </a:t>
            </a:r>
            <a:r>
              <a:rPr lang="cs-CZ" sz="2800" b="1" dirty="0"/>
              <a:t>dítě vidí, že rodiče jsou klidní</a:t>
            </a:r>
            <a:r>
              <a:rPr lang="cs-CZ" sz="2800" dirty="0"/>
              <a:t>, </a:t>
            </a:r>
            <a:r>
              <a:rPr lang="cs-CZ" sz="2800" b="1" dirty="0"/>
              <a:t>bude se také cítit bezpečněji.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1054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637AC5-91FE-4BE0-981D-DA752F00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KOMUNIKAČNÍ TECHNIKY V PEDIATRII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07665D5-A506-4B7A-BBEB-327A7F3E1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30400" lvl="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Pozitivní motivace.</a:t>
            </a:r>
            <a:r>
              <a:rPr lang="cs-CZ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cs-CZ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Pochvalte dítě </a:t>
            </a:r>
            <a:r>
              <a:rPr lang="cs-CZ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za spolupráci, i za malé úspěchy. Například: „To jsi zvládl/a skvěle! Jsi opravdu statečný/á.“</a:t>
            </a:r>
          </a:p>
          <a:p>
            <a:pPr marL="230400" lvl="0" indent="-2304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Řešení obav.</a:t>
            </a:r>
            <a:r>
              <a:rPr lang="cs-CZ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Pokud má dítě strach, zkuste ho </a:t>
            </a:r>
            <a:r>
              <a:rPr lang="cs-CZ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rozptýlit otázkami nebo aktivitam</a:t>
            </a:r>
            <a:r>
              <a:rPr lang="cs-CZ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i, které ho zaujmou. Například: „Jakou máš oblíbenou pohádku?“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24651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637AC5-91FE-4BE0-981D-DA752F00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PODLE VĚKOVÝCH KATEGORIÍ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07665D5-A506-4B7A-BBEB-327A7F3E15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Clr>
                <a:schemeClr val="accent2"/>
              </a:buClr>
              <a:buNone/>
            </a:pPr>
            <a:r>
              <a:rPr lang="cs-CZ" sz="2800" b="1" dirty="0"/>
              <a:t>Komunikace s dětmi se výrazně liší podle jejich věkových kategorií</a:t>
            </a:r>
            <a:r>
              <a:rPr lang="cs-CZ" sz="2800" dirty="0"/>
              <a:t>, protože každé období vývoje přináší jiné potřeby, schopnosti porozumět a vyjadřovat se.</a:t>
            </a:r>
          </a:p>
          <a:p>
            <a:r>
              <a:rPr lang="cs-CZ" sz="2800" b="1" dirty="0"/>
              <a:t>NOVOROZENCI A KOJENCI (0–1 rok)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Hlavní komunikační prostředky</a:t>
            </a:r>
            <a:r>
              <a:rPr lang="cs-CZ" sz="2800" dirty="0"/>
              <a:t>: Tón hlasu, mimika, doteky.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800" b="1" dirty="0"/>
              <a:t>Techniky</a:t>
            </a:r>
            <a:r>
              <a:rPr lang="cs-CZ" sz="2800" dirty="0"/>
              <a:t>: Klidný hlas, úsměv, jemné doteky, zpívání nebo broukání</a:t>
            </a:r>
          </a:p>
          <a:p>
            <a:pPr marL="0" lvl="0" indent="0">
              <a:buClr>
                <a:schemeClr val="accent2"/>
              </a:buClr>
              <a:buNone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62796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637AC5-91FE-4BE0-981D-DA752F00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2"/>
                </a:solidFill>
              </a:rPr>
              <a:t>KOMUNIKACE S DĚTMI PODLE VĚKOVÝCH KATEGORIÍ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07665D5-A506-4B7A-BBEB-327A7F3E1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610174"/>
          </a:xfrm>
        </p:spPr>
        <p:txBody>
          <a:bodyPr>
            <a:normAutofit fontScale="47500" lnSpcReduction="20000"/>
          </a:bodyPr>
          <a:lstStyle/>
          <a:p>
            <a:pPr marL="0" lvl="0" indent="0">
              <a:buClr>
                <a:schemeClr val="accent2"/>
              </a:buClr>
              <a:buNone/>
            </a:pPr>
            <a:endParaRPr lang="cs-CZ" b="1" dirty="0"/>
          </a:p>
          <a:p>
            <a:pPr marL="0" lvl="0" indent="0">
              <a:buClr>
                <a:schemeClr val="accent2"/>
              </a:buClr>
              <a:buNone/>
            </a:pPr>
            <a:r>
              <a:rPr lang="pl-PL" sz="6000" b="1" dirty="0"/>
              <a:t>DĚTI DO 3 LET (BATOLATA)</a:t>
            </a:r>
          </a:p>
          <a:p>
            <a:pPr marL="234000" lvl="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6000" b="1" dirty="0"/>
              <a:t>Hlavní komunikační prostředky</a:t>
            </a:r>
            <a:r>
              <a:rPr lang="cs-CZ" sz="6000" dirty="0"/>
              <a:t>: Krátké věty, hra, jednoduchá slova.</a:t>
            </a:r>
          </a:p>
          <a:p>
            <a:pPr marL="234000" lvl="0" indent="-234000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6000" b="1" dirty="0"/>
              <a:t>Techniky</a:t>
            </a:r>
            <a:r>
              <a:rPr lang="cs-CZ" sz="6000" dirty="0"/>
              <a:t>: Používání názorných pomůcek (hraček, obrázků), opakování, povzbuzující gesta.</a:t>
            </a:r>
          </a:p>
          <a:p>
            <a:pPr marL="0" lvl="0" indent="0">
              <a:buClr>
                <a:schemeClr val="accent2"/>
              </a:buClr>
              <a:buNone/>
            </a:pPr>
            <a:r>
              <a:rPr lang="cs-CZ" sz="6000" b="1" dirty="0"/>
              <a:t>DĚTI 3–6 LET (PŘEDŠKOLNÍ VĚK)</a:t>
            </a:r>
          </a:p>
          <a:p>
            <a:pPr lvl="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6000" b="1" dirty="0"/>
              <a:t>Hlavní komunikační prostředky</a:t>
            </a:r>
            <a:r>
              <a:rPr lang="cs-CZ" sz="6000" dirty="0"/>
              <a:t>: Příběhy, metafory, otázky.</a:t>
            </a:r>
          </a:p>
          <a:p>
            <a:pPr lvl="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6000" b="1" dirty="0"/>
              <a:t>Techniky</a:t>
            </a:r>
            <a:r>
              <a:rPr lang="cs-CZ" sz="6000" dirty="0"/>
              <a:t>: Vysvětlování složitějších pojmů formou hry, zapojení příběhů a fantazie.</a:t>
            </a:r>
            <a:r>
              <a:rPr lang="cs-CZ" sz="6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155268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Modro-zelená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254</TotalTime>
  <Words>1902</Words>
  <Application>Microsoft Office PowerPoint</Application>
  <PresentationFormat>Širokoúhlá obrazovka</PresentationFormat>
  <Paragraphs>123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9" baseType="lpstr">
      <vt:lpstr>Calibri</vt:lpstr>
      <vt:lpstr>Calibri Light</vt:lpstr>
      <vt:lpstr>Wingdings</vt:lpstr>
      <vt:lpstr>Retrospektiva</vt:lpstr>
      <vt:lpstr>Komunikace v Pediatrii</vt:lpstr>
      <vt:lpstr>KOMUNIKACE V PEDIATRII</vt:lpstr>
      <vt:lpstr>KOMUNIKACE V PEDIATRII</vt:lpstr>
      <vt:lpstr>KOMUNIKACE V PEDIATRII</vt:lpstr>
      <vt:lpstr>KOMUNIKAČNÍ TECHNIKY V PEDIATRII</vt:lpstr>
      <vt:lpstr>KOMUNIKAČNÍ TECHNIKY V PEDIATRII</vt:lpstr>
      <vt:lpstr>KOMUNIKAČNÍ TECHNIKY V PEDIATRII</vt:lpstr>
      <vt:lpstr>KOMUNIKACE S DĚTMI PODLE VĚKOVÝCH KATEGORIÍ</vt:lpstr>
      <vt:lpstr>KOMUNIKACE S DĚTMI PODLE VĚKOVÝCH KATEGORIÍ</vt:lpstr>
      <vt:lpstr>KOMUNIKACE S DĚTMI PODLE VĚKOVÝCH KATEGORIÍ</vt:lpstr>
      <vt:lpstr>KOMUNIKACE S DĚTMI S TĚLESNÝM POSTIŽENÍM</vt:lpstr>
      <vt:lpstr>KOMUNIKACE S DĚTMI S TĚLESNÝM POSTIŽENÍM</vt:lpstr>
      <vt:lpstr>KOMUNIKACE S DĚTMI S PSYCHICKÝM POSTIŽENÍM</vt:lpstr>
      <vt:lpstr>KOMUNIKACE S DĚTMI SE SMYSLOVÝM HANDICAPEM</vt:lpstr>
      <vt:lpstr>KOMUNIKACE S DĚTMI SE SLUCHOVÝM POSTIŽENÍM</vt:lpstr>
      <vt:lpstr>KOMUNIKACE S DĚTMI SE ZRAKOVÝM POSTIŽENÍM</vt:lpstr>
      <vt:lpstr>KOMUNIKACE S DĚTMI O SMRTI</vt:lpstr>
      <vt:lpstr>KOMUNIKACE S DĚTMI O SMRTI</vt:lpstr>
      <vt:lpstr>KOMUNIKACE S DĚTMI O SMRTI</vt:lpstr>
      <vt:lpstr>KOMUNIKACE V GERIATRII</vt:lpstr>
      <vt:lpstr>KOMUNIKACE V GERIATRII</vt:lpstr>
      <vt:lpstr>TECHNIKY KOMUNIKACE V GERIATRII</vt:lpstr>
      <vt:lpstr>KOMUNIKAČNÍ BARIÉRY U SENIORŮ</vt:lpstr>
      <vt:lpstr>KOMUNIKAČNÍ BARIÉRY U SENIORŮ</vt:lpstr>
      <vt:lpstr>KOMUNIKAČNÍ BARIÉRY U SENIORŮ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Komunikace v Pediatrii</dc:title>
  <dc:creator>Mynaříková Eva, Mgr. Ph.D.</dc:creator>
  <cp:lastModifiedBy>Mynaříková Eva, Mgr. Ph.D.</cp:lastModifiedBy>
  <cp:revision>27</cp:revision>
  <dcterms:created xsi:type="dcterms:W3CDTF">2025-03-08T20:30:53Z</dcterms:created>
  <dcterms:modified xsi:type="dcterms:W3CDTF">2025-03-16T19:39:15Z</dcterms:modified>
</cp:coreProperties>
</file>