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0" r:id="rId1"/>
  </p:sldMasterIdLst>
  <p:notesMasterIdLst>
    <p:notesMasterId r:id="rId13"/>
  </p:notesMasterIdLst>
  <p:handoutMasterIdLst>
    <p:handoutMasterId r:id="rId14"/>
  </p:handoutMasterIdLst>
  <p:sldIdLst>
    <p:sldId id="256" r:id="rId2"/>
    <p:sldId id="273" r:id="rId3"/>
    <p:sldId id="267" r:id="rId4"/>
    <p:sldId id="274" r:id="rId5"/>
    <p:sldId id="275" r:id="rId6"/>
    <p:sldId id="276" r:id="rId7"/>
    <p:sldId id="277" r:id="rId8"/>
    <p:sldId id="278" r:id="rId9"/>
    <p:sldId id="279" r:id="rId10"/>
    <p:sldId id="280" r:id="rId11"/>
    <p:sldId id="281" r:id="rId12"/>
  </p:sldIdLst>
  <p:sldSz cx="12188825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Výchozí oddíl" id="{8FC7ADDB-CB38-462B-9B4A-7D5D5BE2924C}">
          <p14:sldIdLst>
            <p14:sldId id="256"/>
          </p14:sldIdLst>
        </p14:section>
        <p14:section name="Oddíl bez názvu" id="{E2C655BF-5395-468C-AC7F-087ADF6A38B9}">
          <p14:sldIdLst>
            <p14:sldId id="273"/>
            <p14:sldId id="267"/>
            <p14:sldId id="274"/>
            <p14:sldId id="275"/>
            <p14:sldId id="276"/>
            <p14:sldId id="277"/>
            <p14:sldId id="278"/>
            <p14:sldId id="279"/>
            <p14:sldId id="280"/>
            <p14:sldId id="28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5" pos="3839">
          <p15:clr>
            <a:srgbClr val="A4A3A4"/>
          </p15:clr>
        </p15:guide>
        <p15:guide id="6" pos="100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073A0DAA-6AF3-43AB-8588-CEC1D06C72B9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41" autoAdjust="0"/>
    <p:restoredTop sz="94591" autoAdjust="0"/>
  </p:normalViewPr>
  <p:slideViewPr>
    <p:cSldViewPr showGuides="1">
      <p:cViewPr varScale="1">
        <p:scale>
          <a:sx n="114" d="100"/>
          <a:sy n="114" d="100"/>
        </p:scale>
        <p:origin x="474" y="114"/>
      </p:cViewPr>
      <p:guideLst>
        <p:guide orient="horz" pos="2160"/>
        <p:guide pos="3839"/>
        <p:guide pos="1007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howGuides="1">
      <p:cViewPr varScale="1">
        <p:scale>
          <a:sx n="71" d="100"/>
          <a:sy n="71" d="100"/>
        </p:scale>
        <p:origin x="4170" y="8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cs-CZ">
              <a:latin typeface="Calibri" panose="020F0502020204030204" pitchFamily="34" charset="0"/>
            </a:endParaRPr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40C13DFA-931C-4352-9BC3-9CBBB9695485}" type="datetime1">
              <a:rPr lang="cs-CZ" smtClean="0">
                <a:latin typeface="Calibri" panose="020F0502020204030204" pitchFamily="34" charset="0"/>
              </a:rPr>
              <a:t>26.03.2025</a:t>
            </a:fld>
            <a:endParaRPr lang="cs-CZ">
              <a:latin typeface="Calibri" panose="020F0502020204030204" pitchFamily="34" charset="0"/>
            </a:endParaRP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cs-CZ">
              <a:latin typeface="Calibri" panose="020F0502020204030204" pitchFamily="34" charset="0"/>
            </a:endParaRP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04360E59-1627-4404-ACC5-51C744AB0F27}" type="slidenum">
              <a:rPr lang="cs-CZ" smtClean="0">
                <a:latin typeface="Calibri" panose="020F0502020204030204" pitchFamily="34" charset="0"/>
              </a:rPr>
              <a:t>‹#›</a:t>
            </a:fld>
            <a:endParaRPr lang="cs-CZ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16225429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</a:lstStyle>
          <a:p>
            <a:fld id="{EF6ED1A5-149E-4BEB-8F22-7B1609F995CE}" type="datetime1">
              <a:rPr lang="cs-CZ" smtClean="0"/>
              <a:pPr/>
              <a:t>26.03.2025</a:t>
            </a:fld>
            <a:endParaRPr lang="cs-CZ"/>
          </a:p>
        </p:txBody>
      </p:sp>
      <p:sp>
        <p:nvSpPr>
          <p:cNvPr id="4" name="Zástupný symbol obrázku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cs-CZ" noProof="0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dirty="0"/>
              <a:t>Upravte styly předlohy textu.</a:t>
            </a:r>
          </a:p>
          <a:p>
            <a:pPr lvl="1" rtl="0"/>
            <a:r>
              <a:rPr lang="cs-CZ" noProof="0" dirty="0"/>
              <a:t>Druhá úroveň</a:t>
            </a:r>
          </a:p>
          <a:p>
            <a:pPr lvl="2" rtl="0"/>
            <a:r>
              <a:rPr lang="cs-CZ" noProof="0" dirty="0"/>
              <a:t>Třetí úroveň</a:t>
            </a:r>
          </a:p>
          <a:p>
            <a:pPr lvl="3" rtl="0"/>
            <a:r>
              <a:rPr lang="cs-CZ" noProof="0" dirty="0"/>
              <a:t>Čtvrtá úroveň</a:t>
            </a:r>
          </a:p>
          <a:p>
            <a:pPr lvl="4" rtl="0"/>
            <a:r>
              <a:rPr lang="cs-CZ" noProof="0" dirty="0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</a:lstStyle>
          <a:p>
            <a:fld id="{841221E5-7225-48EB-A4EE-420E7BFCF70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56669918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2"/>
        </a:solidFill>
        <a:latin typeface="Calibri" panose="020F0502020204030204" pitchFamily="34" charset="0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2"/>
        </a:solidFill>
        <a:latin typeface="Calibri" panose="020F0502020204030204" pitchFamily="34" charset="0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2"/>
        </a:solidFill>
        <a:latin typeface="Calibri" panose="020F0502020204030204" pitchFamily="34" charset="0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2"/>
        </a:solidFill>
        <a:latin typeface="Calibri" panose="020F0502020204030204" pitchFamily="34" charset="0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2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rtl="0"/>
            <a:fld id="{841221E5-7225-48EB-A4EE-420E7BFCF705}" type="slidenum">
              <a:rPr lang="cs-CZ" smtClean="0"/>
              <a:pPr rtl="0"/>
              <a:t>1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5220620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rtl="0"/>
            <a:fld id="{841221E5-7225-48EB-A4EE-420E7BFCF705}" type="slidenum">
              <a:rPr lang="cs-CZ" smtClean="0"/>
              <a:pPr rtl="0"/>
              <a:t>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940304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565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5651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6994" y="758952"/>
            <a:ext cx="10055781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7998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99764" y="4455620"/>
            <a:ext cx="10055781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399" cap="all" spc="200" baseline="0">
                <a:solidFill>
                  <a:schemeClr val="tx2"/>
                </a:solidFill>
                <a:latin typeface="+mj-lt"/>
              </a:defRPr>
            </a:lvl1pPr>
            <a:lvl2pPr marL="457063" indent="0" algn="ctr">
              <a:buNone/>
              <a:defRPr sz="2399"/>
            </a:lvl2pPr>
            <a:lvl3pPr marL="914126" indent="0" algn="ctr">
              <a:buNone/>
              <a:defRPr sz="2399"/>
            </a:lvl3pPr>
            <a:lvl4pPr marL="1371189" indent="0" algn="ctr">
              <a:buNone/>
              <a:defRPr sz="1999"/>
            </a:lvl4pPr>
            <a:lvl5pPr marL="1828251" indent="0" algn="ctr">
              <a:buNone/>
              <a:defRPr sz="1999"/>
            </a:lvl5pPr>
            <a:lvl6pPr marL="2285314" indent="0" algn="ctr">
              <a:buNone/>
              <a:defRPr sz="1999"/>
            </a:lvl6pPr>
            <a:lvl7pPr marL="2742377" indent="0" algn="ctr">
              <a:buNone/>
              <a:defRPr sz="1999"/>
            </a:lvl7pPr>
            <a:lvl8pPr marL="3199440" indent="0" algn="ctr">
              <a:buNone/>
              <a:defRPr sz="1999"/>
            </a:lvl8pPr>
            <a:lvl9pPr marL="3656503" indent="0" algn="ctr">
              <a:buNone/>
              <a:defRPr sz="1999"/>
            </a:lvl9pPr>
          </a:lstStyle>
          <a:p>
            <a:r>
              <a:rPr lang="cs-CZ"/>
              <a:t>Kliknutím můžete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77472-059D-4C68-8AC7-CD75808C3D76}" type="datetime1">
              <a:rPr lang="cs-CZ" smtClean="0"/>
              <a:pPr/>
              <a:t>26.03.2025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/>
              <a:t>Přidejte zápatí.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 lang="cs-CZ" smtClean="0"/>
              <a:pPr/>
              <a:t>‹#›</a:t>
            </a:fld>
            <a:endParaRPr lang="cs-CZ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344" y="4343400"/>
            <a:ext cx="9872948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27419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rtl="0"/>
            <a:fld id="{C6166DFE-5FCC-435A-83F4-EBD832EDD947}" type="datetime1">
              <a:rPr lang="cs-CZ" noProof="0" smtClean="0"/>
              <a:t>26.03.2025</a:t>
            </a:fld>
            <a:endParaRPr lang="cs-CZ" noProof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rtl="0"/>
            <a:r>
              <a:rPr lang="cs-CZ" noProof="0"/>
              <a:t>Přidejte zápatí.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rtl="0"/>
            <a:fld id="{7DC1BBB0-96F0-4077-A278-0F3FB5C104D3}" type="slidenum">
              <a:rPr lang="cs-CZ" noProof="0" smtClean="0"/>
              <a:t>‹#›</a:t>
            </a:fld>
            <a:endParaRPr lang="cs-CZ" noProof="0"/>
          </a:p>
        </p:txBody>
      </p:sp>
    </p:spTree>
    <p:extLst>
      <p:ext uri="{BB962C8B-B14F-4D97-AF65-F5344CB8AC3E}">
        <p14:creationId xmlns:p14="http://schemas.microsoft.com/office/powerpoint/2010/main" val="664079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565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5651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2628" y="414779"/>
            <a:ext cx="2628215" cy="5757421"/>
          </a:xfrm>
        </p:spPr>
        <p:txBody>
          <a:bodyPr vert="eaVert"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7982" y="414778"/>
            <a:ext cx="7732286" cy="5757422"/>
          </a:xfrm>
        </p:spPr>
        <p:txBody>
          <a:bodyPr vert="eaVert" lIns="45720" tIns="0" rIns="45720" bIns="0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972056-2A79-4B89-9AA2-1890533C94CB}" type="datetime1">
              <a:rPr lang="cs-CZ" smtClean="0"/>
              <a:pPr/>
              <a:t>26.03.2025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/>
              <a:t>Přidejte zápatí.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286685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7BB58-40ED-4251-A96D-306698F4AE93}" type="datetime1">
              <a:rPr lang="cs-CZ" smtClean="0"/>
              <a:pPr/>
              <a:t>26.03.2025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/>
              <a:t>Přidejte zápatí.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548352176"/>
      </p:ext>
    </p:extLst>
  </p:cSld>
  <p:clrMapOvr>
    <a:masterClrMapping/>
  </p:clrMapOvr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Záhlaví oddílu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565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5651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6994" y="758952"/>
            <a:ext cx="10055781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7998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6994" y="4453128"/>
            <a:ext cx="10055781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399" cap="all" spc="200" baseline="0">
                <a:solidFill>
                  <a:schemeClr val="tx2"/>
                </a:solidFill>
                <a:latin typeface="+mj-lt"/>
              </a:defRPr>
            </a:lvl1pPr>
            <a:lvl2pPr marL="457063" indent="0">
              <a:buNone/>
              <a:defRPr sz="1799">
                <a:solidFill>
                  <a:schemeClr val="tx1">
                    <a:tint val="75000"/>
                  </a:schemeClr>
                </a:solidFill>
              </a:defRPr>
            </a:lvl2pPr>
            <a:lvl3pPr marL="91412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18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251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314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2377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19944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650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A59506-72FD-4495-9AB4-84BEB64D693F}" type="datetime1">
              <a:rPr lang="cs-CZ" smtClean="0"/>
              <a:pPr/>
              <a:t>26.03.2025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/>
              <a:t>Přidejte zápatí.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 lang="cs-CZ" smtClean="0"/>
              <a:pPr/>
              <a:t>‹#›</a:t>
            </a:fld>
            <a:endParaRPr lang="cs-CZ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344" y="4343400"/>
            <a:ext cx="9872948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381733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6994" y="286604"/>
            <a:ext cx="10055781" cy="1450757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6993" y="1845734"/>
            <a:ext cx="4936474" cy="4023360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6301" y="1845735"/>
            <a:ext cx="4936474" cy="4023360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7BB58-40ED-4251-A96D-306698F4AE93}" type="datetime1">
              <a:rPr lang="cs-CZ" smtClean="0"/>
              <a:pPr/>
              <a:t>26.03.2025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/>
              <a:t>Přidejte zápatí.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62088228"/>
      </p:ext>
    </p:extLst>
  </p:cSld>
  <p:clrMapOvr>
    <a:masterClrMapping/>
  </p:clrMapOvr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6994" y="286604"/>
            <a:ext cx="10055781" cy="1450757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6994" y="1846052"/>
            <a:ext cx="4936474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1999" b="0" cap="all" baseline="0">
                <a:solidFill>
                  <a:schemeClr val="tx2"/>
                </a:solidFill>
              </a:defRPr>
            </a:lvl1pPr>
            <a:lvl2pPr marL="457063" indent="0">
              <a:buNone/>
              <a:defRPr sz="1999" b="1"/>
            </a:lvl2pPr>
            <a:lvl3pPr marL="914126" indent="0">
              <a:buNone/>
              <a:defRPr sz="1799" b="1"/>
            </a:lvl3pPr>
            <a:lvl4pPr marL="1371189" indent="0">
              <a:buNone/>
              <a:defRPr sz="1600" b="1"/>
            </a:lvl4pPr>
            <a:lvl5pPr marL="1828251" indent="0">
              <a:buNone/>
              <a:defRPr sz="1600" b="1"/>
            </a:lvl5pPr>
            <a:lvl6pPr marL="2285314" indent="0">
              <a:buNone/>
              <a:defRPr sz="1600" b="1"/>
            </a:lvl6pPr>
            <a:lvl7pPr marL="2742377" indent="0">
              <a:buNone/>
              <a:defRPr sz="1600" b="1"/>
            </a:lvl7pPr>
            <a:lvl8pPr marL="3199440" indent="0">
              <a:buNone/>
              <a:defRPr sz="1600" b="1"/>
            </a:lvl8pPr>
            <a:lvl9pPr marL="3656503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6994" y="2582334"/>
            <a:ext cx="4936474" cy="3378200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6301" y="1846052"/>
            <a:ext cx="4936474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1999" b="0" cap="all" baseline="0">
                <a:solidFill>
                  <a:schemeClr val="tx2"/>
                </a:solidFill>
              </a:defRPr>
            </a:lvl1pPr>
            <a:lvl2pPr marL="457063" indent="0">
              <a:buNone/>
              <a:defRPr sz="1999" b="1"/>
            </a:lvl2pPr>
            <a:lvl3pPr marL="914126" indent="0">
              <a:buNone/>
              <a:defRPr sz="1799" b="1"/>
            </a:lvl3pPr>
            <a:lvl4pPr marL="1371189" indent="0">
              <a:buNone/>
              <a:defRPr sz="1600" b="1"/>
            </a:lvl4pPr>
            <a:lvl5pPr marL="1828251" indent="0">
              <a:buNone/>
              <a:defRPr sz="1600" b="1"/>
            </a:lvl5pPr>
            <a:lvl6pPr marL="2285314" indent="0">
              <a:buNone/>
              <a:defRPr sz="1600" b="1"/>
            </a:lvl6pPr>
            <a:lvl7pPr marL="2742377" indent="0">
              <a:buNone/>
              <a:defRPr sz="1600" b="1"/>
            </a:lvl7pPr>
            <a:lvl8pPr marL="3199440" indent="0">
              <a:buNone/>
              <a:defRPr sz="1600" b="1"/>
            </a:lvl8pPr>
            <a:lvl9pPr marL="3656503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6301" y="2582334"/>
            <a:ext cx="4936474" cy="3378200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rtl="0"/>
            <a:fld id="{38C39098-85CB-40A7-8EB9-32085B9BD4CC}" type="datetime1">
              <a:rPr lang="cs-CZ" noProof="0" smtClean="0"/>
              <a:t>26.03.2025</a:t>
            </a:fld>
            <a:endParaRPr lang="cs-CZ" noProof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rtl="0"/>
            <a:r>
              <a:rPr lang="cs-CZ" noProof="0"/>
              <a:t>Přidejte zápatí.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rtl="0"/>
            <a:fld id="{7DC1BBB0-96F0-4077-A278-0F3FB5C104D3}" type="slidenum">
              <a:rPr lang="cs-CZ" noProof="0" smtClean="0"/>
              <a:t>‹#›</a:t>
            </a:fld>
            <a:endParaRPr lang="cs-CZ" noProof="0"/>
          </a:p>
        </p:txBody>
      </p:sp>
    </p:spTree>
    <p:extLst>
      <p:ext uri="{BB962C8B-B14F-4D97-AF65-F5344CB8AC3E}">
        <p14:creationId xmlns:p14="http://schemas.microsoft.com/office/powerpoint/2010/main" val="26872977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rtl="0"/>
            <a:fld id="{B58DABD2-5123-463E-A7B6-799F51B171FE}" type="datetime1">
              <a:rPr lang="cs-CZ" noProof="0" smtClean="0"/>
              <a:t>26.03.2025</a:t>
            </a:fld>
            <a:endParaRPr lang="cs-CZ" noProof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rtl="0"/>
            <a:r>
              <a:rPr lang="cs-CZ" noProof="0"/>
              <a:t>Přidejte zápatí.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rtl="0"/>
            <a:fld id="{7DC1BBB0-96F0-4077-A278-0F3FB5C104D3}" type="slidenum">
              <a:rPr lang="cs-CZ" noProof="0" smtClean="0"/>
              <a:t>‹#›</a:t>
            </a:fld>
            <a:endParaRPr lang="cs-CZ" noProof="0"/>
          </a:p>
        </p:txBody>
      </p:sp>
    </p:spTree>
    <p:extLst>
      <p:ext uri="{BB962C8B-B14F-4D97-AF65-F5344CB8AC3E}">
        <p14:creationId xmlns:p14="http://schemas.microsoft.com/office/powerpoint/2010/main" val="1701479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565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5651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7BB58-40ED-4251-A96D-306698F4AE93}" type="datetime1">
              <a:rPr lang="cs-CZ" smtClean="0"/>
              <a:pPr/>
              <a:t>26.03.2025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cs-CZ"/>
              <a:t>Přidejte zápatí.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85797726"/>
      </p:ext>
    </p:extLst>
  </p:cSld>
  <p:clrMapOvr>
    <a:masterClrMapping/>
  </p:clrMapOvr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7" y="0"/>
            <a:ext cx="4049736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39019" y="0"/>
            <a:ext cx="63991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081" y="594359"/>
            <a:ext cx="3199567" cy="2286000"/>
          </a:xfrm>
        </p:spPr>
        <p:txBody>
          <a:bodyPr anchor="b">
            <a:normAutofit/>
          </a:bodyPr>
          <a:lstStyle>
            <a:lvl1pPr>
              <a:defRPr sz="3599" b="0"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99350" y="731520"/>
            <a:ext cx="6490549" cy="5257800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081" y="2926080"/>
            <a:ext cx="3199567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063" indent="0">
              <a:buNone/>
              <a:defRPr sz="1200"/>
            </a:lvl2pPr>
            <a:lvl3pPr marL="914126" indent="0">
              <a:buNone/>
              <a:defRPr sz="1000"/>
            </a:lvl3pPr>
            <a:lvl4pPr marL="1371189" indent="0">
              <a:buNone/>
              <a:defRPr sz="900"/>
            </a:lvl4pPr>
            <a:lvl5pPr marL="1828251" indent="0">
              <a:buNone/>
              <a:defRPr sz="900"/>
            </a:lvl5pPr>
            <a:lvl6pPr marL="2285314" indent="0">
              <a:buNone/>
              <a:defRPr sz="900"/>
            </a:lvl6pPr>
            <a:lvl7pPr marL="2742377" indent="0">
              <a:buNone/>
              <a:defRPr sz="900"/>
            </a:lvl7pPr>
            <a:lvl8pPr marL="3199440" indent="0">
              <a:buNone/>
              <a:defRPr sz="900"/>
            </a:lvl8pPr>
            <a:lvl9pPr marL="3656503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391" y="6459786"/>
            <a:ext cx="2617828" cy="365125"/>
          </a:xfrm>
        </p:spPr>
        <p:txBody>
          <a:bodyPr/>
          <a:lstStyle>
            <a:lvl1pPr algn="l">
              <a:defRPr/>
            </a:lvl1pPr>
          </a:lstStyle>
          <a:p>
            <a:fld id="{5DAC7BDE-1898-4D6C-AEA1-04714C1F1329}" type="datetime1">
              <a:rPr lang="cs-CZ" smtClean="0"/>
              <a:pPr/>
              <a:t>26.03.2025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799350" y="6459786"/>
            <a:ext cx="464699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cs-CZ"/>
              <a:t>Přidejte zápatí.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DC1BBB0-96F0-4077-A278-0F3FB5C104D3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497228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5651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5651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6994" y="5074920"/>
            <a:ext cx="10110630" cy="822960"/>
          </a:xfrm>
        </p:spPr>
        <p:txBody>
          <a:bodyPr lIns="91440" tIns="0" rIns="91440" bIns="0" anchor="b">
            <a:noAutofit/>
          </a:bodyPr>
          <a:lstStyle>
            <a:lvl1pPr>
              <a:defRPr sz="3599" b="0"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88810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199">
                <a:solidFill>
                  <a:schemeClr val="bg1"/>
                </a:solidFill>
              </a:defRPr>
            </a:lvl1pPr>
            <a:lvl2pPr marL="457063" indent="0">
              <a:buNone/>
              <a:defRPr sz="2799"/>
            </a:lvl2pPr>
            <a:lvl3pPr marL="914126" indent="0">
              <a:buNone/>
              <a:defRPr sz="2399"/>
            </a:lvl3pPr>
            <a:lvl4pPr marL="1371189" indent="0">
              <a:buNone/>
              <a:defRPr sz="1999"/>
            </a:lvl4pPr>
            <a:lvl5pPr marL="1828251" indent="0">
              <a:buNone/>
              <a:defRPr sz="1999"/>
            </a:lvl5pPr>
            <a:lvl6pPr marL="2285314" indent="0">
              <a:buNone/>
              <a:defRPr sz="1999"/>
            </a:lvl6pPr>
            <a:lvl7pPr marL="2742377" indent="0">
              <a:buNone/>
              <a:defRPr sz="1999"/>
            </a:lvl7pPr>
            <a:lvl8pPr marL="3199440" indent="0">
              <a:buNone/>
              <a:defRPr sz="1999"/>
            </a:lvl8pPr>
            <a:lvl9pPr marL="3656503" indent="0">
              <a:buNone/>
              <a:defRPr sz="1999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6994" y="5907023"/>
            <a:ext cx="10110630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063" indent="0">
              <a:buNone/>
              <a:defRPr sz="1200"/>
            </a:lvl2pPr>
            <a:lvl3pPr marL="914126" indent="0">
              <a:buNone/>
              <a:defRPr sz="1000"/>
            </a:lvl3pPr>
            <a:lvl4pPr marL="1371189" indent="0">
              <a:buNone/>
              <a:defRPr sz="900"/>
            </a:lvl4pPr>
            <a:lvl5pPr marL="1828251" indent="0">
              <a:buNone/>
              <a:defRPr sz="900"/>
            </a:lvl5pPr>
            <a:lvl6pPr marL="2285314" indent="0">
              <a:buNone/>
              <a:defRPr sz="900"/>
            </a:lvl6pPr>
            <a:lvl7pPr marL="2742377" indent="0">
              <a:buNone/>
              <a:defRPr sz="900"/>
            </a:lvl7pPr>
            <a:lvl8pPr marL="3199440" indent="0">
              <a:buNone/>
              <a:defRPr sz="900"/>
            </a:lvl8pPr>
            <a:lvl9pPr marL="3656503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3752-42E2-4502-B52B-1640F9E32865}" type="datetime1">
              <a:rPr lang="cs-CZ" smtClean="0"/>
              <a:pPr/>
              <a:t>26.03.2025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/>
              <a:t>Přidejte zápatí.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612471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88826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6994" y="286604"/>
            <a:ext cx="10055781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6994" y="1845734"/>
            <a:ext cx="10055781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6995" y="6459786"/>
            <a:ext cx="24716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0E57BB58-40ED-4251-A96D-306698F4AE93}" type="datetime1">
              <a:rPr lang="cs-CZ" smtClean="0"/>
              <a:pPr/>
              <a:t>26.03.2025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5225" y="6459786"/>
            <a:ext cx="482154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r>
              <a:rPr lang="cs-CZ"/>
              <a:t>Přidejte zápatí.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897880" y="6459786"/>
            <a:ext cx="131168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7DC1BBB0-96F0-4077-A278-0F3FB5C104D3}" type="slidenum">
              <a:rPr lang="cs-CZ" smtClean="0"/>
              <a:pPr/>
              <a:t>‹#›</a:t>
            </a:fld>
            <a:endParaRPr lang="cs-CZ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221" y="1737845"/>
            <a:ext cx="9964364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816927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txStyles>
    <p:titleStyle>
      <a:lvl1pPr algn="l" defTabSz="914126" rtl="0" eaLnBrk="1" latinLnBrk="0" hangingPunct="1">
        <a:lnSpc>
          <a:spcPct val="85000"/>
        </a:lnSpc>
        <a:spcBef>
          <a:spcPct val="0"/>
        </a:spcBef>
        <a:buNone/>
        <a:defRPr sz="4799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13" indent="-91413" algn="l" defTabSz="914126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1999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3933" indent="-182825" algn="l" defTabSz="914126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799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758" indent="-182825" algn="l" defTabSz="914126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583" indent="-182825" algn="l" defTabSz="914126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408" indent="-182825" algn="l" defTabSz="914126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099670" indent="-228531" algn="l" defTabSz="914126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299610" indent="-228531" algn="l" defTabSz="914126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499550" indent="-228531" algn="l" defTabSz="914126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699490" indent="-228531" algn="l" defTabSz="914126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1pPr>
      <a:lvl2pPr marL="457063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2pPr>
      <a:lvl3pPr marL="914126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3pPr>
      <a:lvl4pPr marL="1371189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4pPr>
      <a:lvl5pPr marL="1828251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5pPr>
      <a:lvl6pPr marL="2285314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6pPr>
      <a:lvl7pPr marL="2742377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7pPr>
      <a:lvl8pPr marL="3199440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8pPr>
      <a:lvl9pPr marL="3656503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39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 rtlCol="0"/>
          <a:lstStyle/>
          <a:p>
            <a:pPr rtl="0"/>
            <a:r>
              <a:rPr lang="cs-CZ" b="1" dirty="0">
                <a:solidFill>
                  <a:schemeClr val="accent1"/>
                </a:solidFill>
              </a:rPr>
              <a:t>ASERTIVITA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5067614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6481B91-923F-4006-85FB-88549EBAD0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96994" y="286605"/>
            <a:ext cx="10055781" cy="982156"/>
          </a:xfrm>
        </p:spPr>
        <p:txBody>
          <a:bodyPr/>
          <a:lstStyle/>
          <a:p>
            <a:r>
              <a:rPr lang="cs-CZ" b="1" dirty="0">
                <a:solidFill>
                  <a:schemeClr val="accent1"/>
                </a:solidFill>
              </a:rPr>
              <a:t>Asertivní techniky</a:t>
            </a:r>
            <a:endParaRPr lang="cs-CZ" dirty="0">
              <a:solidFill>
                <a:schemeClr val="accent1"/>
              </a:solidFill>
            </a:endParaRP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6C743CBD-9EF7-49EE-B878-328A5FC354D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050" y="1700808"/>
            <a:ext cx="10116725" cy="4168286"/>
          </a:xfrm>
        </p:spPr>
        <p:txBody>
          <a:bodyPr>
            <a:normAutofit lnSpcReduction="10000"/>
          </a:bodyPr>
          <a:lstStyle/>
          <a:p>
            <a:pPr marL="230400" indent="-230400">
              <a:lnSpc>
                <a:spcPct val="12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3000" b="1" dirty="0">
                <a:solidFill>
                  <a:schemeClr val="accent1"/>
                </a:solidFill>
              </a:rPr>
              <a:t>Dotazování na nedostatky </a:t>
            </a:r>
            <a:r>
              <a:rPr lang="cs-CZ" sz="2800" b="1" dirty="0"/>
              <a:t>- zjišťování pravé příčiny odmítavého postoje partnera. </a:t>
            </a:r>
            <a:r>
              <a:rPr lang="cs-CZ" sz="2800" dirty="0"/>
              <a:t>Užitečná asertivní technika, která spočívá v tom, že kladete konkrétní a promyšlené otázky, pokud vám někdo poskytne kritiku nebo upozorní na vaše nedostatky. Tímto způsobem můžete získat jasnější představu o situaci, pochopit názor druhé strany a případně přijmout opatření ke zlepšení (např. Můžete mi říct konkrétně, co máte na mysli?“, „Jaký dopad to má na situaci?“, „Můžete uvést příklad?“)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89647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DAB27C26-B71A-4B15-A63F-85CAC51337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1"/>
                </a:solidFill>
              </a:rPr>
              <a:t>Asertivní techniky</a:t>
            </a:r>
            <a:endParaRPr lang="cs-CZ" dirty="0">
              <a:solidFill>
                <a:schemeClr val="accent1"/>
              </a:solidFill>
            </a:endParaRP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CB9C53D-323C-436B-A2F6-EA7F121F25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230400" indent="-23040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cs-CZ" sz="2800" b="1" dirty="0">
                <a:solidFill>
                  <a:schemeClr val="accent1"/>
                </a:solidFill>
              </a:rPr>
              <a:t>Přijatelný kompromis </a:t>
            </a:r>
            <a:r>
              <a:rPr lang="cs-CZ" sz="2800" b="1" dirty="0">
                <a:solidFill>
                  <a:schemeClr val="tx1"/>
                </a:solidFill>
              </a:rPr>
              <a:t>- jde o dosažení spokojenosti na obou stranách. </a:t>
            </a:r>
            <a:r>
              <a:rPr lang="cs-CZ" sz="2800" dirty="0">
                <a:solidFill>
                  <a:schemeClr val="tx1"/>
                </a:solidFill>
              </a:rPr>
              <a:t>Jde o umění naslouchání a respektování partnera</a:t>
            </a:r>
            <a:r>
              <a:rPr lang="cs-CZ" sz="2800" b="1" dirty="0">
                <a:solidFill>
                  <a:schemeClr val="tx1"/>
                </a:solidFill>
              </a:rPr>
              <a:t>. </a:t>
            </a:r>
          </a:p>
          <a:p>
            <a:pPr marL="230400" indent="-23040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cs-CZ" sz="2800" b="1" dirty="0">
                <a:solidFill>
                  <a:schemeClr val="accent1"/>
                </a:solidFill>
              </a:rPr>
              <a:t>Negativní aserce </a:t>
            </a:r>
            <a:r>
              <a:rPr lang="cs-CZ" sz="2800" b="1" dirty="0"/>
              <a:t>- zvládnutí vlastních chyb a omylů. </a:t>
            </a:r>
            <a:r>
              <a:rPr lang="cs-CZ" sz="2800" dirty="0"/>
              <a:t>Je nutné </a:t>
            </a:r>
            <a:br>
              <a:rPr lang="cs-CZ" sz="2800" dirty="0"/>
            </a:br>
            <a:r>
              <a:rPr lang="cs-CZ" sz="2800" dirty="0"/>
              <a:t>si uvědomit, že člověk je tvor chybující a nemusí se za to stydět</a:t>
            </a:r>
            <a:r>
              <a:rPr lang="cs-CZ" sz="2800" b="1" dirty="0"/>
              <a:t>. Nebát se přiznat své nedostatky a vzít si poučení pro budoucnost. </a:t>
            </a:r>
            <a:r>
              <a:rPr lang="cs-CZ" sz="2800" dirty="0"/>
              <a:t>Např.: „Máte pravdu, skutečně jsem to mohl/a zvládnout lépe.“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69978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326A4A63-9A20-4A7F-BA28-BB42B6FD6A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1"/>
                </a:solidFill>
              </a:rPr>
              <a:t>Asertivita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890505E3-8889-4FF3-8A08-2C3BF514DD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230400" indent="-23760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cs-CZ" sz="2800" b="1" dirty="0"/>
              <a:t> </a:t>
            </a:r>
            <a:r>
              <a:rPr lang="cs-CZ" sz="3200" b="1" dirty="0"/>
              <a:t>Asertivita je způsob komunikace, kterým jedinec upřímně </a:t>
            </a:r>
            <a:br>
              <a:rPr lang="cs-CZ" sz="3200" b="1" dirty="0"/>
            </a:br>
            <a:r>
              <a:rPr lang="cs-CZ" sz="3200" b="1" dirty="0"/>
              <a:t>a otevřeně vyjadřuje myšlenky, emoce, názory a postoje jednak v pozitivní, jednak v negativní formě, přičemž neporušuje svoje práva a ani práva jiných.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913840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Nadpis 12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cs-CZ" b="1" dirty="0">
                <a:solidFill>
                  <a:schemeClr val="accent1"/>
                </a:solidFill>
              </a:rPr>
              <a:t>Asertivita</a:t>
            </a:r>
          </a:p>
        </p:txBody>
      </p:sp>
      <p:sp>
        <p:nvSpPr>
          <p:cNvPr id="14" name="Zástupný symbol pro obsah 13"/>
          <p:cNvSpPr>
            <a:spLocks noGrp="1"/>
          </p:cNvSpPr>
          <p:nvPr>
            <p:ph idx="1"/>
          </p:nvPr>
        </p:nvSpPr>
        <p:spPr/>
        <p:txBody>
          <a:bodyPr rtlCol="0">
            <a:normAutofit fontScale="92500"/>
          </a:bodyPr>
          <a:lstStyle/>
          <a:p>
            <a:pPr marL="525780" indent="-45720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cs-CZ" sz="3200" b="1" dirty="0"/>
              <a:t>Asertivita pomáhá zvyšovat sebevědomí a sebeúctu, pomáhá posuzovat vlastní myšlenky, jednat a vyjednávat.</a:t>
            </a:r>
          </a:p>
          <a:p>
            <a:pPr marL="525780" indent="-45720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cs-CZ" sz="3200" b="1" dirty="0"/>
              <a:t> </a:t>
            </a:r>
            <a:r>
              <a:rPr lang="cs-CZ" sz="3200" b="1" dirty="0">
                <a:solidFill>
                  <a:schemeClr val="accent1"/>
                </a:solidFill>
              </a:rPr>
              <a:t>Významnou charakteristikou asertivity je, že pomáhá rozpoznat manipulaci, snižovat míru emocí, </a:t>
            </a:r>
            <a:r>
              <a:rPr lang="cs-CZ" sz="3200" b="1" dirty="0"/>
              <a:t>být nezávislý   </a:t>
            </a:r>
            <a:br>
              <a:rPr lang="cs-CZ" sz="3200" b="1" dirty="0"/>
            </a:br>
            <a:r>
              <a:rPr lang="cs-CZ" sz="3200" b="1" dirty="0"/>
              <a:t>a svobodně se rozhodovat. </a:t>
            </a:r>
          </a:p>
        </p:txBody>
      </p:sp>
    </p:spTree>
    <p:extLst>
      <p:ext uri="{BB962C8B-B14F-4D97-AF65-F5344CB8AC3E}">
        <p14:creationId xmlns:p14="http://schemas.microsoft.com/office/powerpoint/2010/main" val="1720426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A5C8CF25-A813-4C60-85AC-B6CBBADFB8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1"/>
                </a:solidFill>
              </a:rPr>
              <a:t>Asertivita</a:t>
            </a:r>
            <a:endParaRPr lang="cs-CZ" dirty="0">
              <a:solidFill>
                <a:schemeClr val="accent1"/>
              </a:solidFill>
            </a:endParaRP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C48B997-2C3D-4E1D-B241-5CEB78D4BE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230400" indent="-230400">
              <a:lnSpc>
                <a:spcPct val="150000"/>
              </a:lnSpc>
              <a:spcBef>
                <a:spcPts val="1800"/>
              </a:spcBef>
              <a:buFont typeface="Wingdings" panose="05000000000000000000" pitchFamily="2" charset="2"/>
              <a:buChar char="§"/>
            </a:pPr>
            <a:r>
              <a:rPr lang="cs-CZ" sz="3200" b="1" dirty="0"/>
              <a:t>Asertivní člověk dokáže vyjádřit to, co chce, nebo nechce, to jak situaci vnímá, jaký má názor. </a:t>
            </a:r>
            <a:r>
              <a:rPr lang="cs-CZ" sz="3200" b="1" dirty="0">
                <a:solidFill>
                  <a:schemeClr val="accent1"/>
                </a:solidFill>
              </a:rPr>
              <a:t>Tato upřímnost je však podmíněna respektováním slušnosti a ohleduplnosti. </a:t>
            </a:r>
          </a:p>
          <a:p>
            <a:pPr marL="230400" indent="-230400">
              <a:lnSpc>
                <a:spcPct val="150000"/>
              </a:lnSpc>
              <a:spcBef>
                <a:spcPts val="1800"/>
              </a:spcBef>
              <a:buFont typeface="Wingdings" panose="05000000000000000000" pitchFamily="2" charset="2"/>
              <a:buChar char="§"/>
            </a:pPr>
            <a:r>
              <a:rPr lang="cs-CZ" sz="3200" b="1" dirty="0"/>
              <a:t>Asertivní člověk </a:t>
            </a:r>
            <a:r>
              <a:rPr lang="cs-CZ" sz="3200" b="1" dirty="0">
                <a:solidFill>
                  <a:schemeClr val="accent1"/>
                </a:solidFill>
              </a:rPr>
              <a:t>trvá na svých právech</a:t>
            </a:r>
            <a:r>
              <a:rPr lang="cs-CZ" sz="3200" b="1" dirty="0"/>
              <a:t>, ale </a:t>
            </a:r>
            <a:r>
              <a:rPr lang="cs-CZ" sz="3200" b="1" dirty="0">
                <a:solidFill>
                  <a:schemeClr val="accent1"/>
                </a:solidFill>
              </a:rPr>
              <a:t>nepoškozuje</a:t>
            </a:r>
            <a:r>
              <a:rPr lang="cs-CZ" sz="3200" b="1" dirty="0"/>
              <a:t> </a:t>
            </a:r>
            <a:r>
              <a:rPr lang="cs-CZ" sz="3200" b="1" dirty="0">
                <a:solidFill>
                  <a:schemeClr val="accent1"/>
                </a:solidFill>
              </a:rPr>
              <a:t>práva jiných</a:t>
            </a:r>
            <a:r>
              <a:rPr lang="cs-CZ" sz="3200" b="1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33866485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4E389B13-AAB0-4A65-BCD5-F0485C5CCE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1"/>
                </a:solidFill>
              </a:rPr>
              <a:t>Asertivita</a:t>
            </a:r>
            <a:endParaRPr lang="cs-CZ" dirty="0">
              <a:solidFill>
                <a:schemeClr val="accent1"/>
              </a:solidFill>
            </a:endParaRP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BA0738AF-3500-42ED-AB76-F93FE20559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30400" indent="-23040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cs-CZ" sz="3200" b="1" dirty="0"/>
              <a:t>Chová se sebejistě, respektuje druhou strany, je </a:t>
            </a:r>
            <a:r>
              <a:rPr lang="cs-CZ" sz="3200" b="1" dirty="0">
                <a:solidFill>
                  <a:schemeClr val="accent1"/>
                </a:solidFill>
              </a:rPr>
              <a:t>ochoten změnit svůj názor, uznat chybu,</a:t>
            </a:r>
            <a:r>
              <a:rPr lang="cs-CZ" sz="3200" b="1" dirty="0"/>
              <a:t> přistoupit na kompromis. </a:t>
            </a:r>
          </a:p>
          <a:p>
            <a:pPr marL="230400" indent="-23040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cs-CZ" sz="3200" b="1" dirty="0">
                <a:solidFill>
                  <a:schemeClr val="accent1"/>
                </a:solidFill>
              </a:rPr>
              <a:t>Dovede říci ne klidně </a:t>
            </a:r>
            <a:r>
              <a:rPr lang="cs-CZ" sz="3200" b="1" dirty="0"/>
              <a:t>bez emocí, umí kritizovat tak, aby nepoškodil druhou stranu, </a:t>
            </a:r>
            <a:r>
              <a:rPr lang="cs-CZ" sz="3200" b="1" dirty="0">
                <a:solidFill>
                  <a:schemeClr val="accent1"/>
                </a:solidFill>
              </a:rPr>
              <a:t>umí přijímat kritiku</a:t>
            </a:r>
            <a:r>
              <a:rPr lang="cs-CZ" sz="3200" b="1" dirty="0"/>
              <a:t>. Celkově jedná klidně, uvolněně, srozumitelně, dovede naslouchat.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770574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F05E9FD-0FA9-4558-9AD9-FF42611A5D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1"/>
                </a:solidFill>
              </a:rPr>
              <a:t>Asertivní práva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133BB3BB-E70B-4141-B6D6-3A01BB9B35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28668" y="1844824"/>
            <a:ext cx="10055781" cy="4391578"/>
          </a:xfrm>
        </p:spPr>
        <p:txBody>
          <a:bodyPr>
            <a:normAutofit lnSpcReduction="10000"/>
          </a:bodyPr>
          <a:lstStyle/>
          <a:p>
            <a:pPr marL="582930" indent="-51435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+mj-lt"/>
              <a:buAutoNum type="arabicPeriod"/>
            </a:pPr>
            <a:r>
              <a:rPr lang="cs-CZ" sz="2800" dirty="0"/>
              <a:t>Člověk má </a:t>
            </a:r>
            <a:r>
              <a:rPr lang="cs-CZ" sz="2800" b="1" dirty="0">
                <a:solidFill>
                  <a:schemeClr val="accent1"/>
                </a:solidFill>
              </a:rPr>
              <a:t>právo být sám sebou </a:t>
            </a:r>
            <a:r>
              <a:rPr lang="cs-CZ" sz="2800" dirty="0"/>
              <a:t>– mít možnost rozhodovat se podle svých hodnot a přesvědčení</a:t>
            </a:r>
          </a:p>
          <a:p>
            <a:pPr marL="582930" indent="-51435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AutoNum type="arabicPeriod"/>
            </a:pPr>
            <a:r>
              <a:rPr lang="cs-CZ" sz="2800" dirty="0"/>
              <a:t>Člověk má právo </a:t>
            </a:r>
            <a:r>
              <a:rPr lang="cs-CZ" sz="2800" b="1" dirty="0">
                <a:solidFill>
                  <a:schemeClr val="accent1"/>
                </a:solidFill>
              </a:rPr>
              <a:t>nenabízet žádné omluvy a vysvětlené svého chování</a:t>
            </a:r>
          </a:p>
          <a:p>
            <a:pPr marL="582930" indent="-51435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AutoNum type="arabicPeriod"/>
            </a:pPr>
            <a:r>
              <a:rPr lang="cs-CZ" sz="2800" dirty="0"/>
              <a:t>Člověk má právo </a:t>
            </a:r>
            <a:r>
              <a:rPr lang="cs-CZ" sz="2800" b="1" dirty="0">
                <a:solidFill>
                  <a:schemeClr val="accent1"/>
                </a:solidFill>
              </a:rPr>
              <a:t>změnit svůj názor </a:t>
            </a:r>
            <a:r>
              <a:rPr lang="cs-CZ" sz="2800" b="1" dirty="0"/>
              <a:t>– </a:t>
            </a:r>
            <a:r>
              <a:rPr lang="cs-CZ" sz="2800" dirty="0"/>
              <a:t>a to bez pocitu viny</a:t>
            </a:r>
          </a:p>
          <a:p>
            <a:pPr marL="582930" indent="-51435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Calibri" panose="020F0502020204030204" pitchFamily="34" charset="0"/>
              <a:buAutoNum type="arabicPeriod"/>
            </a:pPr>
            <a:r>
              <a:rPr lang="pt-BR" sz="2800" dirty="0"/>
              <a:t>Člověk má právo </a:t>
            </a:r>
            <a:r>
              <a:rPr lang="pt-BR" sz="2800" b="1" dirty="0">
                <a:solidFill>
                  <a:schemeClr val="accent1"/>
                </a:solidFill>
              </a:rPr>
              <a:t>říci </a:t>
            </a:r>
            <a:r>
              <a:rPr lang="cs-CZ" sz="2800" b="1" dirty="0">
                <a:solidFill>
                  <a:schemeClr val="accent1"/>
                </a:solidFill>
              </a:rPr>
              <a:t>ne</a:t>
            </a:r>
          </a:p>
          <a:p>
            <a:pPr marL="582930" indent="-51435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Calibri" panose="020F0502020204030204" pitchFamily="34" charset="0"/>
              <a:buAutoNum type="arabicPeriod"/>
            </a:pPr>
            <a:r>
              <a:rPr lang="cs-CZ" sz="2800" dirty="0"/>
              <a:t>Člověk má právo </a:t>
            </a:r>
            <a:r>
              <a:rPr lang="cs-CZ" sz="2800" b="1" dirty="0">
                <a:solidFill>
                  <a:schemeClr val="accent1"/>
                </a:solidFill>
              </a:rPr>
              <a:t>postavit své potřeby nad potřeby druhých </a:t>
            </a:r>
            <a:r>
              <a:rPr lang="cs-CZ" sz="2800" dirty="0"/>
              <a:t>– samozřejmě s respektem k ostatním.</a:t>
            </a:r>
          </a:p>
          <a:p>
            <a:pPr marL="582930" indent="-51435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AutoNum type="arabicPeriod"/>
            </a:pPr>
            <a:endParaRPr lang="cs-CZ" sz="2800" b="1" dirty="0">
              <a:solidFill>
                <a:schemeClr val="accent1"/>
              </a:solidFill>
            </a:endParaRPr>
          </a:p>
          <a:p>
            <a:pPr marL="582930" indent="-51435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AutoNum type="arabicPeriod"/>
            </a:pPr>
            <a:endParaRPr lang="pt-BR" sz="2800" b="1" dirty="0">
              <a:solidFill>
                <a:schemeClr val="accent1"/>
              </a:solidFill>
            </a:endParaRPr>
          </a:p>
          <a:p>
            <a:pPr marL="68580" indent="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None/>
            </a:pPr>
            <a:endParaRPr lang="cs-CZ" sz="2800" dirty="0"/>
          </a:p>
          <a:p>
            <a:pPr marL="68580" indent="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None/>
            </a:pPr>
            <a:endParaRPr lang="cs-CZ" sz="2800" b="1" dirty="0"/>
          </a:p>
          <a:p>
            <a:pPr marL="68580" indent="0">
              <a:buNone/>
            </a:pPr>
            <a:endParaRPr lang="cs-CZ" sz="2800" b="1" dirty="0"/>
          </a:p>
          <a:p>
            <a:pPr marL="68580" indent="0">
              <a:buNone/>
            </a:pPr>
            <a:endParaRPr lang="cs-CZ" sz="2800" b="1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4009726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A3DF2C99-77C7-49DF-AAC0-68C06672B3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1"/>
                </a:solidFill>
              </a:rPr>
              <a:t>Asertivní práva</a:t>
            </a:r>
            <a:endParaRPr lang="cs-CZ" dirty="0">
              <a:solidFill>
                <a:schemeClr val="accent1"/>
              </a:solidFill>
            </a:endParaRP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91DBB087-59C5-444D-B2F3-677B0BF89DC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6994" y="1845734"/>
            <a:ext cx="10301934" cy="4463586"/>
          </a:xfrm>
        </p:spPr>
        <p:txBody>
          <a:bodyPr>
            <a:normAutofit/>
          </a:bodyPr>
          <a:lstStyle/>
          <a:p>
            <a:pPr marL="68580" indent="0">
              <a:lnSpc>
                <a:spcPct val="150000"/>
              </a:lnSpc>
              <a:buNone/>
            </a:pPr>
            <a:r>
              <a:rPr lang="cs-CZ" sz="2400" dirty="0">
                <a:solidFill>
                  <a:schemeClr val="accent1"/>
                </a:solidFill>
              </a:rPr>
              <a:t>6. </a:t>
            </a:r>
            <a:r>
              <a:rPr lang="cs-CZ" sz="2400" dirty="0"/>
              <a:t>Člověk má právo </a:t>
            </a:r>
            <a:r>
              <a:rPr lang="cs-CZ" sz="2400" b="1" dirty="0">
                <a:solidFill>
                  <a:schemeClr val="accent1"/>
                </a:solidFill>
              </a:rPr>
              <a:t>dělat chyby </a:t>
            </a:r>
            <a:r>
              <a:rPr lang="cs-CZ" sz="2400" dirty="0">
                <a:solidFill>
                  <a:schemeClr val="tx1"/>
                </a:solidFill>
              </a:rPr>
              <a:t>a být za ně odpovědný </a:t>
            </a:r>
          </a:p>
          <a:p>
            <a:pPr marL="68580" indent="0">
              <a:lnSpc>
                <a:spcPct val="150000"/>
              </a:lnSpc>
              <a:buNone/>
            </a:pPr>
            <a:r>
              <a:rPr lang="cs-CZ" sz="2400" dirty="0">
                <a:solidFill>
                  <a:schemeClr val="accent1"/>
                </a:solidFill>
              </a:rPr>
              <a:t>7. </a:t>
            </a:r>
            <a:r>
              <a:rPr lang="cs-CZ" sz="2400" dirty="0"/>
              <a:t>Člověk má právo </a:t>
            </a:r>
            <a:r>
              <a:rPr lang="cs-CZ" sz="2400" b="1" dirty="0">
                <a:solidFill>
                  <a:schemeClr val="accent1"/>
                </a:solidFill>
              </a:rPr>
              <a:t>dělat nelogická rozhodnutí </a:t>
            </a:r>
          </a:p>
          <a:p>
            <a:pPr marL="68580" indent="0">
              <a:lnSpc>
                <a:spcPct val="150000"/>
              </a:lnSpc>
              <a:buNone/>
            </a:pPr>
            <a:r>
              <a:rPr lang="cs-CZ" sz="2400" dirty="0">
                <a:solidFill>
                  <a:schemeClr val="accent1"/>
                </a:solidFill>
              </a:rPr>
              <a:t>8. </a:t>
            </a:r>
            <a:r>
              <a:rPr lang="pt-BR" sz="2400" dirty="0"/>
              <a:t>Člověk má právo </a:t>
            </a:r>
            <a:r>
              <a:rPr lang="pt-BR" sz="2400" b="1" dirty="0">
                <a:solidFill>
                  <a:schemeClr val="accent1"/>
                </a:solidFill>
              </a:rPr>
              <a:t>říci „já ti nerozumím“ </a:t>
            </a:r>
            <a:r>
              <a:rPr lang="cs-CZ" sz="2400" dirty="0"/>
              <a:t>– máte právo požádat o vysvětlení</a:t>
            </a:r>
            <a:endParaRPr lang="pt-BR" sz="2400" dirty="0"/>
          </a:p>
          <a:p>
            <a:pPr marL="68580" indent="0">
              <a:lnSpc>
                <a:spcPct val="150000"/>
              </a:lnSpc>
              <a:buNone/>
            </a:pPr>
            <a:r>
              <a:rPr lang="pl-PL" sz="2400" dirty="0">
                <a:solidFill>
                  <a:schemeClr val="accent1"/>
                </a:solidFill>
              </a:rPr>
              <a:t>9. </a:t>
            </a:r>
            <a:r>
              <a:rPr lang="pl-PL" sz="2400" dirty="0"/>
              <a:t>Člověk má právo </a:t>
            </a:r>
            <a:r>
              <a:rPr lang="pl-PL" sz="2400" b="1" dirty="0">
                <a:solidFill>
                  <a:schemeClr val="accent1"/>
                </a:solidFill>
              </a:rPr>
              <a:t>říci „je mi to jedno“ </a:t>
            </a:r>
            <a:r>
              <a:rPr lang="pl-PL" sz="2400" b="1" dirty="0"/>
              <a:t>- </a:t>
            </a:r>
            <a:r>
              <a:rPr lang="pl-PL" sz="2400" dirty="0"/>
              <a:t>není nutné vždy mít ke všemu stanovisko.</a:t>
            </a:r>
          </a:p>
          <a:p>
            <a:pPr marL="68580" indent="0">
              <a:lnSpc>
                <a:spcPct val="150000"/>
              </a:lnSpc>
              <a:buNone/>
            </a:pPr>
            <a:r>
              <a:rPr lang="pl-PL" sz="2400" dirty="0">
                <a:solidFill>
                  <a:schemeClr val="accent2"/>
                </a:solidFill>
              </a:rPr>
              <a:t>10.</a:t>
            </a:r>
            <a:r>
              <a:rPr lang="pl-PL" sz="2400" dirty="0"/>
              <a:t> Člověk má p</a:t>
            </a:r>
            <a:r>
              <a:rPr lang="cs-CZ" sz="2400" dirty="0" err="1"/>
              <a:t>rávo</a:t>
            </a:r>
            <a:r>
              <a:rPr lang="cs-CZ" sz="2400" dirty="0"/>
              <a:t> </a:t>
            </a:r>
            <a:r>
              <a:rPr lang="cs-CZ" sz="2400" b="1" dirty="0">
                <a:solidFill>
                  <a:schemeClr val="accent2"/>
                </a:solidFill>
              </a:rPr>
              <a:t>na svůj klid a soukromí</a:t>
            </a:r>
            <a:r>
              <a:rPr lang="cs-CZ" sz="2400" dirty="0">
                <a:solidFill>
                  <a:schemeClr val="accent2"/>
                </a:solidFill>
              </a:rPr>
              <a:t> </a:t>
            </a:r>
            <a:r>
              <a:rPr lang="cs-CZ" sz="2400" dirty="0"/>
              <a:t>– bez vysvětlování.</a:t>
            </a:r>
            <a:endParaRPr lang="pl-PL" sz="2400" dirty="0"/>
          </a:p>
          <a:p>
            <a:pPr marL="68580" indent="0">
              <a:lnSpc>
                <a:spcPct val="150000"/>
              </a:lnSpc>
              <a:buNone/>
            </a:pPr>
            <a:endParaRPr lang="pl-PL" sz="2200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4354800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0880E272-9259-4311-80FE-8D0D55ED19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1"/>
                </a:solidFill>
              </a:rPr>
              <a:t>Asertivní techniky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106DED22-3CD1-46C3-A244-3C62900A37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6994" y="1845734"/>
            <a:ext cx="10326010" cy="4023360"/>
          </a:xfrm>
        </p:spPr>
        <p:txBody>
          <a:bodyPr>
            <a:normAutofit fontScale="85000" lnSpcReduction="10000"/>
          </a:bodyPr>
          <a:lstStyle/>
          <a:p>
            <a:pPr marL="230400" indent="-23040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cs-CZ" sz="3200" b="1" dirty="0">
                <a:solidFill>
                  <a:schemeClr val="accent1"/>
                </a:solidFill>
              </a:rPr>
              <a:t>Obehraná gramofonová deska </a:t>
            </a:r>
            <a:r>
              <a:rPr lang="cs-CZ" sz="3200" b="1" dirty="0"/>
              <a:t>- </a:t>
            </a:r>
            <a:r>
              <a:rPr lang="cs-CZ" sz="3200" dirty="0"/>
              <a:t>umožňuje čelit manipulaci, prosadit svůj názor a požadavky bez rozrušení, úzkostí, bez útoku na protivníka. Při této technice se postupuje klidně a přátelsky, vyslechne se argument druhé strany, ale stále se trvá na svém. </a:t>
            </a:r>
            <a:r>
              <a:rPr lang="cs-CZ" sz="3200" b="1" dirty="0"/>
              <a:t>Opakování svého stanoviska klidným a vyrovnaným způsobem, dokud není vaše zpráva pochopena. </a:t>
            </a:r>
            <a:r>
              <a:rPr lang="cs-CZ" sz="3200" dirty="0"/>
              <a:t>Např.: „Opravdu to nemohu udělat. Děkuji za pochopení.“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4743782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3D2C8848-52C8-4128-B40E-0F9860FA7C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1"/>
                </a:solidFill>
              </a:rPr>
              <a:t>Asertivní techniky</a:t>
            </a:r>
            <a:endParaRPr lang="cs-CZ" dirty="0">
              <a:solidFill>
                <a:schemeClr val="accent1"/>
              </a:solidFill>
            </a:endParaRP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B946BEE4-EE20-4DA7-9FC7-DC0D60207B6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6994" y="1773050"/>
            <a:ext cx="10055781" cy="4023360"/>
          </a:xfrm>
        </p:spPr>
        <p:txBody>
          <a:bodyPr>
            <a:normAutofit fontScale="77500" lnSpcReduction="20000"/>
          </a:bodyPr>
          <a:lstStyle/>
          <a:p>
            <a:pPr marL="230400" indent="-23040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cs-CZ" sz="3200" b="1" dirty="0">
                <a:solidFill>
                  <a:schemeClr val="accent1"/>
                </a:solidFill>
              </a:rPr>
              <a:t>Technika otevřených dveří </a:t>
            </a:r>
            <a:r>
              <a:rPr lang="cs-CZ" sz="3200" b="1" dirty="0"/>
              <a:t>- přijímání kritiky bez obrany nebo útoku. </a:t>
            </a:r>
            <a:r>
              <a:rPr lang="cs-CZ" sz="3200" dirty="0"/>
              <a:t>Např.: „Možná máte pravdu, podívám se na to“. Při neoprávněné kritice, přehlížet útoky. Souhlasit s pravdivými výroky, zůstat klidný, nereagovat ironizováním a sarkasmem. </a:t>
            </a:r>
            <a:r>
              <a:rPr lang="cs-CZ" sz="3200" b="1" dirty="0"/>
              <a:t>Odpovídat co nejstručněji.</a:t>
            </a:r>
          </a:p>
          <a:p>
            <a:pPr marL="230400" indent="-23040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cs-CZ" sz="3200" b="1" dirty="0"/>
              <a:t> </a:t>
            </a:r>
            <a:r>
              <a:rPr lang="cs-CZ" sz="3200" b="1" dirty="0">
                <a:solidFill>
                  <a:schemeClr val="accent1"/>
                </a:solidFill>
              </a:rPr>
              <a:t>Vyrovnávání se s kritikou </a:t>
            </a:r>
            <a:r>
              <a:rPr lang="cs-CZ" sz="3200" b="1" i="1" dirty="0">
                <a:solidFill>
                  <a:schemeClr val="accent1"/>
                </a:solidFill>
              </a:rPr>
              <a:t>-</a:t>
            </a:r>
            <a:r>
              <a:rPr lang="cs-CZ" sz="3200" b="1" dirty="0">
                <a:solidFill>
                  <a:schemeClr val="accent1"/>
                </a:solidFill>
              </a:rPr>
              <a:t> </a:t>
            </a:r>
            <a:r>
              <a:rPr lang="cs-CZ" sz="3200" dirty="0"/>
              <a:t>přijímat kritiku bez zničujícího pocitu, zůstat klidný, přijmout kritiku jako příležitost ke zlepšení a reagovat s respektem</a:t>
            </a:r>
            <a:r>
              <a:rPr lang="cs-CZ" sz="3200" b="1" dirty="0"/>
              <a:t>.</a:t>
            </a:r>
          </a:p>
          <a:p>
            <a:pPr marL="230400" indent="-230400">
              <a:lnSpc>
                <a:spcPct val="150000"/>
              </a:lnSpc>
              <a:buFont typeface="Wingdings" panose="05000000000000000000" pitchFamily="2" charset="2"/>
              <a:buChar char="§"/>
            </a:pPr>
            <a:endParaRPr lang="cs-CZ" sz="3200" b="1" dirty="0"/>
          </a:p>
          <a:p>
            <a:pPr marL="230400" indent="-230400">
              <a:lnSpc>
                <a:spcPct val="150000"/>
              </a:lnSpc>
              <a:buFont typeface="Wingdings" panose="05000000000000000000" pitchFamily="2" charset="2"/>
              <a:buChar char="§"/>
            </a:pPr>
            <a:endParaRPr lang="cs-CZ" sz="3200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99769316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ktiva">
  <a:themeElements>
    <a:clrScheme name="Zelená">
      <a:dk1>
        <a:sysClr val="windowText" lastClr="000000"/>
      </a:dk1>
      <a:lt1>
        <a:sysClr val="window" lastClr="FFFFFF"/>
      </a:lt1>
      <a:dk2>
        <a:srgbClr val="455F51"/>
      </a:dk2>
      <a:lt2>
        <a:srgbClr val="E3DED1"/>
      </a:lt2>
      <a:accent1>
        <a:srgbClr val="549E39"/>
      </a:accent1>
      <a:accent2>
        <a:srgbClr val="8AB833"/>
      </a:accent2>
      <a:accent3>
        <a:srgbClr val="C0CF3A"/>
      </a:accent3>
      <a:accent4>
        <a:srgbClr val="029676"/>
      </a:accent4>
      <a:accent5>
        <a:srgbClr val="4AB5C4"/>
      </a:accent5>
      <a:accent6>
        <a:srgbClr val="0989B1"/>
      </a:accent6>
      <a:hlink>
        <a:srgbClr val="6B9F25"/>
      </a:hlink>
      <a:folHlink>
        <a:srgbClr val="BA6906"/>
      </a:folHlink>
    </a:clrScheme>
    <a:fontScheme name="Retrospektiva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ktiva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Motiv Office">
  <a:themeElements>
    <a:clrScheme name="Math_16x9">
      <a:dk1>
        <a:srgbClr val="465562"/>
      </a:dk1>
      <a:lt1>
        <a:srgbClr val="FFFFFF"/>
      </a:lt1>
      <a:dk2>
        <a:srgbClr val="000000"/>
      </a:dk2>
      <a:lt2>
        <a:srgbClr val="F2ECE2"/>
      </a:lt2>
      <a:accent1>
        <a:srgbClr val="9BAAB7"/>
      </a:accent1>
      <a:accent2>
        <a:srgbClr val="B8D082"/>
      </a:accent2>
      <a:accent3>
        <a:srgbClr val="EFDB85"/>
      </a:accent3>
      <a:accent4>
        <a:srgbClr val="E8A565"/>
      </a:accent4>
      <a:accent5>
        <a:srgbClr val="BC9AAE"/>
      </a:accent5>
      <a:accent6>
        <a:srgbClr val="BABABA"/>
      </a:accent6>
      <a:hlink>
        <a:srgbClr val="8FC48C"/>
      </a:hlink>
      <a:folHlink>
        <a:srgbClr val="A97C96"/>
      </a:folHlink>
    </a:clrScheme>
    <a:fontScheme name="Euphemia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Office">
  <a:themeElements>
    <a:clrScheme name="Math_16x9">
      <a:dk1>
        <a:srgbClr val="465562"/>
      </a:dk1>
      <a:lt1>
        <a:srgbClr val="FFFFFF"/>
      </a:lt1>
      <a:dk2>
        <a:srgbClr val="000000"/>
      </a:dk2>
      <a:lt2>
        <a:srgbClr val="F2ECE2"/>
      </a:lt2>
      <a:accent1>
        <a:srgbClr val="9BAAB7"/>
      </a:accent1>
      <a:accent2>
        <a:srgbClr val="B8D082"/>
      </a:accent2>
      <a:accent3>
        <a:srgbClr val="EFDB85"/>
      </a:accent3>
      <a:accent4>
        <a:srgbClr val="E8A565"/>
      </a:accent4>
      <a:accent5>
        <a:srgbClr val="BC9AAE"/>
      </a:accent5>
      <a:accent6>
        <a:srgbClr val="BABABA"/>
      </a:accent6>
      <a:hlink>
        <a:srgbClr val="8FC48C"/>
      </a:hlink>
      <a:folHlink>
        <a:srgbClr val="A97C96"/>
      </a:folHlink>
    </a:clrScheme>
    <a:fontScheme name="Euphemia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108</TotalTime>
  <Words>623</Words>
  <Application>Microsoft Office PowerPoint</Application>
  <PresentationFormat>Vlastní</PresentationFormat>
  <Paragraphs>42</Paragraphs>
  <Slides>11</Slides>
  <Notes>2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11</vt:i4>
      </vt:variant>
    </vt:vector>
  </HeadingPairs>
  <TitlesOfParts>
    <vt:vector size="15" baseType="lpstr">
      <vt:lpstr>Calibri</vt:lpstr>
      <vt:lpstr>Calibri Light</vt:lpstr>
      <vt:lpstr>Wingdings</vt:lpstr>
      <vt:lpstr>Retrospektiva</vt:lpstr>
      <vt:lpstr>ASERTIVITA</vt:lpstr>
      <vt:lpstr>Asertivita</vt:lpstr>
      <vt:lpstr>Asertivita</vt:lpstr>
      <vt:lpstr>Asertivita</vt:lpstr>
      <vt:lpstr>Asertivita</vt:lpstr>
      <vt:lpstr>Asertivní práva</vt:lpstr>
      <vt:lpstr>Asertivní práva</vt:lpstr>
      <vt:lpstr>Asertivní techniky</vt:lpstr>
      <vt:lpstr>Asertivní techniky</vt:lpstr>
      <vt:lpstr>Asertivní techniky</vt:lpstr>
      <vt:lpstr>Asertivní techniky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ASERTIVITA</dc:title>
  <dc:creator>Mynaříková Eva, Mgr. Ph.D.</dc:creator>
  <cp:lastModifiedBy>Mynaříková Eva, Mgr. Ph.D.</cp:lastModifiedBy>
  <cp:revision>14</cp:revision>
  <dcterms:created xsi:type="dcterms:W3CDTF">2025-02-16T23:23:48Z</dcterms:created>
  <dcterms:modified xsi:type="dcterms:W3CDTF">2025-03-26T12:39:31Z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nternalTags">
    <vt:lpwstr/>
  </property>
  <property fmtid="{D5CDD505-2E9C-101B-9397-08002B2CF9AE}" pid="3" name="ContentTypeId">
    <vt:lpwstr>0x010100AA3F7D94069FF64A86F7DFF56D60E3BE</vt:lpwstr>
  </property>
  <property fmtid="{D5CDD505-2E9C-101B-9397-08002B2CF9AE}" pid="4" name="FeatureTags">
    <vt:lpwstr/>
  </property>
  <property fmtid="{D5CDD505-2E9C-101B-9397-08002B2CF9AE}" pid="5" name="LocalizationTags">
    <vt:lpwstr/>
  </property>
  <property fmtid="{D5CDD505-2E9C-101B-9397-08002B2CF9AE}" pid="6" name="CampaignTags">
    <vt:lpwstr/>
  </property>
  <property fmtid="{D5CDD505-2E9C-101B-9397-08002B2CF9AE}" pid="7" name="ScenarioTags">
    <vt:lpwstr/>
  </property>
</Properties>
</file>