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D111E9-E7F0-42F2-A9A3-124ECC2440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5C7ABBE-890C-446E-8BE5-503ABE59E5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A223EAF-737D-4183-AA83-26FC753C83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200FD0E-F834-4FDE-8508-AFFE411BC6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BE4FFA9-798D-4A99-A70A-CCA22B568B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71620C8-8CEC-4577-9709-C7247999A2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975EE4-4D14-4DF0-9E52-BD6E89D5F4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C6C0E16-F49C-4181-8E95-62E37896BD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8D67E23-68E7-48FE-A51A-40B209E639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5609410-BA23-43E0-92F9-32AD36FD80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C9F8F12-D86C-45DE-8FF7-242B86801D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F05CEE7-9454-46D7-B8AC-9C5932B67B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045CEA6-758B-4BB5-8DE5-7F4BDD338C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544B64D-EDC9-49B2-A9AA-C7B77811BE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9C0863-D0EB-4CDD-BDF3-1DC7862ADA36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554DCA-151F-4DFE-9BCF-DAEC0CDAF08E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26BE64-43D1-4FB5-8ACC-D85ED928D780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BF7B72-B1BA-4B26-8068-24FB73BD5DED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AE026E-00EB-4AE7-BD4B-892507C73A20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46E238-2FB1-4F05-9E8E-24AC04DF2F72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000" strike="noStrike" u="none" cap="all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10519A-09B2-437D-BE33-F6A75AC66B79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E29384-AE5B-4923-8607-4831ABBA5323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A457E6-D9BD-4469-8C31-814EDA981A25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8046B6-C37A-4884-97FD-3C169B27FF92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2805D6-744C-4FA0-910A-457241CC8177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nadpisu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Glomerulonefritidy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Slezská univerzita Opava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Letní semestr 2024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Syndromy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Nefrotický syndrom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Proteinurie &gt;3.5g/den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Hypalbuminemie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Edémy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Hyperlipidemie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chemeClr val="dk1"/>
                </a:solidFill>
                <a:uFillTx/>
                <a:latin typeface="Calibri"/>
              </a:rPr>
              <a:t>Nefritický syndrom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Proteinurie &lt;3.5g/den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Hematurie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Oligurie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51640" y="260640"/>
            <a:ext cx="8568720" cy="546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3200"/>
            </a:b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Dělení podle charakteru projevu u primárních GN</a:t>
            </a:r>
            <a:br>
              <a:rPr sz="3200"/>
            </a:b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1. Proliferativní glomerulonefritidy</a:t>
            </a: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 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Klinické známky-vyjádřen zánět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výraznější proliferace buněk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pozitivní imunofluorescence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smíšený nález v moči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častěji projev- nefritickým syndromem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Akutní poststreptokoková glomerulonefritida.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RPGN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Mesangioproliferativní glomerulonefritida (IgA nefropatie)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Membranoproliferativní glomerulonefritida.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0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3600"/>
            </a:br>
            <a:r>
              <a:rPr b="0" lang="cs-CZ" sz="3600" strike="noStrike" u="none">
                <a:solidFill>
                  <a:srgbClr val="ff0000"/>
                </a:solidFill>
                <a:uFillTx/>
                <a:latin typeface="Calibri"/>
              </a:rPr>
              <a:t>Dělení podle charakteru projevu u primárních GN</a:t>
            </a:r>
            <a:br>
              <a:rPr sz="3600"/>
            </a:b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cs-CZ" sz="2800" strike="noStrike" u="none">
                <a:solidFill>
                  <a:srgbClr val="ff0000"/>
                </a:solidFill>
                <a:uFillTx/>
                <a:latin typeface="Calibri"/>
              </a:rPr>
              <a:t>2.Neproliferativní glomerulonefritidy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Klinické známky- nízký stupeň zánětu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bez proliferace buněk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negativní imunofluorescence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proteinurie v moči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projev nefrotickým syndromem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Syndrom minimálních změn -Minimal change disease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FSGS – fokálně segmentární glomeruloskleróza.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Membranózní nefropatie.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5652000" y="2349000"/>
            <a:ext cx="3031560" cy="201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3200"/>
            </a:b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Dělení podle charakteru projevu u primárních GN</a:t>
            </a:r>
            <a:br>
              <a:rPr sz="3200"/>
            </a:b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9240" cy="47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7500" lnSpcReduction="19999"/>
          </a:bodyPr>
          <a:p>
            <a:pPr indent="0" defTabSz="914400">
              <a:lnSpc>
                <a:spcPct val="100000"/>
              </a:lnSpc>
              <a:spcBef>
                <a:spcPts val="660"/>
              </a:spcBef>
              <a:buNone/>
              <a:tabLst>
                <a:tab algn="l" pos="0"/>
              </a:tabLst>
            </a:pPr>
            <a:r>
              <a:rPr b="1" lang="cs-CZ" sz="3300" strike="noStrike" u="none">
                <a:solidFill>
                  <a:srgbClr val="ff0000"/>
                </a:solidFill>
                <a:uFillTx/>
                <a:latin typeface="Calibri"/>
              </a:rPr>
              <a:t>3.Rychle progredující glomerulonefritidy</a:t>
            </a:r>
            <a:endParaRPr b="0" lang="cs-CZ" sz="33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600" strike="noStrike" u="none">
                <a:solidFill>
                  <a:schemeClr val="dk1"/>
                </a:solidFill>
                <a:uFillTx/>
                <a:latin typeface="Calibri"/>
              </a:rPr>
              <a:t>zhoršení renálních funkcí v průběhu dnů či týdnů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600" strike="noStrike" u="none">
                <a:solidFill>
                  <a:schemeClr val="dk1"/>
                </a:solidFill>
                <a:uFillTx/>
                <a:latin typeface="Calibri"/>
              </a:rPr>
              <a:t>histologicky se jedná o srpkovitou formu GN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600" strike="noStrike" u="none">
                <a:solidFill>
                  <a:schemeClr val="dk1"/>
                </a:solidFill>
                <a:uFillTx/>
                <a:latin typeface="Calibri"/>
              </a:rPr>
              <a:t>srpky postihují nejméně 75% glomerulů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cs-CZ" sz="3600" strike="noStrike" u="none">
                <a:solidFill>
                  <a:schemeClr val="dk1"/>
                </a:solidFill>
                <a:uFillTx/>
                <a:latin typeface="Calibri"/>
              </a:rPr>
              <a:t>ANCA asociovaná renální vaskulitida </a:t>
            </a:r>
            <a:r>
              <a:rPr b="0" lang="cs-CZ" sz="3600" strike="noStrike" u="none">
                <a:solidFill>
                  <a:schemeClr val="dk1"/>
                </a:solidFill>
                <a:uFillTx/>
                <a:latin typeface="Calibri"/>
              </a:rPr>
              <a:t>– protilátky proti cytoplazmě neutrofilů (Granulomatóza s polyangitidou, Mikroskopická polyangitida, Syndrom Churgův - Straussové)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Anti-GBM antirenální glomerulonefritida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protilátky proti bazální membráně (Goodpastureův syndrom)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Imunokomplexová glomerulonefritida –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ukládání depozit imunokomplexů (SLE, poststreptokoková glomerulonefritida, IgA nefropatie)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br>
              <a:rPr sz="3200"/>
            </a:b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6156000" y="1052640"/>
            <a:ext cx="2336760" cy="176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Funkce ledvin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tvorba primární moči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 úprava na definitivní moč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exkrece moči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(hlavně močovina), metabolitů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udržování homeostázy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regulace acidobazické rovnováhy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endokrinní funkce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(renin, erytropoetin, 1,2-dihydroxycholekalciferol);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regulace objemu vody v těle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vylučování toxických látek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, léků a jiných metabolitů;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regulace krevního tlaku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Ledvina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899640" y="1412640"/>
            <a:ext cx="6939360" cy="520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Obdélník 2"/>
          <p:cNvSpPr/>
          <p:nvPr/>
        </p:nvSpPr>
        <p:spPr>
          <a:xfrm>
            <a:off x="1043640" y="5317200"/>
            <a:ext cx="1656000" cy="14238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cs-CZ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9" descr="VYLUČOVÁNÍ Ledviny: Párový orgán vylučování - ppt stáhnout"/>
          <p:cNvPicPr/>
          <p:nvPr/>
        </p:nvPicPr>
        <p:blipFill>
          <a:blip r:embed="rId1"/>
          <a:stretch/>
        </p:blipFill>
        <p:spPr>
          <a:xfrm>
            <a:off x="539640" y="260640"/>
            <a:ext cx="8206200" cy="615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9880" y="34200"/>
            <a:ext cx="5549760" cy="116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Nefron 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1907640" y="1484640"/>
            <a:ext cx="5618160" cy="4525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Glomerulonefropatie 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Zánětlivé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Glomerulonefritidy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trike="noStrike" u="none">
                <a:solidFill>
                  <a:srgbClr val="ff0000"/>
                </a:solidFill>
                <a:uFillTx/>
                <a:latin typeface="Calibri"/>
              </a:rPr>
              <a:t>Nezánětlivé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Diabetická nefropatie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Hypertenzní nefroskleróza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Amyloidóza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Hereditární nefropatia (Alportův syndrom)…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rgbClr val="ff0000"/>
                </a:solidFill>
                <a:uFillTx/>
                <a:latin typeface="Calibri"/>
              </a:rPr>
              <a:t>Glomerulonefritidy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Imunitně podmíněné záněty glomerulů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Často v návaznosti na infekce (v krku)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 moči bílkovina, erytrocyty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klesá funkce ledvin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Komplikace: otoky (při velkých ztrátách bílkoviny do moči klesá albumin v séru) hypertenze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uFillTx/>
                <a:latin typeface="Calibri"/>
              </a:rPr>
              <a:t>Glomerulonefritidy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Vyvolávající faktory: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infekce, léky, nádory, očkování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V některých případech autoprotilátky(ANA, anti-dsDNA, ANCA, anti GBM)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Glomerulonefritidy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Podle průběhu: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Akutní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– akutní ataka většinou i bez léčby odezní a většinou se vyhojí bez následků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Rychle progredující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akutní, bez léčby se rychle snižuje funkce ledvin až k selhání ledvin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rgbClr val="ff0000"/>
                </a:solidFill>
                <a:uFillTx/>
                <a:latin typeface="Calibri"/>
              </a:rPr>
              <a:t>Chronické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– postupně během měsíců a let se snižuje funkce ledvin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Diagnostika: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biopsie ledviny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3200" strike="noStrike" u="none">
                <a:solidFill>
                  <a:schemeClr val="dk1"/>
                </a:solidFill>
                <a:uFillTx/>
                <a:latin typeface="Calibri"/>
              </a:rPr>
              <a:t>Léčba: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imunosupresiva – Prednison, cyklofosfamid, cyklosporin 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Furosemid při otocích ,léčba hypertenze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LibreOffice/24.8.5.2$Windows_X86_64 LibreOffice_project/fddf2685c70b461e7832239a0162a77216259f22</Application>
  <AppVersion>15.0000</AppVersion>
  <Words>312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2022-02-27T21:10:02Z</dcterms:created>
  <dc:creator>Ingrid Rýznarová</dc:creator>
  <dc:description/>
  <dc:language>cs-CZ</dc:language>
  <cp:lastModifiedBy>Ingrid Rýznarová</cp:lastModifiedBy>
  <dcterms:modified xsi:type="dcterms:W3CDTF">2025-02-12T21:10:47Z</dcterms:modified>
  <cp:revision>14</cp:revision>
  <dc:subject/>
  <dc:title>Glomerulonefritidy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14</vt:i4>
  </property>
</Properties>
</file>