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_rels/theme1.xml.rels" ContentType="application/vnd.openxmlformats-package.relationships+xml"/>
  <Override PartName="/ppt/theme/_rels/theme2.xml.rels" ContentType="application/vnd.openxmlformats-package.relationships+xml"/>
  <Override PartName="/ppt/theme/_rels/theme3.xml.rels" ContentType="application/vnd.openxmlformats-package.relationships+xml"/>
  <Override PartName="/ppt/theme/_rels/theme4.xml.rels" ContentType="application/vnd.openxmlformats-package.relationships+xml"/>
  <Override PartName="/ppt/theme/_rels/theme5.xml.rels" ContentType="application/vnd.openxmlformats-package.relationships+xml"/>
  <Override PartName="/ppt/theme/_rels/theme6.xml.rels" ContentType="application/vnd.openxmlformats-package.relationships+xml"/>
  <Override PartName="/ppt/theme/_rels/theme7.xml.rels" ContentType="application/vnd.openxmlformats-package.relationships+xml"/>
  <Override PartName="/ppt/theme/_rels/theme8.xml.rels" ContentType="application/vnd.openxmlformats-package.relationships+xml"/>
  <Override PartName="/ppt/theme/_rels/theme9.xml.rels" ContentType="application/vnd.openxmlformats-package.relationships+xml"/>
  <Override PartName="/ppt/theme/_rels/theme10.xml.rels" ContentType="application/vnd.openxmlformats-package.relationships+xml"/>
  <Override PartName="/ppt/theme/_rels/theme11.xml.rels" ContentType="application/vnd.openxmlformats-package.relationships+xml"/>
  <Override PartName="/ppt/notesSlides/_rels/notesSlide18.xml.rels" ContentType="application/vnd.openxmlformats-package.relationships+xml"/>
  <Override PartName="/ppt/notesSlides/notesSlide18.xml" ContentType="application/vnd.openxmlformats-officedocument.presentationml.notesSlide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3.jpeg" ContentType="image/jpeg"/>
  <Override PartName="/ppt/media/image9.png" ContentType="image/png"/>
  <Override PartName="/ppt/media/image10.png" ContentType="image/png"/>
  <Override PartName="/ppt/media/image29.jpeg" ContentType="image/jpeg"/>
  <Override PartName="/ppt/media/image11.png" ContentType="image/pn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media/image16.png" ContentType="image/png"/>
  <Override PartName="/ppt/media/image17.png" ContentType="image/png"/>
  <Override PartName="/ppt/media/image24.jpeg" ContentType="image/jpeg"/>
  <Override PartName="/ppt/media/image18.png" ContentType="image/png"/>
  <Override PartName="/ppt/media/image19.jpeg" ContentType="image/jpeg"/>
  <Override PartName="/ppt/media/image20.jpeg" ContentType="image/jpeg"/>
  <Override PartName="/ppt/media/image21.png" ContentType="image/png"/>
  <Override PartName="/ppt/media/image22.jpeg" ContentType="image/jpeg"/>
  <Override PartName="/ppt/media/image25.png" ContentType="image/png"/>
  <Override PartName="/ppt/media/image26.jpeg" ContentType="image/jpeg"/>
  <Override PartName="/ppt/media/image27.jpeg" ContentType="image/jpeg"/>
  <Override PartName="/ppt/media/image28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9" r:id="rId6"/>
    <p:sldMasterId id="2147483661" r:id="rId7"/>
    <p:sldMasterId id="2147483663" r:id="rId8"/>
    <p:sldMasterId id="2147483665" r:id="rId9"/>
    <p:sldMasterId id="2147483667" r:id="rId10"/>
    <p:sldMasterId id="2147483669" r:id="rId11"/>
    <p:sldMasterId id="2147483671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slide" Target="slides/slide42.xml"/><Relationship Id="rId56" Type="http://schemas.openxmlformats.org/officeDocument/2006/relationships/slide" Target="slides/slide43.xml"/><Relationship Id="rId57" Type="http://schemas.openxmlformats.org/officeDocument/2006/relationships/slide" Target="slides/slide44.xml"/><Relationship Id="rId5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Klikněte pro přesun snímku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cs-CZ" sz="2000" strike="noStrike" u="none">
                <a:solidFill>
                  <a:srgbClr val="000000"/>
                </a:solidFill>
                <a:uFillTx/>
                <a:latin typeface="Arial"/>
              </a:rPr>
              <a:t>Klikněte pro úpravu formátu komentářů</a:t>
            </a:r>
            <a:endParaRPr b="0" lang="cs-CZ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7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5FF292BC-0A2D-4BD2-AE68-563AAE496B6B}" type="slidenum"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  <a:ln w="0">
            <a:noFill/>
          </a:ln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-216000">
              <a:buNone/>
            </a:pPr>
            <a:endParaRPr b="0" lang="cs-CZ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dk1"/>
                </a:solidFill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8A730F2-1403-4191-8909-65B8783BFEAC}" type="slidenum">
              <a:rPr b="0" lang="cs-CZ" sz="1200" strike="noStrike" u="none">
                <a:solidFill>
                  <a:schemeClr val="dk1"/>
                </a:solidFill>
                <a:uFillTx/>
                <a:latin typeface="+mn-lt"/>
                <a:ea typeface="+mn-ea"/>
              </a:rPr>
              <a:t>&lt;číslo&gt;</a:t>
            </a:fld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950C48-AEFF-4D08-91BC-3C659D8D6D9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9A08CE2B-6CE1-4AEC-9DCA-7B4879F1D51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717839D7-E916-4EC7-A5AA-9411E53EC1D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0CB5A775-D1DE-4DA9-B4B0-51B563FF76C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3968E1F0-55E3-442E-AA5F-EA05BE9DE7D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AF799DB6-74D6-41CD-A681-A67D7BDAA91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415C021-1032-44BB-8290-BABD3CA1050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CD24CCD-8179-4A17-A4E7-5B632C2EAB6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644A7A8-296E-40E8-95CE-6895DBD4201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cs-CZ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9AC7007-B6E6-4313-927B-8C5C121D3C4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8B4086D-F072-4EA6-8B0E-ECE5B4B736E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235FD35-F693-4987-BB2F-C029371A647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F612F93-8D92-40F6-8A2C-09486BA8104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371808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361400" y="1600200"/>
            <a:ext cx="3718080" cy="480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105CB1C-C215-4FF2-AD25-8EBB339DFC5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cs-CZ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3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8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0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1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7500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" name="Rectangle 7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1905120"/>
            <a:ext cx="7543440" cy="259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6600" spc="-99" strike="noStrike" u="none">
                <a:solidFill>
                  <a:schemeClr val="dk2"/>
                </a:solidFill>
                <a:uFillTx/>
                <a:latin typeface="Cambria"/>
              </a:rPr>
              <a:t>Kliknutím lze upravit styl.</a:t>
            </a:r>
            <a:endParaRPr b="0" lang="cs-CZ" sz="6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lt2"/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lt2"/>
                </a:solidFill>
                <a:uFillTx/>
                <a:latin typeface="Calibri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cs-CZ" sz="18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E0860AB3-7963-42E6-A78D-948DEA1B241C}" type="slidenum">
              <a:rPr b="0" lang="cs-CZ" sz="1800" strike="noStrike" u="none">
                <a:solidFill>
                  <a:srgbClr val="ffffff"/>
                </a:solidFill>
                <a:uFillTx/>
                <a:latin typeface="Calibri"/>
              </a:rPr>
              <a:t>&lt;číslo&gt;</a:t>
            </a:fld>
            <a:endParaRPr b="0" lang="cs-CZ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Klikněte pro úpravu formátu textu osnovy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400" strike="noStrike" u="none">
                <a:solidFill>
                  <a:schemeClr val="dk1"/>
                </a:solidFill>
                <a:uFillTx/>
                <a:latin typeface="Calibri"/>
              </a:rPr>
              <a:t>Čtvrtá úroveň osnovy</a:t>
            </a:r>
            <a:endParaRPr b="0" lang="cs-CZ" sz="1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 osnovy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Šestá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Sedmá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7500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6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77" name="Rectangle 7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04920" y="5495400"/>
            <a:ext cx="7772040" cy="594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2200" spc="-99" strike="noStrike" u="none">
                <a:solidFill>
                  <a:schemeClr val="dk2"/>
                </a:solidFill>
                <a:uFillTx/>
                <a:latin typeface="Cambria"/>
              </a:rPr>
              <a:t>Kliknutím lze upravit styl.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04920" y="6095880"/>
            <a:ext cx="7772040" cy="609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 idx="28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lt2"/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lt2"/>
                </a:solidFill>
                <a:uFillTx/>
                <a:latin typeface="Calibri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 idx="29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 idx="30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cs-CZ" sz="18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562268FF-1A1A-470C-B89F-7AB136A970D4}" type="slidenum">
              <a:rPr b="0" lang="cs-CZ" sz="1800" strike="noStrike" u="none">
                <a:solidFill>
                  <a:srgbClr val="ffffff"/>
                </a:solidFill>
                <a:uFillTx/>
                <a:latin typeface="Calibri"/>
              </a:rPr>
              <a:t>&lt;číslo&gt;</a:t>
            </a:fld>
            <a:endParaRPr b="0" lang="cs-CZ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04920" y="380880"/>
            <a:ext cx="7772040" cy="4942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40080" indent="-228600" defTabSz="914400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05840" indent="-228600" defTabSz="914400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80160" indent="-228600" defTabSz="914400">
              <a:lnSpc>
                <a:spcPct val="100000"/>
              </a:lnSpc>
              <a:spcBef>
                <a:spcPts val="320"/>
              </a:spcBef>
              <a:buClr>
                <a:srgbClr val="95a39d"/>
              </a:buClr>
              <a:buFont typeface="Arial"/>
              <a:buChar char="•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281"/>
              </a:spcBef>
              <a:buClr>
                <a:srgbClr val="c89f5d"/>
              </a:buClr>
              <a:buFont typeface="Arial"/>
              <a:buChar char="•"/>
            </a:pPr>
            <a:r>
              <a:rPr b="0" lang="cs-CZ" sz="14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7500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6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85" name="Rectangle 7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01680" y="5495400"/>
            <a:ext cx="7772040" cy="594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cs-CZ" sz="2200" spc="-99" strike="noStrike" u="none">
                <a:solidFill>
                  <a:schemeClr val="dk2"/>
                </a:solidFill>
                <a:uFillTx/>
                <a:latin typeface="Cambria"/>
              </a:rPr>
              <a:t>Kliknutím lze upravit styl.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8457840" cy="5486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3200" strike="noStrike" u="none">
                <a:solidFill>
                  <a:schemeClr val="dk1"/>
                </a:solidFill>
                <a:uFillTx/>
                <a:latin typeface="Calibri"/>
              </a:rPr>
              <a:t>Kliknutím na ikonu přidáte obrázek.</a:t>
            </a:r>
            <a:endParaRPr b="0" lang="cs-CZ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301680" y="6095880"/>
            <a:ext cx="7772040" cy="61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dt" idx="31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lt2"/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lt2"/>
                </a:solidFill>
                <a:uFillTx/>
                <a:latin typeface="Calibri"/>
              </a:rPr>
              <a:t>&lt;datum/čas&gt;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sldNum" idx="32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cs-CZ" sz="18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BBBBC455-B825-46B7-BBE6-08100E7E4748}" type="slidenum">
              <a:rPr b="0" lang="cs-CZ" sz="1800" strike="noStrike" u="none">
                <a:solidFill>
                  <a:srgbClr val="ffffff"/>
                </a:solidFill>
                <a:uFillTx/>
                <a:latin typeface="Calibri"/>
              </a:rPr>
              <a:t>&lt;číslo&gt;</a:t>
            </a:fld>
            <a:endParaRPr b="0" lang="cs-CZ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ftr" idx="33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&lt;zápatí&gt;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7500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Kliknutím lze upravit styl.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40080" indent="-228600" defTabSz="914400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05840" indent="-228600" defTabSz="914400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80160" indent="-228600" defTabSz="914400">
              <a:lnSpc>
                <a:spcPct val="100000"/>
              </a:lnSpc>
              <a:spcBef>
                <a:spcPts val="320"/>
              </a:spcBef>
              <a:buClr>
                <a:srgbClr val="95a39d"/>
              </a:buClr>
              <a:buFont typeface="Arial"/>
              <a:buChar char="•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281"/>
              </a:spcBef>
              <a:buClr>
                <a:srgbClr val="c89f5d"/>
              </a:buClr>
              <a:buFont typeface="Arial"/>
              <a:buChar char="•"/>
            </a:pPr>
            <a:r>
              <a:rPr b="0" lang="cs-CZ" sz="14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4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lt2"/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lt2"/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5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6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cs-CZ" sz="18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D60FC877-A4A3-48ED-8F47-E4BC8A42D227}" type="slidenum">
              <a:rPr b="0" lang="cs-CZ" sz="1800" strike="noStrike" u="none">
                <a:solidFill>
                  <a:srgbClr val="ffffff"/>
                </a:solidFill>
                <a:uFillTx/>
                <a:latin typeface="Calibri"/>
              </a:rPr>
              <a:t>1</a:t>
            </a:fld>
            <a:endParaRPr b="0" lang="cs-CZ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7500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175212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 vert="eaVer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Kliknutím lze upravit styl.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40080" indent="-228600" defTabSz="914400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05840" indent="-228600" defTabSz="914400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80160" indent="-228600" defTabSz="914400">
              <a:lnSpc>
                <a:spcPct val="100000"/>
              </a:lnSpc>
              <a:spcBef>
                <a:spcPts val="320"/>
              </a:spcBef>
              <a:buClr>
                <a:srgbClr val="95a39d"/>
              </a:buClr>
              <a:buFont typeface="Arial"/>
              <a:buChar char="•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281"/>
              </a:spcBef>
              <a:buClr>
                <a:srgbClr val="c89f5d"/>
              </a:buClr>
              <a:buFont typeface="Arial"/>
              <a:buChar char="•"/>
            </a:pPr>
            <a:r>
              <a:rPr b="0" lang="cs-CZ" sz="14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dt" idx="7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lt2"/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lt2"/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ftr" idx="8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sldNum" idx="9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cs-CZ" sz="18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A1CB05CF-B804-443E-88B1-BCAB9A4F62BF}" type="slidenum">
              <a:rPr b="0" lang="cs-CZ" sz="1800" strike="noStrike" u="none">
                <a:solidFill>
                  <a:srgbClr val="ffffff"/>
                </a:solidFill>
                <a:uFillTx/>
                <a:latin typeface="Calibri"/>
              </a:rPr>
              <a:t>1</a:t>
            </a:fld>
            <a:endParaRPr b="0" lang="cs-CZ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7500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4" name="Rectangle 7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Kliknutím lze upravit styl.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40080" indent="-228600" defTabSz="914400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05840" indent="-228600" defTabSz="914400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80160" indent="-228600" defTabSz="914400">
              <a:lnSpc>
                <a:spcPct val="100000"/>
              </a:lnSpc>
              <a:spcBef>
                <a:spcPts val="320"/>
              </a:spcBef>
              <a:buClr>
                <a:srgbClr val="95a39d"/>
              </a:buClr>
              <a:buFont typeface="Arial"/>
              <a:buChar char="•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281"/>
              </a:spcBef>
              <a:buClr>
                <a:srgbClr val="c89f5d"/>
              </a:buClr>
              <a:buFont typeface="Arial"/>
              <a:buChar char="•"/>
            </a:pPr>
            <a:r>
              <a:rPr b="0" lang="cs-CZ" sz="14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0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lt2"/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lt2"/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11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12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cs-CZ" sz="18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C20BF9FC-1519-4DD0-A411-FCB12B80068D}" type="slidenum">
              <a:rPr b="0" lang="cs-CZ" sz="1800" strike="noStrike" u="none">
                <a:solidFill>
                  <a:srgbClr val="ffffff"/>
                </a:solidFill>
                <a:uFillTx/>
                <a:latin typeface="Calibri"/>
              </a:rPr>
              <a:t>1</a:t>
            </a:fld>
            <a:endParaRPr b="0" lang="cs-CZ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  <p:sldLayoutId id="2147483656" r:id="rId3"/>
    <p:sldLayoutId id="2147483657" r:id="rId4"/>
    <p:sldLayoutId id="2147483658" r:id="rId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7500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6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35" name="Rectangle 7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22160" y="5486400"/>
            <a:ext cx="7659360" cy="1168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3600" spc="-99" strike="noStrike" u="none" cap="all">
                <a:solidFill>
                  <a:schemeClr val="dk2"/>
                </a:solidFill>
                <a:uFillTx/>
                <a:latin typeface="Cambria"/>
              </a:rPr>
              <a:t>Kliknutím lze upravit styl.</a:t>
            </a:r>
            <a:endParaRPr b="0" lang="cs-CZ" sz="3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722160" y="3852720"/>
            <a:ext cx="6135480" cy="163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Kliknutím lze upravit styly předlohy textu.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dt" idx="13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lt2"/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lt2"/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ftr" idx="14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sldNum" idx="15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cs-CZ" sz="18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478C5B33-53DA-4E98-98FD-7D6E8A1A37AF}" type="slidenum">
              <a:rPr b="0" lang="cs-CZ" sz="1800" strike="noStrike" u="none">
                <a:solidFill>
                  <a:srgbClr val="ffffff"/>
                </a:solidFill>
                <a:uFillTx/>
                <a:latin typeface="Calibri"/>
              </a:rPr>
              <a:t>1</a:t>
            </a:fld>
            <a:endParaRPr b="0" lang="cs-CZ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7500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42" name="Rectangle 7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Kliknutím lze upravit styl.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536120"/>
            <a:ext cx="3657240" cy="45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228600" defTabSz="914400">
              <a:lnSpc>
                <a:spcPct val="100000"/>
              </a:lnSpc>
              <a:spcBef>
                <a:spcPts val="561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40080" indent="-228600" defTabSz="914400">
              <a:lnSpc>
                <a:spcPct val="100000"/>
              </a:lnSpc>
              <a:spcBef>
                <a:spcPts val="479"/>
              </a:spcBef>
              <a:buClr>
                <a:srgbClr val="9cbebd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05840" indent="-228600" defTabSz="914400">
              <a:lnSpc>
                <a:spcPct val="100000"/>
              </a:lnSpc>
              <a:spcBef>
                <a:spcPts val="400"/>
              </a:spcBef>
              <a:buClr>
                <a:srgbClr val="d2cb6c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80160" indent="-228600" defTabSz="914400">
              <a:lnSpc>
                <a:spcPct val="100000"/>
              </a:lnSpc>
              <a:spcBef>
                <a:spcPts val="360"/>
              </a:spcBef>
              <a:buClr>
                <a:srgbClr val="95a39d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360"/>
              </a:spcBef>
              <a:buClr>
                <a:srgbClr val="c89f5d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419720" y="1536120"/>
            <a:ext cx="3657240" cy="459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228600" defTabSz="914400">
              <a:lnSpc>
                <a:spcPct val="100000"/>
              </a:lnSpc>
              <a:spcBef>
                <a:spcPts val="561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8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40080" indent="-228600" defTabSz="914400">
              <a:lnSpc>
                <a:spcPct val="100000"/>
              </a:lnSpc>
              <a:spcBef>
                <a:spcPts val="479"/>
              </a:spcBef>
              <a:buClr>
                <a:srgbClr val="9cbebd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05840" indent="-228600" defTabSz="914400">
              <a:lnSpc>
                <a:spcPct val="100000"/>
              </a:lnSpc>
              <a:spcBef>
                <a:spcPts val="400"/>
              </a:spcBef>
              <a:buClr>
                <a:srgbClr val="d2cb6c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80160" indent="-228600" defTabSz="914400">
              <a:lnSpc>
                <a:spcPct val="100000"/>
              </a:lnSpc>
              <a:spcBef>
                <a:spcPts val="360"/>
              </a:spcBef>
              <a:buClr>
                <a:srgbClr val="95a39d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360"/>
              </a:spcBef>
              <a:buClr>
                <a:srgbClr val="c89f5d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dt" idx="16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lt2"/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lt2"/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ftr" idx="17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sldNum" idx="18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cs-CZ" sz="18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29B6C21D-64A3-4DC3-B9C1-39D4041AE898}" type="slidenum">
              <a:rPr b="0" lang="cs-CZ" sz="1800" strike="noStrike" u="none">
                <a:solidFill>
                  <a:srgbClr val="ffffff"/>
                </a:solidFill>
                <a:uFillTx/>
                <a:latin typeface="Calibri"/>
              </a:rPr>
              <a:t>1</a:t>
            </a:fld>
            <a:endParaRPr b="0" lang="cs-CZ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7500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6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53" name="Rectangle 7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Kliknutím lze upravit styl.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36572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cs-CZ" sz="2000" strike="noStrike" u="none">
                <a:solidFill>
                  <a:schemeClr val="dk2"/>
                </a:solidFill>
                <a:uFillTx/>
                <a:latin typeface="Calibri"/>
              </a:rPr>
              <a:t>Kliknutím lze upravit styly předlohy textu.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365724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228600" defTabSz="91440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40080" indent="-228600" defTabSz="914400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05840" indent="-228600" defTabSz="914400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80160" indent="-228600" defTabSz="914400">
              <a:lnSpc>
                <a:spcPct val="100000"/>
              </a:lnSpc>
              <a:spcBef>
                <a:spcPts val="320"/>
              </a:spcBef>
              <a:buClr>
                <a:srgbClr val="95a39d"/>
              </a:buClr>
              <a:buFont typeface="Arial"/>
              <a:buChar char="•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320"/>
              </a:spcBef>
              <a:buClr>
                <a:srgbClr val="c89f5d"/>
              </a:buClr>
              <a:buFont typeface="Arial"/>
              <a:buChar char="•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419720" y="1535040"/>
            <a:ext cx="36572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cs-CZ" sz="2000" strike="noStrike" u="none">
                <a:solidFill>
                  <a:schemeClr val="dk2"/>
                </a:solidFill>
                <a:uFillTx/>
                <a:latin typeface="Calibri"/>
              </a:rPr>
              <a:t>Kliknutím lze upravit styly předlohy textu.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body"/>
          </p:nvPr>
        </p:nvSpPr>
        <p:spPr>
          <a:xfrm>
            <a:off x="4419720" y="2174760"/>
            <a:ext cx="365724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228600" defTabSz="91440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Kliknutím lze upravit styly předlohy textu.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40080" indent="-228600" defTabSz="914400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/>
              <a:buChar char="•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05840" indent="-228600" defTabSz="914400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280160" indent="-228600" defTabSz="914400">
              <a:lnSpc>
                <a:spcPct val="100000"/>
              </a:lnSpc>
              <a:spcBef>
                <a:spcPts val="320"/>
              </a:spcBef>
              <a:buClr>
                <a:srgbClr val="95a39d"/>
              </a:buClr>
              <a:buFont typeface="Arial"/>
              <a:buChar char="•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Čtvrtá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1554480" indent="-228600" defTabSz="914400">
              <a:lnSpc>
                <a:spcPct val="100000"/>
              </a:lnSpc>
              <a:spcBef>
                <a:spcPts val="320"/>
              </a:spcBef>
              <a:buClr>
                <a:srgbClr val="c89f5d"/>
              </a:buClr>
              <a:buFont typeface="Arial"/>
              <a:buChar char="•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Pátá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dt" idx="19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lt2"/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lt2"/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0" name="PlaceHolder 7"/>
          <p:cNvSpPr>
            <a:spLocks noGrp="1"/>
          </p:cNvSpPr>
          <p:nvPr>
            <p:ph type="ftr" idx="20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1" name="PlaceHolder 8"/>
          <p:cNvSpPr>
            <a:spLocks noGrp="1"/>
          </p:cNvSpPr>
          <p:nvPr>
            <p:ph type="sldNum" idx="21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cs-CZ" sz="18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77AAD997-EEC1-4E6F-B400-E666CC8B383E}" type="slidenum">
              <a:rPr b="0" lang="cs-CZ" sz="1800" strike="noStrike" u="none">
                <a:solidFill>
                  <a:srgbClr val="ffffff"/>
                </a:solidFill>
                <a:uFillTx/>
                <a:latin typeface="Calibri"/>
              </a:rPr>
              <a:t>1</a:t>
            </a:fld>
            <a:endParaRPr b="0" lang="cs-CZ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7500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63" name="Rectangle 7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Kliknutím lze upravit styl.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dt" idx="22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lt2"/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lt2"/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ftr" idx="23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sldNum" idx="24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cs-CZ" sz="18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1C48989D-9CCF-40DF-BB3D-ADA4971795C5}" type="slidenum">
              <a:rPr b="0" lang="cs-CZ" sz="1800" strike="noStrike" u="none">
                <a:solidFill>
                  <a:srgbClr val="ffffff"/>
                </a:solidFill>
                <a:uFillTx/>
                <a:latin typeface="Calibri"/>
              </a:rPr>
              <a:t>1</a:t>
            </a:fld>
            <a:endParaRPr b="0" lang="cs-CZ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7500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70" name="Rectangle 7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</a:endParaRPr>
          </a:p>
        </p:txBody>
      </p:sp>
      <p:sp>
        <p:nvSpPr>
          <p:cNvPr id="71" name="PlaceHolder 1"/>
          <p:cNvSpPr>
            <a:spLocks noGrp="1"/>
          </p:cNvSpPr>
          <p:nvPr>
            <p:ph type="dt" idx="25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cs-CZ" sz="1200" strike="noStrike" u="none">
                <a:solidFill>
                  <a:schemeClr val="lt2"/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cs-CZ" sz="1200" strike="noStrike" u="none">
                <a:solidFill>
                  <a:schemeClr val="lt2"/>
                </a:solidFill>
                <a:uFillTx/>
                <a:latin typeface="Calibri"/>
              </a:rPr>
              <a:t> </a:t>
            </a:r>
            <a:endParaRPr b="0" lang="cs-CZ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ftr" idx="26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cs-CZ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cs-CZ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cs-CZ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sldNum" idx="27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cs-CZ" sz="18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DB6E9A52-299B-4DC4-AB2A-5A057C1AA368}" type="slidenum">
              <a:rPr b="0" lang="cs-CZ" sz="1800" strike="noStrike" u="none">
                <a:solidFill>
                  <a:srgbClr val="ffffff"/>
                </a:solidFill>
                <a:uFillTx/>
                <a:latin typeface="Calibri"/>
              </a:rPr>
              <a:t>1</a:t>
            </a:fld>
            <a:endParaRPr b="0" lang="cs-CZ" sz="18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Klikněte pro úpravu formátu textu nadpisu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Klikněte pro úpravu formátu textu osnovy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Druhá úroveň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Třetí úroveň</a:t>
            </a:r>
            <a:endParaRPr b="0" lang="cs-CZ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400" strike="noStrike" u="none">
                <a:solidFill>
                  <a:schemeClr val="dk1"/>
                </a:solidFill>
                <a:uFillTx/>
                <a:latin typeface="Calibri"/>
              </a:rPr>
              <a:t>Čtvrtá úroveň osnovy</a:t>
            </a:r>
            <a:endParaRPr b="0" lang="cs-CZ" sz="1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Pátá úroveň osnovy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Šestá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Sedmá úroveň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2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4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1905120"/>
            <a:ext cx="7543440" cy="259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6600" spc="-99" strike="noStrike" u="none">
                <a:solidFill>
                  <a:schemeClr val="dk2"/>
                </a:solidFill>
                <a:uFillTx/>
                <a:latin typeface="Cambria"/>
              </a:rPr>
              <a:t>Diabetes mellitus </a:t>
            </a:r>
            <a:endParaRPr b="0" lang="cs-CZ" sz="6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685800" y="4572000"/>
            <a:ext cx="6461280" cy="106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Slezská univerzita Opava 6.3.2025</a:t>
            </a:r>
            <a:endParaRPr b="0" lang="cs-CZ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4644000" y="1028880"/>
            <a:ext cx="3630960" cy="2039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1" name="Picture 3" descr=""/>
          <p:cNvPicPr/>
          <p:nvPr/>
        </p:nvPicPr>
        <p:blipFill>
          <a:blip r:embed="rId2"/>
          <a:stretch/>
        </p:blipFill>
        <p:spPr>
          <a:xfrm>
            <a:off x="611640" y="1028880"/>
            <a:ext cx="3630960" cy="2039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br>
              <a:rPr sz="3600"/>
            </a:br>
            <a:r>
              <a:rPr b="0" lang="cs-CZ" sz="3600" spc="-99" strike="noStrike" u="none">
                <a:solidFill>
                  <a:schemeClr val="dk2"/>
                </a:solidFill>
                <a:uFillTx/>
                <a:latin typeface="Cambria"/>
              </a:rPr>
              <a:t>Cíle léčby dospělého nemocného s diabetem 1. typu </a:t>
            </a:r>
            <a:br>
              <a:rPr sz="4600"/>
            </a:br>
            <a:endParaRPr b="0" lang="cs-CZ" sz="3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7619760" cy="498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Cílová hodnota HbA1c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(mmol/mol)* &lt; 45 (&lt; 60)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Glykemie</a:t>
            </a: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v žilní plazmě </a:t>
            </a: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nalačno/před jídlem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(mmol/l)</a:t>
            </a: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 ≤ 6,0 (&lt; 7,0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)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Hodnoty</a:t>
            </a: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glykemie</a:t>
            </a: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v plné  kapilární krvi (</a:t>
            </a: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selfmonitoring)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•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nalačno/před jídlem (mmol/l) 4,0–6,0 (&lt; 8,0)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•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postprandiální (mmol/l)  5,0–7,5 (&lt; 9,0)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Krevní tlak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(mmHg) &lt; 130/80 (&lt; 140/90)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Krevní lipidy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• </a:t>
            </a: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celkový cholesterol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(mmol/l) &lt; 4,5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• </a:t>
            </a: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LDL-cholesterol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(mmol/l) &lt; 2,5 (&lt; 1,8) nebo pokles o 50% původní hodnoty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•</a:t>
            </a: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HDL-cholesterol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(mmol/l) : muži / ženy &gt; 1 / &gt; 1,2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• </a:t>
            </a: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triacylglyceroly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(mmol/l)  &lt; 1,7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Body mass index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** 19–25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Obvod pasu</a:t>
            </a: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: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ženy (cm) / muži (cm) &lt; 80 /&lt; 94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Celková dávka inzulinu/24 hodin/kg hmotnosti (IU) &lt; 0,6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Léčba DM 1. typu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14480"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Nefarmakologické postupy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fyzická aktivita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zákaz kouření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dietní opatření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114480"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Farmakologické postupy- </a:t>
            </a: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inzulínový intenzifikovaný režim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Léčba inzulínem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228600" defTabSz="91440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Endogenní sekrece inzulínu 40UI/den (70 kg člověk)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40080" indent="-228600" defTabSz="914400">
              <a:lnSpc>
                <a:spcPct val="100000"/>
              </a:lnSpc>
              <a:spcBef>
                <a:spcPts val="479"/>
              </a:spcBef>
              <a:buClr>
                <a:srgbClr val="9cbebd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½ sekrece vyvolaná příjmem potravy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40080" indent="-228600" defTabSz="914400">
              <a:lnSpc>
                <a:spcPct val="100000"/>
              </a:lnSpc>
              <a:spcBef>
                <a:spcPts val="479"/>
              </a:spcBef>
              <a:buClr>
                <a:srgbClr val="9cbebd"/>
              </a:buClr>
              <a:buFont typeface="Arial"/>
              <a:buChar char="•"/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½ z celkové sekrece bazální sekrece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11480"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Terapeutická dávka  inzulínu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u DM 1.typu 30-45 IU/ den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	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U DM 2.typu nemusíme pokrýt celou denní potřebu 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cs-CZ" sz="2400" strike="noStrike" u="none">
                <a:solidFill>
                  <a:schemeClr val="dk1"/>
                </a:solidFill>
                <a:uFillTx/>
                <a:latin typeface="Calibri"/>
              </a:rPr>
              <a:t>ALE </a:t>
            </a:r>
            <a:r>
              <a:rPr b="0" lang="cs-CZ" sz="2400" strike="noStrike" u="none">
                <a:solidFill>
                  <a:schemeClr val="dk1"/>
                </a:solidFill>
                <a:uFillTx/>
                <a:latin typeface="Calibri"/>
              </a:rPr>
              <a:t>celková potřeba může být zvýšena-&gt; inzulínorezistence</a:t>
            </a: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endParaRPr b="0" lang="cs-CZ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7500" lnSpcReduction="19999"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Typy inzulínů podle původu</a:t>
            </a:r>
            <a:br>
              <a:rPr sz="4600"/>
            </a:b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Zvířecí inzulíny </a:t>
            </a:r>
            <a:r>
              <a:rPr b="1" i="1" lang="cs-CZ" sz="2200" strike="noStrike" u="none">
                <a:solidFill>
                  <a:srgbClr val="ff0000"/>
                </a:solidFill>
                <a:uFillTx/>
                <a:latin typeface="Calibri"/>
              </a:rPr>
              <a:t>nepoužívají se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Humánní inzulín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Rekombinantními technologiemi přenosu DNA do </a:t>
            </a:r>
            <a:r>
              <a:rPr b="0" i="1" lang="cs-CZ" sz="2200" strike="noStrike" u="none">
                <a:solidFill>
                  <a:schemeClr val="dk1"/>
                </a:solidFill>
                <a:uFillTx/>
                <a:latin typeface="Calibri"/>
              </a:rPr>
              <a:t>Escherichia coli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Analoga inzulínu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biosyntetika lišící se pořadím aminokyselin a farmakokinetikou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Typy inzulínu podle délky účinku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Krátkodobě působící inzulíny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200" strike="noStrike" u="none">
                <a:solidFill>
                  <a:schemeClr val="dk1"/>
                </a:solidFill>
                <a:uFillTx/>
                <a:latin typeface="Calibri"/>
              </a:rPr>
              <a:t>účinkuje do 15–30 minut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200" strike="noStrike" u="none">
                <a:solidFill>
                  <a:schemeClr val="dk1"/>
                </a:solidFill>
                <a:uFillTx/>
                <a:latin typeface="Calibri"/>
              </a:rPr>
              <a:t>vrchol účinku nastupuje za 1–3 hodiny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pl-PL" sz="2200" strike="noStrike" u="none">
                <a:solidFill>
                  <a:schemeClr val="dk1"/>
                </a:solidFill>
                <a:uFillTx/>
                <a:latin typeface="Calibri"/>
              </a:rPr>
              <a:t>trvá 4–6 hodin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Intravenózní i subkutánní podání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Humulin R, Actrapid, Insuman Rapid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114480"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ANALOGA     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Novorapid, Humalog, Apidra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9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0" name="AutoShape 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31" name="Picture 5" descr=""/>
          <p:cNvPicPr/>
          <p:nvPr/>
        </p:nvPicPr>
        <p:blipFill>
          <a:blip r:embed="rId1"/>
          <a:stretch/>
        </p:blipFill>
        <p:spPr>
          <a:xfrm>
            <a:off x="4140000" y="4653000"/>
            <a:ext cx="4312440" cy="1771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Typy inzulínu podle délky účinku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Středně dlouho působící inzulíny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zkalené suspenze (směsi krystalického a nekrystalického inzulínu)pouze pro subkutánní podání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Humulin N, Insulatard, Insuman basal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34" name="Picture 2" descr=""/>
          <p:cNvPicPr/>
          <p:nvPr/>
        </p:nvPicPr>
        <p:blipFill>
          <a:blip r:embed="rId1"/>
          <a:stretch/>
        </p:blipFill>
        <p:spPr>
          <a:xfrm>
            <a:off x="5597640" y="3637080"/>
            <a:ext cx="2142720" cy="2142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Typy inzulínu podle délky účinku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Dlouhodobě působící inzulíny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pomalu vstřebávají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obsahují velké krystaly zink-inzulínu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účinek nastupuje pomalu,  dlouho trvá (26–28 hodin)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Aplikují se subkutánně, výjimečně intramuskulárně.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114480"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ANALOGA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Levemir , Lantus 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37" name="Picture 2" descr=""/>
          <p:cNvPicPr/>
          <p:nvPr/>
        </p:nvPicPr>
        <p:blipFill>
          <a:blip r:embed="rId1"/>
          <a:stretch/>
        </p:blipFill>
        <p:spPr>
          <a:xfrm>
            <a:off x="3564000" y="3944880"/>
            <a:ext cx="4171320" cy="2200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000" spc="-99" strike="noStrike" u="none">
                <a:solidFill>
                  <a:schemeClr val="dk2"/>
                </a:solidFill>
                <a:uFillTx/>
                <a:latin typeface="Cambria"/>
              </a:rPr>
              <a:t>Premixované, doufázové inzulíny</a:t>
            </a:r>
            <a:endParaRPr b="0" lang="cs-CZ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Krátkodobě a dlouhodobě působící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HUMÁNNÍ INZULÍNY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Mixtard 30, Humilin M3, Inuman comb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ANALOGA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Novomix 30, Humalog mix 25, Humalog mix 50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40" name="Picture 2" descr=""/>
          <p:cNvPicPr/>
          <p:nvPr/>
        </p:nvPicPr>
        <p:blipFill>
          <a:blip r:embed="rId1"/>
          <a:stretch/>
        </p:blipFill>
        <p:spPr>
          <a:xfrm>
            <a:off x="2988000" y="4628520"/>
            <a:ext cx="3600000" cy="1845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Inzulíny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42" name="Picture 2" descr=""/>
          <p:cNvPicPr/>
          <p:nvPr/>
        </p:nvPicPr>
        <p:blipFill>
          <a:blip r:embed="rId1"/>
          <a:stretch/>
        </p:blipFill>
        <p:spPr>
          <a:xfrm>
            <a:off x="0" y="1188000"/>
            <a:ext cx="9143640" cy="5272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cs-CZ" sz="4600" spc="-99" strike="noStrike" u="none">
              <a:solidFill>
                <a:schemeClr val="dk2"/>
              </a:solidFill>
              <a:uFillTx/>
              <a:latin typeface="Cambria"/>
            </a:endParaRPr>
          </a:p>
        </p:txBody>
      </p:sp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0" y="-14400"/>
            <a:ext cx="91436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Klasifikace DM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Diabetes mellitus 1.typu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05840" indent="-228600" defTabSz="914400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Autoimunitně podmíněný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05840" indent="-228600" defTabSz="914400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Idiopatický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Diabetes mellitus 2.typu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05840" indent="-228600" defTabSz="914400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S převažující poruchou sekrece inzulínu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005840" indent="-228600" defTabSz="914400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/>
              <a:buChar char="•"/>
            </a:pPr>
            <a:r>
              <a:rPr b="0" lang="cs-CZ" sz="1800" strike="noStrike" u="none">
                <a:solidFill>
                  <a:schemeClr val="dk1"/>
                </a:solidFill>
                <a:uFillTx/>
                <a:latin typeface="Calibri"/>
              </a:rPr>
              <a:t>S převažující poruchou působení</a:t>
            </a: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Gestační diabetes mellitus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Sekundární diabetes mellitus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Hraniční poruchy glukozové homeostázy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914400"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914400"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914400"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Inzulínové režimy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124640"/>
            <a:ext cx="8229240" cy="500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Intenzifikované režimy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U pacientů s DM 1. typu -&gt; exogenní dodávka inzulínu co nejlépe kopírovala sekreci inzulínu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u DM 2. typu s komplikovaným průběhem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Schéma k rychlé kompenzaci diabetu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vhodný i u labilnějšího diabetu: krátce působící inzulín před hlavními jídly, středně dlouho působící inzulín před spaním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Schéma bazál-bolus</a:t>
            </a: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: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krátce působící inzulín před hlavními jídly a dlouze působící inzulín v jedné nebo dvou denních dávkách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Schéma krátce působícího inzulínu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 v nejméně čtyřech denních dávkách.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Inzulínová pumpa</a:t>
            </a: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: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kontinuální podkožní infúze rychle působícího inzulínu.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Intenzifikovaný režim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48" name="Picture 2" descr=""/>
          <p:cNvPicPr/>
          <p:nvPr/>
        </p:nvPicPr>
        <p:blipFill>
          <a:blip r:embed="rId1"/>
          <a:stretch/>
        </p:blipFill>
        <p:spPr>
          <a:xfrm>
            <a:off x="9360" y="1543680"/>
            <a:ext cx="8307000" cy="4693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3600" spc="-99" strike="noStrike" u="none">
                <a:solidFill>
                  <a:schemeClr val="dk2"/>
                </a:solidFill>
                <a:uFillTx/>
                <a:latin typeface="Cambria"/>
              </a:rPr>
              <a:t>Zásady léčby inzulínem u DM 1.typu</a:t>
            </a:r>
            <a:endParaRPr b="0" lang="cs-CZ" sz="3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Preference inzulínového analoga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Snížení rizika hypoglykemie</a:t>
            </a: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,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nižší kolísaní glykemie, lepší farmakokinetika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Humánní inzulíny (absolutní nespolupráce pacienta, krátká životní prognóza..)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Počet dávek inzulínu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zajistit nejlepší kompenzaci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Velikosti dávek volit individuálně--</a:t>
            </a: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zamezit kolísání glykemií</a:t>
            </a: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, </a:t>
            </a: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nárůstu hmotnosti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Zvolit </a:t>
            </a: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správný inzulínový režim, edukace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Edukace selfmonitoringu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: osobní glukometr,kontinuální monitorace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Při </a:t>
            </a: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selhání intenzifikovaného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inzulinového režimu—inzulínová pumpa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Posouzení kompenzace DM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Glykemie krátkodobý parametr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HbA1c .. Kompenzace 6-8 týdnů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Glykosurie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Ketonurie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Ketonemie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53" name="Picture 2" descr=" "/>
          <p:cNvPicPr/>
          <p:nvPr/>
        </p:nvPicPr>
        <p:blipFill>
          <a:blip r:embed="rId1"/>
          <a:stretch/>
        </p:blipFill>
        <p:spPr>
          <a:xfrm>
            <a:off x="4932360" y="4221000"/>
            <a:ext cx="3095640" cy="1814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4" name="Picture 4" descr="Polovina diabetiků si nehlídá hladinu glukózy - Vitalia.cz"/>
          <p:cNvPicPr/>
          <p:nvPr/>
        </p:nvPicPr>
        <p:blipFill>
          <a:blip r:embed="rId2"/>
          <a:stretch/>
        </p:blipFill>
        <p:spPr>
          <a:xfrm>
            <a:off x="5076000" y="1695600"/>
            <a:ext cx="2952000" cy="1661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5" name="Picture 6" descr="https://nemocnicenovyjicin.agel.cz/o-nemocnici/novinky/210128-deti-s-cukrovkou/chytry-senzor-dokaze-bezdratobve-komunikovat-se-zobrazovaci-jednotkou-ci-chytrymi-hodinkami.rodice-tak-maji-o-stavu-maleho-diabetika-trvaly-prehled.jpg"/>
          <p:cNvPicPr/>
          <p:nvPr/>
        </p:nvPicPr>
        <p:blipFill>
          <a:blip r:embed="rId3"/>
          <a:stretch/>
        </p:blipFill>
        <p:spPr>
          <a:xfrm>
            <a:off x="1115640" y="4365000"/>
            <a:ext cx="3011040" cy="22582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Aplikace inzulínu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57" name="Picture 2" descr=""/>
          <p:cNvPicPr/>
          <p:nvPr/>
        </p:nvPicPr>
        <p:blipFill>
          <a:blip r:embed="rId1"/>
          <a:stretch/>
        </p:blipFill>
        <p:spPr>
          <a:xfrm>
            <a:off x="467640" y="2061000"/>
            <a:ext cx="7619760" cy="2864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7500" lnSpcReduction="19999"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Způsoby podávání inzulínu</a:t>
            </a:r>
            <a:br>
              <a:rPr sz="4600"/>
            </a:b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Inzulín se podává jako injekční roztok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subkutánně (rychlý inzulín lze podat i intravenózně)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K aplikaci inzulínu se používá: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Inzulínová stříkačka (tzv. inzulínka),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Inzulínové pero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Inzulínová pumpa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60" name="Picture 2" descr=""/>
          <p:cNvPicPr/>
          <p:nvPr/>
        </p:nvPicPr>
        <p:blipFill>
          <a:blip r:embed="rId1"/>
          <a:stretch/>
        </p:blipFill>
        <p:spPr>
          <a:xfrm>
            <a:off x="6300360" y="2637000"/>
            <a:ext cx="1963800" cy="2629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1" name="Picture 3" descr=""/>
          <p:cNvPicPr/>
          <p:nvPr/>
        </p:nvPicPr>
        <p:blipFill>
          <a:blip r:embed="rId2"/>
          <a:stretch/>
        </p:blipFill>
        <p:spPr>
          <a:xfrm>
            <a:off x="297000" y="4951440"/>
            <a:ext cx="2847600" cy="159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2" name="Picture 4" descr=""/>
          <p:cNvPicPr/>
          <p:nvPr/>
        </p:nvPicPr>
        <p:blipFill>
          <a:blip r:embed="rId3"/>
          <a:stretch/>
        </p:blipFill>
        <p:spPr>
          <a:xfrm>
            <a:off x="3780000" y="4438080"/>
            <a:ext cx="2761920" cy="1657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2" descr="Komplikace diabetu | cukrovka"/>
          <p:cNvPicPr/>
          <p:nvPr/>
        </p:nvPicPr>
        <p:blipFill>
          <a:blip r:embed="rId1"/>
          <a:stretch/>
        </p:blipFill>
        <p:spPr>
          <a:xfrm>
            <a:off x="-108360" y="0"/>
            <a:ext cx="945792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2" descr="Moderní léčba diabetu 2. typu Milan Kvapil. Diabetes mellitus n Syndrom n  Základním a společným příznakem je hyperglykémie n Chronické endokrinní a.  - ppt stáhnout"/>
          <p:cNvPicPr/>
          <p:nvPr/>
        </p:nvPicPr>
        <p:blipFill>
          <a:blip r:embed="rId1"/>
          <a:stretch/>
        </p:blipFill>
        <p:spPr>
          <a:xfrm>
            <a:off x="-174960" y="0"/>
            <a:ext cx="9396720" cy="6841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Sledování komplikací diabetu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Oční  vyšetření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Posouzení renálních funkcí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Vyšetření dolních končetin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Měření TK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Lipidogram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67" name="Picture 2" descr=""/>
          <p:cNvPicPr/>
          <p:nvPr/>
        </p:nvPicPr>
        <p:blipFill>
          <a:blip r:embed="rId1"/>
          <a:stretch/>
        </p:blipFill>
        <p:spPr>
          <a:xfrm>
            <a:off x="2806920" y="3069000"/>
            <a:ext cx="4896360" cy="3672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cs-CZ" sz="4600" spc="-99" strike="noStrike" u="none">
                <a:solidFill>
                  <a:srgbClr val="ff0000"/>
                </a:solidFill>
                <a:uFillTx/>
                <a:latin typeface="Cambria"/>
              </a:rPr>
              <a:t>Diabetes mellitus 2.typu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Věk nad 45 let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Obezita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Organismus produkuje dostatečné (nebo zvýšené množství inzulínu)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Nedostatečný metabolický efekt insulínu   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INZULINOREZISTENCE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Diabetes mellitus 1.typu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zánik beta buněk pankreatu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Absolutní nedostatek inzulínu, sklon ke ketoacidóze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Etiologie: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Genetické faktory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Zevní vlivy- virová onemocnění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Přítomny protilátky (anti –GAD, anti IA-2, ICA…)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Ale -ne vždy, idiopatický diabetes mellitus 1. typu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114480"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114480"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2" descr="LÉČBA DIABETES MELLITUS - z pohledu profylaxe a léčby KV onemocnění - ppt  stáhnout"/>
          <p:cNvPicPr/>
          <p:nvPr/>
        </p:nvPicPr>
        <p:blipFill>
          <a:blip r:embed="rId1"/>
          <a:stretch/>
        </p:blipFill>
        <p:spPr>
          <a:xfrm>
            <a:off x="0" y="12960"/>
            <a:ext cx="91436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2" descr="Biorezonance Iva Karafiátová - DIABETES"/>
          <p:cNvPicPr/>
          <p:nvPr/>
        </p:nvPicPr>
        <p:blipFill>
          <a:blip r:embed="rId1"/>
          <a:stretch/>
        </p:blipFill>
        <p:spPr>
          <a:xfrm>
            <a:off x="30600" y="34560"/>
            <a:ext cx="8280720" cy="6264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 descr="Jak vzniká cukrovka prvního typu? - Pizza Grande"/>
          <p:cNvPicPr/>
          <p:nvPr/>
        </p:nvPicPr>
        <p:blipFill>
          <a:blip r:embed="rId1"/>
          <a:stretch/>
        </p:blipFill>
        <p:spPr>
          <a:xfrm>
            <a:off x="1331640" y="260640"/>
            <a:ext cx="5328360" cy="6396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Diabetes mellitus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75" name="Picture 2" descr="Cukrovka 1. a 2. typu – příznaky, diagnostika a léčba - Ordinace.cz"/>
          <p:cNvPicPr/>
          <p:nvPr/>
        </p:nvPicPr>
        <p:blipFill>
          <a:blip r:embed="rId1"/>
          <a:stretch/>
        </p:blipFill>
        <p:spPr>
          <a:xfrm>
            <a:off x="-108360" y="1556640"/>
            <a:ext cx="8568720" cy="44694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2" descr="LÉČBA DIABETES MELLITUS - z pohledu profylaxe a léčby KV onemocnění - ppt  stáhnout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LÉČBA DIABETES MELLITUS - z pohledu profylaxe a léčby KV onemocnění - ppt  stáhnout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79" name="Picture 4" descr="LÉČBA DIABETES MELLITUS - z pohledu profylaxe a léčby KV onemocnění - ppt  stáhnout"/>
          <p:cNvPicPr/>
          <p:nvPr/>
        </p:nvPicPr>
        <p:blipFill>
          <a:blip r:embed="rId1"/>
          <a:stretch/>
        </p:blipFill>
        <p:spPr>
          <a:xfrm>
            <a:off x="16200" y="7920"/>
            <a:ext cx="91436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 descr="LÉČBA DIABETES MELLITUS - z pohledu profylaxe a léčby KV onemocnění - ppt  stáhnout"/>
          <p:cNvPicPr/>
          <p:nvPr/>
        </p:nvPicPr>
        <p:blipFill>
          <a:blip r:embed="rId1"/>
          <a:stretch/>
        </p:blipFill>
        <p:spPr>
          <a:xfrm>
            <a:off x="5760" y="0"/>
            <a:ext cx="91436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uto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2" name="AutoShape 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</a:pPr>
            <a:endParaRPr b="0" lang="cs-CZ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83" name="Picture 6" descr="LÉČBA DIABETES MELLITUS - z pohledu profylaxe a léčby KV onemocnění - ppt  stáhnout"/>
          <p:cNvPicPr/>
          <p:nvPr/>
        </p:nvPicPr>
        <p:blipFill>
          <a:blip r:embed="rId1"/>
          <a:stretch/>
        </p:blipFill>
        <p:spPr>
          <a:xfrm>
            <a:off x="0" y="7920"/>
            <a:ext cx="91436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2" descr="LÉČBA DIABETES MELLITUS - z pohledu profylaxe a léčby KV onemocnění - ppt  stáhnout"/>
          <p:cNvPicPr/>
          <p:nvPr/>
        </p:nvPicPr>
        <p:blipFill>
          <a:blip r:embed="rId1"/>
          <a:stretch/>
        </p:blipFill>
        <p:spPr>
          <a:xfrm>
            <a:off x="0" y="14760"/>
            <a:ext cx="9084240" cy="6813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000" spc="-99" strike="noStrike" u="none">
                <a:solidFill>
                  <a:schemeClr val="dk2"/>
                </a:solidFill>
                <a:uFillTx/>
                <a:latin typeface="Cambria"/>
              </a:rPr>
              <a:t>Diabetes mellitus 1.typu</a:t>
            </a:r>
            <a:br>
              <a:rPr sz="4000"/>
            </a:br>
            <a:r>
              <a:rPr b="0" lang="cs-CZ" sz="4000" spc="-99" strike="noStrike" u="none">
                <a:solidFill>
                  <a:schemeClr val="dk2"/>
                </a:solidFill>
                <a:uFillTx/>
                <a:latin typeface="Cambria"/>
              </a:rPr>
              <a:t>klinický obraz</a:t>
            </a:r>
            <a:endParaRPr b="0" lang="cs-CZ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Zpočátku nevýznamné příznaky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Žízeň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Polyurie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Polydipsie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únava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Nechutenství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Ztráta hmotnosti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Ketoacidotické koma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1"/>
          <a:stretch/>
        </p:blipFill>
        <p:spPr>
          <a:xfrm>
            <a:off x="3118680" y="2421000"/>
            <a:ext cx="5328360" cy="2664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2" descr="LÉČBA DIABETES MELLITUS - z pohledu profylaxe a léčby KV onemocnění - ppt  stáhnout"/>
          <p:cNvPicPr/>
          <p:nvPr/>
        </p:nvPicPr>
        <p:blipFill>
          <a:blip r:embed="rId1"/>
          <a:stretch/>
        </p:blipFill>
        <p:spPr>
          <a:xfrm>
            <a:off x="-152640" y="-13320"/>
            <a:ext cx="914364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Perorální antidiabetika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124640"/>
            <a:ext cx="8229240" cy="5472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Metformin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Zvýší inzulinovou senzitivitu, sníží jaterní glukoneogenezu a pokles glykemie nalačno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1" lang="cs-CZ" sz="2000" strike="noStrike" u="none">
                <a:solidFill>
                  <a:schemeClr val="dk1"/>
                </a:solidFill>
                <a:uFillTx/>
                <a:latin typeface="Calibri"/>
              </a:rPr>
              <a:t>Deriváty sulfonylurey(Amaryl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, Diaprel MR,Maninil)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20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100" strike="noStrike" u="none">
                <a:solidFill>
                  <a:schemeClr val="dk1"/>
                </a:solidFill>
                <a:uFillTx/>
                <a:latin typeface="Calibri"/>
              </a:rPr>
              <a:t>zvýšeného uvolňování inzulinu z </a:t>
            </a:r>
            <a:r>
              <a:rPr b="0" lang="el-GR" sz="2100" strike="noStrike" u="none">
                <a:solidFill>
                  <a:schemeClr val="dk1"/>
                </a:solidFill>
                <a:uFillTx/>
                <a:latin typeface="Calibri"/>
              </a:rPr>
              <a:t>β-</a:t>
            </a:r>
            <a:r>
              <a:rPr b="0" lang="cs-CZ" sz="2100" strike="noStrike" u="none">
                <a:solidFill>
                  <a:schemeClr val="dk1"/>
                </a:solidFill>
                <a:uFillTx/>
                <a:latin typeface="Calibri"/>
              </a:rPr>
              <a:t>buněk pankreatu</a:t>
            </a:r>
            <a:endParaRPr b="0" lang="cs-CZ" sz="21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114480"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Glininy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(Repaglinid)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5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Působí rychle, takže jsou ideální k užívání s jídlem ke kompenzaci postprandiální hyperglykémie</a:t>
            </a:r>
            <a:r>
              <a:rPr b="0" lang="cs-CZ" sz="2300" strike="noStrike" u="none">
                <a:solidFill>
                  <a:schemeClr val="dk1"/>
                </a:solidFill>
                <a:uFillTx/>
                <a:latin typeface="Calibri"/>
              </a:rPr>
              <a:t>.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 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114480"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Glitazony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(Actos)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51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Zvyšují sekreci inzulinu, inhibují glukagon a působí pouze při hyperglykémii</a:t>
            </a:r>
            <a:r>
              <a:rPr b="0" lang="cs-CZ" sz="2600" strike="noStrike" u="none">
                <a:solidFill>
                  <a:schemeClr val="dk1"/>
                </a:solidFill>
                <a:uFillTx/>
                <a:latin typeface="Calibri"/>
              </a:rPr>
              <a:t>.</a:t>
            </a:r>
            <a:endParaRPr b="0" lang="cs-CZ" sz="2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114480"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Gliflosiny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(Jardiance, Synjardy,Forxiga,Xigduo..)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spcBef>
                <a:spcPts val="51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Inhibují transportér SGLT-2 v proximálním tubulu nefronu, blokují zpětné vstřebávání glukózy a zvyšují glykosurii.  Zvýšené ztráty glukózy vedou k úbytku energie a snížení hmotnosti pacienta</a:t>
            </a:r>
            <a:r>
              <a:rPr b="0" lang="cs-CZ" sz="2600" strike="noStrike" u="none">
                <a:solidFill>
                  <a:schemeClr val="dk1"/>
                </a:solidFill>
                <a:uFillTx/>
                <a:latin typeface="Calibri"/>
              </a:rPr>
              <a:t>. </a:t>
            </a:r>
            <a:endParaRPr b="0" lang="cs-CZ" sz="2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519"/>
              </a:spcBef>
              <a:buNone/>
              <a:tabLst>
                <a:tab algn="l" pos="0"/>
              </a:tabLst>
            </a:pPr>
            <a:endParaRPr b="0" lang="cs-CZ" sz="2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Inkretinová léčba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457200" y="1412640"/>
            <a:ext cx="7619760" cy="4987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Xultophy, Byeta,</a:t>
            </a: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Victoza</a:t>
            </a:r>
            <a:r>
              <a:rPr b="0" lang="cs-CZ" sz="1600" strike="noStrike" u="none">
                <a:solidFill>
                  <a:schemeClr val="dk1"/>
                </a:solidFill>
                <a:uFillTx/>
                <a:latin typeface="Calibri"/>
              </a:rPr>
              <a:t>,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Ozempic (Semaglutid)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Mounjaro (Tirzepatid) Saxenda(Liraglutid)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Inkretiny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 jsou hormony produkované ve střevě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Glukagonu podobný peptid 1 </a:t>
            </a: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(GLP-1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)-stimuluje produkci inzulinu,zpomalí evakuaci žaludku,snižuje chuť k jídlu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GIP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(na glu závislý inzulinotropní polypeptid)stimuluje produkci inzulínu zj po jídle bohatém na sacharidy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Poprvé byly izolované ze slin ještěra </a:t>
            </a: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korovce jedovatého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zvyšují citlivost </a:t>
            </a:r>
            <a:r>
              <a:rPr b="0" lang="el-GR" sz="2200" strike="noStrike" u="none">
                <a:solidFill>
                  <a:schemeClr val="dk1"/>
                </a:solidFill>
                <a:uFillTx/>
                <a:latin typeface="Calibri"/>
              </a:rPr>
              <a:t>β-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buněk pankreatu 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snižují sekreci glukagonu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snižují výdej glukózy hepatocyty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90" name="Picture 2" descr=""/>
          <p:cNvPicPr/>
          <p:nvPr/>
        </p:nvPicPr>
        <p:blipFill>
          <a:blip r:embed="rId1"/>
          <a:stretch/>
        </p:blipFill>
        <p:spPr>
          <a:xfrm>
            <a:off x="5724000" y="67320"/>
            <a:ext cx="2232000" cy="1488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Inzulínové režimy u DM 2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Při selhání terapie PAD nebo kombinace PAD+ inzulín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Konvenční režimy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Pokud je stále zachován určitý stupeň endogenní sekrece inzulínu, používají se tato schémata: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Dvoudávkový režim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: rychlý a středně působící inzulín ve dvou denních dávkách, z toho 2/3 celkové denní dávky ráno a 1/3 večer.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Trojdávkový režim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: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40080" indent="-228600" defTabSz="914400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ráno: rychlý inzulín + středně rychlý inzulín,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40080" indent="-228600" defTabSz="914400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před večeří: rychlý inzulín,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640080" indent="-228600" defTabSz="914400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000" strike="noStrike" u="none">
                <a:solidFill>
                  <a:schemeClr val="dk1"/>
                </a:solidFill>
                <a:uFillTx/>
                <a:latin typeface="Calibri"/>
              </a:rPr>
              <a:t>před spaním: středně rychlý inzulín.</a:t>
            </a:r>
            <a:endParaRPr b="0" lang="cs-CZ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Inzulínové režimy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124640"/>
            <a:ext cx="8229240" cy="500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Intenzifikované režimy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U pacientů s DM 1. typu -&gt; exogenní dodávka inzulínu co nejlépe kopírovala sekreci inzulínu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u DM 2. typu s komplikovaným průběhem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Schéma k rychlé kompenzaci diabetu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vhodný i u labilnějšího diabetu: krátce působící inzulín před hlavními jídly, středně dlouho působící inzulín před spaním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Schéma bazál-bolus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: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krátce působící inzulín před hlavními jídly a dlouze působící inzulín v jedné nebo dvou denních dávkách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Schéma krátce působícího inzulínu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 v nejméně čtyřech denních dávkách.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Inzulínová pumpa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: kontinuální podkožní infúze rychle působícího inzulínu.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600" spc="-99" strike="noStrike" u="none">
                <a:solidFill>
                  <a:schemeClr val="dk2"/>
                </a:solidFill>
                <a:uFillTx/>
                <a:latin typeface="Cambria"/>
              </a:rPr>
              <a:t>Diagnostika DM</a:t>
            </a:r>
            <a:endParaRPr b="0" lang="cs-CZ" sz="4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Nález </a:t>
            </a: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náhodné glykemie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v kapilární krvi nad 7 mmol/l nebo v žilní plazmě nad 7.8mmol/l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Pro diagnózu DM svědčí: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1.přítomnost </a:t>
            </a: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klinické symptomatologie + náhodná glykemie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v žilní plazmě </a:t>
            </a: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vyšší než 11 mmol/l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2. při </a:t>
            </a: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nepřítomnosti klinických projevů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a nález koncentrace </a:t>
            </a: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glukózy v žilní plazmě nalačno _&gt;7.0mmol/l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po 8 hodinovém lačnění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3.nález </a:t>
            </a: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glykemie za 2 hodiny po oGTT &gt; 11,0 mmol/l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v žilní plazmě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!! Klinický obraz, glykemie, ketolátky v moči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4800" spc="-99" strike="noStrike" u="none">
                <a:solidFill>
                  <a:schemeClr val="dk2"/>
                </a:solidFill>
                <a:uFillTx/>
                <a:latin typeface="Cambria"/>
              </a:rPr>
              <a:t>Diabetes mellitus 1.typu</a:t>
            </a:r>
            <a:endParaRPr b="0" lang="cs-CZ" sz="4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Anamnéza: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symptomy cukrovky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rizikové faktory (kouření, hypertenze, hyperlipoproteinemie, rodinná anamnéza)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dietní návyky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stav výživy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fyzická aktivita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podrobnosti v dosavadní terapii (jiných onemocnění) frekvence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závažnost a příčina akutních komplikací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psychosociální a ekonomické faktory ovlivňující léčbu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rodinná anamnéza diabetu a dalších endokrinních onemocnění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gestační anamnéza (hmotnost dětí, narození mrtvého dítěte apod.).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67640" y="116640"/>
            <a:ext cx="7619760" cy="921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br>
              <a:rPr sz="4000"/>
            </a:br>
            <a:r>
              <a:rPr b="0" lang="cs-CZ" sz="4000" spc="-99" strike="noStrike" u="none">
                <a:solidFill>
                  <a:schemeClr val="dk2"/>
                </a:solidFill>
                <a:uFillTx/>
                <a:latin typeface="Cambria"/>
              </a:rPr>
              <a:t>Diabetes mellitus 1.typu</a:t>
            </a:r>
            <a:br>
              <a:rPr sz="4000"/>
            </a:br>
            <a:endParaRPr b="0" lang="cs-CZ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14480"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Fyzikální vyšetření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výška, hmotnost, hmotnostní index BMI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obvod pasu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krevní tlak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vyšetření srdce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vyšetření štítné žlázy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vyšetření tepen krčních a dále i tepen dolních končetin, oftalmologické vyšetření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neurologické vyšetření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testování povrchového a vibračního čití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br>
              <a:rPr sz="4800"/>
            </a:br>
            <a:r>
              <a:rPr b="0" lang="cs-CZ" sz="4800" spc="-99" strike="noStrike" u="none">
                <a:solidFill>
                  <a:schemeClr val="dk2"/>
                </a:solidFill>
                <a:uFillTx/>
                <a:latin typeface="Cambria"/>
              </a:rPr>
              <a:t>Diabetes mellitus 1.typu</a:t>
            </a:r>
            <a:br>
              <a:rPr sz="4800"/>
            </a:br>
            <a:endParaRPr b="0" lang="cs-CZ" sz="4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99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114480" indent="0" defTabSz="914400">
              <a:lnSpc>
                <a:spcPct val="100000"/>
              </a:lnSpc>
              <a:spcBef>
                <a:spcPts val="439"/>
              </a:spcBef>
              <a:buNone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Laboratorní vyšetření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glykemie</a:t>
            </a: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nalačno a po jídle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lipidy</a:t>
            </a: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(celkový cholesterol, HDL- a  LDL-cholesterol, triacylglyceroly)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Na, K, Cl, Ca, fosfáty, močovina, kreatinin, kyselina močová v séru, ALT, AST, ALP a GMT, celková bílkovina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glykovaný hemoglobin </a:t>
            </a: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(</a:t>
            </a: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HbA1c</a:t>
            </a: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)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v moči</a:t>
            </a:r>
            <a:r>
              <a:rPr b="1" lang="cs-CZ" sz="2200" strike="noStrike" u="none">
                <a:solidFill>
                  <a:schemeClr val="dk1"/>
                </a:solidFill>
                <a:uFillTx/>
                <a:latin typeface="Calibri"/>
              </a:rPr>
              <a:t>: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cukr, bílkovina, ketony semikvantitativně, močový sediment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bakteriologické vyšetření (individuálně)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individuálně </a:t>
            </a: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C-peptid</a:t>
            </a:r>
            <a:r>
              <a:rPr b="0" lang="cs-CZ" sz="2200" strike="noStrike" u="none">
                <a:solidFill>
                  <a:srgbClr val="ff0000"/>
                </a:solidFill>
                <a:uFillTx/>
                <a:latin typeface="Calibri"/>
              </a:rPr>
              <a:t> a </a:t>
            </a: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protilátky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proti strukturám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beta-buněk (anti-GAD, anti-IA-2, IAA, anti-ZnT8),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TSH, protilátky proti tkáňové transglutamináze (celiakie)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cs-CZ" sz="2200" strike="noStrike" u="none">
                <a:solidFill>
                  <a:schemeClr val="dk1"/>
                </a:solidFill>
                <a:uFillTx/>
                <a:latin typeface="Calibri"/>
              </a:rPr>
              <a:t>Ekg, vyšetření cév dolních končetin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0" lang="cs-CZ" sz="3600" spc="-99" strike="noStrike" u="none">
                <a:solidFill>
                  <a:schemeClr val="dk2"/>
                </a:solidFill>
                <a:uFillTx/>
                <a:latin typeface="Cambria"/>
              </a:rPr>
              <a:t>Diabetes mellitus 1.typu</a:t>
            </a:r>
            <a:br>
              <a:rPr sz="3600"/>
            </a:br>
            <a:r>
              <a:rPr b="0" lang="cs-CZ" sz="3600" spc="-99" strike="noStrike" u="none">
                <a:solidFill>
                  <a:schemeClr val="dk2"/>
                </a:solidFill>
                <a:uFillTx/>
                <a:latin typeface="Cambria"/>
              </a:rPr>
              <a:t>léčebný plán</a:t>
            </a:r>
            <a:endParaRPr b="0" lang="cs-CZ" sz="3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7619760" cy="4996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Optimální kompenzace DM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Wingdings"/>
              </a:rPr>
              <a:t>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zohlednění 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Věku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Zaměstnání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fyzické aktivity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Přítomnosti komplikací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Přidruženým chorobám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1" lang="cs-CZ" sz="2200" strike="noStrike" u="none">
                <a:solidFill>
                  <a:srgbClr val="ff0000"/>
                </a:solidFill>
                <a:uFillTx/>
                <a:latin typeface="Calibri"/>
              </a:rPr>
              <a:t>individuální doporučení dietního režimu </a:t>
            </a: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: lékař + nutriční terapeut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životní styl (fyzická aktivita, kouření)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Edukace prevence komplikací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Stanovení léčebných cílů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228600" defTabSz="91440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cs-CZ" sz="2200" strike="noStrike" u="none">
                <a:solidFill>
                  <a:schemeClr val="dk1"/>
                </a:solidFill>
                <a:uFillTx/>
                <a:latin typeface="Calibri"/>
              </a:rPr>
              <a:t>Psychosiciální péče</a:t>
            </a: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39"/>
              </a:spcBef>
              <a:buNone/>
            </a:pPr>
            <a:endParaRPr b="0" lang="cs-CZ" sz="2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20000" t="50000" r="100000" b="50000"/>
          </a:path>
          <a:tileRect l="0" t="0" r="0" b="0"/>
        </a:gradFill>
        <a:blipFill rotWithShape="1">
          <a:blip r:embed="rId1"/>
          <a:srcRect l="0" t="0" r="0" b="0"/>
          <a:tile tx="0" ty="0" sx="32000" sy="32000" flip="none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20000" t="50000" r="100000" b="50000"/>
          </a:path>
          <a:tileRect l="0" t="0" r="0" b="0"/>
        </a:gradFill>
        <a:blipFill rotWithShape="1">
          <a:blip r:embed="rId1"/>
          <a:srcRect l="0" t="0" r="0" b="0"/>
          <a:tile tx="0" ty="0" sx="32000" sy="32000" flip="none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20000" t="50000" r="100000" b="50000"/>
          </a:path>
          <a:tileRect l="0" t="0" r="0" b="0"/>
        </a:gradFill>
        <a:blipFill rotWithShape="1">
          <a:blip r:embed="rId1"/>
          <a:srcRect l="0" t="0" r="0" b="0"/>
          <a:tile tx="0" ty="0" sx="32000" sy="32000" flip="none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20000" t="50000" r="100000" b="50000"/>
          </a:path>
          <a:tileRect l="0" t="0" r="0" b="0"/>
        </a:gradFill>
        <a:blipFill rotWithShape="1">
          <a:blip r:embed="rId1"/>
          <a:srcRect l="0" t="0" r="0" b="0"/>
          <a:tile tx="0" ty="0" sx="32000" sy="32000" flip="none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20000" t="50000" r="100000" b="50000"/>
          </a:path>
          <a:tileRect l="0" t="0" r="0" b="0"/>
        </a:gradFill>
        <a:blipFill rotWithShape="1">
          <a:blip r:embed="rId1"/>
          <a:srcRect l="0" t="0" r="0" b="0"/>
          <a:tile tx="0" ty="0" sx="32000" sy="32000" flip="none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20000" t="50000" r="100000" b="50000"/>
          </a:path>
          <a:tileRect l="0" t="0" r="0" b="0"/>
        </a:gradFill>
        <a:blipFill rotWithShape="1">
          <a:blip r:embed="rId1"/>
          <a:srcRect l="0" t="0" r="0" b="0"/>
          <a:tile tx="0" ty="0" sx="32000" sy="32000" flip="none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20000" t="50000" r="100000" b="50000"/>
          </a:path>
          <a:tileRect l="0" t="0" r="0" b="0"/>
        </a:gradFill>
        <a:blipFill rotWithShape="1">
          <a:blip r:embed="rId1"/>
          <a:srcRect l="0" t="0" r="0" b="0"/>
          <a:tile tx="0" ty="0" sx="32000" sy="32000" flip="none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20000" t="50000" r="100000" b="50000"/>
          </a:path>
          <a:tileRect l="0" t="0" r="0" b="0"/>
        </a:gradFill>
        <a:blipFill rotWithShape="1">
          <a:blip r:embed="rId1"/>
          <a:srcRect l="0" t="0" r="0" b="0"/>
          <a:tile tx="0" ty="0" sx="32000" sy="32000" flip="none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20000" t="50000" r="100000" b="50000"/>
          </a:path>
          <a:tileRect l="0" t="0" r="0" b="0"/>
        </a:gradFill>
        <a:blipFill rotWithShape="1">
          <a:blip r:embed="rId1"/>
          <a:srcRect l="0" t="0" r="0" b="0"/>
          <a:tile tx="0" ty="0" sx="32000" sy="32000" flip="none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20000" t="50000" r="100000" b="50000"/>
          </a:path>
          <a:tileRect l="0" t="0" r="0" b="0"/>
        </a:gradFill>
        <a:blipFill rotWithShape="1">
          <a:blip r:embed="rId1"/>
          <a:srcRect l="0" t="0" r="0" b="0"/>
          <a:tile tx="0" ty="0" sx="32000" sy="32000" flip="none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Sousedství">
  <a:themeElements>
    <a:clrScheme name="Sousedství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celář">
      <a:majorFont>
        <a:latin typeface="Cambria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</a:schemeClr>
            </a:gs>
            <a:gs pos="100000">
              <a:schemeClr val="phClr">
                <a:shade val="70000"/>
              </a:schemeClr>
            </a:gs>
          </a:gsLst>
          <a:path path="circle">
            <a:fillToRect l="20000" t="50000" r="100000" b="50000"/>
          </a:path>
          <a:tileRect l="0" t="0" r="0" b="0"/>
        </a:gradFill>
        <a:blipFill rotWithShape="1">
          <a:blip r:embed="rId1"/>
          <a:srcRect l="0" t="0" r="0" b="0"/>
          <a:tile tx="0" ty="0" sx="32000" sy="32000" flip="none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468</TotalTime>
  <Application>LibreOffice/24.8.5.2$Windows_X86_64 LibreOffice_project/fddf2685c70b461e7832239a0162a77216259f22</Application>
  <AppVersion>15.0000</AppVersion>
  <Words>1531</Words>
  <Paragraphs>272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2021-11-27T20:36:16Z</dcterms:created>
  <dc:creator>Ingrid Rýznarová</dc:creator>
  <dc:description/>
  <dc:language>cs-CZ</dc:language>
  <cp:lastModifiedBy>Ingrid Rýznarová</cp:lastModifiedBy>
  <dcterms:modified xsi:type="dcterms:W3CDTF">2025-03-06T11:29:03Z</dcterms:modified>
  <cp:revision>45</cp:revision>
  <dc:subject/>
  <dc:title>Diabetes mellitus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Notes">
    <vt:i4>1</vt:i4>
  </property>
  <property fmtid="{D5CDD505-2E9C-101B-9397-08002B2CF9AE}" pid="4" name="PresentationFormat">
    <vt:lpwstr>Předvádění na obrazovce (4:3)</vt:lpwstr>
  </property>
  <property fmtid="{D5CDD505-2E9C-101B-9397-08002B2CF9AE}" pid="5" name="Slides">
    <vt:i4>44</vt:i4>
  </property>
</Properties>
</file>