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7" r:id="rId9"/>
    <p:sldMasterId id="2147483669" r:id="rId10"/>
    <p:sldMasterId id="2147483671" r:id="rId11"/>
    <p:sldMasterId id="2147483673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23" Type="http://schemas.openxmlformats.org/officeDocument/2006/relationships/slide" Target="slides/slide11.xml"/><Relationship Id="rId24" Type="http://schemas.openxmlformats.org/officeDocument/2006/relationships/slide" Target="slides/slide12.xml"/><Relationship Id="rId25" Type="http://schemas.openxmlformats.org/officeDocument/2006/relationships/slide" Target="slides/slide13.xml"/><Relationship Id="rId26" Type="http://schemas.openxmlformats.org/officeDocument/2006/relationships/slide" Target="slides/slide14.xml"/><Relationship Id="rId27" Type="http://schemas.openxmlformats.org/officeDocument/2006/relationships/slide" Target="slides/slide15.xml"/><Relationship Id="rId28" Type="http://schemas.openxmlformats.org/officeDocument/2006/relationships/slide" Target="slides/slide16.xml"/><Relationship Id="rId29" Type="http://schemas.openxmlformats.org/officeDocument/2006/relationships/slide" Target="slides/slide17.xml"/><Relationship Id="rId3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398960"/>
            <a:ext cx="403992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65C6E51-BBF5-47F0-86D7-BCABCB2E213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E10491BC-7207-4646-929D-8B073C3908D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DC895C4D-C92F-407D-9656-5DFA136EDAE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23754029-FEC4-489D-9515-F05CC052EED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F5084D6E-9E82-4F6A-9899-B5A19480D6E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60737AA1-4121-4174-BE6C-8A5BCCE8A41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7725F063-C70E-4803-89CD-55FB68EB7A4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7058FAB5-16F1-4A15-A069-EB06A7581FF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5831804-862C-46FE-A0FD-5CA19484A5B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848DF7F-9657-4FD7-B5B9-9418ADB81B5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8375C76-8A9F-4B68-A56E-ED8865D7AB0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13132E27-6266-423E-8642-16B17289086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527560" y="1535040"/>
            <a:ext cx="1971360" cy="63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0000" lnSpcReduction="19999"/>
          </a:bodyPr>
          <a:p>
            <a:pPr indent="0">
              <a:spcBef>
                <a:spcPts val="1417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DD7155F0-8468-4E04-A857-59D2CB9077F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411BAFC1-9E72-4DBE-9912-AEEF816D29A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398960"/>
            <a:ext cx="4039920" cy="911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E0945B39-54FE-4512-945E-B2956990529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4E875628-986E-41C6-AF0F-494BEF5B7AE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cs-CZ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5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6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3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&lt;datum/čas&gt;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&lt;zápatí&gt;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01D3678-6DF3-4401-8FE0-2E477B397F05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&lt;číslo&gt;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Klikněte pro úpravu formátu textu osnovy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Čtvrtá úroveň osnovy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Pátá úroveň osnovy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Šestá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Sedmá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3007800" cy="11617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cs-CZ" sz="20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3575160" y="272880"/>
            <a:ext cx="5111280" cy="5852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1434960"/>
            <a:ext cx="3007800" cy="4690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cs-CZ" sz="1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1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dt" idx="28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ftr" idx="29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6" name="PlaceHolder 6"/>
          <p:cNvSpPr>
            <a:spLocks noGrp="1"/>
          </p:cNvSpPr>
          <p:nvPr>
            <p:ph type="sldNum" idx="30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B0F44A9-F24B-4279-BB03-552F6A72FA86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cs-CZ" sz="20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Klikněte pro úpravu formátu textu osnovy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Čtvrtá úroveň osnovy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Pátá úroveň osnovy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Šestá úroveň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Sedmá úroveň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281"/>
              </a:spcBef>
              <a:buNone/>
              <a:tabLst>
                <a:tab algn="l" pos="0"/>
              </a:tabLst>
            </a:pPr>
            <a:r>
              <a:rPr b="0" lang="cs-CZ" sz="1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1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dt" idx="3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1" name="PlaceHolder 5"/>
          <p:cNvSpPr>
            <a:spLocks noGrp="1"/>
          </p:cNvSpPr>
          <p:nvPr>
            <p:ph type="ftr" idx="3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2" name="PlaceHolder 6"/>
          <p:cNvSpPr>
            <a:spLocks noGrp="1"/>
          </p:cNvSpPr>
          <p:nvPr>
            <p:ph type="sldNum" idx="3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E0CA7BB-0EE9-42A0-B3AA-E5DC760321EF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&lt;číslo&gt;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14F6374-F628-497D-BC47-D9F792C9FDC6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629400" y="274680"/>
            <a:ext cx="205704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 vert="eaVert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019560" cy="5851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dt" idx="7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ftr" idx="8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sldNum" idx="9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032B2DE-6C73-4AC0-B99D-CB9B155CEF8F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8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dt" idx="10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ftr" idx="11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1" name="PlaceHolder 5"/>
          <p:cNvSpPr>
            <a:spLocks noGrp="1"/>
          </p:cNvSpPr>
          <p:nvPr>
            <p:ph type="sldNum" idx="12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35846E9-61ED-4B49-9AA0-7830B6C69385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2160" y="4406760"/>
            <a:ext cx="7772040" cy="1361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buNone/>
            </a:pPr>
            <a:r>
              <a:rPr b="1" lang="cs-CZ" sz="4000" strike="noStrike" u="none" cap="all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22160" y="2906640"/>
            <a:ext cx="77720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cs-CZ" sz="20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Kliknutím lze upravit styly předlohy textu.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dt" idx="13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ftr" idx="14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sldNum" idx="15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6B7A4AA-480B-47AE-945D-FF3085CBADBC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48320" y="16002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8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2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8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8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dt" idx="16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ftr" idx="17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sldNum" idx="18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850E5FA-BDE9-47FE-968A-BD30E1807D37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6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45080" y="2174760"/>
            <a:ext cx="404136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styly předlohy textu.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1" marL="743040" indent="-285840" defTabSz="9144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2000" strike="noStrike" u="none">
                <a:solidFill>
                  <a:schemeClr val="dk1"/>
                </a:solidFill>
                <a:uFillTx/>
                <a:latin typeface="Calibri"/>
              </a:rPr>
              <a:t>Druhá úroveň</a:t>
            </a:r>
            <a:endParaRPr b="0" lang="cs-CZ" sz="20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2" marL="1143000" indent="-228600" defTabSz="91440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1800" strike="noStrike" u="none">
                <a:solidFill>
                  <a:schemeClr val="dk1"/>
                </a:solidFill>
                <a:uFillTx/>
                <a:latin typeface="Calibri"/>
              </a:rPr>
              <a:t>Třetí úroveň</a:t>
            </a:r>
            <a:endParaRPr b="0" lang="cs-CZ" sz="18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3" marL="16002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–"/>
            </a:pPr>
            <a:r>
              <a:rPr b="0" lang="cs-CZ" sz="1600" strike="noStrike" u="none">
                <a:solidFill>
                  <a:schemeClr val="dk1"/>
                </a:solidFill>
                <a:uFillTx/>
                <a:latin typeface="Calibri"/>
              </a:rPr>
              <a:t>Čtvrtá úroveň</a:t>
            </a:r>
            <a:endParaRPr b="0" lang="cs-CZ" sz="1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lvl="4" marL="2057400" indent="-228600" defTabSz="914400">
              <a:lnSpc>
                <a:spcPct val="100000"/>
              </a:lnSpc>
              <a:spcBef>
                <a:spcPts val="320"/>
              </a:spcBef>
              <a:buClr>
                <a:srgbClr val="000000"/>
              </a:buClr>
              <a:buFont typeface="Arial"/>
              <a:buChar char="»"/>
            </a:pPr>
            <a:r>
              <a:rPr b="0" lang="cs-CZ" sz="1600" strike="noStrike" u="none">
                <a:solidFill>
                  <a:schemeClr val="dk1"/>
                </a:solidFill>
                <a:uFillTx/>
                <a:latin typeface="Calibri"/>
              </a:rPr>
              <a:t>Pátá úroveň</a:t>
            </a:r>
            <a:endParaRPr b="0" lang="cs-CZ" sz="1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dt" idx="19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ftr" idx="20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5" name="PlaceHolder 8"/>
          <p:cNvSpPr>
            <a:spLocks noGrp="1"/>
          </p:cNvSpPr>
          <p:nvPr>
            <p:ph type="sldNum" idx="21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992C0EC-7E62-4A5C-929B-9EC011B8CE54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Kliknutím lze upravit styl.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dt" idx="22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ftr" idx="23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sldNum" idx="24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76B91F5-F5E4-4E44-A8DE-439DF22C61F9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dt" idx="25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 </a:t>
            </a:r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ftr" idx="26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cs-CZ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cs-CZ" sz="1400" strike="noStrike" u="none">
                <a:solidFill>
                  <a:srgbClr val="000000"/>
                </a:solidFill>
                <a:uFillTx/>
                <a:latin typeface="Times New Roman"/>
              </a:rPr>
              <a:t> </a:t>
            </a:r>
            <a:endParaRPr b="0" lang="cs-CZ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sldNum" idx="27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AA74181-3695-4709-9DD7-0160F2B1E341}" type="slidenum">
              <a:rPr b="0" lang="cs-CZ" sz="1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1</a:t>
            </a:fld>
            <a:endParaRPr b="0" lang="cs-CZ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br>
              <a:rPr sz="4400"/>
            </a:b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ŠOK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subTitle"/>
          </p:nvPr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algn="ctr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MUDr. Ingrid Rýznarová </a:t>
            </a: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ctr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zimní semestr 2024</a:t>
            </a: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ctr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5" name="Picture 2" descr=""/>
          <p:cNvPicPr/>
          <p:nvPr/>
        </p:nvPicPr>
        <p:blipFill>
          <a:blip r:embed="rId1"/>
          <a:stretch/>
        </p:blipFill>
        <p:spPr>
          <a:xfrm>
            <a:off x="1763640" y="29880"/>
            <a:ext cx="5664240" cy="26431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Fáze rozvoje šoku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Stádium kompenzované hypotenze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Aktivace obranných mechanismů: </a:t>
            </a: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sympatoadrenální, 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R-A-A, vazopresin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Tachykardie, redistribuce cirkulujícího objemu k srdci, mozku (ochuzen mozek, ledviny, břišní orgány, svaly, kůže)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Hypoperfundované tkáně trpí hypoxií a metabolickou acidozou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cs-CZ" sz="2600" strike="noStrike" u="none">
                <a:solidFill>
                  <a:schemeClr val="dk1"/>
                </a:solidFill>
                <a:uFillTx/>
                <a:latin typeface="Calibri"/>
              </a:rPr>
              <a:t>Bledost, malátnost, skleslost, vědomí zachováno, pocit žízně a chladu</a:t>
            </a:r>
            <a:endParaRPr b="0" lang="cs-CZ" sz="2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cs-CZ" sz="2600" strike="noStrike" u="none">
                <a:solidFill>
                  <a:schemeClr val="dk1"/>
                </a:solidFill>
                <a:uFillTx/>
                <a:latin typeface="Calibri"/>
              </a:rPr>
              <a:t>Kůže studená, zpocená</a:t>
            </a:r>
            <a:endParaRPr b="0" lang="cs-CZ" sz="2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cs-CZ" sz="2600" strike="noStrike" u="none">
                <a:solidFill>
                  <a:schemeClr val="dk1"/>
                </a:solidFill>
                <a:uFillTx/>
                <a:latin typeface="Calibri"/>
              </a:rPr>
              <a:t>Tep zrychlený 90-110/min</a:t>
            </a:r>
            <a:endParaRPr b="0" lang="cs-CZ" sz="2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r>
              <a:rPr b="0" lang="cs-CZ" sz="2600" strike="noStrike" u="none">
                <a:solidFill>
                  <a:schemeClr val="dk1"/>
                </a:solidFill>
                <a:uFillTx/>
                <a:latin typeface="Calibri"/>
              </a:rPr>
              <a:t>Systolický tlak nad 100mmHg</a:t>
            </a:r>
            <a:endParaRPr b="0" lang="cs-CZ" sz="26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519"/>
              </a:spcBef>
              <a:buNone/>
              <a:tabLst>
                <a:tab algn="l" pos="0"/>
              </a:tabLst>
            </a:pPr>
            <a:endParaRPr b="0" lang="cs-CZ" sz="26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Fáze rozvoje šoku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Stádium dekompenzované hypotenze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Přes obranné mechanismy prohloubení hypotenze a hypoperfuzi mozku a srdce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Neklid, zmatenost, bezvědomí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Porucha mikrocirkulace</a:t>
            </a:r>
            <a:r>
              <a:rPr b="0" lang="cs-CZ" sz="2400" strike="noStrike" u="none">
                <a:solidFill>
                  <a:schemeClr val="dk1"/>
                </a:solidFill>
                <a:uFillTx/>
                <a:latin typeface="Wingdings"/>
              </a:rPr>
              <a:t></a:t>
            </a: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 prohloubení hypoxie, acidózy tkání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Výrazná apatie, slabost, nucení na zvracení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Kůže popelavý nádech, konečky prstů, ušní boltce, rty namodralé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Tep 120-160/min, slabý nitkovitý až nehmatný na periferii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Snížená teplota, vědomí zachováno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Fáze rozvoje šoku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Fáze ireverzibilního poškození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Nezvratné změny životně důležitých orgánů, smrt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Život ohrožující stav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Porucha vědomí, kóma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Skvrnitě mramorovaná kůže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Nehmatný tep, neměřitelný tlak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Lapavé nepravidelné dýchání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Specifické orgánové poškození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Plíce a ventilace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Ledviny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Střevo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Játra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Krev a koagulace – diseminovaná intravaskulární koagulopatie (DIC)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Generalizované postižení -SIRS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Diagnostika a vyšetření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Předvídat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Anamnéza ,rizikový nemocný, punkce tepny, AIM, sepse, léky…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Hypotenze trvající &gt;30 min bez jasné příčiny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Wingdings"/>
              </a:rPr>
              <a:t>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 zvážit šok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 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Pomocná vyšetření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KO + hemokoagulace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Biochemie(mineralogram ,urea, kreatinin, Troponin, JT, amylázy, CRP, NTproBNP, alb., bílkovina, glykemie, laktát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Astrup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Rtg hrudníku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Ekg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Echo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Sono břicha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PaL katetrizace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CT angio (plicní embolie)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Monitorování a léčba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Péče JIP/ ARO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Monitorování vitálních funkcí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Vědomí, arteriální TK, DF, saturace O2, EKG, diuréza, tělesná teplota, CŽT, SV, PAP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Laboratorní kontroly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ABR, biochemie, KO, koagulace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Léčba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535040"/>
            <a:ext cx="403992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trike="noStrike" u="none">
                <a:solidFill>
                  <a:srgbClr val="ff0000"/>
                </a:solidFill>
                <a:uFillTx/>
                <a:latin typeface="Calibri"/>
              </a:rPr>
              <a:t>Odstranit příčinu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57200" y="2174760"/>
            <a:ext cx="4039920" cy="3951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Poloha nemocného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Zabránit podchlazení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Analgosedace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Oxygenace/ ventilace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Doplnění cirkulujícího objemu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Rychlost podávání roztoků dle CŽT,  arteriálního TK, srdeční frekvence, diurézy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4645080" y="1535040"/>
            <a:ext cx="4041360" cy="639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rmAutofit fontScale="92500" lnSpcReduction="19999"/>
          </a:bodyPr>
          <a:p>
            <a:pPr indent="0" defTabSz="914400">
              <a:lnSpc>
                <a:spcPct val="100000"/>
              </a:lnSpc>
              <a:spcBef>
                <a:spcPts val="479"/>
              </a:spcBef>
              <a:buNone/>
              <a:tabLst>
                <a:tab algn="l" pos="0"/>
              </a:tabLst>
            </a:pPr>
            <a:r>
              <a:rPr b="1" lang="cs-CZ" sz="2400" strike="noStrike" u="none">
                <a:solidFill>
                  <a:srgbClr val="ff0000"/>
                </a:solidFill>
                <a:uFillTx/>
                <a:latin typeface="Calibri"/>
              </a:rPr>
              <a:t>Udržet střední arteriální TK 75-80 mmHg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10" name="PlaceHolder 5"/>
          <p:cNvSpPr>
            <a:spLocks noGrp="1"/>
          </p:cNvSpPr>
          <p:nvPr>
            <p:ph/>
          </p:nvPr>
        </p:nvSpPr>
        <p:spPr>
          <a:xfrm>
            <a:off x="4645080" y="2174760"/>
            <a:ext cx="4041360" cy="413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fontScale="92500" lnSpcReduction="19999"/>
          </a:bodyPr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Pozitivně inotropní  látky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Katecholaminy 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Léčba acidózy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Kortikoidy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Antihistaminika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Preventivní heparinizace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Glykemie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Přísun energie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Kontinuální očišťovací metody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Intrabalonková balonková kontrapulzace (IABK)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2400" strike="noStrike" u="none">
                <a:solidFill>
                  <a:schemeClr val="dk1"/>
                </a:solidFill>
                <a:uFillTx/>
                <a:latin typeface="Calibri"/>
              </a:rPr>
              <a:t>ECMO</a:t>
            </a:r>
            <a:endParaRPr b="0" lang="cs-CZ" sz="2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ŠOK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 lnSpcReduction="9999"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Definice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Klasifikace a příčiny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Patofyziologické příčiny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Fáze šoku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Specifické orgánové postižení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Klinický obraz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Diagnostika a vyšetření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Monitorování a léčba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Definice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Akutní hemodynamická porucha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Generalizovaný </a:t>
            </a: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pokles perfuze tkání 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pod úroveň nezbytnou pro zachování </a:t>
            </a: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funkce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Nedostatečné zásobování tkání 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nezbytnými substráty(O2,glukoza,AMK,….) </a:t>
            </a: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nedostatečný odvod metabolitů  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Vzniká kyslíkový dluh, metabolická acidóza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Klasifikace a příčiny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81" name="Picture 2" descr=""/>
          <p:cNvPicPr/>
          <p:nvPr/>
        </p:nvPicPr>
        <p:blipFill>
          <a:blip r:embed="rId1"/>
          <a:stretch/>
        </p:blipFill>
        <p:spPr>
          <a:xfrm>
            <a:off x="827640" y="1600200"/>
            <a:ext cx="6766560" cy="50659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Klasifikace a příčiny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Kardiogenní šok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Porucha kontraktility- AIM, myokarditida, pohmoždění srdce, kardiomyopatie,…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Mechanická porucha- akutní chlopenní nedomykavost, zkratová vada-ruptura přepážky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Klasifikace a příčiny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Obstruktivní šok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Významná překážka krevní cirkulace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Masivní plicní embolie, srdeční tamponáda, tenzní pneumothorax, obstrukce mitrální nebo trikuspidální chlopně trombem, disekující aneurysma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Klasifikace a příčiny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Hypovolemický šok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Ztráta cirkulujícího objemu při: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Krvácení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 (hemorhagický šok)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Sníženého příjmu 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tekutin-průjmy, zvracení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Přesun tekutin z cév 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do intersticia -ileus, pankreatitida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Rozsáhlé trauma 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(traumatický šok)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Popáleniny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 (popáleninový šok)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Klasifikace a příčiny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Distribuční šok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Výrazná vazodilatace 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při sepsi </a:t>
            </a: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(septický šok)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Anafylaktické reakci(</a:t>
            </a: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anafylaktický šok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)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Úraz míchy a ztráta periferního cévního napětí </a:t>
            </a:r>
            <a:r>
              <a:rPr b="1" lang="cs-CZ" sz="3200" strike="noStrike" u="none">
                <a:solidFill>
                  <a:schemeClr val="dk1"/>
                </a:solidFill>
                <a:uFillTx/>
                <a:latin typeface="Calibri"/>
              </a:rPr>
              <a:t>(neurogenní šok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)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  <a:tabLst>
                <a:tab algn="l" pos="0"/>
              </a:tabLst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cs-CZ" sz="4400" strike="noStrike" u="none">
                <a:solidFill>
                  <a:schemeClr val="dk1"/>
                </a:solidFill>
                <a:uFillTx/>
                <a:latin typeface="Calibri"/>
              </a:rPr>
              <a:t>Patogeneze</a:t>
            </a:r>
            <a:endParaRPr b="0" lang="cs-CZ" sz="44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marL="343080" indent="-34308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Základním mechanismem šoku je hypotenze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Wingdings"/>
              </a:rPr>
              <a:t>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 systémová tkáňová hypoperfuze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Wingdings"/>
              </a:rPr>
              <a:t></a:t>
            </a:r>
            <a:r>
              <a:rPr b="0" lang="cs-CZ" sz="3200" strike="noStrike" u="none">
                <a:solidFill>
                  <a:schemeClr val="dk1"/>
                </a:solidFill>
                <a:uFillTx/>
                <a:latin typeface="Calibri"/>
              </a:rPr>
              <a:t> hypoxie tkání</a:t>
            </a: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  <a:p>
            <a:pPr indent="0" defTabSz="914400">
              <a:lnSpc>
                <a:spcPct val="100000"/>
              </a:lnSpc>
              <a:spcBef>
                <a:spcPts val="641"/>
              </a:spcBef>
              <a:buNone/>
            </a:pPr>
            <a:endParaRPr b="0" lang="cs-CZ" sz="3200" strike="noStrike" u="none">
              <a:solidFill>
                <a:schemeClr val="dk1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Application>LibreOffice/24.8.5.2$Windows_X86_64 LibreOffice_project/fddf2685c70b461e7832239a0162a77216259f22</Application>
  <AppVersion>15.0000</AppVersion>
  <Words>549</Words>
  <Paragraphs>130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2022-11-27T21:31:45Z</dcterms:created>
  <dc:creator>Ingrid Rýznarová</dc:creator>
  <dc:description/>
  <dc:language>cs-CZ</dc:language>
  <cp:lastModifiedBy>Ingrid Rýznarová</cp:lastModifiedBy>
  <dcterms:modified xsi:type="dcterms:W3CDTF">2024-10-02T16:11:19Z</dcterms:modified>
  <cp:revision>15</cp:revision>
  <dc:subject/>
  <dc:title>ŠOK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Předvádění na obrazovce (4:3)</vt:lpwstr>
  </property>
  <property fmtid="{D5CDD505-2E9C-101B-9397-08002B2CF9AE}" pid="3" name="Slides">
    <vt:i4>17</vt:i4>
  </property>
</Properties>
</file>