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63" r:id="rId6"/>
    <p:sldMasterId id="2147483665" r:id="rId7"/>
    <p:sldMasterId id="2147483667" r:id="rId8"/>
    <p:sldMasterId id="2147483669" r:id="rId9"/>
    <p:sldMasterId id="2147483671" r:id="rId10"/>
    <p:sldMasterId id="2147483673" r:id="rId11"/>
    <p:sldMasterId id="2147483675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1D7B6A-EC44-46AD-97BD-BB5791EE91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ED5031E-B365-4E45-8E16-82504E174B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36D5323-16FA-40DA-879B-502445428C5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279EFA6-7DB4-4523-B44C-D6D3A5900B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787885C-5CDB-4BC8-A6A9-02874498C0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875B765-E83D-43A4-9781-20E701808CF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89E1C12-8DBF-460F-9408-3680F71EABF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D8B1DD68-1F17-4EB4-B6B7-852AE842F1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08C856F-AF81-45B7-B969-FD2487FE9C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831B81E7-F066-4A0A-89B0-43499E7F6ED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C239438-16A7-48D6-8DC4-17BA38FA11C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8BBD9A1-0C0D-4C39-B2F8-7A4E2F8A9B7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6BC3180-A69C-4127-BD05-82158CE6631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6280ACF-50CE-4DE7-85A5-7B313208A4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203210A-2184-4BF2-B56B-2252FF3E7D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52728F0-DA3C-414E-9892-C2B4F96771F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6FAC530-C06E-4DB4-AE08-F04F9352642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F22D699-BF9E-4975-A062-5467AEA068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7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12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13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5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023085A-C320-4B3E-8A5A-C850AB2B79F2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F088F64-8B15-4D61-BF0B-9535DA4258F1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F793A97-181C-4F58-82BE-5A5860318013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10EE78-246C-45FC-8C79-A3EE2B0C57D2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C494146-F4A8-4690-8B2F-F2C85510D8C1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DC3E528-84D1-4839-AC35-20599B4239EE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4000" strike="noStrike" u="none" cap="all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Kliknutím lze upravit styly předlohy textu.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4FB7B6-F183-4AE4-9015-D27FE707C2DF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519E1CB-195B-43FD-BD60-C4553C4EFAB8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E1B7AC-3F71-41BB-BB78-74F410EA6E78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E38220C-D693-4B84-A00B-C506B4247F3D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1BC747-E2C3-44A9-9FB9-7E02313FFA95}" type="slidenum">
              <a:rPr b="0" lang="cs-CZ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www.u-prevent.com/" TargetMode="External"/><Relationship Id="rId2" Type="http://schemas.openxmlformats.org/officeDocument/2006/relationships/hyperlink" Target="https://u-prevent.com/calculators/score2" TargetMode="External"/><Relationship Id="rId3" Type="http://schemas.openxmlformats.org/officeDocument/2006/relationships/hyperlink" Target="https://u-prevent.com/calculators/score2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Hypertenze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MUDr. Ingrid Rýznarová</a:t>
            </a: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SUO 12/2024</a:t>
            </a: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899640" y="31680"/>
            <a:ext cx="6429240" cy="6841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Léčba hypertenze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Cíl léčby: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Léčba všech reverzibilních rizikových faktorů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Přidružených onemocnění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Zvýšeného TK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Cílový TK:&lt; 140/90mmHg u všech hypertoniků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Cílový TK: kolem 130/80 mmHg u diabetiků, metabolickém sy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                      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SCORE &gt;5%, renální dysfunkce, proteinurie, po CMP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Léčba hypertenze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457200" y="2389680"/>
            <a:ext cx="8229240" cy="2946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Léčba hypertenze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Farmakologická léčba: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ACE inhibitory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Blokátory AT1 receptoru (sartany)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Blokátory kalciových receptorů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Thiazidová diuretika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Kličková diuretika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Antagonisté mineralkortikotropních receptorů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Betablokátory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Alfablokátory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Centrálně působící látky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Hypertenzní krize-hypertenzní emergentní stav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Hypertenzní encefalopatie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Hypertenze s AKS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Hypertenze s disekcí aorty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Hypertenze se SAK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Hypertenzní krize při feochromocytomu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Preeklampsie a eklampsie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Hypertenze s akutním levostranným selháním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8" name="Picture 3" descr=""/>
          <p:cNvPicPr/>
          <p:nvPr/>
        </p:nvPicPr>
        <p:blipFill>
          <a:blip r:embed="rId1"/>
          <a:stretch/>
        </p:blipFill>
        <p:spPr>
          <a:xfrm>
            <a:off x="899640" y="31680"/>
            <a:ext cx="6429240" cy="6841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Primární hyperaldosteronismus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467640" y="1340640"/>
            <a:ext cx="8064360" cy="5184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899640" y="131760"/>
            <a:ext cx="7128360" cy="6622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Renovaskulární hypertenze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1691640" y="1556640"/>
            <a:ext cx="5616360" cy="5150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Hypertenze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Opakované zvýšení TK ≥ 140/90 minimálně při 2 různých návštěvách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1835640" y="1948680"/>
            <a:ext cx="7066440" cy="4713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150840" y="116640"/>
            <a:ext cx="8960040" cy="5976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Hypertenze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Měření krevního tlaku na paži  po 10 min zklidnění v sedě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Přiměřeně široká manžeta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Obě horní končetiny , opakujeme 3x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Měření ve stoje u starších pacientů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Domácí měření TK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Ambulantní měření krevního tlaku (AMTK)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0" y="19080"/>
            <a:ext cx="9143640" cy="6912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Stanovení kardiovaskulárního riziky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9240" cy="492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sng">
                <a:solidFill>
                  <a:schemeClr val="dk1"/>
                </a:solidFill>
                <a:uFillTx/>
                <a:latin typeface="Calibri"/>
                <a:hlinkClick r:id="rId1"/>
              </a:rPr>
              <a:t>WWW.u-prevent.com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sng">
                <a:solidFill>
                  <a:schemeClr val="dk1"/>
                </a:solidFill>
                <a:uFillTx/>
                <a:latin typeface="Calibri"/>
                <a:hlinkClick r:id="rId2"/>
              </a:rPr>
              <a:t>https://</a:t>
            </a:r>
            <a:r>
              <a:rPr b="0" lang="cs-CZ" sz="2800" strike="noStrike" u="sng">
                <a:solidFill>
                  <a:schemeClr val="dk1"/>
                </a:solidFill>
                <a:uFillTx/>
                <a:latin typeface="Calibri"/>
                <a:hlinkClick r:id="rId3"/>
              </a:rPr>
              <a:t>u-prevent.com/calculators/score2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4"/>
          <a:stretch/>
        </p:blipFill>
        <p:spPr>
          <a:xfrm>
            <a:off x="1924200" y="2318040"/>
            <a:ext cx="4568040" cy="4539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Hypertenze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Screeningová vyšetření u hypertenze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62280" y="1628640"/>
            <a:ext cx="9081360" cy="522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uFillTx/>
                <a:latin typeface="Calibri"/>
              </a:rPr>
              <a:t>Hypertenze</a:t>
            </a: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Primární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Sekundární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3" name="Auto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4" name="Picture 6" descr=""/>
          <p:cNvPicPr/>
          <p:nvPr/>
        </p:nvPicPr>
        <p:blipFill>
          <a:blip r:embed="rId1"/>
          <a:stretch/>
        </p:blipFill>
        <p:spPr>
          <a:xfrm>
            <a:off x="2699640" y="1459800"/>
            <a:ext cx="5256360" cy="4341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6" name="Picture 3" descr=""/>
          <p:cNvPicPr/>
          <p:nvPr/>
        </p:nvPicPr>
        <p:blipFill>
          <a:blip r:embed="rId1"/>
          <a:stretch/>
        </p:blipFill>
        <p:spPr>
          <a:xfrm>
            <a:off x="611640" y="188640"/>
            <a:ext cx="8208720" cy="6501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Application>LibreOffice/24.8.5.2$Windows_X86_64 LibreOffice_project/fddf2685c70b461e7832239a0162a77216259f22</Application>
  <AppVersion>15.0000</AppVersion>
  <Words>176</Words>
  <Paragraphs>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2022-11-29T21:59:04Z</dcterms:created>
  <dc:creator>Ingrid Rýznarová</dc:creator>
  <dc:description/>
  <dc:language>cs-CZ</dc:language>
  <cp:lastModifiedBy/>
  <dcterms:modified xsi:type="dcterms:W3CDTF">2025-04-23T21:32:16Z</dcterms:modified>
  <cp:revision>13</cp:revision>
  <dc:subject/>
  <dc:title>Hypertenze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18</vt:i4>
  </property>
</Properties>
</file>