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0" r:id="rId1"/>
  </p:sldMasterIdLst>
  <p:notesMasterIdLst>
    <p:notesMasterId r:id="rId40"/>
  </p:notesMasterIdLst>
  <p:sldIdLst>
    <p:sldId id="256" r:id="rId2"/>
    <p:sldId id="355" r:id="rId3"/>
    <p:sldId id="351" r:id="rId4"/>
    <p:sldId id="352" r:id="rId5"/>
    <p:sldId id="353" r:id="rId6"/>
    <p:sldId id="354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6" r:id="rId15"/>
    <p:sldId id="367" r:id="rId16"/>
    <p:sldId id="363" r:id="rId17"/>
    <p:sldId id="258" r:id="rId18"/>
    <p:sldId id="257" r:id="rId19"/>
    <p:sldId id="265" r:id="rId20"/>
    <p:sldId id="275" r:id="rId21"/>
    <p:sldId id="274" r:id="rId22"/>
    <p:sldId id="259" r:id="rId23"/>
    <p:sldId id="266" r:id="rId24"/>
    <p:sldId id="278" r:id="rId25"/>
    <p:sldId id="290" r:id="rId26"/>
    <p:sldId id="369" r:id="rId27"/>
    <p:sldId id="370" r:id="rId28"/>
    <p:sldId id="348" r:id="rId29"/>
    <p:sldId id="349" r:id="rId30"/>
    <p:sldId id="371" r:id="rId31"/>
    <p:sldId id="372" r:id="rId32"/>
    <p:sldId id="373" r:id="rId33"/>
    <p:sldId id="375" r:id="rId34"/>
    <p:sldId id="273" r:id="rId35"/>
    <p:sldId id="376" r:id="rId36"/>
    <p:sldId id="378" r:id="rId37"/>
    <p:sldId id="377" r:id="rId38"/>
    <p:sldId id="277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FE66"/>
    <a:srgbClr val="56FC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77E1D-41C3-48DD-8035-7A6D55EB3960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87BF0-9BB1-4E72-BF52-5F4DFDA200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475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>
            <a:extLst>
              <a:ext uri="{FF2B5EF4-FFF2-40B4-BE49-F238E27FC236}">
                <a16:creationId xmlns:a16="http://schemas.microsoft.com/office/drawing/2014/main" id="{1204ED07-663B-4F58-B94C-B7F02FC0A68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9AB65635-A04E-4610-8329-4E5F952FFD3B}" type="slidenum">
              <a:rPr lang="en-GB" altLang="cs-CZ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19</a:t>
            </a:fld>
            <a:endParaRPr lang="en-GB" altLang="cs-CZ"/>
          </a:p>
        </p:txBody>
      </p:sp>
      <p:sp>
        <p:nvSpPr>
          <p:cNvPr id="15363" name="Text Box 1">
            <a:extLst>
              <a:ext uri="{FF2B5EF4-FFF2-40B4-BE49-F238E27FC236}">
                <a16:creationId xmlns:a16="http://schemas.microsoft.com/office/drawing/2014/main" id="{E92477DB-00C3-4054-B177-C88BA5496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cs-CZ" altLang="cs-CZ" sz="2400">
              <a:solidFill>
                <a:schemeClr val="bg1"/>
              </a:solidFill>
            </a:endParaRP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E4567E9A-10E2-4B50-9CCA-B499E503180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>
            <a:extLst>
              <a:ext uri="{FF2B5EF4-FFF2-40B4-BE49-F238E27FC236}">
                <a16:creationId xmlns:a16="http://schemas.microsoft.com/office/drawing/2014/main" id="{2C0776F7-C1A9-44A3-9709-0C657ED437E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D3D0F8D7-3A8F-4274-B22E-A79A9228C106}" type="slidenum">
              <a:rPr lang="en-GB" altLang="cs-CZ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20</a:t>
            </a:fld>
            <a:endParaRPr lang="en-GB" altLang="cs-CZ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8144F8B3-74F0-4A0F-9C80-D912B9E7AF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23C4AB71-B623-4A4A-9A3B-7AC00CB1FF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>
            <a:extLst>
              <a:ext uri="{FF2B5EF4-FFF2-40B4-BE49-F238E27FC236}">
                <a16:creationId xmlns:a16="http://schemas.microsoft.com/office/drawing/2014/main" id="{E02BBB32-BE85-4B33-9760-2A6C7C0602A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1D6F6171-BDE9-4E4A-A2E1-4F80F620B273}" type="slidenum">
              <a:rPr lang="en-GB" altLang="cs-CZ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21</a:t>
            </a:fld>
            <a:endParaRPr lang="en-GB" altLang="cs-CZ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891872A9-FE7C-4B5F-B1AB-0902EF1154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8DA607E3-F227-4FFC-BF4D-F01B4700AE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cs-CZ" altLang="cs-CZ">
                <a:cs typeface="Times New Roman" panose="02020603050405020304" pitchFamily="18" charset="0"/>
              </a:rPr>
              <a:t>(zkrácení bulbu o 1 mm představuje dioptrickou vadu + 3 D).</a:t>
            </a:r>
          </a:p>
          <a:p>
            <a:pPr algn="just"/>
            <a:r>
              <a:rPr lang="cs-CZ" altLang="cs-CZ">
                <a:cs typeface="Times New Roman" panose="02020603050405020304" pitchFamily="18" charset="0"/>
              </a:rPr>
              <a:t>	</a:t>
            </a:r>
            <a:endParaRPr lang="cs-CZ" altLang="cs-CZ"/>
          </a:p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>
            <a:extLst>
              <a:ext uri="{FF2B5EF4-FFF2-40B4-BE49-F238E27FC236}">
                <a16:creationId xmlns:a16="http://schemas.microsoft.com/office/drawing/2014/main" id="{DB865149-ABB3-4407-82E2-77436932B14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D96D8597-13C0-4B16-BF6A-502BD1A73A43}" type="slidenum">
              <a:rPr lang="en-GB" altLang="cs-CZ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23</a:t>
            </a:fld>
            <a:endParaRPr lang="en-GB" altLang="cs-CZ"/>
          </a:p>
        </p:txBody>
      </p:sp>
      <p:sp>
        <p:nvSpPr>
          <p:cNvPr id="21507" name="Text Box 1">
            <a:extLst>
              <a:ext uri="{FF2B5EF4-FFF2-40B4-BE49-F238E27FC236}">
                <a16:creationId xmlns:a16="http://schemas.microsoft.com/office/drawing/2014/main" id="{8EBECA9B-D28E-428F-A37F-FAA568906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cs-CZ" altLang="cs-CZ" sz="2400">
              <a:solidFill>
                <a:schemeClr val="bg1"/>
              </a:solidFill>
            </a:endParaRPr>
          </a:p>
        </p:txBody>
      </p:sp>
      <p:sp>
        <p:nvSpPr>
          <p:cNvPr id="21508" name="Text Box 2">
            <a:extLst>
              <a:ext uri="{FF2B5EF4-FFF2-40B4-BE49-F238E27FC236}">
                <a16:creationId xmlns:a16="http://schemas.microsoft.com/office/drawing/2014/main" id="{BF7CD2A3-8825-4A07-9440-6E72F6CB639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cs-CZ"/>
              <a:t>V osách na sebe kolmých má oko různou dioptrickou mohutnost. </a:t>
            </a:r>
          </a:p>
          <a:p>
            <a:r>
              <a:rPr lang="cs-CZ" altLang="cs-CZ"/>
              <a:t>Nemá tedy přibližný tvar koule, ale lehce stlačeného míče. </a:t>
            </a:r>
          </a:p>
          <a:p>
            <a:r>
              <a:rPr lang="cs-CZ" altLang="cs-CZ"/>
              <a:t>Pozorovaný předmět se nezobrazuje ostře, např. čtverec je obrazně řečeno</a:t>
            </a:r>
          </a:p>
          <a:p>
            <a:r>
              <a:rPr lang="cs-CZ" altLang="cs-CZ"/>
              <a:t>vnímán jako obdélník nebo kosodélník.</a:t>
            </a:r>
          </a:p>
          <a:p>
            <a:r>
              <a:rPr lang="cs-CZ" altLang="cs-CZ"/>
              <a:t>Bod není vnímaný jako bod, ale jako dvě čárky. Astigmatická vada významně </a:t>
            </a:r>
          </a:p>
          <a:p>
            <a:r>
              <a:rPr lang="cs-CZ" altLang="cs-CZ"/>
              <a:t>zhoršuje kvalitu vidění.</a:t>
            </a:r>
            <a:br>
              <a:rPr lang="cs-CZ" altLang="cs-CZ"/>
            </a:br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>
            <a:extLst>
              <a:ext uri="{FF2B5EF4-FFF2-40B4-BE49-F238E27FC236}">
                <a16:creationId xmlns:a16="http://schemas.microsoft.com/office/drawing/2014/main" id="{6853F4DE-CFC9-420F-B0A6-8B230AC62AA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69ACA7E1-DE67-459F-A8C1-FE941A1EAE36}" type="slidenum">
              <a:rPr lang="en-GB" altLang="cs-CZ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34</a:t>
            </a:fld>
            <a:endParaRPr lang="en-GB" altLang="cs-CZ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F67D7BA7-204A-4C74-85B1-71E6D8FF44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82995069-9C72-4FC4-A1C6-54CDE2A872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3F44A288-E6B3-4759-94C5-1B6B96BA6BC0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8645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788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620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1048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1299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71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424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4398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565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69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537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821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83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2719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661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4006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588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F44A288-E6B3-4759-94C5-1B6B96BA6BC0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52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  <p:sldLayoutId id="2147483996" r:id="rId16"/>
    <p:sldLayoutId id="21474839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8XEsh1LEWo" TargetMode="External"/><Relationship Id="rId2" Type="http://schemas.openxmlformats.org/officeDocument/2006/relationships/hyperlink" Target="https://cs.wikipedia.org/wiki/Binokul%C3%A1rn%C3%AD_vid%C4%9Bn%C3%AD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FE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66236B-E12B-4C11-87A4-4763C04B49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OFTALMOPEDIE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B8CC4ED-7C41-43BD-ACA8-489DD07793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3. přednáška</a:t>
            </a:r>
          </a:p>
        </p:txBody>
      </p:sp>
      <p:pic>
        <p:nvPicPr>
          <p:cNvPr id="1028" name="Picture 4" descr="Jak vidí krátkozrací a dalekozrací">
            <a:extLst>
              <a:ext uri="{FF2B5EF4-FFF2-40B4-BE49-F238E27FC236}">
                <a16:creationId xmlns:a16="http://schemas.microsoft.com/office/drawing/2014/main" id="{6B70D67D-36E8-40A7-AC3A-08934B471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210" y="1054216"/>
            <a:ext cx="4781514" cy="267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310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B79740-36D7-4BB7-B50F-85B7E5FB8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47920"/>
            <a:ext cx="10671286" cy="728480"/>
          </a:xfrm>
        </p:spPr>
        <p:txBody>
          <a:bodyPr/>
          <a:lstStyle/>
          <a:p>
            <a:r>
              <a:rPr lang="cs-CZ" b="1" cap="all" dirty="0"/>
              <a:t>VYŠETŘENÍ ZRAKU: </a:t>
            </a:r>
            <a:br>
              <a:rPr lang="cs-CZ" b="1" cap="all" dirty="0"/>
            </a:br>
            <a:r>
              <a:rPr lang="cs-CZ" b="1" u="sng" dirty="0"/>
              <a:t>Diagnostika speciálně pedagogická</a:t>
            </a:r>
            <a:br>
              <a:rPr lang="cs-CZ" b="1" u="sng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0416F6B-D479-4503-A409-EBE9B1780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962346"/>
            <a:ext cx="10412206" cy="4531860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funkční vyšetření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zrakový terapeut, instruktor zrakové stimulace či poradce rané péče</a:t>
            </a:r>
          </a:p>
          <a:p>
            <a:pPr lvl="1"/>
            <a:r>
              <a:rPr lang="cs-CZ" sz="2000" b="1" dirty="0">
                <a:solidFill>
                  <a:schemeClr val="tx1"/>
                </a:solidFill>
              </a:rPr>
              <a:t>schopnost rozeznávání objektů, </a:t>
            </a:r>
          </a:p>
          <a:p>
            <a:pPr lvl="1"/>
            <a:r>
              <a:rPr lang="cs-CZ" sz="2000" b="1" dirty="0">
                <a:solidFill>
                  <a:schemeClr val="tx1"/>
                </a:solidFill>
              </a:rPr>
              <a:t>zpracování zrakového vjemu, </a:t>
            </a:r>
          </a:p>
          <a:p>
            <a:pPr lvl="1"/>
            <a:r>
              <a:rPr lang="cs-CZ" sz="2000" b="1" dirty="0">
                <a:solidFill>
                  <a:schemeClr val="tx1"/>
                </a:solidFill>
              </a:rPr>
              <a:t>koordinace oko-ruka, </a:t>
            </a:r>
          </a:p>
          <a:p>
            <a:pPr lvl="1"/>
            <a:r>
              <a:rPr lang="cs-CZ" sz="2000" b="1" dirty="0">
                <a:solidFill>
                  <a:schemeClr val="tx1"/>
                </a:solidFill>
              </a:rPr>
              <a:t>schopnost sledování pohybu předmětu, </a:t>
            </a:r>
          </a:p>
          <a:p>
            <a:pPr lvl="1"/>
            <a:r>
              <a:rPr lang="cs-CZ" sz="2000" b="1" dirty="0">
                <a:solidFill>
                  <a:schemeClr val="tx1"/>
                </a:solidFill>
              </a:rPr>
              <a:t>úroveň pozornosti při zrakovém vnímání a jeho uvědomění si, </a:t>
            </a:r>
          </a:p>
          <a:p>
            <a:pPr lvl="1"/>
            <a:r>
              <a:rPr lang="cs-CZ" sz="2000" b="1" dirty="0">
                <a:solidFill>
                  <a:schemeClr val="tx1"/>
                </a:solidFill>
              </a:rPr>
              <a:t>orientace na ploše apod.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test preferenčního vidění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test evokovaného vizuálního kortikálního potenciálu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6" name="Obrázek 5" descr="C:\Users\kol0008\AppData\Local\Microsoft\Windows\INetCache\Content.MSO\F5F9E73.tmp">
            <a:extLst>
              <a:ext uri="{FF2B5EF4-FFF2-40B4-BE49-F238E27FC236}">
                <a16:creationId xmlns:a16="http://schemas.microsoft.com/office/drawing/2014/main" id="{3E5215E2-8578-4C67-8D62-0E378E6A0EA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490" y="2994906"/>
            <a:ext cx="5546408" cy="1798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4061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741734-9145-4BD3-9653-2DA6483FA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234" y="3520440"/>
            <a:ext cx="8761413" cy="72848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příčiny zrakového postižení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16CC27D-390F-40A2-8463-9B2CF9896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514" y="2329180"/>
            <a:ext cx="8761413" cy="3416300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5239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90EEA7-8B53-42BE-B739-3515EB549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73C95F-863F-4D2B-9EE7-E077E511A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034" y="2374900"/>
            <a:ext cx="10884646" cy="4147820"/>
          </a:xfrm>
        </p:spPr>
        <p:txBody>
          <a:bodyPr>
            <a:normAutofit lnSpcReduction="10000"/>
          </a:bodyPr>
          <a:lstStyle/>
          <a:p>
            <a:r>
              <a:rPr lang="cs-CZ" sz="3200" b="1" dirty="0">
                <a:solidFill>
                  <a:schemeClr val="tx1"/>
                </a:solidFill>
              </a:rPr>
              <a:t>orgánové x funkční</a:t>
            </a:r>
          </a:p>
          <a:p>
            <a:r>
              <a:rPr lang="cs-CZ" sz="3200" b="1" dirty="0">
                <a:solidFill>
                  <a:schemeClr val="tx1"/>
                </a:solidFill>
              </a:rPr>
              <a:t>Podle Jesenského (2007) se rozlišují 4 skupiny druhů příčin:</a:t>
            </a:r>
          </a:p>
          <a:p>
            <a:pPr lvl="1"/>
            <a:r>
              <a:rPr lang="cs-CZ" sz="2800" b="1" dirty="0">
                <a:solidFill>
                  <a:schemeClr val="tx1"/>
                </a:solidFill>
              </a:rPr>
              <a:t>ZP vzniklé v důsledku dědičnosti</a:t>
            </a:r>
          </a:p>
          <a:p>
            <a:pPr lvl="1"/>
            <a:r>
              <a:rPr lang="cs-CZ" sz="2800" b="1" dirty="0">
                <a:solidFill>
                  <a:schemeClr val="tx1"/>
                </a:solidFill>
              </a:rPr>
              <a:t>ZP vzniklé v důsledku očních chorob v období prenatálním, perinatálním a raně postnatálním</a:t>
            </a:r>
          </a:p>
          <a:p>
            <a:pPr lvl="1"/>
            <a:r>
              <a:rPr lang="cs-CZ" sz="2800" b="1" dirty="0">
                <a:solidFill>
                  <a:schemeClr val="tx1"/>
                </a:solidFill>
              </a:rPr>
              <a:t>ZP vzniklé v průběhu života v důsledku očních chorob a úrazů, které poškodily zrakový analyzátor</a:t>
            </a:r>
          </a:p>
          <a:p>
            <a:endParaRPr lang="cs-CZ" b="1" dirty="0">
              <a:solidFill>
                <a:schemeClr val="tx1"/>
              </a:solidFill>
            </a:endParaRPr>
          </a:p>
          <a:p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84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514462-5F53-4758-B77F-E53A2092E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PODLE DOBY VZNIKU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5AAD5E-4D13-4C7C-ACE6-A0346887C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488406" cy="3416300"/>
          </a:xfrm>
        </p:spPr>
        <p:txBody>
          <a:bodyPr>
            <a:normAutofit/>
          </a:bodyPr>
          <a:lstStyle/>
          <a:p>
            <a:pPr lvl="0"/>
            <a:r>
              <a:rPr lang="cs-CZ" sz="3200" b="1" dirty="0"/>
              <a:t>prenatální doba vzniku zrakového postižení</a:t>
            </a:r>
            <a:endParaRPr lang="cs-CZ" sz="3200" dirty="0"/>
          </a:p>
          <a:p>
            <a:pPr lvl="0"/>
            <a:r>
              <a:rPr lang="cs-CZ" sz="3200" b="1" dirty="0"/>
              <a:t>perinatální doba vzniku zrakového postižení</a:t>
            </a:r>
            <a:endParaRPr lang="cs-CZ" sz="3200" dirty="0"/>
          </a:p>
          <a:p>
            <a:r>
              <a:rPr lang="cs-CZ" sz="3200" b="1" dirty="0"/>
              <a:t>postnatální doba vzniku zrakového postižení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617630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E23B59-F129-4F04-8EB0-EC9C6A21D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Vrozené příčiny zrakového postižení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1734E3-EC77-4099-BD50-308EEAB71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554" y="2192020"/>
            <a:ext cx="10534126" cy="4665980"/>
          </a:xfrm>
        </p:spPr>
        <p:txBody>
          <a:bodyPr>
            <a:normAutofit/>
          </a:bodyPr>
          <a:lstStyle/>
          <a:p>
            <a:pPr lvl="0"/>
            <a:r>
              <a:rPr lang="cs-CZ" sz="2800" b="1" dirty="0">
                <a:solidFill>
                  <a:schemeClr val="tx1"/>
                </a:solidFill>
              </a:rPr>
              <a:t>retinopatie nedonošených</a:t>
            </a:r>
          </a:p>
          <a:p>
            <a:pPr lvl="0"/>
            <a:r>
              <a:rPr lang="cs-CZ" sz="2800" b="1" dirty="0">
                <a:solidFill>
                  <a:schemeClr val="tx1"/>
                </a:solidFill>
              </a:rPr>
              <a:t>dědičnost</a:t>
            </a:r>
          </a:p>
          <a:p>
            <a:pPr lvl="0"/>
            <a:r>
              <a:rPr lang="cs-CZ" sz="2800" b="1" dirty="0">
                <a:solidFill>
                  <a:schemeClr val="tx1"/>
                </a:solidFill>
              </a:rPr>
              <a:t>vrozené vady zrakového orgánu a natální poškození</a:t>
            </a:r>
          </a:p>
          <a:p>
            <a:pPr lvl="0"/>
            <a:r>
              <a:rPr lang="cs-CZ" sz="2800" b="1" dirty="0">
                <a:solidFill>
                  <a:schemeClr val="tx1"/>
                </a:solidFill>
              </a:rPr>
              <a:t>porušeni plodu v době prenatální</a:t>
            </a:r>
          </a:p>
          <a:p>
            <a:pPr lvl="1"/>
            <a:r>
              <a:rPr lang="cs-CZ" sz="2400" b="1" dirty="0">
                <a:solidFill>
                  <a:schemeClr val="tx1"/>
                </a:solidFill>
              </a:rPr>
              <a:t>fyzikální (úrazy matky, RTG záření)</a:t>
            </a:r>
          </a:p>
          <a:p>
            <a:pPr lvl="1"/>
            <a:r>
              <a:rPr lang="cs-CZ" sz="2400" b="1" dirty="0">
                <a:solidFill>
                  <a:schemeClr val="tx1"/>
                </a:solidFill>
              </a:rPr>
              <a:t>chemické (léčiva, nadměrné užívání alkoholu, drogy)</a:t>
            </a:r>
          </a:p>
          <a:p>
            <a:pPr lvl="1"/>
            <a:r>
              <a:rPr lang="cs-CZ" sz="2400" b="1" dirty="0">
                <a:solidFill>
                  <a:schemeClr val="tx1"/>
                </a:solidFill>
              </a:rPr>
              <a:t>biologické (virové a mikrobiologické vlivy, např. rubeola, </a:t>
            </a:r>
            <a:r>
              <a:rPr lang="cs-CZ" sz="2400" b="1" dirty="0" err="1">
                <a:solidFill>
                  <a:schemeClr val="tx1"/>
                </a:solidFill>
              </a:rPr>
              <a:t>cytomegalovirus</a:t>
            </a:r>
            <a:r>
              <a:rPr lang="cs-CZ" sz="2400" b="1" dirty="0">
                <a:solidFill>
                  <a:schemeClr val="tx1"/>
                </a:solidFill>
              </a:rPr>
              <a:t>, AIDS, syfilis, tuberkulóza, toxoplazmóza)</a:t>
            </a:r>
          </a:p>
          <a:p>
            <a:pPr marL="0" indent="0" algn="r">
              <a:buNone/>
            </a:pPr>
            <a:r>
              <a:rPr lang="cs-CZ" dirty="0"/>
              <a:t>(Finková, 2012)</a:t>
            </a:r>
          </a:p>
        </p:txBody>
      </p:sp>
    </p:spTree>
    <p:extLst>
      <p:ext uri="{BB962C8B-B14F-4D97-AF65-F5344CB8AC3E}">
        <p14:creationId xmlns:p14="http://schemas.microsoft.com/office/powerpoint/2010/main" val="3445949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6543A-D4BB-4A61-B1F4-9E536BD98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Příčiny získaného zrakového postižení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C1ED339-ED64-43AA-9853-7E2A05A41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916" y="2902719"/>
            <a:ext cx="5069044" cy="422960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sz="2400" b="1" dirty="0">
                <a:solidFill>
                  <a:schemeClr val="tx1"/>
                </a:solidFill>
              </a:rPr>
              <a:t>progrese zrakových vad</a:t>
            </a:r>
          </a:p>
          <a:p>
            <a:pPr lvl="0"/>
            <a:r>
              <a:rPr lang="cs-CZ" sz="2400" b="1" dirty="0">
                <a:solidFill>
                  <a:schemeClr val="tx1"/>
                </a:solidFill>
              </a:rPr>
              <a:t>choroby zrakového analyzátoru (zelený a šedý zákal)</a:t>
            </a:r>
          </a:p>
          <a:p>
            <a:pPr lvl="0"/>
            <a:r>
              <a:rPr lang="cs-CZ" sz="2400" b="1" dirty="0">
                <a:solidFill>
                  <a:schemeClr val="tx1"/>
                </a:solidFill>
              </a:rPr>
              <a:t>důsledek onemocnění (diabetes, roztroušená skleróza, meningitida, tuberkulóza)</a:t>
            </a:r>
          </a:p>
          <a:p>
            <a:pPr lvl="0"/>
            <a:r>
              <a:rPr lang="cs-CZ" sz="2400" b="1" dirty="0">
                <a:solidFill>
                  <a:schemeClr val="tx1"/>
                </a:solidFill>
              </a:rPr>
              <a:t>vliv stárnutí organismu</a:t>
            </a:r>
          </a:p>
          <a:p>
            <a:pPr lvl="0"/>
            <a:r>
              <a:rPr lang="cs-CZ" sz="2400" b="1" dirty="0">
                <a:solidFill>
                  <a:schemeClr val="tx1"/>
                </a:solidFill>
              </a:rPr>
              <a:t>úrazy hlavy a oka</a:t>
            </a:r>
          </a:p>
          <a:p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2462512-5E0B-4543-A065-30CEE3D94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9711" y="2351539"/>
            <a:ext cx="5069044" cy="4506461"/>
          </a:xfrm>
        </p:spPr>
        <p:txBody>
          <a:bodyPr>
            <a:normAutofit fontScale="92500" lnSpcReduction="10000"/>
          </a:bodyPr>
          <a:lstStyle/>
          <a:p>
            <a:r>
              <a:rPr lang="cs-CZ" sz="2400" b="1" dirty="0">
                <a:solidFill>
                  <a:schemeClr val="tx1"/>
                </a:solidFill>
              </a:rPr>
              <a:t>chemické nebo fyzikální působení na oko (poleptání či popálení oka vápnem, vystavení oka záření)</a:t>
            </a:r>
          </a:p>
          <a:p>
            <a:pPr lvl="0"/>
            <a:r>
              <a:rPr lang="cs-CZ" sz="2400" b="1" dirty="0">
                <a:solidFill>
                  <a:schemeClr val="tx1"/>
                </a:solidFill>
              </a:rPr>
              <a:t>nádorové onemocnění struktur oka, zrakového nervu či centrálních oblastí</a:t>
            </a:r>
          </a:p>
          <a:p>
            <a:pPr lvl="0"/>
            <a:r>
              <a:rPr lang="cs-CZ" sz="2400" b="1" dirty="0">
                <a:solidFill>
                  <a:schemeClr val="tx1"/>
                </a:solidFill>
              </a:rPr>
              <a:t>poruchy v oblasti CNS (mozkové příhody)</a:t>
            </a:r>
          </a:p>
          <a:p>
            <a:pPr lvl="0"/>
            <a:r>
              <a:rPr lang="cs-CZ" sz="2400" b="1" dirty="0">
                <a:solidFill>
                  <a:schemeClr val="tx1"/>
                </a:solidFill>
              </a:rPr>
              <a:t>otravy</a:t>
            </a:r>
          </a:p>
          <a:p>
            <a:pPr lvl="0"/>
            <a:r>
              <a:rPr lang="cs-CZ" sz="2400" b="1" dirty="0">
                <a:solidFill>
                  <a:schemeClr val="tx1"/>
                </a:solidFill>
              </a:rPr>
              <a:t>předávkováním kyslíku apod.</a:t>
            </a:r>
          </a:p>
          <a:p>
            <a:pPr marL="0" indent="0" algn="r">
              <a:buNone/>
            </a:pPr>
            <a:r>
              <a:rPr lang="cs-CZ" dirty="0"/>
              <a:t>(Finková, 2012)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6768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5279B5-5BD7-4AF1-AC1C-15407AEEB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293" y="3491730"/>
            <a:ext cx="8761413" cy="728480"/>
          </a:xfrm>
        </p:spPr>
        <p:txBody>
          <a:bodyPr/>
          <a:lstStyle/>
          <a:p>
            <a:r>
              <a:rPr lang="cs-CZ" sz="4000" b="1" cap="all" dirty="0">
                <a:solidFill>
                  <a:schemeClr val="tx1"/>
                </a:solidFill>
              </a:rPr>
              <a:t>DŮLEŽITÉ Z OFTALMOLOGIE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8D7A70-AB8F-4900-903A-6F2233ED2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634" y="2725420"/>
            <a:ext cx="8761413" cy="3416300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5539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CC250A-7E15-4250-BC70-231109480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skupiny zrakových poruch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FE8195E-5786-4A81-A7E8-08F474187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chemeClr val="tx1"/>
                </a:solidFill>
              </a:rPr>
              <a:t>porucha zrakové ostrosti </a:t>
            </a:r>
          </a:p>
          <a:p>
            <a:r>
              <a:rPr lang="cs-CZ" sz="3200" b="1" dirty="0">
                <a:solidFill>
                  <a:schemeClr val="tx1"/>
                </a:solidFill>
              </a:rPr>
              <a:t>postižení šíře zorného pole </a:t>
            </a:r>
          </a:p>
          <a:p>
            <a:r>
              <a:rPr lang="cs-CZ" sz="3200" b="1" dirty="0">
                <a:solidFill>
                  <a:schemeClr val="tx1"/>
                </a:solidFill>
              </a:rPr>
              <a:t>obtíže se zpracováním informací </a:t>
            </a:r>
          </a:p>
          <a:p>
            <a:r>
              <a:rPr lang="cs-CZ" sz="3200" b="1" dirty="0">
                <a:solidFill>
                  <a:schemeClr val="tx1"/>
                </a:solidFill>
              </a:rPr>
              <a:t>okulomotorické problémy </a:t>
            </a:r>
          </a:p>
          <a:p>
            <a:r>
              <a:rPr lang="cs-CZ" sz="3200" b="1" dirty="0">
                <a:solidFill>
                  <a:schemeClr val="tx1"/>
                </a:solidFill>
              </a:rPr>
              <a:t>poruchy barvocitu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8431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CF3B8-19A1-4AD6-AD54-99EC5878A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 err="1"/>
              <a:t>PORUCHy</a:t>
            </a:r>
            <a:r>
              <a:rPr lang="cs-CZ" b="1" cap="all" dirty="0"/>
              <a:t> ZRAKOVÉ OSTROSTI</a:t>
            </a: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E3495B-1061-4A25-9019-2C389D13B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3200" b="1" dirty="0">
                <a:solidFill>
                  <a:schemeClr val="tx1"/>
                </a:solidFill>
              </a:rPr>
              <a:t>myopie</a:t>
            </a:r>
          </a:p>
          <a:p>
            <a:pPr lvl="0"/>
            <a:r>
              <a:rPr lang="cs-CZ" sz="3200" b="1" dirty="0">
                <a:solidFill>
                  <a:schemeClr val="tx1"/>
                </a:solidFill>
              </a:rPr>
              <a:t>hypermetropie</a:t>
            </a:r>
          </a:p>
          <a:p>
            <a:pPr lvl="0"/>
            <a:r>
              <a:rPr lang="cs-CZ" sz="3200" b="1" dirty="0">
                <a:solidFill>
                  <a:schemeClr val="tx1"/>
                </a:solidFill>
              </a:rPr>
              <a:t>astigmatismus</a:t>
            </a:r>
          </a:p>
          <a:p>
            <a:r>
              <a:rPr lang="cs-CZ" sz="3200" b="1" dirty="0">
                <a:solidFill>
                  <a:schemeClr val="tx1"/>
                </a:solidFill>
              </a:rPr>
              <a:t>afakie a </a:t>
            </a:r>
            <a:r>
              <a:rPr lang="cs-CZ" sz="3200" b="1" dirty="0" err="1">
                <a:solidFill>
                  <a:schemeClr val="tx1"/>
                </a:solidFill>
              </a:rPr>
              <a:t>pseudoafakie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441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57D07E1D-288B-4F74-841D-07CCB657B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1194" y="491916"/>
            <a:ext cx="9614853" cy="1143000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defRPr/>
            </a:pPr>
            <a:r>
              <a:rPr lang="cs-CZ" altLang="cs-CZ" b="1" dirty="0">
                <a:solidFill>
                  <a:schemeClr val="bg1"/>
                </a:solidFill>
              </a:rPr>
              <a:t>Snížení zrakové ostrosti: KRÁTKOZRAKOST (MYOPIE -)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86FD932C-663D-4915-A73D-34998EF12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94" y="2474913"/>
            <a:ext cx="8447087" cy="4267200"/>
          </a:xfrm>
        </p:spPr>
        <p:txBody>
          <a:bodyPr vert="horz" lIns="0" tIns="0" rIns="0" bIns="0" rtlCol="0">
            <a:normAutofit/>
          </a:bodyPr>
          <a:lstStyle/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dlouhá předozadní osa oka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korekce rozptylky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Myopia gravis    od –6 D</a:t>
            </a:r>
          </a:p>
        </p:txBody>
      </p:sp>
      <p:sp>
        <p:nvSpPr>
          <p:cNvPr id="14340" name="Zástupný symbol pro číslo snímku 5">
            <a:extLst>
              <a:ext uri="{FF2B5EF4-FFF2-40B4-BE49-F238E27FC236}">
                <a16:creationId xmlns:a16="http://schemas.microsoft.com/office/drawing/2014/main" id="{4DA1F962-4211-41E0-91C1-AAFF2AB57A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 typeface="Times New Roman" panose="02020603050405020304" pitchFamily="18" charset="0"/>
              <a:buNone/>
            </a:pPr>
            <a:fld id="{A7FE4990-D04C-4790-88C8-DC37DED9AE0F}" type="slidenum">
              <a:rPr lang="en-GB" altLang="cs-CZ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 typeface="Times New Roman" panose="02020603050405020304" pitchFamily="18" charset="0"/>
                <a:buNone/>
              </a:pPr>
              <a:t>19</a:t>
            </a:fld>
            <a:endParaRPr lang="en-GB" altLang="cs-CZ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1" name="Picture 7" descr="Výsledek obrázku pro myopia">
            <a:extLst>
              <a:ext uri="{FF2B5EF4-FFF2-40B4-BE49-F238E27FC236}">
                <a16:creationId xmlns:a16="http://schemas.microsoft.com/office/drawing/2014/main" id="{AA541ABD-98A2-4B40-9AE8-CEA036122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008" y="2061052"/>
            <a:ext cx="6253798" cy="468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76E03786-DEA9-48EC-A1F1-FE752DC04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035" y="3910013"/>
            <a:ext cx="4752975" cy="28321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ttps://upload.wikimedia.org/wikipedia/commons/thumb/a/a3/Schematic_diagram_of_the_human_eye_cs.svg/1024px-Schematic_diagram_of_the_human_eye_cs.svg.png">
            <a:extLst>
              <a:ext uri="{FF2B5EF4-FFF2-40B4-BE49-F238E27FC236}">
                <a16:creationId xmlns:a16="http://schemas.microsoft.com/office/drawing/2014/main" id="{D060AEB0-07F5-4740-9DC6-D777666B8D2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020" y="0"/>
            <a:ext cx="6921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3733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číslo snímku 3">
            <a:extLst>
              <a:ext uri="{FF2B5EF4-FFF2-40B4-BE49-F238E27FC236}">
                <a16:creationId xmlns:a16="http://schemas.microsoft.com/office/drawing/2014/main" id="{A5327214-3011-4817-ACB6-09DD44F1DE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 typeface="Times New Roman" panose="02020603050405020304" pitchFamily="18" charset="0"/>
              <a:buNone/>
            </a:pPr>
            <a:fld id="{6B0DF54C-131B-4A53-8494-8C70E0823F46}" type="slidenum">
              <a:rPr lang="en-GB" altLang="cs-CZ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 typeface="Times New Roman" panose="02020603050405020304" pitchFamily="18" charset="0"/>
                <a:buNone/>
              </a:pPr>
              <a:t>20</a:t>
            </a:fld>
            <a:endParaRPr lang="en-GB" altLang="cs-CZ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387" name="Picture 6" descr="http://psych.ucalgary.ca/PACE/VA-Lab/AVDE-Website/Assets/Barn%20Scene%20Normal.jpg">
            <a:extLst>
              <a:ext uri="{FF2B5EF4-FFF2-40B4-BE49-F238E27FC236}">
                <a16:creationId xmlns:a16="http://schemas.microsoft.com/office/drawing/2014/main" id="{76827F37-7BD0-4515-B52B-1C05F4172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88913"/>
            <a:ext cx="4105275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0" descr="http://psych.ucalgary.ca/PACE/VA-Lab/AVDE-Website/Assets/Barn%20Scene%20Myopia.jpg">
            <a:extLst>
              <a:ext uri="{FF2B5EF4-FFF2-40B4-BE49-F238E27FC236}">
                <a16:creationId xmlns:a16="http://schemas.microsoft.com/office/drawing/2014/main" id="{8A909721-6EB9-43C6-A7D5-59D39A05C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3500438"/>
            <a:ext cx="4105275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0E2408-597F-41A0-B0AC-C9E4E96417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0674" y="750854"/>
            <a:ext cx="8761413" cy="72848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altLang="cs-CZ" b="1" dirty="0">
                <a:solidFill>
                  <a:schemeClr val="bg1"/>
                </a:solidFill>
              </a:rPr>
              <a:t>Snížení zrakové ostrosti DALEKOZRAKOST (</a:t>
            </a:r>
            <a:r>
              <a:rPr lang="cs-CZ" altLang="cs-CZ" sz="3200" b="1" dirty="0">
                <a:solidFill>
                  <a:schemeClr val="bg1"/>
                </a:solidFill>
              </a:rPr>
              <a:t>hypermetropie +)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5BD35D8-3BEE-44EF-B712-2A04F0B3E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597" y="2499916"/>
            <a:ext cx="7769225" cy="1439862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cs-CZ" altLang="cs-CZ" sz="2800" dirty="0">
                <a:cs typeface="Times New Roman" panose="02020603050405020304" pitchFamily="18" charset="0"/>
              </a:rPr>
              <a:t>relativně zkrácený bulbus oka 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cs-CZ" sz="2800" dirty="0">
                <a:cs typeface="Times New Roman" panose="02020603050405020304" pitchFamily="18" charset="0"/>
              </a:rPr>
              <a:t>koriguje se čočkami </a:t>
            </a:r>
            <a:r>
              <a:rPr lang="cs-CZ" altLang="cs-CZ" sz="2800" dirty="0">
                <a:solidFill>
                  <a:srgbClr val="993366"/>
                </a:solidFill>
                <a:cs typeface="Times New Roman" panose="02020603050405020304" pitchFamily="18" charset="0"/>
              </a:rPr>
              <a:t>spojkami</a:t>
            </a:r>
            <a:endParaRPr lang="cs-CZ" altLang="cs-CZ" sz="28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cs-CZ" altLang="cs-CZ" sz="2800" dirty="0"/>
              <a:t>+10 D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dirty="0"/>
          </a:p>
        </p:txBody>
      </p:sp>
      <p:sp>
        <p:nvSpPr>
          <p:cNvPr id="18436" name="Zástupný symbol pro číslo snímku 5">
            <a:extLst>
              <a:ext uri="{FF2B5EF4-FFF2-40B4-BE49-F238E27FC236}">
                <a16:creationId xmlns:a16="http://schemas.microsoft.com/office/drawing/2014/main" id="{B163D54D-3315-4625-B5E2-D41E260ABD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 typeface="Times New Roman" panose="02020603050405020304" pitchFamily="18" charset="0"/>
              <a:buNone/>
            </a:pPr>
            <a:fld id="{9C592C12-89F6-424A-BC7E-ACD59CFB3AB7}" type="slidenum">
              <a:rPr lang="en-GB" altLang="cs-CZ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 typeface="Times New Roman" panose="02020603050405020304" pitchFamily="18" charset="0"/>
                <a:buNone/>
              </a:pPr>
              <a:t>21</a:t>
            </a:fld>
            <a:endParaRPr lang="en-GB" altLang="cs-CZ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437" name="Picture 6">
            <a:extLst>
              <a:ext uri="{FF2B5EF4-FFF2-40B4-BE49-F238E27FC236}">
                <a16:creationId xmlns:a16="http://schemas.microsoft.com/office/drawing/2014/main" id="{46C69702-6062-4D54-91B0-AD2F0AEB3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51" y="4093556"/>
            <a:ext cx="3889375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7">
            <a:extLst>
              <a:ext uri="{FF2B5EF4-FFF2-40B4-BE49-F238E27FC236}">
                <a16:creationId xmlns:a16="http://schemas.microsoft.com/office/drawing/2014/main" id="{AE7B9A42-F13B-4569-8C6C-4627E2463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012" y="1345803"/>
            <a:ext cx="4681537" cy="374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9" descr="p-hyperopia04">
            <a:extLst>
              <a:ext uri="{FF2B5EF4-FFF2-40B4-BE49-F238E27FC236}">
                <a16:creationId xmlns:a16="http://schemas.microsoft.com/office/drawing/2014/main" id="{84A1AA53-1535-4E92-9293-D97AE5253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469" y="3773675"/>
            <a:ext cx="26289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B9DB04-2A4F-496B-AFE4-6FCC25AE7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hypermetropie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502D64-1280-4301-8DA9-BC960D7F4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OBRAZEM: Jak vidí svět lidé s očními vadami? - iDNES.cz">
            <a:extLst>
              <a:ext uri="{FF2B5EF4-FFF2-40B4-BE49-F238E27FC236}">
                <a16:creationId xmlns:a16="http://schemas.microsoft.com/office/drawing/2014/main" id="{663D5B23-3F12-4661-B7B2-D5D3B3A8B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" y="2205672"/>
            <a:ext cx="5615940" cy="421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53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3D8A0212-98D6-404D-82DF-B9EE952660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9270" y="594360"/>
            <a:ext cx="8431530" cy="1143000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defRPr/>
            </a:pPr>
            <a:r>
              <a:rPr lang="cs-CZ" altLang="cs-CZ" b="1" dirty="0">
                <a:solidFill>
                  <a:schemeClr val="bg1"/>
                </a:solidFill>
              </a:rPr>
              <a:t>Snížení zrakové ostrosti ASTIGMATISMUS</a:t>
            </a: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BD04CB9A-735C-4460-BD55-50FDEBB4C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" y="2758441"/>
            <a:ext cx="7696200" cy="4267200"/>
          </a:xfrm>
        </p:spPr>
        <p:txBody>
          <a:bodyPr vert="horz" lIns="0" tIns="0" rIns="0" bIns="0" rtlCol="0"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3600" b="1" dirty="0">
                <a:cs typeface="Times New Roman" panose="02020603050405020304" pitchFamily="18" charset="0"/>
              </a:rPr>
              <a:t>Nerovnoměrnosti rohovky,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3600" b="1" dirty="0">
                <a:cs typeface="Times New Roman" panose="02020603050405020304" pitchFamily="18" charset="0"/>
              </a:rPr>
              <a:t>cylindr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3600" b="1" dirty="0">
                <a:cs typeface="Times New Roman" panose="02020603050405020304" pitchFamily="18" charset="0"/>
              </a:rPr>
              <a:t>Bod jako čáru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3600" b="1" dirty="0">
                <a:cs typeface="Times New Roman" panose="02020603050405020304" pitchFamily="18" charset="0"/>
              </a:rPr>
              <a:t>Záměna podobných písmen a číslic – stíny – zdvojení – rozmazané vidění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cs-CZ" altLang="cs-CZ" sz="28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800" dirty="0">
              <a:cs typeface="Times New Roman" panose="02020603050405020304" pitchFamily="18" charset="0"/>
            </a:endParaRPr>
          </a:p>
        </p:txBody>
      </p:sp>
      <p:sp>
        <p:nvSpPr>
          <p:cNvPr id="20484" name="Zástupný symbol pro číslo snímku 5">
            <a:extLst>
              <a:ext uri="{FF2B5EF4-FFF2-40B4-BE49-F238E27FC236}">
                <a16:creationId xmlns:a16="http://schemas.microsoft.com/office/drawing/2014/main" id="{0F17E96C-4BB8-4EC6-A4FC-D7D6908506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 typeface="Times New Roman" panose="02020603050405020304" pitchFamily="18" charset="0"/>
              <a:buNone/>
            </a:pPr>
            <a:fld id="{799D43C7-5469-4EDB-B6F2-B3442665CAC9}" type="slidenum">
              <a:rPr lang="en-GB" altLang="cs-CZ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 typeface="Times New Roman" panose="02020603050405020304" pitchFamily="18" charset="0"/>
                <a:buNone/>
              </a:pPr>
              <a:t>23</a:t>
            </a:fld>
            <a:endParaRPr lang="en-GB" altLang="cs-CZ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487" name="Picture 7" descr="p-stigmatism04">
            <a:extLst>
              <a:ext uri="{FF2B5EF4-FFF2-40B4-BE49-F238E27FC236}">
                <a16:creationId xmlns:a16="http://schemas.microsoft.com/office/drawing/2014/main" id="{09403879-CBF1-4C47-A2D4-A3ABBA8C0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409" y="2380297"/>
            <a:ext cx="4077131" cy="249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7C0995-760E-479D-89DC-1C5849E74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nekorigovaný astigmatismus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1AD919-05B4-44D4-8EFF-EBC3355DE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FF730EBA-82AF-43DA-A155-3734356AC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09" y="2740976"/>
            <a:ext cx="4944395" cy="3278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Šikmý astigmatismus">
            <a:extLst>
              <a:ext uri="{FF2B5EF4-FFF2-40B4-BE49-F238E27FC236}">
                <a16:creationId xmlns:a16="http://schemas.microsoft.com/office/drawing/2014/main" id="{868A9EAC-A09D-4E42-94FB-7A9C874F2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087" y="2740976"/>
            <a:ext cx="4863272" cy="327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617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518E4226-354C-4E0A-A775-0473F0011A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4954" y="947920"/>
            <a:ext cx="9848326" cy="72848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altLang="cs-CZ" b="1" dirty="0">
                <a:solidFill>
                  <a:schemeClr val="bg1"/>
                </a:solidFill>
              </a:rPr>
              <a:t>Snížení zrakové ostrosti: </a:t>
            </a:r>
            <a:br>
              <a:rPr lang="cs-CZ" altLang="cs-CZ" b="1" dirty="0">
                <a:solidFill>
                  <a:schemeClr val="bg1"/>
                </a:solidFill>
              </a:rPr>
            </a:br>
            <a:r>
              <a:rPr lang="cs-CZ" altLang="cs-CZ" b="1" dirty="0">
                <a:solidFill>
                  <a:schemeClr val="bg1"/>
                </a:solidFill>
              </a:rPr>
              <a:t>Afakie a </a:t>
            </a:r>
            <a:r>
              <a:rPr lang="cs-CZ" altLang="cs-CZ" b="1" dirty="0" err="1">
                <a:solidFill>
                  <a:schemeClr val="bg1"/>
                </a:solidFill>
              </a:rPr>
              <a:t>pseudoafakie</a:t>
            </a:r>
            <a:endParaRPr lang="cs-CZ" altLang="cs-CZ" b="1" dirty="0">
              <a:solidFill>
                <a:schemeClr val="bg1"/>
              </a:solidFill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C71C31D-2076-4A13-826F-BFF845F16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924" y="2639379"/>
            <a:ext cx="7769225" cy="4535487"/>
          </a:xfrm>
        </p:spPr>
        <p:txBody>
          <a:bodyPr>
            <a:normAutofit/>
          </a:bodyPr>
          <a:lstStyle/>
          <a:p>
            <a:pPr marL="609600" indent="-609600"/>
            <a:r>
              <a:rPr lang="cs-CZ" altLang="cs-CZ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Operace</a:t>
            </a:r>
          </a:p>
          <a:p>
            <a:pPr marL="609600" indent="-609600"/>
            <a:r>
              <a:rPr lang="cs-CZ" altLang="cs-CZ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Úrazy</a:t>
            </a:r>
          </a:p>
          <a:p>
            <a:pPr marL="609600" indent="-609600"/>
            <a:r>
              <a:rPr lang="cs-CZ" altLang="cs-CZ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Vrozené</a:t>
            </a:r>
          </a:p>
          <a:p>
            <a:pPr marL="609600" indent="-609600"/>
            <a:r>
              <a:rPr lang="cs-CZ" altLang="cs-CZ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Malé: +30D, ustálí se +10 / + 14 D na čtení</a:t>
            </a:r>
          </a:p>
        </p:txBody>
      </p:sp>
      <p:sp>
        <p:nvSpPr>
          <p:cNvPr id="22532" name="Zástupný symbol pro číslo snímku 5">
            <a:extLst>
              <a:ext uri="{FF2B5EF4-FFF2-40B4-BE49-F238E27FC236}">
                <a16:creationId xmlns:a16="http://schemas.microsoft.com/office/drawing/2014/main" id="{95ACDB65-9D7F-4712-B6D2-9F97FBB921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 typeface="Times New Roman" panose="02020603050405020304" pitchFamily="18" charset="0"/>
              <a:buNone/>
            </a:pPr>
            <a:fld id="{2E39C7E2-F2A6-4C41-A5C1-DC5B1D6B6704}" type="slidenum">
              <a:rPr lang="en-GB" altLang="cs-CZ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 typeface="Times New Roman" panose="02020603050405020304" pitchFamily="18" charset="0"/>
                <a:buNone/>
              </a:pPr>
              <a:t>25</a:t>
            </a:fld>
            <a:endParaRPr lang="en-GB" altLang="cs-CZ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139AE7-8D7E-4B6A-B7F1-5E5F5287B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/>
              <a:t>Poškození zorného pole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A75AF9A-F192-460D-9EDB-739275B2F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54" y="2286047"/>
            <a:ext cx="8761413" cy="3416300"/>
          </a:xfrm>
        </p:spPr>
        <p:txBody>
          <a:bodyPr/>
          <a:lstStyle/>
          <a:p>
            <a:r>
              <a:rPr lang="cs-CZ" sz="2800" b="1" dirty="0">
                <a:solidFill>
                  <a:schemeClr val="tx1"/>
                </a:solidFill>
              </a:rPr>
              <a:t>skotomy (</a:t>
            </a:r>
            <a:r>
              <a:rPr lang="cs-CZ" sz="2800" dirty="0">
                <a:solidFill>
                  <a:schemeClr val="tx1"/>
                </a:solidFill>
              </a:rPr>
              <a:t>ohraničené ostrůvkovité výpadky v zorném poli)</a:t>
            </a:r>
          </a:p>
          <a:p>
            <a:r>
              <a:rPr lang="cs-CZ" sz="2800" b="1" dirty="0">
                <a:solidFill>
                  <a:schemeClr val="tx1"/>
                </a:solidFill>
              </a:rPr>
              <a:t>věkem podmíněná makulární degenerace </a:t>
            </a:r>
          </a:p>
          <a:p>
            <a:r>
              <a:rPr lang="cs-CZ" sz="2800" b="1" dirty="0" err="1">
                <a:solidFill>
                  <a:schemeClr val="tx1"/>
                </a:solidFill>
              </a:rPr>
              <a:t>Stargardtova</a:t>
            </a:r>
            <a:r>
              <a:rPr lang="cs-CZ" sz="2800" b="1" dirty="0">
                <a:solidFill>
                  <a:schemeClr val="tx1"/>
                </a:solidFill>
              </a:rPr>
              <a:t> makulární juvenilní degenerace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</a:p>
          <a:p>
            <a:r>
              <a:rPr lang="cs-CZ" sz="2800" b="1" dirty="0">
                <a:solidFill>
                  <a:schemeClr val="tx1"/>
                </a:solidFill>
              </a:rPr>
              <a:t>Odchlípení sítnice</a:t>
            </a:r>
            <a:endParaRPr lang="cs-CZ" sz="2800" dirty="0">
              <a:solidFill>
                <a:schemeClr val="tx1"/>
              </a:solidFill>
            </a:endParaRPr>
          </a:p>
          <a:p>
            <a:r>
              <a:rPr lang="cs-CZ" sz="2800" b="1" dirty="0">
                <a:solidFill>
                  <a:schemeClr val="tx1"/>
                </a:solidFill>
              </a:rPr>
              <a:t>Hemianopsie</a:t>
            </a:r>
            <a:endParaRPr lang="cs-CZ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17410" name="Picture 2" descr="https://upload.wikimedia.org/wikipedia/commons/6/66/EstadioAvanzado.jpg">
            <a:extLst>
              <a:ext uri="{FF2B5EF4-FFF2-40B4-BE49-F238E27FC236}">
                <a16:creationId xmlns:a16="http://schemas.microsoft.com/office/drawing/2014/main" id="{FE3EA85D-567C-4DCC-B69A-C2BCCF421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307" y="3051087"/>
            <a:ext cx="3394693" cy="316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96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86CEC-EE9C-4DD9-A135-AB64AF29E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2EE954-29D8-4A9B-9F13-9BDD6AF4B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8C7DCB4-D33C-4C31-B9E3-944A236123D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987" y="1214890"/>
            <a:ext cx="8552133" cy="5246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6478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>
            <a:extLst>
              <a:ext uri="{FF2B5EF4-FFF2-40B4-BE49-F238E27FC236}">
                <a16:creationId xmlns:a16="http://schemas.microsoft.com/office/drawing/2014/main" id="{5DAD3532-3FBD-4EDF-9B70-EF906BD22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633" y="295729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 dirty="0"/>
              <a:t>3. </a:t>
            </a:r>
            <a:r>
              <a:rPr lang="cs-CZ" altLang="cs-CZ" b="1" dirty="0">
                <a:cs typeface="Times New Roman" panose="02020603050405020304" pitchFamily="18" charset="0"/>
              </a:rPr>
              <a:t>okulomotorické poruchy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9DFF40-B169-42B3-84F0-D8311D835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970" y="2246312"/>
            <a:ext cx="11121390" cy="4611688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cs-CZ" sz="1600" b="1" u="sng" dirty="0">
                <a:solidFill>
                  <a:srgbClr val="FF0000"/>
                </a:solidFill>
              </a:rPr>
              <a:t>STRABISMUS (šilhavost) = </a:t>
            </a:r>
            <a:r>
              <a:rPr lang="cs-CZ" sz="1600" dirty="0"/>
              <a:t>osy vidění obou očí nesměřují současně k fixovanému objektu, jsou různoběžné</a:t>
            </a:r>
          </a:p>
          <a:p>
            <a:pPr>
              <a:defRPr/>
            </a:pPr>
            <a:r>
              <a:rPr lang="cs-CZ" sz="2000" b="1" dirty="0">
                <a:solidFill>
                  <a:schemeClr val="tx1"/>
                </a:solidFill>
              </a:rPr>
              <a:t>Podle směru šilhání</a:t>
            </a:r>
          </a:p>
          <a:p>
            <a:pPr lvl="1">
              <a:defRPr/>
            </a:pPr>
            <a:r>
              <a:rPr lang="cs-CZ" sz="1800" b="1" dirty="0">
                <a:solidFill>
                  <a:schemeClr val="tx1"/>
                </a:solidFill>
              </a:rPr>
              <a:t>sbíhavý (strabismus </a:t>
            </a:r>
            <a:r>
              <a:rPr lang="cs-CZ" sz="1800" b="1" dirty="0" err="1">
                <a:solidFill>
                  <a:schemeClr val="tx1"/>
                </a:solidFill>
              </a:rPr>
              <a:t>convergens</a:t>
            </a:r>
            <a:r>
              <a:rPr lang="cs-CZ" sz="1800" b="1" dirty="0">
                <a:solidFill>
                  <a:schemeClr val="tx1"/>
                </a:solidFill>
              </a:rPr>
              <a:t>) - osa šilhajícího oka směřuje směrem ven</a:t>
            </a:r>
          </a:p>
          <a:p>
            <a:pPr lvl="1">
              <a:defRPr/>
            </a:pPr>
            <a:r>
              <a:rPr lang="cs-CZ" sz="1800" b="1" dirty="0">
                <a:solidFill>
                  <a:schemeClr val="tx1"/>
                </a:solidFill>
              </a:rPr>
              <a:t>rozbíhavý (strabismus </a:t>
            </a:r>
            <a:r>
              <a:rPr lang="cs-CZ" sz="1800" b="1" dirty="0" err="1">
                <a:solidFill>
                  <a:schemeClr val="tx1"/>
                </a:solidFill>
              </a:rPr>
              <a:t>divergens</a:t>
            </a:r>
            <a:r>
              <a:rPr lang="cs-CZ" sz="1800" b="1" dirty="0">
                <a:solidFill>
                  <a:schemeClr val="tx1"/>
                </a:solidFill>
              </a:rPr>
              <a:t>), osa naopak orientována dovnitř.</a:t>
            </a:r>
          </a:p>
          <a:p>
            <a:pPr marL="0" indent="0">
              <a:buNone/>
              <a:defRPr/>
            </a:pPr>
            <a:r>
              <a:rPr lang="cs-CZ" sz="1600" b="1" u="sng" dirty="0">
                <a:solidFill>
                  <a:srgbClr val="FF0000"/>
                </a:solidFill>
              </a:rPr>
              <a:t>AMBLYOPIE (tupozrakost)</a:t>
            </a:r>
          </a:p>
          <a:p>
            <a:pPr>
              <a:defRPr/>
            </a:pPr>
            <a:r>
              <a:rPr lang="cs-CZ" sz="2000" b="1" dirty="0">
                <a:solidFill>
                  <a:schemeClr val="tx1"/>
                </a:solidFill>
              </a:rPr>
              <a:t>funkční porucha, zpravidla 1 oko a projevuje se snížením zrakové ostrosti jednoho oka, čímž dochází k porušení </a:t>
            </a:r>
            <a:r>
              <a:rPr lang="cs-CZ" sz="2000" b="1" dirty="0">
                <a:solidFill>
                  <a:schemeClr val="tx1"/>
                </a:solidFill>
                <a:hlinkClick r:id="rId2" tooltip="Binokulární viděn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binokulárního vidění</a:t>
            </a:r>
            <a:endParaRPr lang="cs-CZ" sz="2000" b="1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cs-CZ" sz="1600" b="1" u="sng" dirty="0">
                <a:solidFill>
                  <a:srgbClr val="FF0000"/>
                </a:solidFill>
              </a:rPr>
              <a:t>NYSTAGMUS</a:t>
            </a:r>
          </a:p>
          <a:p>
            <a:pPr>
              <a:defRPr/>
            </a:pPr>
            <a:r>
              <a:rPr lang="cs-CZ" sz="1600" dirty="0"/>
              <a:t>nekontrolované, rychlé a trhavé pohyby očí,</a:t>
            </a:r>
          </a:p>
          <a:p>
            <a:pPr>
              <a:defRPr/>
            </a:pPr>
            <a:r>
              <a:rPr lang="cs-CZ" sz="1600" dirty="0">
                <a:hlinkClick r:id="rId3"/>
              </a:rPr>
              <a:t>https://www.youtube.com/watch?v=-8XEsh1LEWo</a:t>
            </a:r>
            <a:endParaRPr lang="cs-CZ" sz="1600" dirty="0"/>
          </a:p>
        </p:txBody>
      </p:sp>
      <p:sp>
        <p:nvSpPr>
          <p:cNvPr id="34820" name="Zástupný symbol pro číslo snímku 3">
            <a:extLst>
              <a:ext uri="{FF2B5EF4-FFF2-40B4-BE49-F238E27FC236}">
                <a16:creationId xmlns:a16="http://schemas.microsoft.com/office/drawing/2014/main" id="{5C83A4BE-624B-4113-850F-62238702EB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 typeface="Times New Roman" panose="02020603050405020304" pitchFamily="18" charset="0"/>
              <a:buNone/>
            </a:pPr>
            <a:fld id="{B6972B1A-F3C5-47B4-BF8D-D76D26D2DDB3}" type="slidenum">
              <a:rPr lang="en-GB" altLang="cs-CZ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 typeface="Times New Roman" panose="02020603050405020304" pitchFamily="18" charset="0"/>
                <a:buNone/>
              </a:pPr>
              <a:t>28</a:t>
            </a:fld>
            <a:endParaRPr lang="en-GB" altLang="cs-CZ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A65E0B-440A-48DC-A509-8E447107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47920"/>
            <a:ext cx="9741646" cy="72848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altLang="cs-CZ" b="1" dirty="0">
                <a:cs typeface="Times New Roman" pitchFamily="18" charset="0"/>
              </a:rPr>
              <a:t>obtíže se zpracováním zrakových informací</a:t>
            </a: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FA7955-4005-486F-9862-942E58BAE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602" y="2005173"/>
            <a:ext cx="11704319" cy="4995862"/>
          </a:xfrm>
        </p:spPr>
        <p:txBody>
          <a:bodyPr rtlCol="0">
            <a:normAutofit fontScale="55000" lnSpcReduction="20000"/>
          </a:bodyPr>
          <a:lstStyle/>
          <a:p>
            <a:pPr>
              <a:defRPr/>
            </a:pPr>
            <a:r>
              <a:rPr lang="cs-CZ" sz="5100" b="1" dirty="0">
                <a:solidFill>
                  <a:srgbClr val="7030A0"/>
                </a:solidFill>
              </a:rPr>
              <a:t>Poškození zrakového nervu</a:t>
            </a:r>
          </a:p>
          <a:p>
            <a:pPr>
              <a:defRPr/>
            </a:pPr>
            <a:r>
              <a:rPr lang="cs-CZ" sz="5100" b="1" dirty="0">
                <a:solidFill>
                  <a:srgbClr val="7030A0"/>
                </a:solidFill>
              </a:rPr>
              <a:t>Poškození mozkové zrakové kůry</a:t>
            </a:r>
          </a:p>
          <a:p>
            <a:pPr lvl="1">
              <a:defRPr/>
            </a:pPr>
            <a:r>
              <a:rPr lang="cs-CZ" sz="4200" b="1" dirty="0">
                <a:solidFill>
                  <a:srgbClr val="7030A0"/>
                </a:solidFill>
              </a:rPr>
              <a:t>Kortikální slepota</a:t>
            </a:r>
          </a:p>
          <a:p>
            <a:pPr>
              <a:defRPr/>
            </a:pPr>
            <a:r>
              <a:rPr lang="cs-CZ" sz="2500" b="1" i="1" dirty="0"/>
              <a:t>vůbec nevypadá, že by neviděl  (má plynulé pohyby očí)</a:t>
            </a:r>
            <a:endParaRPr lang="cs-CZ" sz="2500" dirty="0"/>
          </a:p>
          <a:p>
            <a:pPr>
              <a:defRPr/>
            </a:pPr>
            <a:r>
              <a:rPr lang="cs-CZ" sz="2500" b="1" i="1" dirty="0"/>
              <a:t>špatně rozlišuje předmět a pozadí</a:t>
            </a:r>
            <a:endParaRPr lang="cs-CZ" sz="2500" dirty="0"/>
          </a:p>
          <a:p>
            <a:pPr>
              <a:defRPr/>
            </a:pPr>
            <a:r>
              <a:rPr lang="cs-CZ" sz="2500" dirty="0"/>
              <a:t> </a:t>
            </a:r>
            <a:r>
              <a:rPr lang="cs-CZ" sz="2500" b="1" i="1" dirty="0"/>
              <a:t>poznává snáze barvy než tvary</a:t>
            </a:r>
            <a:endParaRPr lang="cs-CZ" sz="2500" dirty="0"/>
          </a:p>
          <a:p>
            <a:pPr>
              <a:defRPr/>
            </a:pPr>
            <a:r>
              <a:rPr lang="cs-CZ" sz="2500" dirty="0"/>
              <a:t> </a:t>
            </a:r>
            <a:r>
              <a:rPr lang="cs-CZ" sz="2500" b="1" i="1" dirty="0"/>
              <a:t>je pro něj  obtížné přesně uchopit a umístit předmět, špatně odhaduje vzdálenost</a:t>
            </a:r>
            <a:br>
              <a:rPr lang="cs-CZ" sz="2500" b="1" i="1" dirty="0"/>
            </a:br>
            <a:r>
              <a:rPr lang="cs-CZ" sz="2500" dirty="0"/>
              <a:t> </a:t>
            </a:r>
            <a:r>
              <a:rPr lang="cs-CZ" sz="2500" b="1" i="1" dirty="0"/>
              <a:t>neumí zobecňovat </a:t>
            </a:r>
          </a:p>
          <a:p>
            <a:pPr>
              <a:defRPr/>
            </a:pPr>
            <a:r>
              <a:rPr lang="cs-CZ" sz="2500" b="1" i="1" dirty="0"/>
              <a:t>proměnlivost zrakového vnímání</a:t>
            </a:r>
            <a:r>
              <a:rPr lang="cs-CZ" sz="2500" dirty="0"/>
              <a:t> -  </a:t>
            </a:r>
            <a:r>
              <a:rPr lang="cs-CZ" sz="2500" b="1" i="1" dirty="0"/>
              <a:t>co  viděl včera, nemusí vidět dnes.....</a:t>
            </a:r>
            <a:endParaRPr lang="cs-CZ" sz="2500" dirty="0"/>
          </a:p>
          <a:p>
            <a:pPr>
              <a:defRPr/>
            </a:pPr>
            <a:r>
              <a:rPr lang="cs-CZ" sz="2500" b="1" i="1" dirty="0"/>
              <a:t>těžké s ním  navázat zrakový kontakt (i když poslední dobou je to lepší a lepší)</a:t>
            </a:r>
            <a:endParaRPr lang="cs-CZ" sz="2500" dirty="0"/>
          </a:p>
          <a:p>
            <a:pPr>
              <a:defRPr/>
            </a:pPr>
            <a:r>
              <a:rPr lang="cs-CZ" sz="2500" b="1" i="1" dirty="0"/>
              <a:t>předměty sice lokalizuje zrakem, jakoby je "fotí" a v mžiku odvrátí zrak a pokud na předmět sahá, pohled většinou odvrací a sahá po paměti</a:t>
            </a:r>
            <a:endParaRPr lang="cs-CZ" sz="2500" dirty="0"/>
          </a:p>
          <a:p>
            <a:pPr>
              <a:defRPr/>
            </a:pPr>
            <a:r>
              <a:rPr lang="cs-CZ" sz="2500" b="1" i="1" dirty="0"/>
              <a:t>vidí lépe, pokud se mu řekne, na co se má dívat</a:t>
            </a:r>
            <a:endParaRPr lang="cs-CZ" sz="2500" dirty="0"/>
          </a:p>
          <a:p>
            <a:pPr>
              <a:defRPr/>
            </a:pPr>
            <a:r>
              <a:rPr lang="cs-CZ" sz="2500" b="1" i="1" dirty="0"/>
              <a:t>dává přednost hlavně sluchovým a hmatovým vjemům, často zkoumám objekt pusou, očím věří ze všech smyslů nejméně</a:t>
            </a:r>
            <a:br>
              <a:rPr lang="cs-CZ" sz="2500" b="1" i="1" dirty="0"/>
            </a:br>
            <a:r>
              <a:rPr lang="cs-CZ" sz="2500" b="1" i="1" dirty="0"/>
              <a:t>objekt v prostoru hledá hmatáním, drobným poťukáváním rukou kolem sebe</a:t>
            </a:r>
            <a:endParaRPr lang="cs-CZ" sz="2500" dirty="0"/>
          </a:p>
          <a:p>
            <a:pPr>
              <a:defRPr/>
            </a:pPr>
            <a:r>
              <a:rPr lang="cs-CZ" sz="2500" b="1" i="1" dirty="0"/>
              <a:t>není  schopný užívat současně zrak a jiné smysly (když začne hrát hudba, přestane si hrát a jen poslouchá)</a:t>
            </a:r>
            <a:endParaRPr lang="cs-CZ" sz="2500" dirty="0"/>
          </a:p>
        </p:txBody>
      </p:sp>
      <p:sp>
        <p:nvSpPr>
          <p:cNvPr id="35844" name="Zástupný symbol pro číslo snímku 3">
            <a:extLst>
              <a:ext uri="{FF2B5EF4-FFF2-40B4-BE49-F238E27FC236}">
                <a16:creationId xmlns:a16="http://schemas.microsoft.com/office/drawing/2014/main" id="{7F2872A5-8F4E-4319-899D-C23B1336D2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 typeface="Times New Roman" panose="02020603050405020304" pitchFamily="18" charset="0"/>
              <a:buNone/>
            </a:pPr>
            <a:fld id="{FEC4B298-E974-40DE-8D27-5F391104C023}" type="slidenum">
              <a:rPr lang="en-GB" altLang="cs-CZ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 typeface="Times New Roman" panose="02020603050405020304" pitchFamily="18" charset="0"/>
                <a:buNone/>
              </a:pPr>
              <a:t>29</a:t>
            </a:fld>
            <a:endParaRPr lang="en-GB" altLang="cs-CZ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5845" name="Picture 2" descr="Ilustrace">
            <a:extLst>
              <a:ext uri="{FF2B5EF4-FFF2-40B4-BE49-F238E27FC236}">
                <a16:creationId xmlns:a16="http://schemas.microsoft.com/office/drawing/2014/main" id="{28738B8B-D46B-46F9-AC17-74F554BEA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898" y="2234022"/>
            <a:ext cx="28575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D3BF2A-7EFA-4B29-AE11-4E4EF2E83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struktura oka 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8621C7-0197-4469-BEB6-DD93774FC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920" y="2493780"/>
            <a:ext cx="8761413" cy="3416300"/>
          </a:xfrm>
        </p:spPr>
        <p:txBody>
          <a:bodyPr/>
          <a:lstStyle/>
          <a:p>
            <a:r>
              <a:rPr lang="cs-CZ" sz="3200" b="1" dirty="0"/>
              <a:t>BĚLIMA (SCLERA) </a:t>
            </a:r>
            <a:endParaRPr lang="cs-CZ" sz="3200" dirty="0"/>
          </a:p>
          <a:p>
            <a:r>
              <a:rPr lang="cs-CZ" sz="3200" b="1" dirty="0"/>
              <a:t>ROHOVKA (CORNEA)</a:t>
            </a:r>
            <a:endParaRPr lang="cs-CZ" sz="3200" dirty="0"/>
          </a:p>
          <a:p>
            <a:r>
              <a:rPr lang="cs-CZ" sz="3200" b="1" dirty="0"/>
              <a:t>DUHOVKA (IRIS) a ZORNICE (</a:t>
            </a:r>
            <a:r>
              <a:rPr lang="cs-CZ" sz="3200" b="1" dirty="0" err="1"/>
              <a:t>pupilla</a:t>
            </a:r>
            <a:r>
              <a:rPr lang="cs-CZ" sz="3200" b="1" dirty="0"/>
              <a:t>)</a:t>
            </a:r>
            <a:endParaRPr lang="cs-CZ" sz="3200" dirty="0"/>
          </a:p>
          <a:p>
            <a:r>
              <a:rPr lang="cs-CZ" sz="3200" b="1" dirty="0"/>
              <a:t>OČNÍ ČOČKA (LENS CRYSTALLINA)</a:t>
            </a:r>
          </a:p>
          <a:p>
            <a:r>
              <a:rPr lang="cs-CZ" sz="3200" b="1" dirty="0"/>
              <a:t>ŘASNATÉ TĚLÍSKO (CORPUS CILIARE)</a:t>
            </a:r>
            <a:endParaRPr lang="cs-CZ" sz="3200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10F851C-BF84-4C9D-AAF0-A32A2637C33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000" y="0"/>
            <a:ext cx="5593080" cy="3593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Light brown iris close up.jpg">
            <a:extLst>
              <a:ext uri="{FF2B5EF4-FFF2-40B4-BE49-F238E27FC236}">
                <a16:creationId xmlns:a16="http://schemas.microsoft.com/office/drawing/2014/main" id="{2D77E283-C39B-4947-8CED-446F14E845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465" y="4098669"/>
            <a:ext cx="2381250" cy="1590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9729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0FDD4A-3591-4B28-8F53-4C7BBD3A2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BARVOCITU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5977467-3935-40D8-BDB4-E9CBB54C5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800" dirty="0">
                <a:solidFill>
                  <a:schemeClr val="tx1"/>
                </a:solidFill>
              </a:rPr>
              <a:t>dědičná a neprogresivní</a:t>
            </a:r>
          </a:p>
          <a:p>
            <a:r>
              <a:rPr lang="cs-CZ" sz="2800" dirty="0">
                <a:solidFill>
                  <a:schemeClr val="tx1"/>
                </a:solidFill>
              </a:rPr>
              <a:t>Získané: u neuropatií (blíže neurčené onemocnění nervů), sítnicových zánětů, glaukomu a po podávání některých léků, zejména kardiak</a:t>
            </a:r>
          </a:p>
          <a:p>
            <a:r>
              <a:rPr lang="cs-CZ" sz="2800" dirty="0">
                <a:solidFill>
                  <a:schemeClr val="tx1"/>
                </a:solidFill>
              </a:rPr>
              <a:t>úplný daltonismus zřídka, spíše nejsou schopní vnímat pouze některé složky barevného spektra, nejč. červenou a zelenou, zřídka modrou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37167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https://www.refrakcnicentrum.cz/wp-content/uploads/2019/07/sni%CC%81mek-obrazovky-2019-07-29-v-9.22.41.png">
            <a:extLst>
              <a:ext uri="{FF2B5EF4-FFF2-40B4-BE49-F238E27FC236}">
                <a16:creationId xmlns:a16="http://schemas.microsoft.com/office/drawing/2014/main" id="{370D20F6-7C94-41C2-861E-84B9AF084FE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" y="976947"/>
            <a:ext cx="5939790" cy="43554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E0971BD-FF7B-4CE4-BF61-6BBF815C1FF0}"/>
              </a:ext>
            </a:extLst>
          </p:cNvPr>
          <p:cNvSpPr txBox="1"/>
          <p:nvPr/>
        </p:nvSpPr>
        <p:spPr>
          <a:xfrm>
            <a:off x="6688455" y="313968"/>
            <a:ext cx="496824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b="1" dirty="0"/>
              <a:t>Obr. 1: Když vidíte číslo 3, máte poruchu barevného vnímání zelené a červené barvy. Zdravý člověk vidí číslo 8.</a:t>
            </a:r>
          </a:p>
          <a:p>
            <a:pPr lvl="0"/>
            <a:endParaRPr lang="cs-CZ" dirty="0"/>
          </a:p>
          <a:p>
            <a:pPr lvl="0"/>
            <a:r>
              <a:rPr lang="cs-CZ" b="1" dirty="0"/>
              <a:t>Obr. 2: Zdravý člověk vidí číslo 15. Ten, který má poruchu vjemu zelené a červené, přečte 17.</a:t>
            </a:r>
          </a:p>
          <a:p>
            <a:pPr lvl="0"/>
            <a:endParaRPr lang="cs-CZ" dirty="0"/>
          </a:p>
          <a:p>
            <a:pPr lvl="0"/>
            <a:r>
              <a:rPr lang="cs-CZ" b="1" dirty="0"/>
              <a:t>Obr. 3: Když máte oči v pořádku, vidíte 5. Když ne, trpíte poruchou vnímání zelené a červené a vidíte číslo 2. Úplně barvoslepý vůbec číslo nerozezná.</a:t>
            </a:r>
          </a:p>
          <a:p>
            <a:pPr lvl="0"/>
            <a:endParaRPr lang="cs-CZ" dirty="0"/>
          </a:p>
          <a:p>
            <a:pPr lvl="0"/>
            <a:r>
              <a:rPr lang="cs-CZ" b="1" dirty="0"/>
              <a:t>Obr. 4: Číslo 73 vidí zdravé oko. Když vidíte 28, jděte k očnímu lékaři.</a:t>
            </a:r>
          </a:p>
          <a:p>
            <a:pPr lvl="0"/>
            <a:endParaRPr lang="cs-CZ" dirty="0"/>
          </a:p>
          <a:p>
            <a:pPr lvl="0"/>
            <a:r>
              <a:rPr lang="cs-CZ" b="1" dirty="0"/>
              <a:t>Obr. 5: Tuhle zřetelnou dvanáctku vidí zdravý i barvoslepý člověk.</a:t>
            </a:r>
          </a:p>
          <a:p>
            <a:pPr lvl="0"/>
            <a:endParaRPr lang="cs-CZ" dirty="0"/>
          </a:p>
          <a:p>
            <a:r>
              <a:rPr lang="cs-CZ" b="1" dirty="0"/>
              <a:t>Obr. 6: Tady vidíme bez poruchy 74, kdežto s poruchou na zelenou a červenou barvu vnímáme 21. Barvoslepý číslo opět vůbec nevidí.</a:t>
            </a:r>
            <a:endParaRPr lang="cs-CZ" dirty="0"/>
          </a:p>
          <a:p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3D7D199-EB14-4309-BC85-81AEADFF94B4}"/>
              </a:ext>
            </a:extLst>
          </p:cNvPr>
          <p:cNvSpPr/>
          <p:nvPr/>
        </p:nvSpPr>
        <p:spPr>
          <a:xfrm>
            <a:off x="485775" y="555788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https://www.refrakcnicentrum.cz/poradna/barvoslepost/</a:t>
            </a:r>
          </a:p>
        </p:txBody>
      </p:sp>
    </p:spTree>
    <p:extLst>
      <p:ext uri="{BB962C8B-B14F-4D97-AF65-F5344CB8AC3E}">
        <p14:creationId xmlns:p14="http://schemas.microsoft.com/office/powerpoint/2010/main" val="2522422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4E2E74-DFB3-484C-8A92-1CC9723BA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875" y="1640296"/>
            <a:ext cx="10000725" cy="1788704"/>
          </a:xfrm>
        </p:spPr>
        <p:txBody>
          <a:bodyPr/>
          <a:lstStyle/>
          <a:p>
            <a:r>
              <a:rPr lang="cs-CZ" b="1" dirty="0"/>
              <a:t>nejčastěji se vyskytující onemocnění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73E0A40-E101-4386-B321-C540F0D9CC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8268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6AAC73-2483-4177-936C-8958DC6B0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KATARAKTA (šedý zákal)</a:t>
            </a:r>
            <a:endParaRPr lang="cs-CZ" sz="40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B2ADE29-FE5A-471D-ABEF-6754C7333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94" y="2207260"/>
            <a:ext cx="11189446" cy="3888740"/>
          </a:xfrm>
        </p:spPr>
        <p:txBody>
          <a:bodyPr>
            <a:normAutofit/>
          </a:bodyPr>
          <a:lstStyle/>
          <a:p>
            <a:endParaRPr lang="cs-CZ" sz="2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C0D3D7B-B793-4C72-89FE-A57B9546D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94" y="1676400"/>
            <a:ext cx="7858125" cy="2667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BCBC9A1-A69F-465A-AEE6-8C6469D99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160" y="4190999"/>
            <a:ext cx="6967840" cy="26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86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číslo snímku 5">
            <a:extLst>
              <a:ext uri="{FF2B5EF4-FFF2-40B4-BE49-F238E27FC236}">
                <a16:creationId xmlns:a16="http://schemas.microsoft.com/office/drawing/2014/main" id="{DB493DB1-D2BF-497F-9CF8-84547C7BF4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 typeface="Times New Roman" panose="02020603050405020304" pitchFamily="18" charset="0"/>
              <a:buNone/>
            </a:pPr>
            <a:fld id="{0DBE0A12-6E92-4BCD-B192-0C9E18AAA84B}" type="slidenum">
              <a:rPr lang="en-GB" altLang="cs-CZ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 typeface="Times New Roman" panose="02020603050405020304" pitchFamily="18" charset="0"/>
                <a:buNone/>
              </a:pPr>
              <a:t>34</a:t>
            </a:fld>
            <a:endParaRPr lang="en-GB" altLang="cs-CZ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2771" name="Picture 7" descr="http://psych.ucalgary.ca/PACE/VA-Lab/AVDE-Website/Assets/StreetScene1-NoCataract.JP%20.jpg">
            <a:extLst>
              <a:ext uri="{FF2B5EF4-FFF2-40B4-BE49-F238E27FC236}">
                <a16:creationId xmlns:a16="http://schemas.microsoft.com/office/drawing/2014/main" id="{2DDAD6B8-C56C-41DD-9D33-F5C4533F2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61" y="220662"/>
            <a:ext cx="4321175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9" descr="http://psych.ucalgary.ca/PACE/VA-Lab/AVDE-Website/Assets/StreetScene1-WCataract.JP%20.jpg">
            <a:extLst>
              <a:ext uri="{FF2B5EF4-FFF2-40B4-BE49-F238E27FC236}">
                <a16:creationId xmlns:a16="http://schemas.microsoft.com/office/drawing/2014/main" id="{B66472CF-4997-45DA-8FA5-E64DC1711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61" y="3555048"/>
            <a:ext cx="4321175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4">
            <a:extLst>
              <a:ext uri="{FF2B5EF4-FFF2-40B4-BE49-F238E27FC236}">
                <a16:creationId xmlns:a16="http://schemas.microsoft.com/office/drawing/2014/main" id="{503D9137-83F6-4991-8029-641F81D4D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61195"/>
            <a:ext cx="5133340" cy="300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6" descr="Výsledek obrázku pro afakia">
            <a:extLst>
              <a:ext uri="{FF2B5EF4-FFF2-40B4-BE49-F238E27FC236}">
                <a16:creationId xmlns:a16="http://schemas.microsoft.com/office/drawing/2014/main" id="{1260CA68-E9ED-4C59-814F-F84BF90B9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238" y="7148"/>
            <a:ext cx="5608161" cy="342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6AAC73-2483-4177-936C-8958DC6B0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/>
              <a:t>zelený zákal (glaukom)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B2ADE29-FE5A-471D-ABEF-6754C7333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94" y="2207260"/>
            <a:ext cx="11189446" cy="3888740"/>
          </a:xfrm>
        </p:spPr>
        <p:txBody>
          <a:bodyPr>
            <a:normAutofit/>
          </a:bodyPr>
          <a:lstStyle/>
          <a:p>
            <a:r>
              <a:rPr lang="cs-CZ" b="1" dirty="0"/>
              <a:t>glaukom s otevřeným úhlem</a:t>
            </a:r>
            <a:endParaRPr lang="cs-CZ" dirty="0"/>
          </a:p>
          <a:p>
            <a:r>
              <a:rPr lang="cs-CZ" b="1" dirty="0"/>
              <a:t>glaukom zavřeného úhlu</a:t>
            </a:r>
            <a:r>
              <a:rPr lang="cs-CZ" dirty="0"/>
              <a:t> </a:t>
            </a:r>
            <a:endParaRPr lang="cs-CZ" sz="2800" dirty="0"/>
          </a:p>
        </p:txBody>
      </p:sp>
      <p:pic>
        <p:nvPicPr>
          <p:cNvPr id="4" name="Picture 2" descr="Zelený zákal">
            <a:extLst>
              <a:ext uri="{FF2B5EF4-FFF2-40B4-BE49-F238E27FC236}">
                <a16:creationId xmlns:a16="http://schemas.microsoft.com/office/drawing/2014/main" id="{D23E727C-A4F2-4915-B15D-98C8E565C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37" y="4824849"/>
            <a:ext cx="2076743" cy="155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F9B421E-AC61-488A-B61B-41A93CA95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900486" y="3762353"/>
            <a:ext cx="4391025" cy="17145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88B9643-F692-43CC-B04F-6BCBE399B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656429" y="2290505"/>
            <a:ext cx="1553552" cy="182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953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A597CE-3991-4ED3-8A0E-ECABBED5B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7BE1FA-7FC1-4FA3-8096-D5A6BD98C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B7F6304-1B2F-401A-986A-1291FCB68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91" y="421252"/>
            <a:ext cx="11752981" cy="405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889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6AAC73-2483-4177-936C-8958DC6B0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/>
              <a:t>RETINOPATIE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B2ADE29-FE5A-471D-ABEF-6754C7333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94" y="2207260"/>
            <a:ext cx="11189446" cy="3888740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tx1"/>
                </a:solidFill>
              </a:rPr>
              <a:t>Diabetická retinopatie (</a:t>
            </a:r>
            <a:r>
              <a:rPr lang="cs-CZ" sz="2400" b="1" dirty="0" err="1">
                <a:solidFill>
                  <a:schemeClr val="tx1"/>
                </a:solidFill>
              </a:rPr>
              <a:t>retinopathia</a:t>
            </a:r>
            <a:r>
              <a:rPr lang="cs-CZ" sz="2400" b="1" dirty="0">
                <a:solidFill>
                  <a:schemeClr val="tx1"/>
                </a:solidFill>
              </a:rPr>
              <a:t> </a:t>
            </a:r>
            <a:r>
              <a:rPr lang="cs-CZ" sz="2400" b="1" dirty="0" err="1">
                <a:solidFill>
                  <a:schemeClr val="tx1"/>
                </a:solidFill>
              </a:rPr>
              <a:t>diabetica</a:t>
            </a:r>
            <a:r>
              <a:rPr lang="cs-CZ" sz="2400" b="1" dirty="0">
                <a:solidFill>
                  <a:schemeClr val="tx1"/>
                </a:solidFill>
              </a:rPr>
              <a:t>)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Retinopatie nedonošenců (</a:t>
            </a:r>
            <a:r>
              <a:rPr lang="cs-CZ" sz="2400" b="1" dirty="0" err="1">
                <a:solidFill>
                  <a:schemeClr val="tx1"/>
                </a:solidFill>
              </a:rPr>
              <a:t>retinopathia</a:t>
            </a:r>
            <a:r>
              <a:rPr lang="cs-CZ" sz="2400" b="1" dirty="0">
                <a:solidFill>
                  <a:schemeClr val="tx1"/>
                </a:solidFill>
              </a:rPr>
              <a:t> </a:t>
            </a:r>
            <a:r>
              <a:rPr lang="cs-CZ" sz="2400" b="1" dirty="0" err="1">
                <a:solidFill>
                  <a:schemeClr val="tx1"/>
                </a:solidFill>
              </a:rPr>
              <a:t>neonaturorum</a:t>
            </a:r>
            <a:r>
              <a:rPr lang="cs-CZ" sz="2400" b="1" dirty="0">
                <a:solidFill>
                  <a:schemeClr val="tx1"/>
                </a:solidFill>
              </a:rPr>
              <a:t> nebo </a:t>
            </a:r>
            <a:r>
              <a:rPr lang="cs-CZ" sz="2400" b="1" dirty="0" err="1">
                <a:solidFill>
                  <a:schemeClr val="tx1"/>
                </a:solidFill>
              </a:rPr>
              <a:t>praematurorum</a:t>
            </a:r>
            <a:r>
              <a:rPr lang="cs-CZ" sz="2400" b="1" dirty="0">
                <a:solidFill>
                  <a:schemeClr val="tx1"/>
                </a:solidFill>
              </a:rPr>
              <a:t>, zkr. ROP)</a:t>
            </a:r>
          </a:p>
          <a:p>
            <a:pPr marL="0" indent="0">
              <a:buNone/>
            </a:pPr>
            <a:endParaRPr lang="cs-CZ" sz="36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Retinopatie nedonošených – příznaky, projevy, symptomy, příčina, léčba -  Příznaky a projevy nemocí">
            <a:extLst>
              <a:ext uri="{FF2B5EF4-FFF2-40B4-BE49-F238E27FC236}">
                <a16:creationId xmlns:a16="http://schemas.microsoft.com/office/drawing/2014/main" id="{AB8C7642-9ADE-4FB9-897F-0C71EDEED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" y="3659471"/>
            <a:ext cx="4416051" cy="296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nature-via.com/img/enfermedades/439/retinopatia-diabetica-2.jpg">
            <a:extLst>
              <a:ext uri="{FF2B5EF4-FFF2-40B4-BE49-F238E27FC236}">
                <a16:creationId xmlns:a16="http://schemas.microsoft.com/office/drawing/2014/main" id="{29168CA5-EE4F-4109-B6E9-87EC1FEA3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591" y="3659471"/>
            <a:ext cx="3461944" cy="258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4746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8A599-5E96-478E-9B0E-801E0B3FA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8FC7E2-7F7D-4A02-8995-EAC0468CB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B2457BE-37CE-4474-B7A1-DB09D11DC157}"/>
              </a:ext>
            </a:extLst>
          </p:cNvPr>
          <p:cNvSpPr/>
          <p:nvPr/>
        </p:nvSpPr>
        <p:spPr>
          <a:xfrm>
            <a:off x="3087804" y="3244334"/>
            <a:ext cx="6016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https://www.youtube.com/watch?v=iGmZymBOPds</a:t>
            </a:r>
          </a:p>
        </p:txBody>
      </p:sp>
    </p:spTree>
    <p:extLst>
      <p:ext uri="{BB962C8B-B14F-4D97-AF65-F5344CB8AC3E}">
        <p14:creationId xmlns:p14="http://schemas.microsoft.com/office/powerpoint/2010/main" val="751017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36355C-8B0C-464B-A783-74FD08864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38200"/>
            <a:ext cx="8761413" cy="728480"/>
          </a:xfrm>
        </p:spPr>
        <p:txBody>
          <a:bodyPr/>
          <a:lstStyle/>
          <a:p>
            <a:r>
              <a:rPr lang="cs-CZ" b="1" dirty="0"/>
              <a:t>struktura oka 2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77DC14-9F21-4BC0-A0AE-540E8B52E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b="1" dirty="0"/>
              <a:t>SKLIVEC (CORPUS VITREUM)</a:t>
            </a:r>
            <a:endParaRPr lang="cs-CZ" sz="3600" dirty="0"/>
          </a:p>
          <a:p>
            <a:r>
              <a:rPr lang="cs-CZ" sz="3600" b="1" dirty="0"/>
              <a:t>SÍTNICE</a:t>
            </a:r>
            <a:endParaRPr lang="cs-CZ" sz="3600" dirty="0"/>
          </a:p>
          <a:p>
            <a:r>
              <a:rPr lang="cs-CZ" sz="3600" b="1" dirty="0"/>
              <a:t>CÉVNATKA (CHORIOIDEA)</a:t>
            </a:r>
            <a:endParaRPr lang="cs-CZ" sz="3600" dirty="0"/>
          </a:p>
          <a:p>
            <a:r>
              <a:rPr lang="cs-CZ" sz="3600" b="1" dirty="0"/>
              <a:t>ZRAKOVÝ NERV (NERVIS OPTICUS)</a:t>
            </a:r>
            <a:endParaRPr lang="cs-CZ" sz="36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278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F502E9-B171-4BF7-A5AF-56A876C57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přídatné orgány oka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010640-12D6-48B6-94DB-5383A0C48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674" y="2493780"/>
            <a:ext cx="8761413" cy="3416300"/>
          </a:xfrm>
        </p:spPr>
        <p:txBody>
          <a:bodyPr/>
          <a:lstStyle/>
          <a:p>
            <a:r>
              <a:rPr lang="cs-CZ" sz="3200" b="1" dirty="0"/>
              <a:t>OKOHYBNÉ SVALY</a:t>
            </a:r>
            <a:endParaRPr lang="cs-CZ" sz="3200" dirty="0"/>
          </a:p>
          <a:p>
            <a:r>
              <a:rPr lang="cs-CZ" sz="3200" b="1" dirty="0"/>
              <a:t>SLZNÍ ÚSTROJÍ</a:t>
            </a:r>
            <a:endParaRPr lang="cs-CZ" sz="3200" dirty="0"/>
          </a:p>
          <a:p>
            <a:r>
              <a:rPr lang="cs-CZ" sz="3200" b="1" dirty="0"/>
              <a:t>VÍČKA</a:t>
            </a:r>
            <a:endParaRPr lang="cs-CZ" sz="3200" dirty="0"/>
          </a:p>
          <a:p>
            <a:r>
              <a:rPr lang="cs-CZ" sz="3200" b="1" dirty="0"/>
              <a:t>ŘASY </a:t>
            </a:r>
          </a:p>
          <a:p>
            <a:r>
              <a:rPr lang="cs-CZ" sz="3200" b="1" dirty="0"/>
              <a:t>OBOČÍ</a:t>
            </a:r>
            <a:endParaRPr lang="cs-CZ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4BC0FD07-8186-457A-A9A0-7F5292784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63648" y="2493780"/>
            <a:ext cx="2652713" cy="30241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8635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5444AC-50EE-49FB-A1A1-D082489C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634" y="765040"/>
            <a:ext cx="10198846" cy="728480"/>
          </a:xfrm>
        </p:spPr>
        <p:txBody>
          <a:bodyPr/>
          <a:lstStyle/>
          <a:p>
            <a:r>
              <a:rPr lang="cs-CZ" b="1" cap="all" dirty="0"/>
              <a:t>VYŠETŘENÍ ZRAKU: </a:t>
            </a:r>
            <a:r>
              <a:rPr lang="cs-CZ" b="1" u="sng" dirty="0"/>
              <a:t>Diagnostika medicínská</a:t>
            </a:r>
            <a:br>
              <a:rPr lang="cs-CZ" b="1" u="sng" dirty="0"/>
            </a:br>
            <a:r>
              <a:rPr lang="cs-CZ" sz="3200" b="1" dirty="0"/>
              <a:t>VIDĚNÍ DO DÁLKY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11872FB-209B-490C-B591-A91910D51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914" y="1917700"/>
            <a:ext cx="10625566" cy="4361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/>
              <a:t>         </a:t>
            </a:r>
            <a:r>
              <a:rPr lang="cs-CZ" sz="3600" b="1" dirty="0"/>
              <a:t>d</a:t>
            </a:r>
          </a:p>
          <a:p>
            <a:pPr marL="0" indent="0">
              <a:buNone/>
            </a:pPr>
            <a:r>
              <a:rPr lang="cs-CZ" sz="3600" b="1" dirty="0"/>
              <a:t>V = </a:t>
            </a:r>
          </a:p>
          <a:p>
            <a:pPr marL="0" indent="0">
              <a:buNone/>
            </a:pPr>
            <a:r>
              <a:rPr lang="cs-CZ" sz="3600" b="1" dirty="0"/>
              <a:t>         D</a:t>
            </a:r>
          </a:p>
          <a:p>
            <a:pPr marL="0" indent="0">
              <a:buNone/>
            </a:pPr>
            <a:endParaRPr lang="cs-CZ" sz="3600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9F9365FB-8BCF-4A90-A7BB-A293874317C2}"/>
              </a:ext>
            </a:extLst>
          </p:cNvPr>
          <p:cNvCxnSpPr/>
          <p:nvPr/>
        </p:nvCxnSpPr>
        <p:spPr>
          <a:xfrm>
            <a:off x="1432560" y="2880360"/>
            <a:ext cx="106680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 descr="https://upload.wikimedia.org/wikipedia/commons/e/e7/Snellen06.png">
            <a:extLst>
              <a:ext uri="{FF2B5EF4-FFF2-40B4-BE49-F238E27FC236}">
                <a16:creationId xmlns:a16="http://schemas.microsoft.com/office/drawing/2014/main" id="{E24CA7B4-153E-4866-A5A3-016F29DA0CE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360" y="2218148"/>
            <a:ext cx="3956123" cy="4484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Obrázek 44" descr="Znaky &amp;quot;E&amp;quot; - proč jsou tak důležité?">
            <a:extLst>
              <a:ext uri="{FF2B5EF4-FFF2-40B4-BE49-F238E27FC236}">
                <a16:creationId xmlns:a16="http://schemas.microsoft.com/office/drawing/2014/main" id="{4C52297B-130D-4049-A3F4-A9805FD03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793" y="1281621"/>
            <a:ext cx="3123641" cy="208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Obrázek 45" descr="3B6EA480">
            <a:extLst>
              <a:ext uri="{FF2B5EF4-FFF2-40B4-BE49-F238E27FC236}">
                <a16:creationId xmlns:a16="http://schemas.microsoft.com/office/drawing/2014/main" id="{423C2A34-EB25-4B6B-861B-3429964B2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355" y="3712262"/>
            <a:ext cx="1689284" cy="224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773939B1-C9BC-45D8-BB7C-23B417F90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7120" y="149352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4D622B3-8AFF-4CC8-86DB-99EA31F5D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7120" y="33508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26600F08-2866-4C32-9539-45752B1AD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9152" y="6126922"/>
            <a:ext cx="23317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Pflügerovy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háky</a:t>
            </a:r>
            <a:endParaRPr kumimoji="0" lang="cs-CZ" altLang="cs-CZ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A17A2F7-B318-4BD8-B763-6D427933B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4367" y="207359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273" name="Obrázek 47" descr="69A48137">
            <a:extLst>
              <a:ext uri="{FF2B5EF4-FFF2-40B4-BE49-F238E27FC236}">
                <a16:creationId xmlns:a16="http://schemas.microsoft.com/office/drawing/2014/main" id="{913AC074-A929-4F7B-923B-C7802B482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398" y="3475442"/>
            <a:ext cx="3021602" cy="252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1">
            <a:extLst>
              <a:ext uri="{FF2B5EF4-FFF2-40B4-BE49-F238E27FC236}">
                <a16:creationId xmlns:a16="http://schemas.microsoft.com/office/drawing/2014/main" id="{B00EAC29-A88B-4500-B9DE-CD8611586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6763" y="6184513"/>
            <a:ext cx="911581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Optotyp s LEA symboly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053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59F464-68E1-4147-A8DC-85E86C82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47920"/>
            <a:ext cx="10198846" cy="728480"/>
          </a:xfrm>
        </p:spPr>
        <p:txBody>
          <a:bodyPr/>
          <a:lstStyle/>
          <a:p>
            <a:r>
              <a:rPr lang="cs-CZ" b="1" cap="all" dirty="0"/>
              <a:t>VYŠETŘENÍ ZRAKU: </a:t>
            </a:r>
            <a:r>
              <a:rPr lang="cs-CZ" b="1" u="sng" dirty="0"/>
              <a:t>Diagnostika medicínská</a:t>
            </a:r>
            <a:br>
              <a:rPr lang="cs-CZ" b="1" u="sng" dirty="0"/>
            </a:br>
            <a:r>
              <a:rPr lang="cs-CZ" sz="3200" b="1" dirty="0"/>
              <a:t>VIDĚNÍ DO BLÍZKA</a:t>
            </a:r>
            <a:endParaRPr lang="cs-CZ" dirty="0"/>
          </a:p>
        </p:txBody>
      </p:sp>
      <p:pic>
        <p:nvPicPr>
          <p:cNvPr id="4" name="Zástupný symbol pro obsah 3" descr="Stanovení naturální zrakové ostrosti | Základy metod korekce refrakčních  vad | Lékařská fakulta Masarykovy univerzity">
            <a:extLst>
              <a:ext uri="{FF2B5EF4-FFF2-40B4-BE49-F238E27FC236}">
                <a16:creationId xmlns:a16="http://schemas.microsoft.com/office/drawing/2014/main" id="{76BB1DAD-B911-4A3E-BB04-66D5E02A45C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848" y="2036762"/>
            <a:ext cx="4756954" cy="4821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7427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9913C3-CF07-40DC-B3A8-7C38D5E22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47920"/>
            <a:ext cx="10534126" cy="1307600"/>
          </a:xfrm>
        </p:spPr>
        <p:txBody>
          <a:bodyPr/>
          <a:lstStyle/>
          <a:p>
            <a:r>
              <a:rPr lang="cs-CZ" b="1" cap="all" dirty="0"/>
              <a:t>VYŠETŘENÍ ZRAKU: </a:t>
            </a:r>
            <a:r>
              <a:rPr lang="cs-CZ" b="1" u="sng" dirty="0"/>
              <a:t>Diagnostika medicínská</a:t>
            </a:r>
            <a:br>
              <a:rPr lang="cs-CZ" b="1" u="sng" dirty="0"/>
            </a:br>
            <a:r>
              <a:rPr lang="cs-CZ" b="1" dirty="0"/>
              <a:t>PROSTOROVÉ </a:t>
            </a:r>
            <a:r>
              <a:rPr lang="cs-CZ" sz="3200" b="1" dirty="0"/>
              <a:t>VIDĚNÍ</a:t>
            </a: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FC8D36-8C4E-4E43-A72A-5DB20665D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514" y="2255520"/>
            <a:ext cx="8761413" cy="3416300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1"/>
                </a:solidFill>
              </a:rPr>
              <a:t>perimetr</a:t>
            </a:r>
          </a:p>
        </p:txBody>
      </p:sp>
      <p:pic>
        <p:nvPicPr>
          <p:cNvPr id="16386" name="Picture 2" descr="MUDr. Karolína Skorkovská, Ph.D. PERIMETRIE - PDF Stažení zdarma">
            <a:extLst>
              <a:ext uri="{FF2B5EF4-FFF2-40B4-BE49-F238E27FC236}">
                <a16:creationId xmlns:a16="http://schemas.microsoft.com/office/drawing/2014/main" id="{23A166EE-2496-4BE0-9F5B-D7D14659D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634" y="3699510"/>
            <a:ext cx="8834395" cy="253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887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522D8A-B448-4425-A7F1-77C5A4980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47920"/>
            <a:ext cx="9970246" cy="728480"/>
          </a:xfrm>
        </p:spPr>
        <p:txBody>
          <a:bodyPr/>
          <a:lstStyle/>
          <a:p>
            <a:r>
              <a:rPr lang="cs-CZ" b="1" cap="all" dirty="0"/>
              <a:t>VYŠETŘENÍ ZRAKU: </a:t>
            </a:r>
            <a:r>
              <a:rPr lang="cs-CZ" b="1" u="sng" dirty="0"/>
              <a:t>Diagnostika medicínská</a:t>
            </a:r>
            <a:br>
              <a:rPr lang="cs-CZ" b="1" u="sng" dirty="0"/>
            </a:br>
            <a:r>
              <a:rPr lang="cs-CZ" sz="3200" b="1" dirty="0"/>
              <a:t>barvocit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C6C4765-B9ED-4887-A878-70D422C25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Testy barvocitu: Vidíte barvy takové, jaké opravdu jsou? | CooperVision  Czech Republic">
            <a:extLst>
              <a:ext uri="{FF2B5EF4-FFF2-40B4-BE49-F238E27FC236}">
                <a16:creationId xmlns:a16="http://schemas.microsoft.com/office/drawing/2014/main" id="{17E17896-41B9-4F0E-801D-1CD2ABC1240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670" y="2485707"/>
            <a:ext cx="5810250" cy="40217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92610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847</TotalTime>
  <Words>1138</Words>
  <Application>Microsoft Office PowerPoint</Application>
  <PresentationFormat>Širokoúhlá obrazovka</PresentationFormat>
  <Paragraphs>182</Paragraphs>
  <Slides>38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5" baseType="lpstr">
      <vt:lpstr>Arial</vt:lpstr>
      <vt:lpstr>Calibri</vt:lpstr>
      <vt:lpstr>Century Gothic</vt:lpstr>
      <vt:lpstr>Times New Roman</vt:lpstr>
      <vt:lpstr>Wingdings</vt:lpstr>
      <vt:lpstr>Wingdings 3</vt:lpstr>
      <vt:lpstr>Ion Boardroom</vt:lpstr>
      <vt:lpstr>OFTALMOPEDIE</vt:lpstr>
      <vt:lpstr>Prezentace aplikace PowerPoint</vt:lpstr>
      <vt:lpstr>struktura oka 1</vt:lpstr>
      <vt:lpstr>struktura oka 2</vt:lpstr>
      <vt:lpstr>přídatné orgány oka</vt:lpstr>
      <vt:lpstr>VYŠETŘENÍ ZRAKU: Diagnostika medicínská VIDĚNÍ DO DÁLKY</vt:lpstr>
      <vt:lpstr>VYŠETŘENÍ ZRAKU: Diagnostika medicínská VIDĚNÍ DO BLÍZKA</vt:lpstr>
      <vt:lpstr>VYŠETŘENÍ ZRAKU: Diagnostika medicínská PROSTOROVÉ VIDĚNÍ</vt:lpstr>
      <vt:lpstr>VYŠETŘENÍ ZRAKU: Diagnostika medicínská barvocit</vt:lpstr>
      <vt:lpstr>VYŠETŘENÍ ZRAKU:  Diagnostika speciálně pedagogická </vt:lpstr>
      <vt:lpstr>příčiny zrakového postižení</vt:lpstr>
      <vt:lpstr>ETIOLOGIE</vt:lpstr>
      <vt:lpstr>PODLE DOBY VZNIKU</vt:lpstr>
      <vt:lpstr>Vrozené příčiny zrakového postižení</vt:lpstr>
      <vt:lpstr>Příčiny získaného zrakového postižení</vt:lpstr>
      <vt:lpstr>DŮLEŽITÉ Z OFTALMOLOGIE</vt:lpstr>
      <vt:lpstr>skupiny zrakových poruch</vt:lpstr>
      <vt:lpstr>PORUCHy ZRAKOVÉ OSTROSTI</vt:lpstr>
      <vt:lpstr>Snížení zrakové ostrosti: KRÁTKOZRAKOST (MYOPIE -)</vt:lpstr>
      <vt:lpstr>Prezentace aplikace PowerPoint</vt:lpstr>
      <vt:lpstr>Snížení zrakové ostrosti DALEKOZRAKOST (hypermetropie +)</vt:lpstr>
      <vt:lpstr>hypermetropie</vt:lpstr>
      <vt:lpstr>Snížení zrakové ostrosti ASTIGMATISMUS</vt:lpstr>
      <vt:lpstr>nekorigovaný astigmatismus</vt:lpstr>
      <vt:lpstr>Snížení zrakové ostrosti:  Afakie a pseudoafakie</vt:lpstr>
      <vt:lpstr>Poškození zorného pole</vt:lpstr>
      <vt:lpstr>Prezentace aplikace PowerPoint</vt:lpstr>
      <vt:lpstr>3. okulomotorické poruchy</vt:lpstr>
      <vt:lpstr>obtíže se zpracováním zrakových informací</vt:lpstr>
      <vt:lpstr>PORUCHY BARVOCITU</vt:lpstr>
      <vt:lpstr>Prezentace aplikace PowerPoint</vt:lpstr>
      <vt:lpstr>nejčastěji se vyskytující onemocnění</vt:lpstr>
      <vt:lpstr>KATARAKTA (šedý zákal)</vt:lpstr>
      <vt:lpstr>Prezentace aplikace PowerPoint</vt:lpstr>
      <vt:lpstr>zelený zákal (glaukom)</vt:lpstr>
      <vt:lpstr>Prezentace aplikace PowerPoint</vt:lpstr>
      <vt:lpstr>RETINOPATIE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Marta Kolaříková</dc:creator>
  <cp:lastModifiedBy>Marta Kolaříková</cp:lastModifiedBy>
  <cp:revision>166</cp:revision>
  <dcterms:created xsi:type="dcterms:W3CDTF">2022-02-21T13:49:54Z</dcterms:created>
  <dcterms:modified xsi:type="dcterms:W3CDTF">2024-03-06T20:46:59Z</dcterms:modified>
</cp:coreProperties>
</file>