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9" r:id="rId11"/>
    <p:sldId id="270" r:id="rId12"/>
    <p:sldId id="271" r:id="rId13"/>
    <p:sldId id="273" r:id="rId14"/>
    <p:sldId id="272" r:id="rId15"/>
    <p:sldId id="267" r:id="rId16"/>
    <p:sldId id="268" r:id="rId17"/>
    <p:sldId id="274" r:id="rId18"/>
    <p:sldId id="275" r:id="rId19"/>
    <p:sldId id="276" r:id="rId20"/>
    <p:sldId id="277" r:id="rId21"/>
    <p:sldId id="278" r:id="rId22"/>
    <p:sldId id="279" r:id="rId23"/>
    <p:sldId id="26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75"/>
  </p:normalViewPr>
  <p:slideViewPr>
    <p:cSldViewPr snapToGrid="0" snapToObjects="1">
      <p:cViewPr varScale="1">
        <p:scale>
          <a:sx n="102" d="100"/>
          <a:sy n="102" d="100"/>
        </p:scale>
        <p:origin x="15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4A069-5E56-397E-349C-9F2CEE71A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27DF74-DDE3-2788-3FCA-76252312A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AD2B5D-A85F-236B-ECED-78C2FE16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BC7570-97AB-2AF9-C365-879AE1F0B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F23419-D0C2-2057-5D76-A817CB4B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9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69E3A-E130-3144-56AF-6BF5A6E77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B4A965-2027-84AA-86A5-70A9EF807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85DF27-EBF9-BA62-7E50-2E9143D6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BA14A9-E911-694C-E8D6-0C1E95CA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B5DAF6-3BF6-C25D-90A8-386CEA3A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7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3B07722-8105-9ADE-2C9B-5859AF9FD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4746C9-932C-524A-412D-3A83CB682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37A366-2F13-ED41-C6FE-BDF53FFDE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02F2A9-1B46-6CD6-FB43-A323D501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DCB7FE-A111-876D-68CD-737A1D43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5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46E17-9C94-1005-DC62-B6182A3F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E877DD-6B0B-2559-A2D3-F4BFCDCBC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09FEE6-12A0-0367-A9DC-1FB881F4E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DB7C62-4471-F9A7-00FF-FB5409BC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D1D6CD-3331-BB95-1264-E81094AD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514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5DB16-2792-C4CF-6DCC-DD054B18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184484-B136-155E-3D05-0F9316820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295A35-A53B-1EF0-B7F5-CBBDE12B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110E5C-9A41-07AE-BB27-EC03EEC8D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7E7BA1-25CB-D5E4-32FA-B355725F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7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9D864-5F6A-1CB9-DC2F-D23A37BB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E29F49-F0F8-633E-7DDD-47CD32094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732D91-7CF4-FB9B-B0C2-0213BAA04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2193F7-3A8B-13E9-42F4-FC3883AE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BAE572-46CC-83B3-D6C3-3FB1C720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80FEBB-2701-0D06-BD6A-0C67E07E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FE075-EE14-8EDF-CE97-7E79E27F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D21C19-D35F-AD6A-A420-B6C3835DC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B3127B-0A5C-9200-9E7B-01EA6A2C0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49A9207-A855-4E5D-1492-E1796DBE5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13677D-A4C6-5FA0-491F-BA12F3212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00DCF11-0896-88C4-71B9-91EA3234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03574A1-2F5D-0A76-291A-C2AD2C1A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EF08CEB-AE25-7504-4FC8-B2E9BBC2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5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99709-D809-4FF8-8EA8-D25F311C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B0585B-90F7-028D-94CD-E287CB00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5E5668-7DB7-D5BE-4AB2-230B1A61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DE727E-EAD3-DC7C-986F-592A3DAA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8AF944E-9444-98E9-7CE8-AD1D17C5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3B1A57-FD7E-4109-02EE-B631D4DD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FEB1A9-9683-9467-2C1A-55279EA3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5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3352B-4194-B4FE-78ED-7824D598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D470C-018E-E43A-BCBC-4E5A67B62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237C1D-41E4-8322-E379-B2F15874C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8A45DF-52C7-66A8-D716-03C461C8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2FD0F3-F471-6E3A-7E01-EAFE5F8C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BE08D0-2F88-AA1C-610C-2E3C6E65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CC4F4-7044-98C6-6285-E388114C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9D9A666-D5B6-DAC3-9384-919DE4863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FA10A2-C168-80BF-DB80-63B7F8FC8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55DF3C-16BD-8E54-A12E-304B0493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D064F1-49A4-C8C8-E585-5D23BC14F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043D8E-5813-8D56-1881-7C6C25B6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0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2E74A50-5477-7390-CA19-FBE82E1B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A98AB-C6FE-21AE-9A7F-59ADBFAF0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9226FF-5C44-19D8-E95C-CD48F1321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4/20/2022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CCAA97-782C-5EE4-2FEC-10238FB1B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AF873B-008F-D1BB-4152-A742F3D41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youtube.com/watch?v=AjD8xt1Nx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ex-jesenice.cz/tyfloset6.php?lang=cz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youtu.be/3Ix0kIVWVn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cnn.iprima.cz/vycvik-vodicich-psu-90196?fbclid=IwAR1Sei0sCcOIgQNLCVprBDz1MEF4nIHZiYb7MpMNy37ZsBcvM88lLOfGyG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hIglrFgoq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optikplus.cz/optikplus/eshop/6-1-Lupy-s-osvetlenim/17-2-Coil/5/96-Lupa-bateriova-kapesni-zvetseni-3-0x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hyperlink" Target="http://www.optikplus.cz/optikplus/eshop/7-1-Lupy-bez-osvetleni/0/5/230-Lupa-asfericka-bi-axialni-zvetseni-1-1-1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hyperlink" Target="http://www.optikplus.cz/optikplus/eshop/7-1-Lupy-bez-osvetleni/0/5/226-Lupa-asfericka-polokoulel-zvetseni-1-7-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hyperlink" Target="https://www.youtube.com/watch?v=C1HSIW9FCq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58BDD-8723-AF76-BFE5-5D0A634DF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643468"/>
            <a:ext cx="9966960" cy="3592432"/>
          </a:xfrm>
        </p:spPr>
        <p:txBody>
          <a:bodyPr>
            <a:normAutofit/>
          </a:bodyPr>
          <a:lstStyle/>
          <a:p>
            <a:r>
              <a:rPr lang="cs-CZ" dirty="0"/>
              <a:t>Kompenzační pomůcky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BA25A9-B77A-1D41-384E-F00E3EE03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4913336"/>
            <a:ext cx="10364865" cy="1069848"/>
          </a:xfrm>
        </p:spPr>
        <p:txBody>
          <a:bodyPr>
            <a:normAutofit fontScale="92500"/>
          </a:bodyPr>
          <a:lstStyle/>
          <a:p>
            <a:r>
              <a:rPr lang="cs-CZ" i="1" dirty="0"/>
              <a:t>„Nástroj, přístroj nebo zařízení, speciálně vyrobené nebo speciálně upravené tak, aby svými vlastnostmi a možnostmi použití alespoň částečně kompenzovalo nedostatečnost způsobenou těžkým zrakovým postižením.“ </a:t>
            </a:r>
            <a:r>
              <a:rPr lang="cs-CZ" dirty="0"/>
              <a:t>(Bubeníčková a kol., 2012, s. 9)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4" name="Picture 2" descr="Ilustrační fotografie">
            <a:extLst>
              <a:ext uri="{FF2B5EF4-FFF2-40B4-BE49-F238E27FC236}">
                <a16:creationId xmlns:a16="http://schemas.microsoft.com/office/drawing/2014/main" id="{BE2CCA87-4315-4034-8CA0-7D4DCEDD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937"/>
            <a:ext cx="12192000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29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71E5B-BC2F-4A81-B11C-8EE5F5D8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cs-CZ" dirty="0"/>
              <a:t>Skupina 4: </a:t>
            </a:r>
            <a:r>
              <a:rPr lang="cs-CZ" b="1" dirty="0">
                <a:solidFill>
                  <a:srgbClr val="FF0000"/>
                </a:solidFill>
              </a:rPr>
              <a:t>MOBILNÍ TELEFONY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A60A78-E189-4DCC-9A24-AFB8ED467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51" y="1579725"/>
            <a:ext cx="10515600" cy="482893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MOBILNÍ TELEFON S HLASOVÝM VÝSTUPEM</a:t>
            </a:r>
          </a:p>
          <a:p>
            <a:r>
              <a:rPr lang="cs-CZ" b="1" dirty="0" err="1"/>
              <a:t>screen-reader</a:t>
            </a:r>
            <a:r>
              <a:rPr lang="cs-CZ" b="1" dirty="0"/>
              <a:t> </a:t>
            </a:r>
            <a:r>
              <a:rPr lang="cs-CZ" dirty="0"/>
              <a:t>zpřístupňuje prostředí </a:t>
            </a:r>
            <a:r>
              <a:rPr lang="cs-CZ" b="1" dirty="0"/>
              <a:t>operačního systému telefonu, tyto </a:t>
            </a:r>
            <a:r>
              <a:rPr lang="cs-CZ" dirty="0"/>
              <a:t>hlasové syntéze, která je uživateli předčítá</a:t>
            </a:r>
          </a:p>
          <a:p>
            <a:r>
              <a:rPr lang="cs-CZ" dirty="0"/>
              <a:t>běžné funkce telefonu včetně stavu signálu a baterie, </a:t>
            </a:r>
          </a:p>
          <a:p>
            <a:r>
              <a:rPr lang="cs-CZ" dirty="0"/>
              <a:t>identifikace volajícího, </a:t>
            </a:r>
          </a:p>
          <a:p>
            <a:r>
              <a:rPr lang="cs-CZ" dirty="0"/>
              <a:t>práce s telefonním seznamem, </a:t>
            </a:r>
          </a:p>
          <a:p>
            <a:r>
              <a:rPr lang="cs-CZ" dirty="0"/>
              <a:t>čtení a psaní SMS zpráv, </a:t>
            </a:r>
          </a:p>
          <a:p>
            <a:r>
              <a:rPr lang="cs-CZ" dirty="0"/>
              <a:t>internet</a:t>
            </a:r>
          </a:p>
          <a:p>
            <a:r>
              <a:rPr lang="cs-CZ" dirty="0"/>
              <a:t>mapy</a:t>
            </a:r>
          </a:p>
          <a:p>
            <a:r>
              <a:rPr lang="cs-CZ" dirty="0"/>
              <a:t>nastavení</a:t>
            </a:r>
          </a:p>
          <a:p>
            <a:r>
              <a:rPr lang="cs-CZ" dirty="0"/>
              <a:t>příklad: </a:t>
            </a:r>
            <a:r>
              <a:rPr lang="cs-CZ" dirty="0">
                <a:hlinkClick r:id="rId2"/>
              </a:rPr>
              <a:t>https://www.youtube.com/watch?v=AjD8xt1NxRY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Mobilní telefony s ozvučením a softwarovou lupou</a:t>
            </a:r>
          </a:p>
          <a:p>
            <a:pPr marL="0" indent="0">
              <a:buNone/>
            </a:pPr>
            <a:r>
              <a:rPr lang="cs-CZ" dirty="0"/>
              <a:t>Mobilní telefony pro slabozraké</a:t>
            </a:r>
          </a:p>
        </p:txBody>
      </p:sp>
      <p:pic>
        <p:nvPicPr>
          <p:cNvPr id="10242" name="Picture 2" descr="Nokia E52">
            <a:extLst>
              <a:ext uri="{FF2B5EF4-FFF2-40B4-BE49-F238E27FC236}">
                <a16:creationId xmlns:a16="http://schemas.microsoft.com/office/drawing/2014/main" id="{6A441C32-7857-4BC4-8A80-C0821C0B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613" y="2598655"/>
            <a:ext cx="19907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ligator A300">
            <a:extLst>
              <a:ext uri="{FF2B5EF4-FFF2-40B4-BE49-F238E27FC236}">
                <a16:creationId xmlns:a16="http://schemas.microsoft.com/office/drawing/2014/main" id="{89696D4E-A9CA-45D0-977D-27E132DB1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76" y="3595958"/>
            <a:ext cx="1259814" cy="24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2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5214D-21CA-490D-A524-85E128AD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Skupina 5: </a:t>
            </a:r>
            <a:r>
              <a:rPr lang="cs-CZ" b="1" dirty="0">
                <a:solidFill>
                  <a:srgbClr val="FF0000"/>
                </a:solidFill>
              </a:rPr>
              <a:t>DIGITÁLNÍ ZÁZNAMNÍKY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D387B0-C1BE-4223-AA6A-E3BCD0401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Digitální záznamník Olympus DP 20">
            <a:extLst>
              <a:ext uri="{FF2B5EF4-FFF2-40B4-BE49-F238E27FC236}">
                <a16:creationId xmlns:a16="http://schemas.microsoft.com/office/drawing/2014/main" id="{A67AE645-E618-4E03-836C-2793CFFE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96" y="2491581"/>
            <a:ext cx="3810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4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AF77F-2A3F-419F-BF2D-3C4AAD666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Skupina 6: </a:t>
            </a:r>
            <a:r>
              <a:rPr lang="cs-CZ" b="1" dirty="0">
                <a:solidFill>
                  <a:srgbClr val="FF0000"/>
                </a:solidFill>
              </a:rPr>
              <a:t>POMŮCKY PRO USNADNĚNÍ MOBILITY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D26FE3-4832-47DE-8176-EF58D9263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18" y="921544"/>
            <a:ext cx="7895198" cy="4351338"/>
          </a:xfrm>
        </p:spPr>
        <p:txBody>
          <a:bodyPr/>
          <a:lstStyle/>
          <a:p>
            <a:r>
              <a:rPr lang="cs-CZ" dirty="0"/>
              <a:t>Orientační hole</a:t>
            </a:r>
          </a:p>
          <a:p>
            <a:r>
              <a:rPr lang="cs-CZ" dirty="0"/>
              <a:t>Signalizační hole</a:t>
            </a:r>
          </a:p>
          <a:p>
            <a:r>
              <a:rPr lang="cs-CZ" dirty="0"/>
              <a:t>Povelové vysílače VPN02 a VPN 03/MFA, dálkový ovladač do hole</a:t>
            </a:r>
          </a:p>
          <a:p>
            <a:r>
              <a:rPr lang="cs-CZ" dirty="0"/>
              <a:t>Orientační majáčky pro nevidomé</a:t>
            </a:r>
          </a:p>
          <a:p>
            <a:endParaRPr lang="cs-CZ" dirty="0"/>
          </a:p>
        </p:txBody>
      </p:sp>
      <p:pic>
        <p:nvPicPr>
          <p:cNvPr id="12291" name="Picture 3" descr="Orientační hůl">
            <a:extLst>
              <a:ext uri="{FF2B5EF4-FFF2-40B4-BE49-F238E27FC236}">
                <a16:creationId xmlns:a16="http://schemas.microsoft.com/office/drawing/2014/main" id="{AFE7EB42-0002-43B2-85B1-5EBABA7D2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13" y="921544"/>
            <a:ext cx="3089635" cy="23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Povelové vysílače VPN01 a VPN03">
            <a:extLst>
              <a:ext uri="{FF2B5EF4-FFF2-40B4-BE49-F238E27FC236}">
                <a16:creationId xmlns:a16="http://schemas.microsoft.com/office/drawing/2014/main" id="{C92049BF-F719-4E0D-970C-C2E5CAE8B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8" y="3760787"/>
            <a:ext cx="3415110" cy="27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Orientační zvukový modul">
            <a:extLst>
              <a:ext uri="{FF2B5EF4-FFF2-40B4-BE49-F238E27FC236}">
                <a16:creationId xmlns:a16="http://schemas.microsoft.com/office/drawing/2014/main" id="{063DF058-D9AD-47E7-AF28-2980BFCC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13" y="3755887"/>
            <a:ext cx="2524664" cy="265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VPN02 - fotografie">
            <a:extLst>
              <a:ext uri="{FF2B5EF4-FFF2-40B4-BE49-F238E27FC236}">
                <a16:creationId xmlns:a16="http://schemas.microsoft.com/office/drawing/2014/main" id="{0889C712-D2F4-480D-A531-5EC97FE8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91" y="336867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8832A96-18A7-4FDC-96D0-473AB64B0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2505075"/>
            <a:ext cx="2409825" cy="1847850"/>
          </a:xfrm>
          <a:prstGeom prst="rect">
            <a:avLst/>
          </a:prstGeom>
        </p:spPr>
      </p:pic>
      <p:pic>
        <p:nvPicPr>
          <p:cNvPr id="15" name="Picture 9" descr="640">
            <a:extLst>
              <a:ext uri="{FF2B5EF4-FFF2-40B4-BE49-F238E27FC236}">
                <a16:creationId xmlns:a16="http://schemas.microsoft.com/office/drawing/2014/main" id="{D8D6F7BB-7193-417E-A358-8D375D8A2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61" y="5025629"/>
            <a:ext cx="2676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1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0074D-D181-4B24-818E-9CD7A7EF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VPN 03/MFA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F5C02C-231F-42A0-9E20-D33FD66C7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1656F05-73F1-4BB4-BAC9-69E4FF05148D}"/>
              </a:ext>
            </a:extLst>
          </p:cNvPr>
          <p:cNvSpPr/>
          <p:nvPr/>
        </p:nvSpPr>
        <p:spPr>
          <a:xfrm>
            <a:off x="1567990" y="2154634"/>
            <a:ext cx="91031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Funkce jednotlivých tlačítek je následující: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TL1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- krátký stisk - vyslání povelu pro jednorázovou aktivaci akustického orientačního majáčku</a:t>
            </a:r>
            <a:b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dlouhý stisk (déle než vteřinu) - vyvolání režimu opakované periodické aktivace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ak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 majáčku po dobu jedné minuty s intervalem 3 vteřiny (režim opakování lze kdykoli ukončit stiskem libovolného ze zbývajících tlačítek – TL2, TL3).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TL2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- krátký stisk - potvrzení nástupu nevidomého do vozidla a případné otevření dveří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TL3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 - krátký stisk - vyslání povelu pro dotaz na číslo linky a směr jízdy dopravního prostředku a povelu pro vyvolání doplňkové informace z akustického majáčku.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zdroj: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http://www.apex-jesenice.cz/tyfloset6.php?lang=cz#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7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BB00D-2D70-44B2-AF7B-F0BE626A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Skupina 6: </a:t>
            </a:r>
            <a:r>
              <a:rPr lang="cs-CZ" b="1" dirty="0">
                <a:solidFill>
                  <a:srgbClr val="FF0000"/>
                </a:solidFill>
              </a:rPr>
              <a:t>POMŮCKY PRO USNADNĚNÍ MOBILITY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D0667D-A564-4839-84AD-7F58AF9FA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85668" cy="4351338"/>
          </a:xfrm>
        </p:spPr>
        <p:txBody>
          <a:bodyPr>
            <a:normAutofit/>
          </a:bodyPr>
          <a:lstStyle/>
          <a:p>
            <a:r>
              <a:rPr lang="cs-CZ" b="1" dirty="0"/>
              <a:t>Ultrazvukové vyhledávače překážek</a:t>
            </a:r>
          </a:p>
          <a:p>
            <a:pPr lvl="1"/>
            <a:r>
              <a:rPr lang="cs-CZ" b="1" dirty="0"/>
              <a:t>ultrazvukový vyhledávač překážek RAY</a:t>
            </a:r>
          </a:p>
          <a:p>
            <a:pPr lvl="1"/>
            <a:r>
              <a:rPr lang="cs-CZ" dirty="0"/>
              <a:t>držení v ruce, sonary v přední části detekují překážky na 2,5 metru až 15 cm, vibrace či zvuk se s přiblížením zvyšuje.</a:t>
            </a:r>
          </a:p>
          <a:p>
            <a:pPr lvl="1"/>
            <a:r>
              <a:rPr lang="cs-CZ" b="1" dirty="0"/>
              <a:t>ultrazvukové brýle</a:t>
            </a:r>
          </a:p>
          <a:p>
            <a:pPr lvl="1"/>
            <a:r>
              <a:rPr lang="cs-CZ" dirty="0"/>
              <a:t>detekují překážky na 3 metry ve výši hlavy a prsou, překážku signalizují vibrací, která se s přiblížením zvyšuje</a:t>
            </a:r>
          </a:p>
          <a:p>
            <a:pPr lvl="1"/>
            <a:r>
              <a:rPr lang="pt-BR" b="1" dirty="0"/>
              <a:t>Brýle pro nevidomé OrCam MyEye 2.0</a:t>
            </a:r>
          </a:p>
          <a:p>
            <a:pPr lvl="1"/>
            <a:r>
              <a:rPr lang="cs-CZ" b="1" dirty="0">
                <a:hlinkClick r:id="rId2"/>
              </a:rPr>
              <a:t>https://youtu.be/3Ix0kIVWVn4</a:t>
            </a:r>
            <a:endParaRPr lang="cs-CZ" b="1" dirty="0"/>
          </a:p>
          <a:p>
            <a:pPr marL="457200" lvl="1" indent="0">
              <a:buNone/>
            </a:pPr>
            <a:endParaRPr lang="cs-CZ" b="1" dirty="0"/>
          </a:p>
          <a:p>
            <a:pPr lvl="1"/>
            <a:endParaRPr lang="cs-CZ" b="1" dirty="0"/>
          </a:p>
          <a:p>
            <a:endParaRPr lang="cs-CZ" b="1" dirty="0"/>
          </a:p>
        </p:txBody>
      </p:sp>
      <p:pic>
        <p:nvPicPr>
          <p:cNvPr id="13316" name="Picture 4" descr="Doplňky k vodicímu psovi">
            <a:extLst>
              <a:ext uri="{FF2B5EF4-FFF2-40B4-BE49-F238E27FC236}">
                <a16:creationId xmlns:a16="http://schemas.microsoft.com/office/drawing/2014/main" id="{42B92190-3AF9-49A9-8D96-622CE79EE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69" y="4415917"/>
            <a:ext cx="2901100" cy="217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Na obrázku pomůcky Ray a Sunu Band">
            <a:extLst>
              <a:ext uri="{FF2B5EF4-FFF2-40B4-BE49-F238E27FC236}">
                <a16:creationId xmlns:a16="http://schemas.microsoft.com/office/drawing/2014/main" id="{E658B74B-9A8A-49A9-8789-5EB527A6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09" y="1141052"/>
            <a:ext cx="3491060" cy="261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0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65F18-1BA0-4D21-B54D-C5C04F35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F81A35-34F4-44B9-B397-3B413E47E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Vodicí pes</a:t>
            </a:r>
          </a:p>
          <a:p>
            <a:r>
              <a:rPr lang="cs-CZ" sz="1800" dirty="0">
                <a:hlinkClick r:id="rId2"/>
              </a:rPr>
              <a:t>https://cnn.iprima.cz/vycvik-vodicich-psu-90196?fbclid=IwAR1Sei0sCcOIgQNLCVprBDz1MEF4nIHZiYb7MpMNy37ZsBcvM88lLOfGyGQ</a:t>
            </a:r>
            <a:endParaRPr lang="cs-CZ" sz="1800" dirty="0"/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8FDC1-F531-4A35-B653-8B1148BE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3141663"/>
            <a:ext cx="5327650" cy="34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30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440FF-5DA7-4F52-9FA0-16C12CFD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Skupina 7: </a:t>
            </a:r>
            <a:r>
              <a:rPr lang="cs-CZ" sz="4000" b="1" dirty="0">
                <a:solidFill>
                  <a:srgbClr val="FF0000"/>
                </a:solidFill>
              </a:rPr>
              <a:t>POMŮCKY PRO ZÁPIS BRAILLOVA PÍSMA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B4DDAA-B83E-45DB-8167-B92CB3F16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Psací stroje pro nevidomé</a:t>
            </a:r>
          </a:p>
          <a:p>
            <a:r>
              <a:rPr lang="cs-CZ" dirty="0"/>
              <a:t>Tabulky na psaní Braillova písma</a:t>
            </a:r>
          </a:p>
          <a:p>
            <a:r>
              <a:rPr lang="cs-CZ" dirty="0" err="1"/>
              <a:t>Dymokleště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4338" name="Picture 2" descr="Slepecký psací stroj Tatrapoint">
            <a:extLst>
              <a:ext uri="{FF2B5EF4-FFF2-40B4-BE49-F238E27FC236}">
                <a16:creationId xmlns:a16="http://schemas.microsoft.com/office/drawing/2014/main" id="{51A2AA49-C5BB-4830-8B18-3150446AE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37" y="1603343"/>
            <a:ext cx="2721008" cy="217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Tabulka pro zápis Braillova písma a bodátko">
            <a:extLst>
              <a:ext uri="{FF2B5EF4-FFF2-40B4-BE49-F238E27FC236}">
                <a16:creationId xmlns:a16="http://schemas.microsoft.com/office/drawing/2014/main" id="{99FBC2C6-535C-4617-8222-0B26F4F6F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37" y="4241497"/>
            <a:ext cx="2721008" cy="20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Dymokleště">
            <a:extLst>
              <a:ext uri="{FF2B5EF4-FFF2-40B4-BE49-F238E27FC236}">
                <a16:creationId xmlns:a16="http://schemas.microsoft.com/office/drawing/2014/main" id="{E3E5046E-24F4-4DB4-8457-5AD508AC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7" y="4001294"/>
            <a:ext cx="2851199" cy="228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Pomůcky pro výuku Braillova písma">
            <a:extLst>
              <a:ext uri="{FF2B5EF4-FFF2-40B4-BE49-F238E27FC236}">
                <a16:creationId xmlns:a16="http://schemas.microsoft.com/office/drawing/2014/main" id="{B4C3D455-8086-475D-861B-A79BF4A7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27" y="3160312"/>
            <a:ext cx="3375071" cy="312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5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CC347-E369-41D7-9B25-AC46B7D1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73" y="365125"/>
            <a:ext cx="11067854" cy="1325563"/>
          </a:xfrm>
        </p:spPr>
        <p:txBody>
          <a:bodyPr>
            <a:normAutofit/>
          </a:bodyPr>
          <a:lstStyle/>
          <a:p>
            <a:r>
              <a:rPr lang="cs-CZ" sz="3600" dirty="0"/>
              <a:t>Skupina 8: </a:t>
            </a:r>
            <a:r>
              <a:rPr lang="cs-CZ" sz="3600" b="1" dirty="0">
                <a:solidFill>
                  <a:srgbClr val="FF0000"/>
                </a:solidFill>
              </a:rPr>
              <a:t>HODINKY A DALŠÍ POMŮCKY PRO MĚŘENÍ ČASU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EA545A-10B9-4ACE-BB60-428B66A7F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92" y="1156320"/>
            <a:ext cx="10515600" cy="5244479"/>
          </a:xfrm>
        </p:spPr>
        <p:txBody>
          <a:bodyPr/>
          <a:lstStyle/>
          <a:p>
            <a:r>
              <a:rPr lang="cs-CZ" dirty="0"/>
              <a:t>Hodinky s hmatovým či hlasovým výstupem a hodiny pro slabozraké</a:t>
            </a:r>
          </a:p>
          <a:p>
            <a:r>
              <a:rPr lang="cs-CZ" dirty="0"/>
              <a:t>Minutníky digitální a hmatové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6386" name="Picture 2" descr="Hmatové a hlasové hodinky">
            <a:extLst>
              <a:ext uri="{FF2B5EF4-FFF2-40B4-BE49-F238E27FC236}">
                <a16:creationId xmlns:a16="http://schemas.microsoft.com/office/drawing/2014/main" id="{FF6FE46C-796E-4A10-A5FD-EC1B284E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81883"/>
            <a:ext cx="3289585" cy="246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Minutníky">
            <a:extLst>
              <a:ext uri="{FF2B5EF4-FFF2-40B4-BE49-F238E27FC236}">
                <a16:creationId xmlns:a16="http://schemas.microsoft.com/office/drawing/2014/main" id="{A6EBA53D-63CB-4676-AFD9-74FE25F2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92" y="2481883"/>
            <a:ext cx="3810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679">
            <a:extLst>
              <a:ext uri="{FF2B5EF4-FFF2-40B4-BE49-F238E27FC236}">
                <a16:creationId xmlns:a16="http://schemas.microsoft.com/office/drawing/2014/main" id="{B9D5ACF5-0C6F-4910-9D72-6BE4F47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82" y="5073191"/>
            <a:ext cx="21621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968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945D02-6A75-4E71-BA9D-B75F966F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Skupina 9: </a:t>
            </a:r>
            <a:r>
              <a:rPr lang="cs-CZ" b="1" dirty="0">
                <a:solidFill>
                  <a:srgbClr val="FF0000"/>
                </a:solidFill>
              </a:rPr>
              <a:t>MĚŘICÍ PŘÍSTROJE S HLASOVÝM NEBO HMATOVÝM VÝSTUPEM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99ABFB-A173-422E-B714-DDB4A418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65" y="1825624"/>
            <a:ext cx="10515600" cy="4876833"/>
          </a:xfrm>
        </p:spPr>
        <p:txBody>
          <a:bodyPr>
            <a:normAutofit/>
          </a:bodyPr>
          <a:lstStyle/>
          <a:p>
            <a:r>
              <a:rPr lang="cs-CZ" b="1" dirty="0"/>
              <a:t>Pomůcky pro </a:t>
            </a:r>
            <a:r>
              <a:rPr lang="cs-CZ" b="1" dirty="0" err="1"/>
              <a:t>selfmonitoring</a:t>
            </a:r>
            <a:endParaRPr lang="cs-CZ" b="1" dirty="0"/>
          </a:p>
          <a:p>
            <a:pPr lvl="1"/>
            <a:r>
              <a:rPr lang="cs-CZ" dirty="0"/>
              <a:t>Měřič krevního tlaku a glukózy</a:t>
            </a:r>
          </a:p>
          <a:p>
            <a:pPr lvl="1"/>
            <a:r>
              <a:rPr lang="cs-CZ" dirty="0"/>
              <a:t>Teploměry</a:t>
            </a:r>
          </a:p>
          <a:p>
            <a:pPr lvl="1"/>
            <a:r>
              <a:rPr lang="cs-CZ" dirty="0"/>
              <a:t>osobní váhy</a:t>
            </a:r>
          </a:p>
          <a:p>
            <a:r>
              <a:rPr lang="cs-CZ" b="1" dirty="0"/>
              <a:t>Pomůcky do kuchyně</a:t>
            </a:r>
          </a:p>
          <a:p>
            <a:pPr lvl="1"/>
            <a:r>
              <a:rPr lang="cs-CZ" dirty="0"/>
              <a:t>Kuchyňské váhy</a:t>
            </a:r>
          </a:p>
          <a:p>
            <a:pPr lvl="1"/>
            <a:r>
              <a:rPr lang="cs-CZ" dirty="0"/>
              <a:t>odměrka s hlasovým výstupem</a:t>
            </a:r>
          </a:p>
          <a:p>
            <a:pPr lvl="1"/>
            <a:r>
              <a:rPr lang="cs-CZ" dirty="0"/>
              <a:t>hmatová odměrka</a:t>
            </a:r>
          </a:p>
          <a:p>
            <a:r>
              <a:rPr lang="cs-CZ" b="1" dirty="0"/>
              <a:t>Pomůcky pro ruční práce</a:t>
            </a:r>
          </a:p>
          <a:p>
            <a:pPr lvl="1"/>
            <a:r>
              <a:rPr lang="cs-CZ" dirty="0"/>
              <a:t>Skládací a svinovací metry</a:t>
            </a:r>
          </a:p>
          <a:p>
            <a:pPr lvl="1"/>
            <a:r>
              <a:rPr lang="cs-CZ" dirty="0"/>
              <a:t>Vodováha 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17410" name="Picture 2" descr="Hmatová odměrka">
            <a:extLst>
              <a:ext uri="{FF2B5EF4-FFF2-40B4-BE49-F238E27FC236}">
                <a16:creationId xmlns:a16="http://schemas.microsoft.com/office/drawing/2014/main" id="{A0DD00C9-C1A0-47E0-BC91-FC3F4E23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93" y="4206718"/>
            <a:ext cx="2875961" cy="215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Kuchyňská váha">
            <a:extLst>
              <a:ext uri="{FF2B5EF4-FFF2-40B4-BE49-F238E27FC236}">
                <a16:creationId xmlns:a16="http://schemas.microsoft.com/office/drawing/2014/main" id="{5C64330F-6579-446F-AD99-F5C363B84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89" y="4224975"/>
            <a:ext cx="2875961" cy="215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Metry">
            <a:extLst>
              <a:ext uri="{FF2B5EF4-FFF2-40B4-BE49-F238E27FC236}">
                <a16:creationId xmlns:a16="http://schemas.microsoft.com/office/drawing/2014/main" id="{EC5547BB-E1A5-46E0-B97E-2E6A41731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857" y="890702"/>
            <a:ext cx="2100293" cy="171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Vodováha">
            <a:extLst>
              <a:ext uri="{FF2B5EF4-FFF2-40B4-BE49-F238E27FC236}">
                <a16:creationId xmlns:a16="http://schemas.microsoft.com/office/drawing/2014/main" id="{38CB73F5-6702-4ADC-9B80-2B8E66FA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10" y="899662"/>
            <a:ext cx="2166547" cy="171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ěřič krevního tlaku, glukometr, teploměr, osobní váha">
            <a:extLst>
              <a:ext uri="{FF2B5EF4-FFF2-40B4-BE49-F238E27FC236}">
                <a16:creationId xmlns:a16="http://schemas.microsoft.com/office/drawing/2014/main" id="{6F1EDB88-AE0E-4035-861F-B9278FF4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14" y="1749195"/>
            <a:ext cx="2567895" cy="21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7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6E06E-D376-4A7E-8FF2-4BF785DC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67" y="365126"/>
            <a:ext cx="11274458" cy="91692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Skupina 10: </a:t>
            </a:r>
            <a:r>
              <a:rPr lang="cs-CZ" sz="3600" b="1" dirty="0">
                <a:solidFill>
                  <a:srgbClr val="FF0000"/>
                </a:solidFill>
              </a:rPr>
              <a:t>DROBNÉ POMŮCKY DENNÍ POTŘEBY / PRO DOMÁCNOST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78DB7A-DA3F-4C5F-88B6-6FDB217CD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71" y="1128041"/>
            <a:ext cx="11274458" cy="5263332"/>
          </a:xfrm>
        </p:spPr>
        <p:txBody>
          <a:bodyPr/>
          <a:lstStyle/>
          <a:p>
            <a:r>
              <a:rPr lang="cs-CZ" b="1" dirty="0"/>
              <a:t>dávkovače</a:t>
            </a:r>
          </a:p>
          <a:p>
            <a:r>
              <a:rPr lang="cs-CZ" b="1" dirty="0"/>
              <a:t>oddělovač žloutku</a:t>
            </a:r>
          </a:p>
          <a:p>
            <a:r>
              <a:rPr lang="cs-CZ" b="1" dirty="0"/>
              <a:t>držák na cibuli</a:t>
            </a:r>
          </a:p>
          <a:p>
            <a:r>
              <a:rPr lang="cs-CZ" dirty="0"/>
              <a:t>Indikátory hladiny, světla a barev</a:t>
            </a:r>
          </a:p>
          <a:p>
            <a:endParaRPr lang="cs-CZ" b="1" dirty="0"/>
          </a:p>
        </p:txBody>
      </p:sp>
      <p:pic>
        <p:nvPicPr>
          <p:cNvPr id="18434" name="Picture 2" descr="Navlékače jehel">
            <a:extLst>
              <a:ext uri="{FF2B5EF4-FFF2-40B4-BE49-F238E27FC236}">
                <a16:creationId xmlns:a16="http://schemas.microsoft.com/office/drawing/2014/main" id="{54BDB535-B01D-44A8-8299-656115771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404" y="97920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ndikátor barev">
            <a:extLst>
              <a:ext uri="{FF2B5EF4-FFF2-40B4-BE49-F238E27FC236}">
                <a16:creationId xmlns:a16="http://schemas.microsoft.com/office/drawing/2014/main" id="{EC782A09-58F4-4227-97B5-4A650EBA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4785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rníčky pro slabozraké">
            <a:extLst>
              <a:ext uri="{FF2B5EF4-FFF2-40B4-BE49-F238E27FC236}">
                <a16:creationId xmlns:a16="http://schemas.microsoft.com/office/drawing/2014/main" id="{D9B1A2AD-5C52-4816-B187-B01FA1F8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30" y="3210023"/>
            <a:ext cx="3810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Indikátor hladiny">
            <a:extLst>
              <a:ext uri="{FF2B5EF4-FFF2-40B4-BE49-F238E27FC236}">
                <a16:creationId xmlns:a16="http://schemas.microsoft.com/office/drawing/2014/main" id="{967E61EF-46AC-4407-A85B-A50508C81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404" y="398554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81">
            <a:extLst>
              <a:ext uri="{FF2B5EF4-FFF2-40B4-BE49-F238E27FC236}">
                <a16:creationId xmlns:a16="http://schemas.microsoft.com/office/drawing/2014/main" id="{5C5004EF-D15C-4C8C-A752-D72945ED9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89" y="823554"/>
            <a:ext cx="2449398" cy="174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45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1EA3A0-20FD-F861-C4BC-BF1D32C1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48" y="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5400" dirty="0"/>
              <a:t>Skupina 1: </a:t>
            </a:r>
            <a:r>
              <a:rPr lang="cs-CZ" sz="5400" b="1" dirty="0">
                <a:solidFill>
                  <a:srgbClr val="FF0000"/>
                </a:solidFill>
              </a:rPr>
              <a:t>OPTICKÉ 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C02696-C37F-6CDD-AC1C-A4F60C67A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95" y="988660"/>
            <a:ext cx="9849751" cy="4585410"/>
          </a:xfrm>
        </p:spPr>
        <p:txBody>
          <a:bodyPr anchor="ctr">
            <a:normAutofit/>
          </a:bodyPr>
          <a:lstStyle/>
          <a:p>
            <a:pPr fontAlgn="base"/>
            <a:r>
              <a:rPr lang="cs-CZ" dirty="0"/>
              <a:t>Lupy stojánkové bez osvětlení</a:t>
            </a:r>
          </a:p>
          <a:p>
            <a:pPr fontAlgn="base"/>
            <a:r>
              <a:rPr lang="cs-CZ" dirty="0"/>
              <a:t>Lupy stojánkové s osvětlením</a:t>
            </a:r>
          </a:p>
          <a:p>
            <a:pPr fontAlgn="base"/>
            <a:r>
              <a:rPr lang="cs-CZ" dirty="0"/>
              <a:t>Lupy stojanové s kloubovým a tvarovatelným ramenem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6" name="Picture 2" descr="Lupa stojánková bez osvětlení - D 303 - LS 04 TOP/S 110">
            <a:extLst>
              <a:ext uri="{FF2B5EF4-FFF2-40B4-BE49-F238E27FC236}">
                <a16:creationId xmlns:a16="http://schemas.microsoft.com/office/drawing/2014/main" id="{E5CB3C56-CBAF-AA45-2CE7-29201A80C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398" y="283139"/>
            <a:ext cx="2389188" cy="23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upa stojánková bez osvětlení">
            <a:extLst>
              <a:ext uri="{FF2B5EF4-FFF2-40B4-BE49-F238E27FC236}">
                <a16:creationId xmlns:a16="http://schemas.microsoft.com/office/drawing/2014/main" id="{65EA3563-8412-45CB-B7BF-F7E0A132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74" y="1415412"/>
            <a:ext cx="2290313" cy="171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upa stojánková s osvětlením">
            <a:extLst>
              <a:ext uri="{FF2B5EF4-FFF2-40B4-BE49-F238E27FC236}">
                <a16:creationId xmlns:a16="http://schemas.microsoft.com/office/drawing/2014/main" id="{BB94F1E6-0814-4470-ABD1-E489228D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491" y="3008052"/>
            <a:ext cx="2290313" cy="171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tické pomůcky | Kompenzační pomůcky pro uživatele se zrakovým postižením">
            <a:extLst>
              <a:ext uri="{FF2B5EF4-FFF2-40B4-BE49-F238E27FC236}">
                <a16:creationId xmlns:a16="http://schemas.microsoft.com/office/drawing/2014/main" id="{3ED94521-4AEB-41D9-8702-B41C10135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52" y="414904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upa stojanová s ohebným ramenem">
            <a:extLst>
              <a:ext uri="{FF2B5EF4-FFF2-40B4-BE49-F238E27FC236}">
                <a16:creationId xmlns:a16="http://schemas.microsoft.com/office/drawing/2014/main" id="{81A0AFA6-5B35-4DDF-B106-71BFABAA7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99" y="4149049"/>
            <a:ext cx="2463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elupy.cz/App_Firma/Data/skupiny_pic/lupy_s_podstavcem.jpg">
            <a:extLst>
              <a:ext uri="{FF2B5EF4-FFF2-40B4-BE49-F238E27FC236}">
                <a16:creationId xmlns:a16="http://schemas.microsoft.com/office/drawing/2014/main" id="{22F37F1C-5808-4130-9F93-BA449773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71" y="3860450"/>
            <a:ext cx="1667447" cy="222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56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A2300-D9CB-4FA1-BB16-427E7B8B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Skupina 10: </a:t>
            </a:r>
            <a:r>
              <a:rPr lang="cs-CZ" b="1" dirty="0">
                <a:solidFill>
                  <a:srgbClr val="FF0000"/>
                </a:solidFill>
              </a:rPr>
              <a:t>DROBNÉ POMŮCKY DENNÍ POTŘEBY / PRO DOMÁCNOST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982728-DDB3-4207-A862-67DDE507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673" y="1825625"/>
            <a:ext cx="10515600" cy="4351338"/>
          </a:xfrm>
        </p:spPr>
        <p:txBody>
          <a:bodyPr/>
          <a:lstStyle/>
          <a:p>
            <a:r>
              <a:rPr lang="cs-CZ" dirty="0" err="1"/>
              <a:t>Rozlišovače</a:t>
            </a:r>
            <a:r>
              <a:rPr lang="cs-CZ" dirty="0"/>
              <a:t> (klíče, ponožky, bankovky)</a:t>
            </a:r>
          </a:p>
          <a:p>
            <a:r>
              <a:rPr lang="cs-CZ" dirty="0"/>
              <a:t>Zásobníky (na mince, zásobníky na léky)</a:t>
            </a:r>
          </a:p>
          <a:p>
            <a:r>
              <a:rPr lang="pl-PL" dirty="0"/>
              <a:t>Šablony a rámy na psaní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9458" name="Picture 2" descr="Rozlišovače klíčů">
            <a:extLst>
              <a:ext uri="{FF2B5EF4-FFF2-40B4-BE49-F238E27FC236}">
                <a16:creationId xmlns:a16="http://schemas.microsoft.com/office/drawing/2014/main" id="{08FDCB6E-272D-4ED5-B9FF-A48280EE0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778" y="1162844"/>
            <a:ext cx="2335491" cy="17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ozlišovač bankovek">
            <a:extLst>
              <a:ext uri="{FF2B5EF4-FFF2-40B4-BE49-F238E27FC236}">
                <a16:creationId xmlns:a16="http://schemas.microsoft.com/office/drawing/2014/main" id="{F188404E-146E-48A9-87AC-AA7FF006C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00" y="3110943"/>
            <a:ext cx="2641646" cy="220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Párovač ponožek">
            <a:extLst>
              <a:ext uri="{FF2B5EF4-FFF2-40B4-BE49-F238E27FC236}">
                <a16:creationId xmlns:a16="http://schemas.microsoft.com/office/drawing/2014/main" id="{0A0A8F6B-AD38-4682-984C-B5E1A0FC0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05" y="4752877"/>
            <a:ext cx="2486320" cy="1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pomucky.blindfriendly.cz/img/75-penezenka-tb.jpg">
            <a:extLst>
              <a:ext uri="{FF2B5EF4-FFF2-40B4-BE49-F238E27FC236}">
                <a16:creationId xmlns:a16="http://schemas.microsoft.com/office/drawing/2014/main" id="{9E67877B-7989-480F-B8C4-854DB39DF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07" y="2969087"/>
            <a:ext cx="1936532" cy="145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Šablony (řádková, podpisová, na psaní adresy)">
            <a:extLst>
              <a:ext uri="{FF2B5EF4-FFF2-40B4-BE49-F238E27FC236}">
                <a16:creationId xmlns:a16="http://schemas.microsoft.com/office/drawing/2014/main" id="{7A028360-BB0E-4AC2-87AF-015D7B9F8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7" y="3552527"/>
            <a:ext cx="3200933" cy="24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662">
            <a:extLst>
              <a:ext uri="{FF2B5EF4-FFF2-40B4-BE49-F238E27FC236}">
                <a16:creationId xmlns:a16="http://schemas.microsoft.com/office/drawing/2014/main" id="{343390FD-8E15-4E85-8E12-AAD0081CC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50" y="1384971"/>
            <a:ext cx="21621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87">
            <a:extLst>
              <a:ext uri="{FF2B5EF4-FFF2-40B4-BE49-F238E27FC236}">
                <a16:creationId xmlns:a16="http://schemas.microsoft.com/office/drawing/2014/main" id="{CED35AA9-0F65-482E-876A-A6F2299E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797425"/>
            <a:ext cx="2076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378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173650-A36C-452A-9230-6B5B9D45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6707" cy="1325563"/>
          </a:xfrm>
        </p:spPr>
        <p:txBody>
          <a:bodyPr>
            <a:normAutofit/>
          </a:bodyPr>
          <a:lstStyle/>
          <a:p>
            <a:r>
              <a:rPr lang="cs-CZ" dirty="0"/>
              <a:t>Skupina 11: </a:t>
            </a:r>
            <a:r>
              <a:rPr lang="cs-CZ" b="1" dirty="0">
                <a:solidFill>
                  <a:srgbClr val="FF0000"/>
                </a:solidFill>
              </a:rPr>
              <a:t>HRAČKY, HRY, POMŮCKY PRO VOLNÝ ČAS A SPORT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E7F9DD-DC9C-4CC2-983A-5C0650717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627990"/>
            <a:ext cx="10515600" cy="4351338"/>
          </a:xfrm>
        </p:spPr>
        <p:txBody>
          <a:bodyPr/>
          <a:lstStyle/>
          <a:p>
            <a:r>
              <a:rPr lang="cs-CZ" b="1" dirty="0"/>
              <a:t>stolní hry (</a:t>
            </a:r>
            <a:r>
              <a:rPr lang="cs-CZ" dirty="0"/>
              <a:t>Člověče, nezlob se, Scrabble, Šachy, Mlýn, Ovčinec, pexeso)</a:t>
            </a:r>
          </a:p>
          <a:p>
            <a:r>
              <a:rPr lang="cs-CZ" b="1" dirty="0"/>
              <a:t>karetní hry</a:t>
            </a:r>
            <a:r>
              <a:rPr lang="cs-CZ" dirty="0"/>
              <a:t> (Kanasta, Mariáš)</a:t>
            </a:r>
          </a:p>
          <a:p>
            <a:r>
              <a:rPr lang="cs-CZ" b="1" dirty="0"/>
              <a:t>hlavolamy</a:t>
            </a:r>
            <a:r>
              <a:rPr lang="cs-CZ" dirty="0"/>
              <a:t> nebo </a:t>
            </a:r>
            <a:r>
              <a:rPr lang="cs-CZ" b="1" dirty="0" err="1"/>
              <a:t>hmatolamy</a:t>
            </a:r>
            <a:endParaRPr lang="cs-CZ" b="1" dirty="0"/>
          </a:p>
          <a:p>
            <a:r>
              <a:rPr lang="cs-CZ" b="1" dirty="0"/>
              <a:t>Hmatové knížky</a:t>
            </a:r>
            <a:r>
              <a:rPr lang="cs-CZ" dirty="0"/>
              <a:t> </a:t>
            </a:r>
          </a:p>
          <a:p>
            <a:r>
              <a:rPr lang="cs-CZ" b="1" dirty="0"/>
              <a:t>počítačové hry</a:t>
            </a:r>
          </a:p>
          <a:p>
            <a:r>
              <a:rPr lang="cs-CZ" b="1" dirty="0"/>
              <a:t>Tandemové kolo</a:t>
            </a:r>
            <a:endParaRPr lang="cs-CZ" dirty="0"/>
          </a:p>
        </p:txBody>
      </p:sp>
      <p:pic>
        <p:nvPicPr>
          <p:cNvPr id="20482" name="Picture 2" descr="Dvoukolo pro nevidomé">
            <a:extLst>
              <a:ext uri="{FF2B5EF4-FFF2-40B4-BE49-F238E27FC236}">
                <a16:creationId xmlns:a16="http://schemas.microsoft.com/office/drawing/2014/main" id="{F8160F1B-0B98-48FB-AE62-43B1EF107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5" y="4898992"/>
            <a:ext cx="2612011" cy="19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ra Scrabble hmatová">
            <a:extLst>
              <a:ext uri="{FF2B5EF4-FFF2-40B4-BE49-F238E27FC236}">
                <a16:creationId xmlns:a16="http://schemas.microsoft.com/office/drawing/2014/main" id="{D92638ED-DEB8-4DAD-9E66-2DDFFC03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656" y="237977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ra Šachy">
            <a:extLst>
              <a:ext uri="{FF2B5EF4-FFF2-40B4-BE49-F238E27FC236}">
                <a16:creationId xmlns:a16="http://schemas.microsoft.com/office/drawing/2014/main" id="{ACAE7A98-C15C-4D06-8B7C-D058A4CAA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434986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ra Člověče, nezlob se dřevěné">
            <a:extLst>
              <a:ext uri="{FF2B5EF4-FFF2-40B4-BE49-F238E27FC236}">
                <a16:creationId xmlns:a16="http://schemas.microsoft.com/office/drawing/2014/main" id="{6862D1F9-83D3-4F55-899A-B7679E63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34986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Slyším, tedy čtu | Slyším, tedy čtu – audioknihy pro nevidomé">
            <a:extLst>
              <a:ext uri="{FF2B5EF4-FFF2-40B4-BE49-F238E27FC236}">
                <a16:creationId xmlns:a16="http://schemas.microsoft.com/office/drawing/2014/main" id="{0A44D461-A762-4B88-9040-DF8A738FA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2" y="5715000"/>
            <a:ext cx="39909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170">
            <a:extLst>
              <a:ext uri="{FF2B5EF4-FFF2-40B4-BE49-F238E27FC236}">
                <a16:creationId xmlns:a16="http://schemas.microsoft.com/office/drawing/2014/main" id="{DA8F5BDF-F392-42BA-83AF-0AE421E21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43" y="2128053"/>
            <a:ext cx="22383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158">
            <a:extLst>
              <a:ext uri="{FF2B5EF4-FFF2-40B4-BE49-F238E27FC236}">
                <a16:creationId xmlns:a16="http://schemas.microsoft.com/office/drawing/2014/main" id="{F7C6EBCC-E46F-46EA-8AD6-34583EBE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83" y="343891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803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D7DB5-E675-4805-9CDF-CBDFB1EB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Skupina 12: </a:t>
            </a:r>
            <a:r>
              <a:rPr lang="cs-CZ" b="1" dirty="0">
                <a:solidFill>
                  <a:srgbClr val="FF0000"/>
                </a:solidFill>
              </a:rPr>
              <a:t>ŠKOLNÍ POMŮCKY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DBCEF3-D142-42C6-922A-6D8EA0921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72" y="1253331"/>
            <a:ext cx="10515600" cy="4351338"/>
          </a:xfrm>
        </p:spPr>
        <p:txBody>
          <a:bodyPr/>
          <a:lstStyle/>
          <a:p>
            <a:r>
              <a:rPr lang="cs-CZ" dirty="0"/>
              <a:t>pomůcky pro zápis Braillova písma, lupy, kalkulačky, výpočetní techniku, diktafony</a:t>
            </a:r>
          </a:p>
          <a:p>
            <a:r>
              <a:rPr lang="cs-CZ" b="1" dirty="0"/>
              <a:t>Rýsovací kolečko, pravítko a kružítko</a:t>
            </a:r>
          </a:p>
          <a:p>
            <a:r>
              <a:rPr lang="cs-CZ" b="1" dirty="0"/>
              <a:t>Kalkulátor</a:t>
            </a:r>
            <a:r>
              <a:rPr lang="cs-CZ" dirty="0"/>
              <a:t> </a:t>
            </a:r>
            <a:r>
              <a:rPr lang="cs-CZ" b="1" dirty="0"/>
              <a:t>s hlasovým výstupem</a:t>
            </a:r>
            <a:endParaRPr lang="cs-CZ" dirty="0"/>
          </a:p>
        </p:txBody>
      </p:sp>
      <p:pic>
        <p:nvPicPr>
          <p:cNvPr id="21506" name="Picture 2" descr="Rýsovací sada">
            <a:extLst>
              <a:ext uri="{FF2B5EF4-FFF2-40B4-BE49-F238E27FC236}">
                <a16:creationId xmlns:a16="http://schemas.microsoft.com/office/drawing/2014/main" id="{A9E2F724-9F8B-4509-8AEC-53CC19902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68484"/>
            <a:ext cx="3810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Mapa ČR dřevěná s kraji vkládačka barevn">
            <a:extLst>
              <a:ext uri="{FF2B5EF4-FFF2-40B4-BE49-F238E27FC236}">
                <a16:creationId xmlns:a16="http://schemas.microsoft.com/office/drawing/2014/main" id="{0C9BE2A6-E9EC-48B6-A2E3-235D2FCFF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0564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Kalkulátor česky mluvící DoubleCheck">
            <a:extLst>
              <a:ext uri="{FF2B5EF4-FFF2-40B4-BE49-F238E27FC236}">
                <a16:creationId xmlns:a16="http://schemas.microsoft.com/office/drawing/2014/main" id="{9DCA09A2-41EE-400F-B00D-BF349100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22" y="327817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23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D982B-3953-429F-AF14-15C45F87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6292BE-DAAB-4630-9C36-9E173B24A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https://www.youtube.com/watch?v=QhIglrFgoqU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34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EA3A0-20FD-F861-C4BC-BF1D32C1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48" y="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sz="4000" dirty="0"/>
              <a:t>Skupina 1: </a:t>
            </a:r>
            <a:r>
              <a:rPr lang="cs-CZ" sz="4000" b="1" dirty="0">
                <a:solidFill>
                  <a:srgbClr val="FF0000"/>
                </a:solidFill>
              </a:rPr>
              <a:t>OPTICKÉ 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C02696-C37F-6CDD-AC1C-A4F60C67A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1349671"/>
            <a:ext cx="9849751" cy="4585410"/>
          </a:xfrm>
        </p:spPr>
        <p:txBody>
          <a:bodyPr anchor="ctr">
            <a:normAutofit/>
          </a:bodyPr>
          <a:lstStyle/>
          <a:p>
            <a:r>
              <a:rPr lang="pl-PL" dirty="0"/>
              <a:t>Lupy do ruky bez osvětlení</a:t>
            </a:r>
          </a:p>
          <a:p>
            <a:r>
              <a:rPr lang="pl-PL" dirty="0"/>
              <a:t>Lupy do ruky s mechanickým osvětlením</a:t>
            </a:r>
          </a:p>
          <a:p>
            <a:r>
              <a:rPr lang="cs-CZ" dirty="0"/>
              <a:t>Lupy do ruky s automatickým osvětlením</a:t>
            </a:r>
          </a:p>
          <a:p>
            <a:r>
              <a:rPr lang="cs-CZ" dirty="0"/>
              <a:t>Řádkové lupy, hranoly a polokoule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Picture 4" descr="687">
            <a:extLst>
              <a:ext uri="{FF2B5EF4-FFF2-40B4-BE49-F238E27FC236}">
                <a16:creationId xmlns:a16="http://schemas.microsoft.com/office/drawing/2014/main" id="{D83FF685-998D-4540-B73E-8868C478A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98" y="1349671"/>
            <a:ext cx="1866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gen__vyr_965270">
            <a:hlinkClick r:id="rId3"/>
            <a:extLst>
              <a:ext uri="{FF2B5EF4-FFF2-40B4-BE49-F238E27FC236}">
                <a16:creationId xmlns:a16="http://schemas.microsoft.com/office/drawing/2014/main" id="{8C210549-7F3A-484C-A8B2-8D9DA1BE1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667" y="2092877"/>
            <a:ext cx="23050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gen__vyr_230C5850-22-23">
            <a:hlinkClick r:id="rId5"/>
            <a:extLst>
              <a:ext uri="{FF2B5EF4-FFF2-40B4-BE49-F238E27FC236}">
                <a16:creationId xmlns:a16="http://schemas.microsoft.com/office/drawing/2014/main" id="{890A0F3E-D1B1-4884-8888-65C40AE81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0224">
            <a:off x="6378091" y="4038790"/>
            <a:ext cx="2665413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Lupa do ruky s osvětlením">
            <a:extLst>
              <a:ext uri="{FF2B5EF4-FFF2-40B4-BE49-F238E27FC236}">
                <a16:creationId xmlns:a16="http://schemas.microsoft.com/office/drawing/2014/main" id="{6B3036DA-5119-4F55-93F5-084722926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667" y="179197"/>
            <a:ext cx="2204057" cy="165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upa do ruky s automatickým osvětlením">
            <a:extLst>
              <a:ext uri="{FF2B5EF4-FFF2-40B4-BE49-F238E27FC236}">
                <a16:creationId xmlns:a16="http://schemas.microsoft.com/office/drawing/2014/main" id="{0C2E6F7F-A2D5-45FB-BCA6-41361388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698" y="4050974"/>
            <a:ext cx="2431636" cy="18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gen__vyr_226C5850-12">
            <a:hlinkClick r:id="rId9"/>
            <a:extLst>
              <a:ext uri="{FF2B5EF4-FFF2-40B4-BE49-F238E27FC236}">
                <a16:creationId xmlns:a16="http://schemas.microsoft.com/office/drawing/2014/main" id="{07D786AB-3574-4B62-860E-675F46E4F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2" y="4436129"/>
            <a:ext cx="165576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říložní polokoule 4x zvětšení">
            <a:extLst>
              <a:ext uri="{FF2B5EF4-FFF2-40B4-BE49-F238E27FC236}">
                <a16:creationId xmlns:a16="http://schemas.microsoft.com/office/drawing/2014/main" id="{A7D634C7-7828-4593-80AD-0C8B6881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31" y="443413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EA3A0-20FD-F861-C4BC-BF1D32C1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48" y="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Skupina 1: OPTICKÉ 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C02696-C37F-6CDD-AC1C-A4F60C67A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1349671"/>
            <a:ext cx="9849751" cy="4585410"/>
          </a:xfrm>
        </p:spPr>
        <p:txBody>
          <a:bodyPr anchor="ctr">
            <a:normAutofit/>
          </a:bodyPr>
          <a:lstStyle/>
          <a:p>
            <a:r>
              <a:rPr lang="cs-CZ" dirty="0"/>
              <a:t>Lupy předsádkové na brýle </a:t>
            </a:r>
            <a:r>
              <a:rPr lang="cs-CZ" dirty="0" err="1"/>
              <a:t>laboclip</a:t>
            </a:r>
            <a:endParaRPr lang="cs-CZ" dirty="0"/>
          </a:p>
          <a:p>
            <a:r>
              <a:rPr lang="cs-CZ" dirty="0"/>
              <a:t>Lupy hlavové</a:t>
            </a:r>
          </a:p>
          <a:p>
            <a:r>
              <a:rPr lang="cs-CZ" dirty="0"/>
              <a:t>Lupy závěsné vyšívací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3074" name="Picture 2" descr="Lupy předsádkové na brýle">
            <a:extLst>
              <a:ext uri="{FF2B5EF4-FFF2-40B4-BE49-F238E27FC236}">
                <a16:creationId xmlns:a16="http://schemas.microsoft.com/office/drawing/2014/main" id="{289DF8B3-DAF1-4F12-A368-DC98F8C6E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81" y="1425086"/>
            <a:ext cx="1908315" cy="14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upy hlavové">
            <a:extLst>
              <a:ext uri="{FF2B5EF4-FFF2-40B4-BE49-F238E27FC236}">
                <a16:creationId xmlns:a16="http://schemas.microsoft.com/office/drawing/2014/main" id="{B8B1DDF1-3810-448B-9837-09FD300A3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320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Závěsná lupa (na čtení, ruční práce)">
            <a:extLst>
              <a:ext uri="{FF2B5EF4-FFF2-40B4-BE49-F238E27FC236}">
                <a16:creationId xmlns:a16="http://schemas.microsoft.com/office/drawing/2014/main" id="{5ACC9AAC-953F-4A00-9DCE-CABC49F5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537" y="357040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magnifyingglas, Head, lights, led">
            <a:extLst>
              <a:ext uri="{FF2B5EF4-FFF2-40B4-BE49-F238E27FC236}">
                <a16:creationId xmlns:a16="http://schemas.microsoft.com/office/drawing/2014/main" id="{3ED2A721-4B6B-4385-AB4A-9C4EBD7A7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06" y="342320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6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EA3A0-20FD-F861-C4BC-BF1D32C1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48" y="0"/>
            <a:ext cx="9849751" cy="1349671"/>
          </a:xfrm>
        </p:spPr>
        <p:txBody>
          <a:bodyPr anchor="b"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Skupina 1: OPTICKÉ 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C02696-C37F-6CDD-AC1C-A4F60C67A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1349671"/>
            <a:ext cx="9849751" cy="4585410"/>
          </a:xfrm>
        </p:spPr>
        <p:txBody>
          <a:bodyPr anchor="ctr">
            <a:normAutofit/>
          </a:bodyPr>
          <a:lstStyle/>
          <a:p>
            <a:r>
              <a:rPr lang="cs-CZ" dirty="0"/>
              <a:t>Hyperokulární čočky</a:t>
            </a:r>
          </a:p>
          <a:p>
            <a:r>
              <a:rPr lang="cs-CZ" dirty="0" err="1"/>
              <a:t>Monokulár</a:t>
            </a:r>
            <a:endParaRPr lang="cs-CZ" dirty="0"/>
          </a:p>
          <a:p>
            <a:r>
              <a:rPr lang="cs-CZ" dirty="0"/>
              <a:t>Galileiho systém</a:t>
            </a:r>
          </a:p>
          <a:p>
            <a:r>
              <a:rPr lang="cs-CZ" dirty="0"/>
              <a:t>Posuvný systém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3076" name="Picture 4" descr="Turmon">
            <a:extLst>
              <a:ext uri="{FF2B5EF4-FFF2-40B4-BE49-F238E27FC236}">
                <a16:creationId xmlns:a16="http://schemas.microsoft.com/office/drawing/2014/main" id="{7F97C5CE-6FAD-4EA2-89C8-B25231449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775" y="1351081"/>
            <a:ext cx="2546500" cy="19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alilieho systém monokulární">
            <a:extLst>
              <a:ext uri="{FF2B5EF4-FFF2-40B4-BE49-F238E27FC236}">
                <a16:creationId xmlns:a16="http://schemas.microsoft.com/office/drawing/2014/main" id="{05DE0C7B-6A30-4C98-B441-ADE0C0EAA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10" y="376306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suvný systém">
            <a:extLst>
              <a:ext uri="{FF2B5EF4-FFF2-40B4-BE49-F238E27FC236}">
                <a16:creationId xmlns:a16="http://schemas.microsoft.com/office/drawing/2014/main" id="{3AFFE5FB-6DB7-4224-870B-C5B9920D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43" y="376306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yperokulární čočky">
            <a:extLst>
              <a:ext uri="{FF2B5EF4-FFF2-40B4-BE49-F238E27FC236}">
                <a16:creationId xmlns:a16="http://schemas.microsoft.com/office/drawing/2014/main" id="{E2DFCE57-A8ED-418A-A8A6-848766C80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57" y="1349671"/>
            <a:ext cx="2548380" cy="19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0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C03E4-65D6-4A7F-AF1A-6F40FE62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3164"/>
          </a:xfrm>
        </p:spPr>
        <p:txBody>
          <a:bodyPr>
            <a:normAutofit fontScale="90000"/>
          </a:bodyPr>
          <a:lstStyle/>
          <a:p>
            <a:r>
              <a:rPr lang="cs-CZ" dirty="0"/>
              <a:t>Skupina 2: </a:t>
            </a:r>
            <a:r>
              <a:rPr lang="cs-CZ" b="1" dirty="0">
                <a:solidFill>
                  <a:srgbClr val="FF0000"/>
                </a:solidFill>
              </a:rPr>
              <a:t>OPTOELEKTRONICKÉ POMŮCKY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29F7CE-4ECD-4C25-8A1D-B7CE3D08D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22" y="1043200"/>
            <a:ext cx="10407977" cy="1709427"/>
          </a:xfrm>
        </p:spPr>
        <p:txBody>
          <a:bodyPr numCol="2">
            <a:normAutofit fontScale="92500" lnSpcReduction="20000"/>
          </a:bodyPr>
          <a:lstStyle/>
          <a:p>
            <a:r>
              <a:rPr lang="cs-CZ" dirty="0"/>
              <a:t>CLEARVIEW+ lupa nepřenosná stolní</a:t>
            </a:r>
          </a:p>
          <a:p>
            <a:r>
              <a:rPr lang="cs-CZ" dirty="0"/>
              <a:t>přenosné lupy k monitoru/PC</a:t>
            </a:r>
          </a:p>
          <a:p>
            <a:r>
              <a:rPr lang="cs-CZ" dirty="0"/>
              <a:t>ručně vedené přenosné lupy</a:t>
            </a:r>
          </a:p>
          <a:p>
            <a:r>
              <a:rPr lang="cs-CZ" dirty="0"/>
              <a:t>MAXLUPE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4" name="Picture 4" descr="Přenosná lupa Prisma připojitelná k televizoru či monitoru">
            <a:extLst>
              <a:ext uri="{FF2B5EF4-FFF2-40B4-BE49-F238E27FC236}">
                <a16:creationId xmlns:a16="http://schemas.microsoft.com/office/drawing/2014/main" id="{0CE477E3-C644-41E7-884B-68327AB25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39" y="2981964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řenosná ručně vedená lupa OPTi">
            <a:extLst>
              <a:ext uri="{FF2B5EF4-FFF2-40B4-BE49-F238E27FC236}">
                <a16:creationId xmlns:a16="http://schemas.microsoft.com/office/drawing/2014/main" id="{374AFC3D-B771-4D28-8576-78D2381B2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760" y="4646835"/>
            <a:ext cx="2831148" cy="212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řenosná lupa MAXLUPE s vestavěným monitorem">
            <a:extLst>
              <a:ext uri="{FF2B5EF4-FFF2-40B4-BE49-F238E27FC236}">
                <a16:creationId xmlns:a16="http://schemas.microsoft.com/office/drawing/2014/main" id="{6225E079-A713-4902-87F7-EF3658B1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74" y="936708"/>
            <a:ext cx="2703921" cy="202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amerová lupa TOPAZ PHD">
            <a:extLst>
              <a:ext uri="{FF2B5EF4-FFF2-40B4-BE49-F238E27FC236}">
                <a16:creationId xmlns:a16="http://schemas.microsoft.com/office/drawing/2014/main" id="{F6CF90D2-56A5-4F1C-B62C-7448E61D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184" y="1044854"/>
            <a:ext cx="2970213" cy="24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Linda sedí u stolní kamerové lupy">
            <a:extLst>
              <a:ext uri="{FF2B5EF4-FFF2-40B4-BE49-F238E27FC236}">
                <a16:creationId xmlns:a16="http://schemas.microsoft.com/office/drawing/2014/main" id="{EFAE8BAD-CF2F-4F55-A48B-6153EB99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2" y="2964649"/>
            <a:ext cx="4813011" cy="29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3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C03E4-65D6-4A7F-AF1A-6F40FE62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3164"/>
          </a:xfrm>
        </p:spPr>
        <p:txBody>
          <a:bodyPr>
            <a:normAutofit fontScale="90000"/>
          </a:bodyPr>
          <a:lstStyle/>
          <a:p>
            <a:r>
              <a:rPr lang="cs-CZ" dirty="0"/>
              <a:t>Skupina 3: </a:t>
            </a:r>
            <a:r>
              <a:rPr lang="cs-CZ" b="1" dirty="0">
                <a:solidFill>
                  <a:srgbClr val="FF0000"/>
                </a:solidFill>
              </a:rPr>
              <a:t>VÝPOČETNÍ TECHNIKA (speciální SW)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29F7CE-4ECD-4C25-8A1D-B7CE3D08D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45" y="1391992"/>
            <a:ext cx="10515600" cy="4351338"/>
          </a:xfrm>
        </p:spPr>
        <p:txBody>
          <a:bodyPr/>
          <a:lstStyle/>
          <a:p>
            <a:r>
              <a:rPr lang="cs-CZ" dirty="0"/>
              <a:t>Hlasové syntézy a odečítače obrazovky (SW převod textu na mluvenou podobu)</a:t>
            </a:r>
          </a:p>
          <a:p>
            <a:pPr lvl="1"/>
            <a:r>
              <a:rPr lang="cs-CZ" dirty="0"/>
              <a:t>od 1:10 </a:t>
            </a:r>
            <a:r>
              <a:rPr lang="cs-CZ" dirty="0">
                <a:hlinkClick r:id="rId2"/>
              </a:rPr>
              <a:t>https://www.youtube.com/watch?v=C1HSIW9FCqU</a:t>
            </a:r>
            <a:r>
              <a:rPr lang="cs-CZ" dirty="0"/>
              <a:t> </a:t>
            </a:r>
          </a:p>
          <a:p>
            <a:r>
              <a:rPr lang="cs-CZ" dirty="0"/>
              <a:t>Softwarové lupy</a:t>
            </a:r>
          </a:p>
          <a:p>
            <a:r>
              <a:rPr lang="cs-CZ" dirty="0"/>
              <a:t>Software pro práci s tištěnou předlohou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170" name="Picture 2" descr="JAWS - základní nastavení">
            <a:extLst>
              <a:ext uri="{FF2B5EF4-FFF2-40B4-BE49-F238E27FC236}">
                <a16:creationId xmlns:a16="http://schemas.microsoft.com/office/drawing/2014/main" id="{E3033061-A43D-4D38-9059-6BE9225CF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0" y="3830251"/>
            <a:ext cx="38100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uperNova - základní nastavení">
            <a:extLst>
              <a:ext uri="{FF2B5EF4-FFF2-40B4-BE49-F238E27FC236}">
                <a16:creationId xmlns:a16="http://schemas.microsoft.com/office/drawing/2014/main" id="{E77BF39C-9732-4FF5-A8BB-BDAC5FB6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3" y="5414332"/>
            <a:ext cx="38100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ozhraní OCR programu ABBYY FineReader">
            <a:extLst>
              <a:ext uri="{FF2B5EF4-FFF2-40B4-BE49-F238E27FC236}">
                <a16:creationId xmlns:a16="http://schemas.microsoft.com/office/drawing/2014/main" id="{745C1F9E-F225-46F7-B787-58F46B28D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80" y="3760838"/>
            <a:ext cx="4330835" cy="270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peciální program VIEWdio">
            <a:extLst>
              <a:ext uri="{FF2B5EF4-FFF2-40B4-BE49-F238E27FC236}">
                <a16:creationId xmlns:a16="http://schemas.microsoft.com/office/drawing/2014/main" id="{F098F5D9-7BDC-4F4E-B35F-532B6712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98788"/>
            <a:ext cx="3810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peciální program ZoomView">
            <a:extLst>
              <a:ext uri="{FF2B5EF4-FFF2-40B4-BE49-F238E27FC236}">
                <a16:creationId xmlns:a16="http://schemas.microsoft.com/office/drawing/2014/main" id="{369D55AE-83B3-480F-91E6-493117A77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321" y="4816313"/>
            <a:ext cx="3086989" cy="192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14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C03E4-65D6-4A7F-AF1A-6F40FE62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316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VÝPOČETNÍ TECHNIKA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29F7CE-4ECD-4C25-8A1D-B7CE3D08D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45" y="1391992"/>
            <a:ext cx="10515600" cy="4351338"/>
          </a:xfrm>
        </p:spPr>
        <p:txBody>
          <a:bodyPr/>
          <a:lstStyle/>
          <a:p>
            <a:r>
              <a:rPr lang="cs-CZ" dirty="0"/>
              <a:t>Braillský řádek</a:t>
            </a:r>
          </a:p>
          <a:p>
            <a:r>
              <a:rPr lang="cs-CZ" dirty="0"/>
              <a:t>Braillská tiskárna</a:t>
            </a:r>
          </a:p>
          <a:p>
            <a:r>
              <a:rPr lang="cs-CZ" dirty="0"/>
              <a:t>Tiskárna reliéfních obrázků – </a:t>
            </a:r>
            <a:r>
              <a:rPr lang="cs-CZ" dirty="0" err="1"/>
              <a:t>Fuser</a:t>
            </a:r>
            <a:endParaRPr lang="cs-CZ" dirty="0"/>
          </a:p>
          <a:p>
            <a:r>
              <a:rPr lang="cs-CZ" dirty="0"/>
              <a:t>Speciální zápisníky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9218" name="Picture 2" descr="Braillský řádek">
            <a:extLst>
              <a:ext uri="{FF2B5EF4-FFF2-40B4-BE49-F238E27FC236}">
                <a16:creationId xmlns:a16="http://schemas.microsoft.com/office/drawing/2014/main" id="{A6923FEC-EC3D-46C0-983B-8C0134CF2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75" y="20915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raillská tiskárna">
            <a:extLst>
              <a:ext uri="{FF2B5EF4-FFF2-40B4-BE49-F238E27FC236}">
                <a16:creationId xmlns:a16="http://schemas.microsoft.com/office/drawing/2014/main" id="{9306BA62-7105-4F0B-B7BC-08DD88DE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677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raillská klávesnice s braillským řádkem EasyLink12">
            <a:extLst>
              <a:ext uri="{FF2B5EF4-FFF2-40B4-BE49-F238E27FC236}">
                <a16:creationId xmlns:a16="http://schemas.microsoft.com/office/drawing/2014/main" id="{5DFFA268-F8B0-4E62-A742-4AAB2C9DA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64731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3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784AB-4536-485E-A4C3-9D82F2B8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VÝPOČETNÍ TECHNIKA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1798EB-2594-4905-AE39-C750B0440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59" y="1825625"/>
            <a:ext cx="10515600" cy="4351338"/>
          </a:xfrm>
        </p:spPr>
        <p:txBody>
          <a:bodyPr/>
          <a:lstStyle/>
          <a:p>
            <a:r>
              <a:rPr lang="cs-CZ" dirty="0"/>
              <a:t>Digitální zvětšovací lupa</a:t>
            </a:r>
          </a:p>
        </p:txBody>
      </p:sp>
      <p:pic>
        <p:nvPicPr>
          <p:cNvPr id="6148" name="Picture 4" descr="Digitální zvětšovací lupa se speciální klávesnicí (v popředí braillský řádek Alva)">
            <a:extLst>
              <a:ext uri="{FF2B5EF4-FFF2-40B4-BE49-F238E27FC236}">
                <a16:creationId xmlns:a16="http://schemas.microsoft.com/office/drawing/2014/main" id="{5AD60B13-6576-4C4D-98A6-E2971FDF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01" y="2178966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igitální čtecí zařízení, vybavené programem SuperNova">
            <a:extLst>
              <a:ext uri="{FF2B5EF4-FFF2-40B4-BE49-F238E27FC236}">
                <a16:creationId xmlns:a16="http://schemas.microsoft.com/office/drawing/2014/main" id="{BBE4C0F9-0220-4395-BBA0-B27C02B73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146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455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769</Words>
  <Application>Microsoft Office PowerPoint</Application>
  <PresentationFormat>Širokoúhlá obrazovka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Kompenzační pomůcky</vt:lpstr>
      <vt:lpstr>Skupina 1: OPTICKÉ POMŮCKY</vt:lpstr>
      <vt:lpstr>Skupina 1: OPTICKÉ POMŮCKY</vt:lpstr>
      <vt:lpstr>Skupina 1: OPTICKÉ POMŮCKY</vt:lpstr>
      <vt:lpstr>Skupina 1: OPTICKÉ POMŮCKY</vt:lpstr>
      <vt:lpstr>Skupina 2: OPTOELEKTRONICKÉ POMŮCKY </vt:lpstr>
      <vt:lpstr>Skupina 3: VÝPOČETNÍ TECHNIKA (speciální SW) </vt:lpstr>
      <vt:lpstr>VÝPOČETNÍ TECHNIKA</vt:lpstr>
      <vt:lpstr>VÝPOČETNÍ TECHNIKA</vt:lpstr>
      <vt:lpstr>Skupina 4: MOBILNÍ TELEFONY</vt:lpstr>
      <vt:lpstr>Skupina 5: DIGITÁLNÍ ZÁZNAMNÍKY </vt:lpstr>
      <vt:lpstr>Skupina 6: POMŮCKY PRO USNADNĚNÍ MOBILITY </vt:lpstr>
      <vt:lpstr>VPN 03/MFA</vt:lpstr>
      <vt:lpstr>Skupina 6: POMŮCKY PRO USNADNĚNÍ MOBILITY</vt:lpstr>
      <vt:lpstr>Prezentace aplikace PowerPoint</vt:lpstr>
      <vt:lpstr>Skupina 7: POMŮCKY PRO ZÁPIS BRAILLOVA PÍSMA</vt:lpstr>
      <vt:lpstr>Skupina 8: HODINKY A DALŠÍ POMŮCKY PRO MĚŘENÍ ČASU </vt:lpstr>
      <vt:lpstr>Skupina 9: MĚŘICÍ PŘÍSTROJE S HLASOVÝM NEBO HMATOVÝM VÝSTUPEM</vt:lpstr>
      <vt:lpstr>Skupina 10: DROBNÉ POMŮCKY DENNÍ POTŘEBY / PRO DOMÁCNOST </vt:lpstr>
      <vt:lpstr>Skupina 10: DROBNÉ POMŮCKY DENNÍ POTŘEBY / PRO DOMÁCNOST</vt:lpstr>
      <vt:lpstr>Skupina 11: HRAČKY, HRY, POMŮCKY PRO VOLNÝ ČAS A SPORT</vt:lpstr>
      <vt:lpstr>Skupina 12: ŠKOLNÍ POMŮCKY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Kompenzační pomůcky</dc:title>
  <dc:creator>Marta Kolaříková</dc:creator>
  <cp:lastModifiedBy>Marta Kolaříková</cp:lastModifiedBy>
  <cp:revision>39</cp:revision>
  <dcterms:created xsi:type="dcterms:W3CDTF">2022-04-18T20:37:56Z</dcterms:created>
  <dcterms:modified xsi:type="dcterms:W3CDTF">2022-04-20T06:26:28Z</dcterms:modified>
</cp:coreProperties>
</file>