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FE66"/>
    <a:srgbClr val="56FC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7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77E1D-41C3-48DD-8035-7A6D55EB396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87BF0-9BB1-4E72-BF52-5F4DFDA20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75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61FDE-0A44-4DBD-A97B-5AFBF1F35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A8ED37-FBFD-4E11-BFB7-B72514E8E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313470-B627-4574-80CD-758F211ED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492646-EFFF-41FA-A9D0-17C811068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4D1503-7C44-41EE-9377-1766B5B7C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19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CA81E-A10E-4C7C-8D18-8A9D2FBE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CF726C-A064-44BB-BF79-2066E99A3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4E006E-5C67-49EC-8290-B9321ED4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1D274B-3279-4AD4-9055-F8694B39C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90FD80-64C2-4109-8047-100310FC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02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0B7EA3F-1202-4BF1-9CC1-003B1E688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4A90A9-A160-48FD-A25C-50A713EB9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B472E4-6CD4-48F2-9E54-09F52C96A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38193E-E957-431F-B3DD-6A2E65D24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24F200-DB0B-46CC-AB0F-0B5A5DC0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98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455C3-84B0-4C45-88D8-A599D125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1662F8-4980-4B1A-B852-96619EF8A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626C19-8DDE-4F75-BB67-D16391DA5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1A1E6B-0679-4F68-A28F-43FB7F362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15FA3F-7B33-4382-BB74-836CACF0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95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260EB-A367-4B84-A607-3BC934F63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7DC699A-3969-4773-B041-B5BB9AA64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991D06-8163-4832-B1E8-B28951102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3B412D-1BC3-41F8-9785-6F6B5051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BB3BFE-FF81-4DAB-A350-02B2E53A6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67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E041F-58C9-4E30-81B0-500FA6A58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9A572C-334C-4B81-A99E-8B801B21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2C02B2-2AAA-4ADC-AC0A-7F4B4C1A6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AEA64C-DBF8-4B0D-9DF4-8F9C70E9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94686E-C13C-4BC6-BC91-CD9A21EE7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126266-CFB6-44FC-9BB4-404ACBD66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C3C30-62D4-409B-B9BA-10E1935CB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0271F59-2B33-4D1E-95E9-C61863086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627C8B7-79F2-416B-AAE9-A187C4D15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3883983-291E-4B79-A71D-84B252E41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CCA1086-8C0B-45F5-AFC2-68F7C0519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06727C4-B9B6-44B8-BFFD-E5FD62446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9FB631B-8264-4235-8E51-C9469816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805EF2-BB44-42A8-8C3C-0151A1E2F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51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DD623-FE26-4ABB-8599-198BE82CF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6FF074-E05F-4521-AFF8-3190318C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BA2040-E6BD-44BF-A8D4-08E80BD39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FB1A46-B845-4FEA-9001-A31BA2E3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96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0613D9-0031-4569-B2EE-F328DDC5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2CE95B-8BC6-4B52-ACE0-869ECE1A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9E86E6-F1D2-419D-9397-B36B6EA3B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71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5FE64-B844-42BD-AEE7-C881F5EBF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941D9B-14AE-483D-848A-F5A86D44A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1C305C-B9D6-445C-B517-A4DB11E3F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B76E36-7B4D-422C-B8F5-39050F2A5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00BD8D-AE29-4AB5-BE9B-FCE08D24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F42530-9C66-4377-B642-6718F34B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0C0E1-42B9-424E-8AE9-E709438DB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222E693-A251-4B25-B4C7-D1B396987E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526F306-FB71-4819-B559-1DDAED1FE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5495E4-675B-4F69-92EA-2711CE4EC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9F90BC-811D-4BF1-8A66-4DE628CC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9CE6AC-5828-4392-B83E-EDA318B49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99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3A96B27-43FC-4006-B00B-119A049AE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C81C6BF-5220-4BF4-BC05-7C8B9B4D8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A0EC2B-5F5F-4446-A4C3-1AFCE90E1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4A288-E6B3-4759-94C5-1B6B96BA6BC0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09D05F-B7CE-455C-8F88-2ADBB146A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AC213-B06D-47F8-8F2D-AE3208FE1E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9F58D-45E3-44D9-AEC6-B1E4E9B509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83tVqYLKrK4&amp;t=40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znamzpravy.cz/clanek/3d-tisk-pomaha-nevidomym-videt-obrazy-od-da-vinciho-i-salvadora-daliho-13970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1FE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6236B-E12B-4C11-87A4-4763C04B49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TYFLOGRAFIKA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8CC4ED-7C41-43BD-ACA8-489DD07793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310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9113-7DF8-4B0C-AE1A-878EA1F31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/>
              <a:t>PRAKTICKÁ APLIKACE RELIÉFNÍ GRAFIKY</a:t>
            </a:r>
            <a:br>
              <a:rPr lang="cs-CZ" b="1" cap="all" dirty="0"/>
            </a:br>
            <a:r>
              <a:rPr lang="cs-CZ" b="1" u="sng" dirty="0"/>
              <a:t>RELIÉFNÍ GRAFIKA V POSP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DD2BC2-47E3-43DB-9230-F4C6FC056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484" y="1690688"/>
            <a:ext cx="8463116" cy="466725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b="1" dirty="0"/>
              <a:t>vodící linie </a:t>
            </a:r>
            <a:endParaRPr lang="cs-CZ" sz="1600" dirty="0"/>
          </a:p>
          <a:p>
            <a:pPr lvl="1"/>
            <a:r>
              <a:rPr lang="cs-CZ" b="1" dirty="0"/>
              <a:t>povrch vodící drážky hmatné při kyvadlové technice hole</a:t>
            </a:r>
            <a:endParaRPr lang="cs-CZ" sz="1400" dirty="0"/>
          </a:p>
          <a:p>
            <a:pPr lvl="1"/>
            <a:r>
              <a:rPr lang="cs-CZ" b="1" dirty="0"/>
              <a:t>přerušení vodící linie na 40 cm označuje místo, kde může nevidomý odbočit nebo bezpečně přejít (nástupiště)</a:t>
            </a:r>
          </a:p>
          <a:p>
            <a:pPr lvl="1"/>
            <a:endParaRPr lang="cs-CZ" sz="1400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signální pásy</a:t>
            </a:r>
            <a:endParaRPr lang="cs-CZ" dirty="0"/>
          </a:p>
          <a:p>
            <a:pPr lvl="1"/>
            <a:r>
              <a:rPr lang="cs-CZ" b="1" dirty="0"/>
              <a:t>široký 800 až 1000 milimetrů, směr chůze</a:t>
            </a:r>
          </a:p>
          <a:p>
            <a:pPr lvl="1"/>
            <a:r>
              <a:rPr lang="cs-CZ" b="1" dirty="0"/>
              <a:t>ukončen vodicí linie</a:t>
            </a:r>
            <a:endParaRPr lang="cs-CZ" dirty="0"/>
          </a:p>
          <a:p>
            <a:pPr lvl="1"/>
            <a:r>
              <a:rPr lang="cs-CZ" b="1" dirty="0"/>
              <a:t>povrch výstupky tvaru komolých kuželů s průměrem 20, výškou 5 a roztečí výstupků 50 až 100 milimetrů</a:t>
            </a:r>
            <a:endParaRPr lang="cs-CZ" dirty="0"/>
          </a:p>
          <a:p>
            <a:pPr lvl="1"/>
            <a:r>
              <a:rPr lang="cs-CZ" b="1" dirty="0"/>
              <a:t>je hmatný slepeckou holí a nášlapem</a:t>
            </a:r>
            <a:endParaRPr lang="cs-CZ" dirty="0"/>
          </a:p>
          <a:p>
            <a:pPr lvl="1"/>
            <a:r>
              <a:rPr lang="cs-CZ" b="1" dirty="0"/>
              <a:t>v mozaikové dlažbě se signální pás lemuje rovinnými deskami šířky minimálně 250 milimetrů, které zvýrazňují jeho hmatný kontrast</a:t>
            </a:r>
            <a:endParaRPr lang="cs-CZ" dirty="0"/>
          </a:p>
          <a:p>
            <a:pPr lvl="1"/>
            <a:r>
              <a:rPr lang="cs-CZ" b="1" dirty="0"/>
              <a:t>vizuálně kontrastní vůči okolí</a:t>
            </a:r>
            <a:endParaRPr lang="cs-CZ" dirty="0"/>
          </a:p>
          <a:p>
            <a:pPr lvl="1"/>
            <a:endParaRPr lang="cs-CZ" dirty="0"/>
          </a:p>
        </p:txBody>
      </p:sp>
      <p:pic>
        <p:nvPicPr>
          <p:cNvPr id="2050" name="Picture 2" descr="CSB - QUADRO S VODÍCÍ DRÁŽKOU - CS-BETON | Stavby jako z kamene">
            <a:extLst>
              <a:ext uri="{FF2B5EF4-FFF2-40B4-BE49-F238E27FC236}">
                <a16:creationId xmlns:a16="http://schemas.microsoft.com/office/drawing/2014/main" id="{933BDEF6-DAD8-4B19-A9D5-A000BA631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360" y="998437"/>
            <a:ext cx="4320117" cy="243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EST - KLASIKO PRO NEVIDOMÉ PŘÍRODNÍ | BEST">
            <a:extLst>
              <a:ext uri="{FF2B5EF4-FFF2-40B4-BE49-F238E27FC236}">
                <a16:creationId xmlns:a16="http://schemas.microsoft.com/office/drawing/2014/main" id="{A05BA6A3-BFD3-4B4C-A4A6-F462D2BEC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337" y="2986026"/>
            <a:ext cx="2539725" cy="381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93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9113-7DF8-4B0C-AE1A-878EA1F31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/>
              <a:t>PRAKTICKÁ APLIKACE RELIÉFNÍ GRAFIKY</a:t>
            </a:r>
            <a:br>
              <a:rPr lang="cs-CZ" b="1" cap="all" dirty="0"/>
            </a:br>
            <a:r>
              <a:rPr lang="cs-CZ" b="1" u="sng" dirty="0"/>
              <a:t>RELIÉFNÍ GRAFIKA V POSP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DD2BC2-47E3-43DB-9230-F4C6FC056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90688"/>
            <a:ext cx="8967019" cy="4667250"/>
          </a:xfrm>
        </p:spPr>
        <p:txBody>
          <a:bodyPr>
            <a:normAutofit fontScale="92500" lnSpcReduction="10000"/>
          </a:bodyPr>
          <a:lstStyle/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varovný pás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široký 400 milimetrů,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povrch: výstupky tvaru komolých kuželů s průměrem 20, výškou 5 a roztečí výstupků 50 až 100 milimetrů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rozhraní mezi prostorem přístupným a nebezpečným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chodníku s cyklistickou stezkou určuje rozhraní mezi vymezeným prostorem pro cyklisty a chodce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hmatný slepeckou holí a nášlapem a musí být barevně kontrastní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0965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vodící pás přechodu pro chodce</a:t>
            </a:r>
            <a:endParaRPr lang="cs-CZ" sz="2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napříč vozovkou a musí navazovat na signální pásy na chodníku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čtyři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podélné proužky, které se na vozovku nalepují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pouze při použití kyvadlové 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DALŠÍ USNADNĚNÍ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popisky v Braillově písmu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jednoduché plánky nebo písmo vytesané do dřeva, sochy, plastiky </a:t>
            </a:r>
          </a:p>
        </p:txBody>
      </p:sp>
      <p:pic>
        <p:nvPicPr>
          <p:cNvPr id="6" name="Obrázek 5" descr="Obrázek varovného pásu z červené reliéfní dlažby na tramvajovém ostrůvku">
            <a:extLst>
              <a:ext uri="{FF2B5EF4-FFF2-40B4-BE49-F238E27FC236}">
                <a16:creationId xmlns:a16="http://schemas.microsoft.com/office/drawing/2014/main" id="{3FF42A95-A36C-48B8-9138-B141267B240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204" y="1027906"/>
            <a:ext cx="3429000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Život se slepeckou holí v Praze: Nástrahy na nevidomé číhají na ulici i v  metru | Blesk.cz">
            <a:extLst>
              <a:ext uri="{FF2B5EF4-FFF2-40B4-BE49-F238E27FC236}">
                <a16:creationId xmlns:a16="http://schemas.microsoft.com/office/drawing/2014/main" id="{697BD5E6-015C-404F-831F-6499B4929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204" y="3924299"/>
            <a:ext cx="3429180" cy="256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D682C5FA-E009-4E35-BD5E-BF917C04BB4A}"/>
              </a:ext>
            </a:extLst>
          </p:cNvPr>
          <p:cNvSpPr txBox="1"/>
          <p:nvPr/>
        </p:nvSpPr>
        <p:spPr>
          <a:xfrm>
            <a:off x="838200" y="6240740"/>
            <a:ext cx="6098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4"/>
              </a:rPr>
              <a:t>https://www.youtube.com/watch?v=83tVqYLKrK4&amp;t=40s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502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14B36-4924-4A00-A4F9-8A9017D40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Reliéfní grafika v </a:t>
            </a:r>
            <a:r>
              <a:rPr lang="cs-CZ" b="1" u="sng" dirty="0" err="1"/>
              <a:t>tyflokartografii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500DBD-0C85-49D2-98BF-E0C6B9E52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259" y="1393005"/>
            <a:ext cx="10515600" cy="4351338"/>
          </a:xfrm>
        </p:spPr>
        <p:txBody>
          <a:bodyPr/>
          <a:lstStyle/>
          <a:p>
            <a:r>
              <a:rPr lang="cs-CZ" dirty="0"/>
              <a:t>naučit se </a:t>
            </a:r>
            <a:r>
              <a:rPr lang="cs-CZ" b="1" dirty="0"/>
              <a:t>vyhodnocovat tzv. geoinformace</a:t>
            </a:r>
          </a:p>
          <a:p>
            <a:r>
              <a:rPr lang="cs-CZ" b="1" dirty="0"/>
              <a:t>TYFLOKARTOGRAFIE: </a:t>
            </a:r>
            <a:r>
              <a:rPr lang="cs-CZ" b="1" i="1" dirty="0"/>
              <a:t>„speciální odvětví kartografie, které se zabývá tvorbou map, plánů či glóbů speciálně provedených pro vnímání prostřednictvím hmatu“ </a:t>
            </a:r>
            <a:r>
              <a:rPr lang="cs-CZ" b="1" dirty="0"/>
              <a:t>Voženílek, 2010, s. 21)</a:t>
            </a:r>
          </a:p>
          <a:p>
            <a:r>
              <a:rPr lang="cs-CZ" b="1" dirty="0"/>
              <a:t>kartografie x </a:t>
            </a:r>
            <a:r>
              <a:rPr lang="cs-CZ" b="1" dirty="0" err="1"/>
              <a:t>fytlokartografie</a:t>
            </a:r>
            <a:endParaRPr lang="cs-CZ" b="1" dirty="0"/>
          </a:p>
          <a:p>
            <a:r>
              <a:rPr lang="cs-CZ" b="1" dirty="0"/>
              <a:t>reliéfní mapa (</a:t>
            </a:r>
            <a:r>
              <a:rPr lang="cs-CZ" b="1" dirty="0" err="1"/>
              <a:t>tactile</a:t>
            </a:r>
            <a:r>
              <a:rPr lang="cs-CZ" b="1" dirty="0"/>
              <a:t> </a:t>
            </a:r>
            <a:r>
              <a:rPr lang="cs-CZ" b="1" dirty="0" err="1"/>
              <a:t>maps</a:t>
            </a:r>
            <a:r>
              <a:rPr lang="cs-CZ" b="1" dirty="0"/>
              <a:t>)</a:t>
            </a:r>
          </a:p>
          <a:p>
            <a:pPr lvl="1"/>
            <a:r>
              <a:rPr lang="cs-CZ" b="1" dirty="0"/>
              <a:t>základní vyjadřovací prvky: bod, linie, plocha reliéfní kresby</a:t>
            </a:r>
          </a:p>
          <a:p>
            <a:pPr lvl="1"/>
            <a:r>
              <a:rPr lang="cs-CZ" b="1" dirty="0"/>
              <a:t>kompoziční prvky: název, mapové pole, legenda, měřítko mapy (relativní)</a:t>
            </a:r>
          </a:p>
          <a:p>
            <a:pPr lvl="1"/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446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6B9C7-36C0-43EC-A6E6-19C78A668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RELIÉFNÍ GRAFIKA V EDUKACI OSOB S TZP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BD55CE-19CD-45AE-8DF8-C206AD4CC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redukce informačního deficitu, </a:t>
            </a:r>
          </a:p>
          <a:p>
            <a:r>
              <a:rPr lang="cs-CZ" b="1" dirty="0"/>
              <a:t>rozvoj kognitivních schopností, zvláště představivosti</a:t>
            </a:r>
          </a:p>
          <a:p>
            <a:endParaRPr lang="cs-CZ" b="1" dirty="0"/>
          </a:p>
          <a:p>
            <a:pPr lvl="0"/>
            <a:r>
              <a:rPr lang="cs-CZ" b="1" dirty="0"/>
              <a:t>od raného věku učit dítě prohlížet reliéfní obrázky různého druhu, vytvořené různými technikami</a:t>
            </a:r>
            <a:endParaRPr lang="cs-CZ" dirty="0"/>
          </a:p>
          <a:p>
            <a:pPr lvl="0"/>
            <a:r>
              <a:rPr lang="cs-CZ" b="1" dirty="0"/>
              <a:t>před nástupem do školy by mělo dítě poznat na reliéfním obrázku předměty ze svého okolí</a:t>
            </a:r>
            <a:endParaRPr lang="cs-CZ" dirty="0"/>
          </a:p>
          <a:p>
            <a:pPr lvl="0"/>
            <a:r>
              <a:rPr lang="cs-CZ" b="1" dirty="0"/>
              <a:t>tvorba předškolní věk: kolíčková kreslenka, formelová kreslenka, plstěná kreslenka, fóliová kreslenka</a:t>
            </a:r>
            <a:endParaRPr lang="cs-CZ" dirty="0"/>
          </a:p>
          <a:p>
            <a:pPr lvl="0"/>
            <a:r>
              <a:rPr lang="cs-CZ" b="1" dirty="0"/>
              <a:t>mladší školní věk: technika vypichování do měkké podložky, konturovací pasta</a:t>
            </a:r>
            <a:endParaRPr lang="cs-CZ" dirty="0"/>
          </a:p>
          <a:p>
            <a:pPr lvl="0"/>
            <a:r>
              <a:rPr lang="cs-CZ" b="1" dirty="0"/>
              <a:t>využívána zejména v předmětech spojených s přírodou, mapami, matematikou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944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A7450-DBE2-4378-91C1-BA66B1860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RELIÉFNÍ GRAFIKA V UMĚNÍ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F5761F-4AEC-4D80-B177-1C32CDA00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98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DISABLITY ART </a:t>
            </a:r>
          </a:p>
          <a:p>
            <a:pPr lvl="1"/>
            <a:r>
              <a:rPr lang="cs-CZ" b="1" dirty="0"/>
              <a:t>intuitivně, samovolně</a:t>
            </a:r>
          </a:p>
          <a:p>
            <a:pPr lvl="1"/>
            <a:r>
              <a:rPr lang="cs-CZ" b="1" dirty="0"/>
              <a:t>výtvarné techniky ve škole</a:t>
            </a:r>
          </a:p>
          <a:p>
            <a:pPr lvl="1"/>
            <a:r>
              <a:rPr lang="cs-CZ" b="1" dirty="0"/>
              <a:t>technika prorývané kresby (Pavla Francová Kovaříková): papír položí na látku, propisovací tužkou proryje obrys, otočí a vybarví olejovými pastely nebo křídami</a:t>
            </a:r>
            <a:endParaRPr lang="cs-CZ" dirty="0"/>
          </a:p>
          <a:p>
            <a:pPr lvl="1"/>
            <a:r>
              <a:rPr lang="cs-CZ" b="1" dirty="0"/>
              <a:t>výuka rýsování</a:t>
            </a:r>
            <a:endParaRPr lang="cs-CZ" dirty="0"/>
          </a:p>
          <a:p>
            <a:pPr lvl="1"/>
            <a:r>
              <a:rPr lang="cs-CZ" b="1" dirty="0"/>
              <a:t>Axmanova technika modelování: práce s hliněnými hady, která je založena na hmatové matematice</a:t>
            </a:r>
            <a:endParaRPr lang="cs-CZ" dirty="0"/>
          </a:p>
          <a:p>
            <a:pPr lvl="1"/>
            <a:endParaRPr lang="cs-CZ" b="1" dirty="0"/>
          </a:p>
          <a:p>
            <a:pPr lvl="1"/>
            <a:endParaRPr lang="cs-CZ" b="1" dirty="0"/>
          </a:p>
          <a:p>
            <a:pPr lvl="0"/>
            <a:r>
              <a:rPr lang="cs-CZ" b="1" dirty="0"/>
              <a:t>ZPŘÍSTUPNĚNÍ UMĚNÍ</a:t>
            </a:r>
            <a:endParaRPr lang="cs-CZ" dirty="0"/>
          </a:p>
          <a:p>
            <a:pPr lvl="1"/>
            <a:r>
              <a:rPr lang="cs-CZ" b="1" dirty="0"/>
              <a:t>sdružení </a:t>
            </a:r>
            <a:r>
              <a:rPr lang="cs-CZ" b="1" dirty="0" err="1"/>
              <a:t>Hapestetika</a:t>
            </a:r>
            <a:r>
              <a:rPr lang="cs-CZ" b="1" dirty="0"/>
              <a:t> uspořádalo řadu hmatových výstav</a:t>
            </a:r>
            <a:endParaRPr lang="cs-CZ" dirty="0"/>
          </a:p>
          <a:p>
            <a:pPr lvl="1"/>
            <a:r>
              <a:rPr lang="cs-CZ" b="1" dirty="0"/>
              <a:t>vodící linie, popisky v Braillově písmu, průvodce, haptický plánek muzea,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790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A7450-DBE2-4378-91C1-BA66B1860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RELIÉFNÍ GRAFIKA V UMĚNÍ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F5761F-4AEC-4D80-B177-1C32CDA00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980" y="1825625"/>
            <a:ext cx="10515600" cy="4351338"/>
          </a:xfrm>
        </p:spPr>
        <p:txBody>
          <a:bodyPr/>
          <a:lstStyle/>
          <a:p>
            <a:r>
              <a:rPr lang="cs-CZ" b="1" dirty="0"/>
              <a:t>DISABILITY IN THE ARTS</a:t>
            </a:r>
          </a:p>
          <a:p>
            <a:endParaRPr lang="cs-CZ" dirty="0"/>
          </a:p>
        </p:txBody>
      </p:sp>
      <p:pic>
        <p:nvPicPr>
          <p:cNvPr id="4" name="Obrázek 3" descr="Braille tattoo">
            <a:extLst>
              <a:ext uri="{FF2B5EF4-FFF2-40B4-BE49-F238E27FC236}">
                <a16:creationId xmlns:a16="http://schemas.microsoft.com/office/drawing/2014/main" id="{AC3D3740-22C4-421C-B4DF-34F13706286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9" y="1825624"/>
            <a:ext cx="6598983" cy="4565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Braille Designs">
            <a:extLst>
              <a:ext uri="{FF2B5EF4-FFF2-40B4-BE49-F238E27FC236}">
                <a16:creationId xmlns:a16="http://schemas.microsoft.com/office/drawing/2014/main" id="{23E50CAD-DF1B-480D-B2CF-8073C5F15A3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18" y="2652251"/>
            <a:ext cx="4171950" cy="3133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5725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7F708-18EA-469B-A6DC-B79409E36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TYFLOGRAFIKA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630C7B-4B0C-42B9-9FEE-B5EEB5058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</a:t>
            </a:r>
            <a:r>
              <a:rPr lang="cs-CZ" b="1" i="1" dirty="0"/>
              <a:t>vědní obor, který se zabývá grafickým zobrazováním pro potřeby nevidomých, popř. grafickými projevy nevidomých a zahrnuje reliéfní grafické pomůcky pro nevidomé zhotovené různými speciálními technikami (např. mapy. pohlednice, kalendáře, hodiny, ilustrace apod.). </a:t>
            </a:r>
            <a:r>
              <a:rPr lang="cs-CZ" b="1" dirty="0"/>
              <a:t>(Voženílek, 2010, s. 21)</a:t>
            </a:r>
          </a:p>
          <a:p>
            <a:r>
              <a:rPr lang="cs-CZ" b="1" dirty="0"/>
              <a:t>zobrazení trojrozměrných objektů v dvojrozměrném zobrazení pomocí hmatných čar či ploch </a:t>
            </a:r>
          </a:p>
          <a:p>
            <a:r>
              <a:rPr lang="cs-CZ" b="1" dirty="0"/>
              <a:t>hlavní cíl tyflografiky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7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74411-D916-426B-99C2-9017F45BA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funkce reliéfní grafiky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E221BA-335F-4B94-BBEE-4E800067C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/>
              <a:t>aktivizační </a:t>
            </a:r>
          </a:p>
          <a:p>
            <a:pPr lvl="0"/>
            <a:r>
              <a:rPr lang="cs-CZ" b="1" dirty="0"/>
              <a:t>informační </a:t>
            </a:r>
          </a:p>
          <a:p>
            <a:pPr lvl="0"/>
            <a:r>
              <a:rPr lang="cs-CZ" b="1" dirty="0"/>
              <a:t>kompenzační </a:t>
            </a:r>
          </a:p>
          <a:p>
            <a:pPr lvl="0"/>
            <a:r>
              <a:rPr lang="cs-CZ" b="1" dirty="0"/>
              <a:t>edukativní </a:t>
            </a:r>
          </a:p>
          <a:p>
            <a:pPr lvl="0"/>
            <a:r>
              <a:rPr lang="cs-CZ" b="1" dirty="0"/>
              <a:t>volnočasová aktivita </a:t>
            </a:r>
          </a:p>
          <a:p>
            <a:pPr lvl="0"/>
            <a:r>
              <a:rPr lang="cs-CZ" b="1" dirty="0"/>
              <a:t>diagnostická </a:t>
            </a:r>
          </a:p>
          <a:p>
            <a:pPr lvl="0"/>
            <a:r>
              <a:rPr lang="cs-CZ" b="1" dirty="0"/>
              <a:t>estetická </a:t>
            </a:r>
          </a:p>
          <a:p>
            <a:pPr lvl="0"/>
            <a:r>
              <a:rPr lang="cs-CZ" b="1" u="sng" dirty="0">
                <a:hlinkClick r:id="rId2"/>
              </a:rPr>
              <a:t>https://www.seznamzpravy.cz/clanek/3d-tisk-pomaha-nevidomym-videt-obrazy-od-da-vinciho-i-salvadora-daliho-139705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41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25D8D-74CB-4257-B73F-DC9970082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VYHMATÁVÁNÍ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32CF5C-FA77-4FE5-9A84-2EDE3DAC5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aktivní hmatání</a:t>
            </a:r>
          </a:p>
          <a:p>
            <a:r>
              <a:rPr lang="cs-CZ" dirty="0"/>
              <a:t>lidé se liší: </a:t>
            </a:r>
          </a:p>
          <a:p>
            <a:pPr lvl="1"/>
            <a:r>
              <a:rPr lang="cs-CZ" b="1" dirty="0"/>
              <a:t>podle počtu využitých horních končetin </a:t>
            </a:r>
            <a:endParaRPr lang="cs-CZ" dirty="0"/>
          </a:p>
          <a:p>
            <a:pPr lvl="1"/>
            <a:r>
              <a:rPr lang="cs-CZ" b="1" dirty="0"/>
              <a:t>podle techniky vyhmatávání</a:t>
            </a:r>
          </a:p>
          <a:p>
            <a:pPr lvl="2"/>
            <a:r>
              <a:rPr lang="cs-CZ" b="1" dirty="0"/>
              <a:t>orientační pohyb ruky s mírně rozevřenými prsty</a:t>
            </a:r>
          </a:p>
          <a:p>
            <a:pPr lvl="2"/>
            <a:r>
              <a:rPr lang="cs-CZ" b="1" dirty="0"/>
              <a:t>pohyb po obrysech</a:t>
            </a:r>
          </a:p>
          <a:p>
            <a:pPr lvl="2"/>
            <a:r>
              <a:rPr lang="cs-CZ" b="1" dirty="0"/>
              <a:t>souběžný pohyb dvou prstů</a:t>
            </a:r>
          </a:p>
          <a:p>
            <a:pPr lvl="3"/>
            <a:r>
              <a:rPr lang="cs-CZ" b="1" dirty="0"/>
              <a:t>palec zůstává ve výchozím bodě</a:t>
            </a:r>
          </a:p>
          <a:p>
            <a:pPr lvl="3"/>
            <a:r>
              <a:rPr lang="cs-CZ" b="1" dirty="0"/>
              <a:t>pevné postavení úhlu palec-ukazovák </a:t>
            </a:r>
          </a:p>
          <a:p>
            <a:pPr lvl="3"/>
            <a:r>
              <a:rPr lang="cs-CZ" b="1" dirty="0"/>
              <a:t>odvedení palce a ukazováku od středu čáry doprava nebo doleva</a:t>
            </a:r>
          </a:p>
          <a:p>
            <a:pPr lvl="3"/>
            <a:r>
              <a:rPr lang="cs-CZ" b="1" dirty="0"/>
              <a:t>paralelní vedení palce a ukazováku</a:t>
            </a:r>
          </a:p>
          <a:p>
            <a:pPr lvl="2"/>
            <a:r>
              <a:rPr lang="cs-CZ" b="1" dirty="0"/>
              <a:t>paralelní pohyb obou rukou </a:t>
            </a:r>
            <a:endParaRPr lang="cs-CZ" dirty="0"/>
          </a:p>
        </p:txBody>
      </p:sp>
      <p:pic>
        <p:nvPicPr>
          <p:cNvPr id="4" name="Obrázek 3" descr="Ostrava nechala vyrobit plastické mapy pro nevidomé - Moravskoslezský deník">
            <a:extLst>
              <a:ext uri="{FF2B5EF4-FFF2-40B4-BE49-F238E27FC236}">
                <a16:creationId xmlns:a16="http://schemas.microsoft.com/office/drawing/2014/main" id="{D429A3AC-1E9F-41EA-ACBE-46CE78D37C0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603" y="868208"/>
            <a:ext cx="4250609" cy="31040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1930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9DB1B-5411-4398-BF62-7ED0E3E3D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principy tvorby reliéfní grafiky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59C16C-C65F-471B-A6D7-16CA98328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084" y="1815793"/>
            <a:ext cx="11363632" cy="4351338"/>
          </a:xfrm>
        </p:spPr>
        <p:txBody>
          <a:bodyPr>
            <a:normAutofit fontScale="92500"/>
          </a:bodyPr>
          <a:lstStyle/>
          <a:p>
            <a:pPr lvl="0"/>
            <a:r>
              <a:rPr lang="cs-CZ" b="1" dirty="0"/>
              <a:t>princip LAKONIČNOSTI</a:t>
            </a:r>
          </a:p>
          <a:p>
            <a:pPr lvl="0"/>
            <a:r>
              <a:rPr lang="cs-CZ" b="1" dirty="0"/>
              <a:t>princip ZOBECNĚNÍ A UNIFIKACE </a:t>
            </a:r>
          </a:p>
          <a:p>
            <a:pPr lvl="0"/>
            <a:r>
              <a:rPr lang="cs-CZ" b="1" dirty="0"/>
              <a:t>princip AKCENTACE ZÁKLADNÍCH PROSTŘEDKŮ SMYSLOVÉHO PODRÁŽDĚNÍ</a:t>
            </a:r>
            <a:endParaRPr lang="cs-CZ" dirty="0"/>
          </a:p>
          <a:p>
            <a:pPr lvl="0"/>
            <a:r>
              <a:rPr lang="cs-CZ" b="1" dirty="0"/>
              <a:t>princip SEPARACE A IZOLACE</a:t>
            </a:r>
          </a:p>
          <a:p>
            <a:pPr lvl="0"/>
            <a:r>
              <a:rPr lang="cs-CZ" b="1" dirty="0"/>
              <a:t>princip ZVÝRAZNĚNÍ STRUKTURY </a:t>
            </a:r>
          </a:p>
          <a:p>
            <a:pPr lvl="0"/>
            <a:r>
              <a:rPr lang="cs-CZ" b="1" dirty="0"/>
              <a:t>princip KONTRASTU</a:t>
            </a:r>
            <a:endParaRPr lang="cs-CZ" dirty="0"/>
          </a:p>
          <a:p>
            <a:pPr lvl="0"/>
            <a:r>
              <a:rPr lang="cs-CZ" b="1" dirty="0"/>
              <a:t>zásada TRVALOSTI</a:t>
            </a:r>
            <a:endParaRPr lang="cs-CZ" dirty="0"/>
          </a:p>
          <a:p>
            <a:pPr lvl="0"/>
            <a:r>
              <a:rPr lang="cs-CZ" b="1" dirty="0"/>
              <a:t>zásada KLUZNOSTI </a:t>
            </a:r>
          </a:p>
          <a:p>
            <a:pPr lvl="0"/>
            <a:r>
              <a:rPr lang="cs-CZ" b="1" dirty="0"/>
              <a:t>zásada ZDRAVOTNÍ NEZÁVADNOSTI A BEZPEČNOSTI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485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899E1-530B-4E19-986B-78236827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MOŽNOSTI ZOBRAZENÍ V RELIÉFNÍ GRAFICE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5339D2-4C3B-4114-B380-B8B6C35FF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Podle charakteru reliéfního kreslení</a:t>
            </a:r>
          </a:p>
          <a:p>
            <a:pPr lvl="1"/>
            <a:r>
              <a:rPr lang="cs-CZ" b="1" dirty="0"/>
              <a:t>RELIÉF (pozitivní, negativní)</a:t>
            </a:r>
          </a:p>
          <a:p>
            <a:pPr lvl="1"/>
            <a:r>
              <a:rPr lang="cs-CZ" b="1" dirty="0"/>
              <a:t>OBRÁZKY </a:t>
            </a:r>
          </a:p>
          <a:p>
            <a:pPr lvl="2"/>
            <a:r>
              <a:rPr lang="cs-CZ" b="1" dirty="0"/>
              <a:t>reliéfně konturované, </a:t>
            </a:r>
          </a:p>
          <a:p>
            <a:pPr lvl="2"/>
            <a:r>
              <a:rPr lang="cs-CZ" b="1" dirty="0"/>
              <a:t>reliéfně siluetové, </a:t>
            </a:r>
          </a:p>
          <a:p>
            <a:pPr lvl="2"/>
            <a:r>
              <a:rPr lang="cs-CZ" b="1" dirty="0"/>
              <a:t>basreliéfové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realistický obrázek </a:t>
            </a:r>
          </a:p>
          <a:p>
            <a:pPr lvl="1"/>
            <a:r>
              <a:rPr lang="cs-CZ" b="1" dirty="0"/>
              <a:t>schematický obrázek </a:t>
            </a:r>
            <a:endParaRPr lang="cs-CZ" dirty="0"/>
          </a:p>
          <a:p>
            <a:pPr lvl="1"/>
            <a:r>
              <a:rPr lang="cs-CZ" b="1" dirty="0"/>
              <a:t>profilový obrázek </a:t>
            </a:r>
          </a:p>
          <a:p>
            <a:pPr lvl="1"/>
            <a:r>
              <a:rPr lang="cs-CZ" b="1" dirty="0"/>
              <a:t>fázový obrázek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7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F7CED-02AC-463B-A145-DAFC8BFFE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cap="all" dirty="0"/>
              <a:t>TECHNOLOGIE VÝROBY TYFLOGRAFIKY</a:t>
            </a:r>
            <a:br>
              <a:rPr lang="cs-CZ" b="1" cap="all" dirty="0"/>
            </a:br>
            <a:r>
              <a:rPr lang="cs-CZ" b="1" cap="all" dirty="0">
                <a:solidFill>
                  <a:srgbClr val="FF0000"/>
                </a:solidFill>
              </a:rPr>
              <a:t>manuální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948871-884A-42DA-90EA-6FE2233C7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KRESBA NA DLAŇ A RUKU</a:t>
            </a:r>
          </a:p>
          <a:p>
            <a:r>
              <a:rPr lang="cs-CZ" b="1" dirty="0"/>
              <a:t>CRAFT (AUTORSKÉ VÝTVORY Z RŮZNÝCH MATERIÁLŮ)</a:t>
            </a:r>
            <a:endParaRPr lang="cs-CZ" dirty="0"/>
          </a:p>
          <a:p>
            <a:r>
              <a:rPr lang="cs-CZ" b="1" dirty="0"/>
              <a:t>MODELOVÁNÍ </a:t>
            </a:r>
            <a:endParaRPr lang="cs-CZ" dirty="0"/>
          </a:p>
          <a:p>
            <a:r>
              <a:rPr lang="cs-CZ" b="1" dirty="0"/>
              <a:t>VYPICHÁVÁNÍ</a:t>
            </a:r>
            <a:endParaRPr lang="cs-CZ" dirty="0"/>
          </a:p>
          <a:p>
            <a:r>
              <a:rPr lang="cs-CZ" b="1" dirty="0"/>
              <a:t>RUČNÍ KRESBY NA SLEPECKÉM PAPÍŘE</a:t>
            </a:r>
            <a:endParaRPr lang="cs-CZ" dirty="0"/>
          </a:p>
          <a:p>
            <a:r>
              <a:rPr lang="cs-CZ" b="1" dirty="0"/>
              <a:t>LEPENÍ</a:t>
            </a:r>
          </a:p>
          <a:p>
            <a:r>
              <a:rPr lang="cs-CZ" b="1" dirty="0"/>
              <a:t>RUČNÍ NANÁŠENÍ RYCHLESCHNOUCÍCH HUSTÝCH BAREV VY</a:t>
            </a:r>
          </a:p>
          <a:p>
            <a:r>
              <a:rPr lang="cs-CZ" b="1" dirty="0"/>
              <a:t>TVRZOVANÝCH SVĚTLEM ČI TEPLEM (konturovací pasta)</a:t>
            </a:r>
          </a:p>
          <a:p>
            <a:r>
              <a:rPr lang="cs-CZ" b="1" dirty="0"/>
              <a:t>KRESLENKY (kolíčková, fóliová, plstěná, formelová)</a:t>
            </a:r>
            <a:endParaRPr lang="cs-CZ" dirty="0"/>
          </a:p>
        </p:txBody>
      </p:sp>
      <p:pic>
        <p:nvPicPr>
          <p:cNvPr id="4" name="Obrázek 3" descr="C:\Users\kol0008\AppData\Local\Microsoft\Windows\INetCache\Content.MSO\7416FA00.tmp">
            <a:extLst>
              <a:ext uri="{FF2B5EF4-FFF2-40B4-BE49-F238E27FC236}">
                <a16:creationId xmlns:a16="http://schemas.microsoft.com/office/drawing/2014/main" id="{9247002A-076A-4D0F-99BD-B2DB4E0F7B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566" y="1210627"/>
            <a:ext cx="2657782" cy="23388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2650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F8FDD-0D70-427D-A7D3-9EA132AD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cap="all" dirty="0"/>
              <a:t>TECHNOLOGIE VÝROBY TYFLOGRAFIKY</a:t>
            </a:r>
            <a:br>
              <a:rPr lang="cs-CZ" b="1" cap="all" dirty="0"/>
            </a:br>
            <a:r>
              <a:rPr lang="cs-CZ" b="1" cap="all" dirty="0">
                <a:solidFill>
                  <a:srgbClr val="FF0000"/>
                </a:solidFill>
              </a:rPr>
              <a:t>STROJOVÉ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458330-108A-48EE-AB34-B6CE205D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37206" cy="4351338"/>
          </a:xfrm>
        </p:spPr>
        <p:txBody>
          <a:bodyPr/>
          <a:lstStyle/>
          <a:p>
            <a:r>
              <a:rPr lang="cs-CZ" b="1" dirty="0"/>
              <a:t>VYTLÁČENÍ PŘEDLOHY DO RŮZNÝCH MATERIÁLŮ </a:t>
            </a:r>
          </a:p>
          <a:p>
            <a:pPr lvl="1"/>
            <a:r>
              <a:rPr lang="cs-CZ" b="1" dirty="0"/>
              <a:t>tlačený karton, </a:t>
            </a:r>
          </a:p>
          <a:p>
            <a:pPr lvl="1"/>
            <a:r>
              <a:rPr lang="cs-CZ" b="1" dirty="0"/>
              <a:t>tlačený plast, </a:t>
            </a:r>
          </a:p>
          <a:p>
            <a:pPr lvl="1"/>
            <a:r>
              <a:rPr lang="cs-CZ" b="1" dirty="0"/>
              <a:t>kov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kol0008\AppData\Local\Microsoft\Windows\INetCache\Content.MSO\82842B7F.tmp">
            <a:extLst>
              <a:ext uri="{FF2B5EF4-FFF2-40B4-BE49-F238E27FC236}">
                <a16:creationId xmlns:a16="http://schemas.microsoft.com/office/drawing/2014/main" id="{A0C374F1-56DA-4521-9C1D-9CA68059484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671" y="1380204"/>
            <a:ext cx="2076450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Nevidomí turisté si mohou číst v mapě — ČT24 — Česká televize">
            <a:extLst>
              <a:ext uri="{FF2B5EF4-FFF2-40B4-BE49-F238E27FC236}">
                <a16:creationId xmlns:a16="http://schemas.microsoft.com/office/drawing/2014/main" id="{C98B747B-E3E8-401F-8CF3-4B8A2A11F24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134" y="4202061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327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F8FDD-0D70-427D-A7D3-9EA132AD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cap="all" dirty="0"/>
              <a:t>TECHNOLOGIE VÝROBY TYFLOGRAFIKY</a:t>
            </a:r>
            <a:br>
              <a:rPr lang="cs-CZ" b="1" cap="all" dirty="0"/>
            </a:br>
            <a:r>
              <a:rPr lang="cs-CZ" b="1" cap="all" dirty="0">
                <a:solidFill>
                  <a:srgbClr val="FF0000"/>
                </a:solidFill>
              </a:rPr>
              <a:t>STROJOVÉ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458330-108A-48EE-AB34-B6CE205D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37206" cy="4351338"/>
          </a:xfrm>
        </p:spPr>
        <p:txBody>
          <a:bodyPr/>
          <a:lstStyle/>
          <a:p>
            <a:r>
              <a:rPr lang="cs-CZ" b="1" dirty="0"/>
              <a:t>BRAILLSKÁ TISKÁRNA</a:t>
            </a:r>
            <a:endParaRPr lang="cs-CZ" dirty="0"/>
          </a:p>
          <a:p>
            <a:r>
              <a:rPr lang="cs-CZ" b="1" dirty="0"/>
              <a:t>TEPELNÉ RELIÉFNÍ TISKÁRNY (</a:t>
            </a:r>
            <a:r>
              <a:rPr lang="cs-CZ" b="1" dirty="0" err="1"/>
              <a:t>ZyFuser</a:t>
            </a:r>
            <a:r>
              <a:rPr lang="cs-CZ" b="1" dirty="0"/>
              <a:t>)</a:t>
            </a:r>
            <a:endParaRPr lang="cs-CZ" dirty="0"/>
          </a:p>
          <a:p>
            <a:r>
              <a:rPr lang="cs-CZ" b="1" dirty="0"/>
              <a:t>3D tiskárny</a:t>
            </a:r>
          </a:p>
          <a:p>
            <a:r>
              <a:rPr lang="cs-CZ" b="1" dirty="0"/>
              <a:t>STROJNÍ VÝŠIVKA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 descr="Hmatová mapa zdroj: Poslepu.cz">
            <a:extLst>
              <a:ext uri="{FF2B5EF4-FFF2-40B4-BE49-F238E27FC236}">
                <a16:creationId xmlns:a16="http://schemas.microsoft.com/office/drawing/2014/main" id="{0AAF923C-B7CF-492D-9CF8-C6C48AAAC44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693" y="1690688"/>
            <a:ext cx="4448175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tyflomapa nezaměstnanosti v ČR">
            <a:extLst>
              <a:ext uri="{FF2B5EF4-FFF2-40B4-BE49-F238E27FC236}">
                <a16:creationId xmlns:a16="http://schemas.microsoft.com/office/drawing/2014/main" id="{DC0266FA-19DC-4652-8903-D4B3F66738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52" y="4892675"/>
            <a:ext cx="26670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tyflomapa Náměstí hrdinů">
            <a:extLst>
              <a:ext uri="{FF2B5EF4-FFF2-40B4-BE49-F238E27FC236}">
                <a16:creationId xmlns:a16="http://schemas.microsoft.com/office/drawing/2014/main" id="{B8C47756-5553-4393-9052-67AD6D32DCE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248" y="4959043"/>
            <a:ext cx="26670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Fuser Zy-Fuse">
            <a:extLst>
              <a:ext uri="{FF2B5EF4-FFF2-40B4-BE49-F238E27FC236}">
                <a16:creationId xmlns:a16="http://schemas.microsoft.com/office/drawing/2014/main" id="{5550BF97-7FAF-4CBC-B7C8-89B40057F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644" y="2797419"/>
            <a:ext cx="286702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29BC5A72-A5A9-42FE-A5BF-8E19DC4FE372}"/>
              </a:ext>
            </a:extLst>
          </p:cNvPr>
          <p:cNvSpPr/>
          <p:nvPr/>
        </p:nvSpPr>
        <p:spPr>
          <a:xfrm>
            <a:off x="7146669" y="5350187"/>
            <a:ext cx="4860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https://poslepu.cz/hapticke-mapy-pro-nevidome/</a:t>
            </a:r>
          </a:p>
        </p:txBody>
      </p:sp>
    </p:spTree>
    <p:extLst>
      <p:ext uri="{BB962C8B-B14F-4D97-AF65-F5344CB8AC3E}">
        <p14:creationId xmlns:p14="http://schemas.microsoft.com/office/powerpoint/2010/main" val="25558341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775</Words>
  <Application>Microsoft Office PowerPoint</Application>
  <PresentationFormat>Širokoúhlá obrazovka</PresentationFormat>
  <Paragraphs>130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TYFLOGRAFIKA</vt:lpstr>
      <vt:lpstr>TYFLOGRAFIKA </vt:lpstr>
      <vt:lpstr>funkce reliéfní grafiky</vt:lpstr>
      <vt:lpstr>VYHMATÁVÁNÍ </vt:lpstr>
      <vt:lpstr>principy tvorby reliéfní grafiky</vt:lpstr>
      <vt:lpstr>MOŽNOSTI ZOBRAZENÍ V RELIÉFNÍ GRAFICE</vt:lpstr>
      <vt:lpstr>TECHNOLOGIE VÝROBY TYFLOGRAFIKY manuální</vt:lpstr>
      <vt:lpstr>TECHNOLOGIE VÝROBY TYFLOGRAFIKY STROJOVÉ</vt:lpstr>
      <vt:lpstr>TECHNOLOGIE VÝROBY TYFLOGRAFIKY STROJOVÉ</vt:lpstr>
      <vt:lpstr>PRAKTICKÁ APLIKACE RELIÉFNÍ GRAFIKY RELIÉFNÍ GRAFIKA V POSP</vt:lpstr>
      <vt:lpstr>PRAKTICKÁ APLIKACE RELIÉFNÍ GRAFIKY RELIÉFNÍ GRAFIKA V POSP</vt:lpstr>
      <vt:lpstr>Reliéfní grafika v tyflokartografii</vt:lpstr>
      <vt:lpstr>RELIÉFNÍ GRAFIKA V EDUKACI OSOB S TZP</vt:lpstr>
      <vt:lpstr>RELIÉFNÍ GRAFIKA V UMĚNÍ</vt:lpstr>
      <vt:lpstr>RELIÉFNÍ GRAFIKA V UMĚNÍ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190</cp:revision>
  <dcterms:created xsi:type="dcterms:W3CDTF">2022-02-21T13:49:54Z</dcterms:created>
  <dcterms:modified xsi:type="dcterms:W3CDTF">2024-04-18T15:28:20Z</dcterms:modified>
</cp:coreProperties>
</file>