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Bold" panose="020B0604020202020204" charset="0"/>
      <p:bold r:id="rId15"/>
    </p:embeddedFont>
    <p:embeddedFont>
      <p:font typeface="Open Sans" panose="020B0604020202020204" charset="0"/>
      <p:regular r:id="rId16"/>
      <p:bold r:id="rId1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35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Rodina a jedinec s postižením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96251"/>
            <a:ext cx="7556421" cy="634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cs-CZ" sz="200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„Proti urážce je možno se bránit, proti soucitu však ne.“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7937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7" name="Text 3"/>
          <p:cNvSpPr/>
          <p:nvPr/>
        </p:nvSpPr>
        <p:spPr>
          <a:xfrm>
            <a:off x="793790" y="6003012"/>
            <a:ext cx="4692611" cy="1176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cs-CZ" sz="2200" b="1" dirty="0">
                <a:solidFill>
                  <a:srgbClr val="333F70"/>
                </a:solidFill>
                <a:ea typeface="Open Sans Bold" pitchFamily="34" charset="-122"/>
                <a:cs typeface="Open Sans Bold" pitchFamily="34" charset="-120"/>
              </a:rPr>
              <a:t>Mgr. </a:t>
            </a:r>
            <a:r>
              <a:rPr lang="en-US" sz="2200" b="1" dirty="0">
                <a:solidFill>
                  <a:srgbClr val="333F70"/>
                </a:solidFill>
                <a:ea typeface="Open Sans Bold" pitchFamily="34" charset="-122"/>
                <a:cs typeface="Open Sans Bold" pitchFamily="34" charset="-120"/>
              </a:rPr>
              <a:t>Pavl</a:t>
            </a:r>
            <a:r>
              <a:rPr lang="cs-CZ" sz="2200" b="1" dirty="0">
                <a:solidFill>
                  <a:srgbClr val="333F70"/>
                </a:solidFill>
                <a:ea typeface="Open Sans Bold" pitchFamily="34" charset="-122"/>
                <a:cs typeface="Open Sans Bold" pitchFamily="34" charset="-120"/>
              </a:rPr>
              <a:t>í</a:t>
            </a:r>
            <a:r>
              <a:rPr lang="en-US" sz="2200" b="1" dirty="0">
                <a:solidFill>
                  <a:srgbClr val="333F70"/>
                </a:solidFill>
                <a:ea typeface="Open Sans Bold" pitchFamily="34" charset="-122"/>
                <a:cs typeface="Open Sans Bold" pitchFamily="34" charset="-120"/>
              </a:rPr>
              <a:t>na Davidov</a:t>
            </a:r>
            <a:r>
              <a:rPr lang="cs-CZ" sz="2200" b="1" dirty="0">
                <a:solidFill>
                  <a:srgbClr val="333F70"/>
                </a:solidFill>
                <a:ea typeface="Open Sans Bold" pitchFamily="34" charset="-122"/>
                <a:cs typeface="Open Sans Bold" pitchFamily="34" charset="-120"/>
              </a:rPr>
              <a:t>á, MBA, </a:t>
            </a:r>
            <a:r>
              <a:rPr lang="cs-CZ" sz="2200" b="1" dirty="0" err="1">
                <a:solidFill>
                  <a:srgbClr val="333F70"/>
                </a:solidFill>
                <a:ea typeface="Open Sans Bold" pitchFamily="34" charset="-122"/>
                <a:cs typeface="Open Sans Bold" pitchFamily="34" charset="-120"/>
              </a:rPr>
              <a:t>DiS</a:t>
            </a:r>
            <a:r>
              <a:rPr lang="cs-CZ" sz="2200" b="1" dirty="0">
                <a:solidFill>
                  <a:srgbClr val="333F70"/>
                </a:solidFill>
                <a:ea typeface="Open Sans Bold" pitchFamily="34" charset="-122"/>
                <a:cs typeface="Open Sans Bold" pitchFamily="34" charset="-120"/>
              </a:rPr>
              <a:t>. 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cs-CZ" sz="2200" b="1" dirty="0">
                <a:solidFill>
                  <a:srgbClr val="333F70"/>
                </a:solidFill>
                <a:ea typeface="Open Sans Bold" pitchFamily="34" charset="-122"/>
                <a:cs typeface="Open Sans Bold" pitchFamily="34" charset="-120"/>
              </a:rPr>
              <a:t>pavlina.davidova@fvp.slu.cz 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8543" y="874633"/>
            <a:ext cx="7686913" cy="2601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Počáteční šok: Vyrovnání se s narozením dítěte s postižením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8543" y="4022646"/>
            <a:ext cx="468273" cy="46827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881420" y="4100632"/>
            <a:ext cx="162401" cy="312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1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1404938" y="4022646"/>
            <a:ext cx="3063002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Fáze procesu vyrovnávání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404938" y="4798100"/>
            <a:ext cx="3063002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Proces vyrovnávání má několik fází. Jsou to například šok, popření, hněv a přijetí.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676061" y="4022646"/>
            <a:ext cx="468273" cy="46827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9" name="Text 6"/>
          <p:cNvSpPr/>
          <p:nvPr/>
        </p:nvSpPr>
        <p:spPr>
          <a:xfrm>
            <a:off x="4779764" y="4100632"/>
            <a:ext cx="260747" cy="312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2</a:t>
            </a:r>
            <a:endParaRPr lang="en-US" sz="2450" dirty="0"/>
          </a:p>
        </p:txBody>
      </p:sp>
      <p:sp>
        <p:nvSpPr>
          <p:cNvPr id="10" name="Text 7"/>
          <p:cNvSpPr/>
          <p:nvPr/>
        </p:nvSpPr>
        <p:spPr>
          <a:xfrm>
            <a:off x="5352455" y="4022646"/>
            <a:ext cx="3063002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Emocionální dopady na rodinu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5352455" y="4798100"/>
            <a:ext cx="3063002" cy="1331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Narození dítěte s postižením má silné emocionální dopady. Rodina může pociťovat smutek, úzkost nebo vinu.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28543" y="6571893"/>
            <a:ext cx="468273" cy="46827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3" name="Text 10"/>
          <p:cNvSpPr/>
          <p:nvPr/>
        </p:nvSpPr>
        <p:spPr>
          <a:xfrm>
            <a:off x="831652" y="6649879"/>
            <a:ext cx="261937" cy="312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3</a:t>
            </a:r>
            <a:endParaRPr lang="en-US" sz="2450" dirty="0"/>
          </a:p>
        </p:txBody>
      </p:sp>
      <p:sp>
        <p:nvSpPr>
          <p:cNvPr id="14" name="Text 11"/>
          <p:cNvSpPr/>
          <p:nvPr/>
        </p:nvSpPr>
        <p:spPr>
          <a:xfrm>
            <a:off x="1404938" y="6571893"/>
            <a:ext cx="5712976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Změna životních plánů a očekávání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404938" y="7022068"/>
            <a:ext cx="7010519" cy="332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Je nutné přehodnotit plány. Očekávání se musí přizpůsobit nové situaci.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973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Faktory ovlivňující přijetí dítěte s postižením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4559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Typ a závažnost postižení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924068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Závažnost postižení hraje velkou roli. Typ postižení má také vliv na přijetí.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634264"/>
            <a:ext cx="284559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Osobnostní charakteristiky rodičů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924068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Osobnost rodičů ovlivňuje proces přijetí. Důležitá je odolnost a pozitivní myšlení.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634264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Podpora širší rodiny a okolí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569738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Podpora okolí má velký význam. Důležitá je pomoc od rodiny a přátel.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634264"/>
            <a:ext cx="284559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Přístup zdravotnického personálu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924068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Profesionální přístup zdravotníků je klíčový. Empatie a informovanost jsou nezbytné.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3894" y="529828"/>
            <a:ext cx="7796212" cy="18048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Život s postiženým jedincem: Každodenní realita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73894" y="2623542"/>
            <a:ext cx="7796212" cy="1124664"/>
          </a:xfrm>
          <a:prstGeom prst="roundRect">
            <a:avLst>
              <a:gd name="adj" fmla="val 71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874038" y="2823686"/>
            <a:ext cx="4026456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Změny v rodinné dynamice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874038" y="3240048"/>
            <a:ext cx="7395924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Rodinná dynamika se mění. Nové role a povinnosti vznikají.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73894" y="3940731"/>
            <a:ext cx="7796212" cy="1124664"/>
          </a:xfrm>
          <a:prstGeom prst="roundRect">
            <a:avLst>
              <a:gd name="adj" fmla="val 71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874038" y="4140875"/>
            <a:ext cx="3838694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Finanční a časové nároky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874038" y="4557236"/>
            <a:ext cx="7395924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Péče vyžaduje čas a peníze. Je nutné zvládat finanční náklady.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73894" y="5257919"/>
            <a:ext cx="7796212" cy="1124664"/>
          </a:xfrm>
          <a:prstGeom prst="roundRect">
            <a:avLst>
              <a:gd name="adj" fmla="val 71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874038" y="5458063"/>
            <a:ext cx="4565452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Adaptace domácího prostředí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874038" y="5874425"/>
            <a:ext cx="7395924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Prostředí je třeba přizpůsobit. Bezpečí a pohodlí jsou prioritou.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73894" y="6575108"/>
            <a:ext cx="7796212" cy="1124664"/>
          </a:xfrm>
          <a:prstGeom prst="roundRect">
            <a:avLst>
              <a:gd name="adj" fmla="val 71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4" name="Text 11"/>
          <p:cNvSpPr/>
          <p:nvPr/>
        </p:nvSpPr>
        <p:spPr>
          <a:xfrm>
            <a:off x="874038" y="6775252"/>
            <a:ext cx="4625102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Vliv na sourozence a prarodiče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874038" y="7191613"/>
            <a:ext cx="7395924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Sourozenci a prarodiče jsou ovlivněni. Podpora a komunikace jsou důležité.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2232" y="884277"/>
            <a:ext cx="7719536" cy="12718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Podpora rodin s postiženým dítětem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32" y="2461260"/>
            <a:ext cx="1017389" cy="12209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4778" y="2664738"/>
            <a:ext cx="3713083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Raná péče a intervence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34778" y="3104674"/>
            <a:ext cx="6396990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Včasná intervence je zásadní. Raná péče pomáhá rozvoji.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32" y="3682246"/>
            <a:ext cx="1017389" cy="12209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34778" y="3885724"/>
            <a:ext cx="3696772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Sociální služby a dávky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34778" y="4325660"/>
            <a:ext cx="6396990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Stát nabízí sociální služby a dávky. Informovanost je klíčová.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32" y="4903232"/>
            <a:ext cx="1017389" cy="12209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34778" y="5106710"/>
            <a:ext cx="5525810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Svépomocné skupiny a organizace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34778" y="5546646"/>
            <a:ext cx="6396990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Skupiny sdílejí zkušenosti a rady. Vzájemná podpora je cenná.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32" y="6124218"/>
            <a:ext cx="1017389" cy="122098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34778" y="6327696"/>
            <a:ext cx="4966930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Odlehčovací služby pro pečující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2034778" y="6767632"/>
            <a:ext cx="6396990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Pečující potřebují odpočinek. Odlehčovací služby jsou důležité.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7138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Předsudky a stereotypy o jedincích s mentálním postižením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22910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6022896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Běžné mýty a mylné představy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867644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Existuje mnoho mýtů o postižení. Je nutné je vyvracet.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522910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6022896"/>
            <a:ext cx="41208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Dopad stigmatizace na rodinu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6867644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Stigma má negativní dopad. Izolace a diskriminace jsou časté.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522910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6022896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Strategie boje proti předsudkům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867644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Boj proti předsudkům je důležitý. Vzdělávání a osvěta jsou klíčové.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66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Pozitivní aspekty života s postiženým jedincem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38713"/>
            <a:ext cx="423886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Osobnostní růst členů rodiny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83462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Členové rodiny rostou. Empatie a tolerance se zvyšují.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10206" y="3992285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597628" y="3038713"/>
            <a:ext cx="423898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Nové perspektivy a hodnoty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597628" y="3883462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Život získává nový smysl. Hodnoty se přehodnocují.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027908" y="3992285"/>
            <a:ext cx="2366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597628" y="5491282"/>
            <a:ext cx="423898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Posílení rodinných vazeb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597628" y="6336030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Rodina se stmeluje. Vzájemná podpora je silnější.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27313" y="5654635"/>
            <a:ext cx="2377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93790" y="5491282"/>
            <a:ext cx="423886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Příklady úspěšné integrace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6336030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Existují příklady integrace. Inspirace a motivace jsou důležité.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361867" y="5654635"/>
            <a:ext cx="24407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844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Závěr: Cesta k přijetí a naplněnému životu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6165"/>
            <a:ext cx="170021" cy="1207651"/>
          </a:xfrm>
          <a:prstGeom prst="roundRect">
            <a:avLst>
              <a:gd name="adj" fmla="val 5603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1303973" y="2656165"/>
            <a:ext cx="704623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Klíčové body pro úspěšné zvládání situace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500914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Přijetí, podpora a vzdělávání jsou klíčové.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4090630"/>
            <a:ext cx="170021" cy="1570553"/>
          </a:xfrm>
          <a:prstGeom prst="roundRect">
            <a:avLst>
              <a:gd name="adj" fmla="val 5603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1644134" y="4090630"/>
            <a:ext cx="670607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Význam podpory a porozumění společnosti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935379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Společnost hraje důležitou roli. Porozumění a inkluze jsou nezbytné.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887998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1984415" y="5887998"/>
            <a:ext cx="50320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ea typeface="Unbounded Bold" pitchFamily="34" charset="-122"/>
                <a:cs typeface="Unbounded Bold" pitchFamily="34" charset="-120"/>
              </a:rPr>
              <a:t>Výzva k otevřenosti a inkluzi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6378416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ea typeface="Open Sans" pitchFamily="34" charset="-122"/>
                <a:cs typeface="Open Sans" pitchFamily="34" charset="-120"/>
              </a:rPr>
              <a:t>Otevřenost a inkluze jsou cílem. Všichni mají právo na plnohodnotný život.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489</Words>
  <Application>Microsoft Office PowerPoint</Application>
  <PresentationFormat>Vlastní</PresentationFormat>
  <Paragraphs>76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Calibri</vt:lpstr>
      <vt:lpstr>Aptos</vt:lpstr>
      <vt:lpstr>Open Sans Bold</vt:lpstr>
      <vt:lpstr>Arial</vt:lpstr>
      <vt:lpstr>Open Sans</vt:lpstr>
      <vt:lpstr>Unbounded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Ostrava - Vychovatelna 1</cp:lastModifiedBy>
  <cp:revision>5</cp:revision>
  <dcterms:created xsi:type="dcterms:W3CDTF">2025-03-03T12:43:22Z</dcterms:created>
  <dcterms:modified xsi:type="dcterms:W3CDTF">2025-03-06T09:25:04Z</dcterms:modified>
</cp:coreProperties>
</file>