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99" r:id="rId4"/>
    <p:sldId id="289" r:id="rId5"/>
    <p:sldId id="259" r:id="rId6"/>
    <p:sldId id="290" r:id="rId7"/>
    <p:sldId id="291" r:id="rId8"/>
    <p:sldId id="293" r:id="rId9"/>
    <p:sldId id="261" r:id="rId10"/>
    <p:sldId id="262" r:id="rId11"/>
    <p:sldId id="294" r:id="rId12"/>
    <p:sldId id="295" r:id="rId13"/>
    <p:sldId id="296" r:id="rId14"/>
    <p:sldId id="264" r:id="rId15"/>
    <p:sldId id="297" r:id="rId16"/>
    <p:sldId id="265" r:id="rId17"/>
    <p:sldId id="298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Bednářová - praxe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Monika Weilová</a:t>
            </a:r>
          </a:p>
          <a:p>
            <a:r>
              <a:rPr lang="cs-CZ" dirty="0"/>
              <a:t>Logopedie.weilova.cz</a:t>
            </a:r>
          </a:p>
        </p:txBody>
      </p:sp>
    </p:spTree>
    <p:extLst>
      <p:ext uri="{BB962C8B-B14F-4D97-AF65-F5344CB8AC3E}">
        <p14:creationId xmlns:p14="http://schemas.microsoft.com/office/powerpoint/2010/main" val="1637158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A38C4-A9B3-FC0D-8E3B-3DD212FB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Jemná motorika a hmat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AC3DE7E-321E-C120-3776-B54EBFFF0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536812"/>
              </p:ext>
            </p:extLst>
          </p:nvPr>
        </p:nvGraphicFramePr>
        <p:xfrm>
          <a:off x="2641082" y="2189194"/>
          <a:ext cx="6589181" cy="30987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6689">
                  <a:extLst>
                    <a:ext uri="{9D8B030D-6E8A-4147-A177-3AD203B41FA5}">
                      <a16:colId xmlns:a16="http://schemas.microsoft.com/office/drawing/2014/main" val="2888890882"/>
                    </a:ext>
                  </a:extLst>
                </a:gridCol>
                <a:gridCol w="2738681">
                  <a:extLst>
                    <a:ext uri="{9D8B030D-6E8A-4147-A177-3AD203B41FA5}">
                      <a16:colId xmlns:a16="http://schemas.microsoft.com/office/drawing/2014/main" val="489046751"/>
                    </a:ext>
                  </a:extLst>
                </a:gridCol>
                <a:gridCol w="497714">
                  <a:extLst>
                    <a:ext uri="{9D8B030D-6E8A-4147-A177-3AD203B41FA5}">
                      <a16:colId xmlns:a16="http://schemas.microsoft.com/office/drawing/2014/main" val="2515358331"/>
                    </a:ext>
                  </a:extLst>
                </a:gridCol>
                <a:gridCol w="746571">
                  <a:extLst>
                    <a:ext uri="{9D8B030D-6E8A-4147-A177-3AD203B41FA5}">
                      <a16:colId xmlns:a16="http://schemas.microsoft.com/office/drawing/2014/main" val="3606699587"/>
                    </a:ext>
                  </a:extLst>
                </a:gridCol>
                <a:gridCol w="1288527">
                  <a:extLst>
                    <a:ext uri="{9D8B030D-6E8A-4147-A177-3AD203B41FA5}">
                      <a16:colId xmlns:a16="http://schemas.microsoft.com/office/drawing/2014/main" val="4228285399"/>
                    </a:ext>
                  </a:extLst>
                </a:gridCol>
                <a:gridCol w="870999">
                  <a:extLst>
                    <a:ext uri="{9D8B030D-6E8A-4147-A177-3AD203B41FA5}">
                      <a16:colId xmlns:a16="http://schemas.microsoft.com/office/drawing/2014/main" val="662750707"/>
                    </a:ext>
                  </a:extLst>
                </a:gridCol>
              </a:tblGrid>
              <a:tr h="534275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Jemná motorika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488871"/>
                  </a:ext>
                </a:extLst>
              </a:tr>
              <a:tr h="64113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Manipulace s drobnými předměty (navlékání korálků, zasouvání kolíčků do otvorů…)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234072"/>
                  </a:ext>
                </a:extLst>
              </a:tr>
              <a:tr h="21371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Stříhání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2020119"/>
                  </a:ext>
                </a:extLst>
              </a:tr>
              <a:tr h="42742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Otevírání dlaně postupně po jednom prstu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9194345"/>
                  </a:ext>
                </a:extLst>
              </a:tr>
              <a:tr h="42742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Dotkne se bříškem každého prstu na ruce bříška palce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319506"/>
                  </a:ext>
                </a:extLst>
              </a:tr>
              <a:tr h="85484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Další činnosti:</a:t>
                      </a:r>
                    </a:p>
                    <a:p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4440323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6D95F91-B449-1BBA-146C-FA432DDED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036385"/>
              </p:ext>
            </p:extLst>
          </p:nvPr>
        </p:nvGraphicFramePr>
        <p:xfrm>
          <a:off x="2641083" y="5023835"/>
          <a:ext cx="6589180" cy="17164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9921">
                  <a:extLst>
                    <a:ext uri="{9D8B030D-6E8A-4147-A177-3AD203B41FA5}">
                      <a16:colId xmlns:a16="http://schemas.microsoft.com/office/drawing/2014/main" val="2781096704"/>
                    </a:ext>
                  </a:extLst>
                </a:gridCol>
                <a:gridCol w="2799689">
                  <a:extLst>
                    <a:ext uri="{9D8B030D-6E8A-4147-A177-3AD203B41FA5}">
                      <a16:colId xmlns:a16="http://schemas.microsoft.com/office/drawing/2014/main" val="2783268644"/>
                    </a:ext>
                  </a:extLst>
                </a:gridCol>
                <a:gridCol w="497714">
                  <a:extLst>
                    <a:ext uri="{9D8B030D-6E8A-4147-A177-3AD203B41FA5}">
                      <a16:colId xmlns:a16="http://schemas.microsoft.com/office/drawing/2014/main" val="4173645323"/>
                    </a:ext>
                  </a:extLst>
                </a:gridCol>
                <a:gridCol w="746571">
                  <a:extLst>
                    <a:ext uri="{9D8B030D-6E8A-4147-A177-3AD203B41FA5}">
                      <a16:colId xmlns:a16="http://schemas.microsoft.com/office/drawing/2014/main" val="903428373"/>
                    </a:ext>
                  </a:extLst>
                </a:gridCol>
                <a:gridCol w="1244286">
                  <a:extLst>
                    <a:ext uri="{9D8B030D-6E8A-4147-A177-3AD203B41FA5}">
                      <a16:colId xmlns:a16="http://schemas.microsoft.com/office/drawing/2014/main" val="171415385"/>
                    </a:ext>
                  </a:extLst>
                </a:gridCol>
                <a:gridCol w="870999">
                  <a:extLst>
                    <a:ext uri="{9D8B030D-6E8A-4147-A177-3AD203B41FA5}">
                      <a16:colId xmlns:a16="http://schemas.microsoft.com/office/drawing/2014/main" val="1424570232"/>
                    </a:ext>
                  </a:extLst>
                </a:gridCol>
              </a:tblGrid>
              <a:tr h="64365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Hmatové vnímání (taktilní percepce)</a:t>
                      </a:r>
                    </a:p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 dirty="0">
                          <a:effectLst/>
                        </a:rPr>
                        <a:t>nezvládá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688971"/>
                  </a:ext>
                </a:extLst>
              </a:tr>
              <a:tr h="429105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 hmatem výrazně odlišné hračky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793917"/>
                  </a:ext>
                </a:extLst>
              </a:tr>
              <a:tr h="2145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 hmatem zvířátka (vel. 10 cm)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697350"/>
                  </a:ext>
                </a:extLst>
              </a:tr>
              <a:tr h="2145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Rozliší různé povrchy, materiály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620051"/>
                  </a:ext>
                </a:extLst>
              </a:tr>
              <a:tr h="2145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 hmatem geometrické tvary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5-6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09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74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91199-95E0-B775-C8D2-A9C8945F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Kresba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ADAEA90-11EE-8E7A-1CE6-88FA35E4CE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034887"/>
              </p:ext>
            </p:extLst>
          </p:nvPr>
        </p:nvGraphicFramePr>
        <p:xfrm>
          <a:off x="2348421" y="2482403"/>
          <a:ext cx="6864589" cy="36223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0500">
                  <a:extLst>
                    <a:ext uri="{9D8B030D-6E8A-4147-A177-3AD203B41FA5}">
                      <a16:colId xmlns:a16="http://schemas.microsoft.com/office/drawing/2014/main" val="554470178"/>
                    </a:ext>
                  </a:extLst>
                </a:gridCol>
                <a:gridCol w="2331259">
                  <a:extLst>
                    <a:ext uri="{9D8B030D-6E8A-4147-A177-3AD203B41FA5}">
                      <a16:colId xmlns:a16="http://schemas.microsoft.com/office/drawing/2014/main" val="2309667770"/>
                    </a:ext>
                  </a:extLst>
                </a:gridCol>
                <a:gridCol w="792746">
                  <a:extLst>
                    <a:ext uri="{9D8B030D-6E8A-4147-A177-3AD203B41FA5}">
                      <a16:colId xmlns:a16="http://schemas.microsoft.com/office/drawing/2014/main" val="1716220872"/>
                    </a:ext>
                  </a:extLst>
                </a:gridCol>
                <a:gridCol w="792746">
                  <a:extLst>
                    <a:ext uri="{9D8B030D-6E8A-4147-A177-3AD203B41FA5}">
                      <a16:colId xmlns:a16="http://schemas.microsoft.com/office/drawing/2014/main" val="3615091"/>
                    </a:ext>
                  </a:extLst>
                </a:gridCol>
                <a:gridCol w="1321242">
                  <a:extLst>
                    <a:ext uri="{9D8B030D-6E8A-4147-A177-3AD203B41FA5}">
                      <a16:colId xmlns:a16="http://schemas.microsoft.com/office/drawing/2014/main" val="2627017918"/>
                    </a:ext>
                  </a:extLst>
                </a:gridCol>
                <a:gridCol w="1236096">
                  <a:extLst>
                    <a:ext uri="{9D8B030D-6E8A-4147-A177-3AD203B41FA5}">
                      <a16:colId xmlns:a16="http://schemas.microsoft.com/office/drawing/2014/main" val="3737507256"/>
                    </a:ext>
                  </a:extLst>
                </a:gridCol>
              </a:tblGrid>
              <a:tr h="4116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Spontánní kresba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480372"/>
                  </a:ext>
                </a:extLst>
              </a:tr>
              <a:tr h="24698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Kreslení nevyhledává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30062"/>
                  </a:ext>
                </a:extLst>
              </a:tr>
              <a:tr h="24698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Čáranice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43294"/>
                  </a:ext>
                </a:extLst>
              </a:tr>
              <a:tr h="24698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Pojmenování čáranice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2,5–3,5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197693"/>
                  </a:ext>
                </a:extLst>
              </a:tr>
              <a:tr h="24698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Hlavonožec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6751564"/>
                  </a:ext>
                </a:extLst>
              </a:tr>
              <a:tr h="49395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Postava (hlava, trup, končetiny)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621429"/>
                  </a:ext>
                </a:extLst>
              </a:tr>
              <a:tr h="24698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Přibývající detaily: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9779939"/>
                  </a:ext>
                </a:extLst>
              </a:tr>
              <a:tr h="14818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Různorodost námětů, nejčastěji kreslí:</a:t>
                      </a:r>
                    </a:p>
                    <a:p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9673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944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603C3-8BCC-0B32-E755-19324A42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Grafomotorika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6C68913-A97F-88D7-3339-410299840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450809"/>
              </p:ext>
            </p:extLst>
          </p:nvPr>
        </p:nvGraphicFramePr>
        <p:xfrm>
          <a:off x="2150014" y="2360915"/>
          <a:ext cx="7451185" cy="40571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3870">
                  <a:extLst>
                    <a:ext uri="{9D8B030D-6E8A-4147-A177-3AD203B41FA5}">
                      <a16:colId xmlns:a16="http://schemas.microsoft.com/office/drawing/2014/main" val="2304562834"/>
                    </a:ext>
                  </a:extLst>
                </a:gridCol>
                <a:gridCol w="2581463">
                  <a:extLst>
                    <a:ext uri="{9D8B030D-6E8A-4147-A177-3AD203B41FA5}">
                      <a16:colId xmlns:a16="http://schemas.microsoft.com/office/drawing/2014/main" val="2586783402"/>
                    </a:ext>
                  </a:extLst>
                </a:gridCol>
                <a:gridCol w="717073">
                  <a:extLst>
                    <a:ext uri="{9D8B030D-6E8A-4147-A177-3AD203B41FA5}">
                      <a16:colId xmlns:a16="http://schemas.microsoft.com/office/drawing/2014/main" val="3557804463"/>
                    </a:ext>
                  </a:extLst>
                </a:gridCol>
                <a:gridCol w="809495">
                  <a:extLst>
                    <a:ext uri="{9D8B030D-6E8A-4147-A177-3AD203B41FA5}">
                      <a16:colId xmlns:a16="http://schemas.microsoft.com/office/drawing/2014/main" val="1543972167"/>
                    </a:ext>
                  </a:extLst>
                </a:gridCol>
                <a:gridCol w="1434145">
                  <a:extLst>
                    <a:ext uri="{9D8B030D-6E8A-4147-A177-3AD203B41FA5}">
                      <a16:colId xmlns:a16="http://schemas.microsoft.com/office/drawing/2014/main" val="1264036071"/>
                    </a:ext>
                  </a:extLst>
                </a:gridCol>
                <a:gridCol w="1485139">
                  <a:extLst>
                    <a:ext uri="{9D8B030D-6E8A-4147-A177-3AD203B41FA5}">
                      <a16:colId xmlns:a16="http://schemas.microsoft.com/office/drawing/2014/main" val="2727967366"/>
                    </a:ext>
                  </a:extLst>
                </a:gridCol>
              </a:tblGrid>
              <a:tr h="461038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Grafomotorické prvky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995636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Čára svislá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448427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Čára vodorovná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973642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Kruh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696585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Spirála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4–4,5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94408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Vlnovka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90300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Šikmá čára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42242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Zuby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5,5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5617534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Horní smyčka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322626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Spodní smyčka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5,5–6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003620"/>
                  </a:ext>
                </a:extLst>
              </a:tr>
              <a:tr h="553245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Horní oblouk s vratným tahem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083712"/>
                  </a:ext>
                </a:extLst>
              </a:tr>
              <a:tr h="553245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Spodní oblouk s vratným tahem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390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988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A7F6C-34FD-ADD9-CF65-840EB839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F0402F2-4548-736B-08B9-382D466F99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854461"/>
              </p:ext>
            </p:extLst>
          </p:nvPr>
        </p:nvGraphicFramePr>
        <p:xfrm>
          <a:off x="2679570" y="2113471"/>
          <a:ext cx="6792234" cy="19754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6385">
                  <a:extLst>
                    <a:ext uri="{9D8B030D-6E8A-4147-A177-3AD203B41FA5}">
                      <a16:colId xmlns:a16="http://schemas.microsoft.com/office/drawing/2014/main" val="3598403660"/>
                    </a:ext>
                  </a:extLst>
                </a:gridCol>
                <a:gridCol w="2437418">
                  <a:extLst>
                    <a:ext uri="{9D8B030D-6E8A-4147-A177-3AD203B41FA5}">
                      <a16:colId xmlns:a16="http://schemas.microsoft.com/office/drawing/2014/main" val="3495701631"/>
                    </a:ext>
                  </a:extLst>
                </a:gridCol>
                <a:gridCol w="3968431">
                  <a:extLst>
                    <a:ext uri="{9D8B030D-6E8A-4147-A177-3AD203B41FA5}">
                      <a16:colId xmlns:a16="http://schemas.microsoft.com/office/drawing/2014/main" val="2582663546"/>
                    </a:ext>
                  </a:extLst>
                </a:gridCol>
              </a:tblGrid>
              <a:tr h="329242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Návyky při kreslení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975137"/>
                  </a:ext>
                </a:extLst>
              </a:tr>
              <a:tr h="32924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Držení tužky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945272"/>
                  </a:ext>
                </a:extLst>
              </a:tr>
              <a:tr h="32924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Postavení ruky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695759"/>
                  </a:ext>
                </a:extLst>
              </a:tr>
              <a:tr h="65848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Uvolnění ruky, tlak na podložku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4473115"/>
                  </a:ext>
                </a:extLst>
              </a:tr>
              <a:tr h="32924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Plynulost tahů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441958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5B50B35-3ED7-25D8-3B1C-A08F733F6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25455"/>
              </p:ext>
            </p:extLst>
          </p:nvPr>
        </p:nvGraphicFramePr>
        <p:xfrm>
          <a:off x="2679569" y="4210876"/>
          <a:ext cx="6792235" cy="24055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6384">
                  <a:extLst>
                    <a:ext uri="{9D8B030D-6E8A-4147-A177-3AD203B41FA5}">
                      <a16:colId xmlns:a16="http://schemas.microsoft.com/office/drawing/2014/main" val="3696737009"/>
                    </a:ext>
                  </a:extLst>
                </a:gridCol>
                <a:gridCol w="2568150">
                  <a:extLst>
                    <a:ext uri="{9D8B030D-6E8A-4147-A177-3AD203B41FA5}">
                      <a16:colId xmlns:a16="http://schemas.microsoft.com/office/drawing/2014/main" val="1246132121"/>
                    </a:ext>
                  </a:extLst>
                </a:gridCol>
                <a:gridCol w="522927">
                  <a:extLst>
                    <a:ext uri="{9D8B030D-6E8A-4147-A177-3AD203B41FA5}">
                      <a16:colId xmlns:a16="http://schemas.microsoft.com/office/drawing/2014/main" val="3922709300"/>
                    </a:ext>
                  </a:extLst>
                </a:gridCol>
                <a:gridCol w="784390">
                  <a:extLst>
                    <a:ext uri="{9D8B030D-6E8A-4147-A177-3AD203B41FA5}">
                      <a16:colId xmlns:a16="http://schemas.microsoft.com/office/drawing/2014/main" val="3937476410"/>
                    </a:ext>
                  </a:extLst>
                </a:gridCol>
                <a:gridCol w="1307316">
                  <a:extLst>
                    <a:ext uri="{9D8B030D-6E8A-4147-A177-3AD203B41FA5}">
                      <a16:colId xmlns:a16="http://schemas.microsoft.com/office/drawing/2014/main" val="3971991192"/>
                    </a:ext>
                  </a:extLst>
                </a:gridCol>
                <a:gridCol w="1223068">
                  <a:extLst>
                    <a:ext uri="{9D8B030D-6E8A-4147-A177-3AD203B41FA5}">
                      <a16:colId xmlns:a16="http://schemas.microsoft.com/office/drawing/2014/main" val="1450391252"/>
                    </a:ext>
                  </a:extLst>
                </a:gridCol>
              </a:tblGrid>
              <a:tr h="52295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Vizuomotorika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9750039"/>
                  </a:ext>
                </a:extLst>
              </a:tr>
              <a:tr h="62754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Čára mezi dvěma liniemi (dráhy)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8224332"/>
                  </a:ext>
                </a:extLst>
              </a:tr>
              <a:tr h="62754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Jedna linie (rozcvičovací cviky)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917143"/>
                  </a:ext>
                </a:extLst>
              </a:tr>
              <a:tr h="62754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Překreslí obrázek podle předlohy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1113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5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0A591-DFDB-9868-411E-85A98F88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Lateralita 1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D7ACCC56-B5A7-E76F-1D32-E84A91DA22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667805"/>
              </p:ext>
            </p:extLst>
          </p:nvPr>
        </p:nvGraphicFramePr>
        <p:xfrm>
          <a:off x="1769343" y="2199735"/>
          <a:ext cx="7547186" cy="4175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45">
                  <a:extLst>
                    <a:ext uri="{9D8B030D-6E8A-4147-A177-3AD203B41FA5}">
                      <a16:colId xmlns:a16="http://schemas.microsoft.com/office/drawing/2014/main" val="3866304594"/>
                    </a:ext>
                  </a:extLst>
                </a:gridCol>
                <a:gridCol w="3889641">
                  <a:extLst>
                    <a:ext uri="{9D8B030D-6E8A-4147-A177-3AD203B41FA5}">
                      <a16:colId xmlns:a16="http://schemas.microsoft.com/office/drawing/2014/main" val="3955717599"/>
                    </a:ext>
                  </a:extLst>
                </a:gridCol>
                <a:gridCol w="1152487">
                  <a:extLst>
                    <a:ext uri="{9D8B030D-6E8A-4147-A177-3AD203B41FA5}">
                      <a16:colId xmlns:a16="http://schemas.microsoft.com/office/drawing/2014/main" val="2369178749"/>
                    </a:ext>
                  </a:extLst>
                </a:gridCol>
                <a:gridCol w="1152487">
                  <a:extLst>
                    <a:ext uri="{9D8B030D-6E8A-4147-A177-3AD203B41FA5}">
                      <a16:colId xmlns:a16="http://schemas.microsoft.com/office/drawing/2014/main" val="3388691100"/>
                    </a:ext>
                  </a:extLst>
                </a:gridCol>
                <a:gridCol w="1008426">
                  <a:extLst>
                    <a:ext uri="{9D8B030D-6E8A-4147-A177-3AD203B41FA5}">
                      <a16:colId xmlns:a16="http://schemas.microsoft.com/office/drawing/2014/main" val="3256717824"/>
                    </a:ext>
                  </a:extLst>
                </a:gridCol>
              </a:tblGrid>
              <a:tr h="521897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Lateralita ruky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pravá ruka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levá ruka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ruce střídá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66237216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47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Navlékání korálků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12797037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48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Zasouvání kostek do otvorů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62383841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49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Skládání mozaiky z korálků, či hříbečků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47155119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50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Roztáčení káči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45873258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Zvonění zvonečkem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5475761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Gumování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98640734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53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Hod míčem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26843875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54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Kutálení míče, trefování kuželek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56541933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Šroubování uzávěrů lahví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3985170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Šroubování matičky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52690659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57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effectLst/>
                        </a:rPr>
                        <a:t>Zatloukání kladívkem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34529225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Hra s pískem – používání lopatky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63718600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Zvedání kbelíčku s pískem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1357388"/>
                  </a:ext>
                </a:extLst>
              </a:tr>
              <a:tr h="26094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Stříhání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568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09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E826-865C-ACFC-FFD3-C43417AE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Lateralita 2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5F6582C-5978-5548-E9E1-7DF92312F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547261"/>
              </p:ext>
            </p:extLst>
          </p:nvPr>
        </p:nvGraphicFramePr>
        <p:xfrm>
          <a:off x="2523172" y="2191108"/>
          <a:ext cx="7457588" cy="1932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896">
                  <a:extLst>
                    <a:ext uri="{9D8B030D-6E8A-4147-A177-3AD203B41FA5}">
                      <a16:colId xmlns:a16="http://schemas.microsoft.com/office/drawing/2014/main" val="1856930599"/>
                    </a:ext>
                  </a:extLst>
                </a:gridCol>
                <a:gridCol w="3813322">
                  <a:extLst>
                    <a:ext uri="{9D8B030D-6E8A-4147-A177-3AD203B41FA5}">
                      <a16:colId xmlns:a16="http://schemas.microsoft.com/office/drawing/2014/main" val="95686379"/>
                    </a:ext>
                  </a:extLst>
                </a:gridCol>
                <a:gridCol w="1291840">
                  <a:extLst>
                    <a:ext uri="{9D8B030D-6E8A-4147-A177-3AD203B41FA5}">
                      <a16:colId xmlns:a16="http://schemas.microsoft.com/office/drawing/2014/main" val="1002099726"/>
                    </a:ext>
                  </a:extLst>
                </a:gridCol>
                <a:gridCol w="1148303">
                  <a:extLst>
                    <a:ext uri="{9D8B030D-6E8A-4147-A177-3AD203B41FA5}">
                      <a16:colId xmlns:a16="http://schemas.microsoft.com/office/drawing/2014/main" val="1383523765"/>
                    </a:ext>
                  </a:extLst>
                </a:gridCol>
                <a:gridCol w="861227">
                  <a:extLst>
                    <a:ext uri="{9D8B030D-6E8A-4147-A177-3AD203B41FA5}">
                      <a16:colId xmlns:a16="http://schemas.microsoft.com/office/drawing/2014/main" val="857362486"/>
                    </a:ext>
                  </a:extLst>
                </a:gridCol>
              </a:tblGrid>
              <a:tr h="77292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Lateralita oka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pravé oko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levé oko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oči střídá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59479004"/>
                  </a:ext>
                </a:extLst>
              </a:tr>
              <a:tr h="386463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61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Dívání se do kukátka, krasohledu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70719259"/>
                  </a:ext>
                </a:extLst>
              </a:tr>
              <a:tr h="386463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62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Dívání se do lahvičky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16933197"/>
                  </a:ext>
                </a:extLst>
              </a:tr>
              <a:tr h="386463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63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Dívání se do klíčové dírky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36661556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549EB1B1-EE0A-ED66-DD2E-1EA7B9F68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41583"/>
              </p:ext>
            </p:extLst>
          </p:nvPr>
        </p:nvGraphicFramePr>
        <p:xfrm>
          <a:off x="2520213" y="4291119"/>
          <a:ext cx="7460547" cy="17214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4402">
                  <a:extLst>
                    <a:ext uri="{9D8B030D-6E8A-4147-A177-3AD203B41FA5}">
                      <a16:colId xmlns:a16="http://schemas.microsoft.com/office/drawing/2014/main" val="451336408"/>
                    </a:ext>
                  </a:extLst>
                </a:gridCol>
                <a:gridCol w="1723137">
                  <a:extLst>
                    <a:ext uri="{9D8B030D-6E8A-4147-A177-3AD203B41FA5}">
                      <a16:colId xmlns:a16="http://schemas.microsoft.com/office/drawing/2014/main" val="3716182169"/>
                    </a:ext>
                  </a:extLst>
                </a:gridCol>
                <a:gridCol w="861569">
                  <a:extLst>
                    <a:ext uri="{9D8B030D-6E8A-4147-A177-3AD203B41FA5}">
                      <a16:colId xmlns:a16="http://schemas.microsoft.com/office/drawing/2014/main" val="1495873852"/>
                    </a:ext>
                  </a:extLst>
                </a:gridCol>
                <a:gridCol w="1292353">
                  <a:extLst>
                    <a:ext uri="{9D8B030D-6E8A-4147-A177-3AD203B41FA5}">
                      <a16:colId xmlns:a16="http://schemas.microsoft.com/office/drawing/2014/main" val="2284437538"/>
                    </a:ext>
                  </a:extLst>
                </a:gridCol>
                <a:gridCol w="3159086">
                  <a:extLst>
                    <a:ext uri="{9D8B030D-6E8A-4147-A177-3AD203B41FA5}">
                      <a16:colId xmlns:a16="http://schemas.microsoft.com/office/drawing/2014/main" val="2497493337"/>
                    </a:ext>
                  </a:extLst>
                </a:gridCol>
              </a:tblGrid>
              <a:tr h="573831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Lateralita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nevyhraněná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vyhraněná, praváctví, leváctví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7914899"/>
                  </a:ext>
                </a:extLst>
              </a:tr>
              <a:tr h="57383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Ruky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3400537"/>
                  </a:ext>
                </a:extLst>
              </a:tr>
              <a:tr h="57383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795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14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E576-5B73-F2F3-BA59-10EDD0A5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Vnímání prostoru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DF05B5A3-576D-EBB3-0FDD-391F5543EB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314818"/>
              </p:ext>
            </p:extLst>
          </p:nvPr>
        </p:nvGraphicFramePr>
        <p:xfrm>
          <a:off x="2101263" y="2123899"/>
          <a:ext cx="7560321" cy="45098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8870">
                  <a:extLst>
                    <a:ext uri="{9D8B030D-6E8A-4147-A177-3AD203B41FA5}">
                      <a16:colId xmlns:a16="http://schemas.microsoft.com/office/drawing/2014/main" val="1289342696"/>
                    </a:ext>
                  </a:extLst>
                </a:gridCol>
                <a:gridCol w="2733490">
                  <a:extLst>
                    <a:ext uri="{9D8B030D-6E8A-4147-A177-3AD203B41FA5}">
                      <a16:colId xmlns:a16="http://schemas.microsoft.com/office/drawing/2014/main" val="1510265708"/>
                    </a:ext>
                  </a:extLst>
                </a:gridCol>
                <a:gridCol w="667873">
                  <a:extLst>
                    <a:ext uri="{9D8B030D-6E8A-4147-A177-3AD203B41FA5}">
                      <a16:colId xmlns:a16="http://schemas.microsoft.com/office/drawing/2014/main" val="3836684154"/>
                    </a:ext>
                  </a:extLst>
                </a:gridCol>
                <a:gridCol w="667873">
                  <a:extLst>
                    <a:ext uri="{9D8B030D-6E8A-4147-A177-3AD203B41FA5}">
                      <a16:colId xmlns:a16="http://schemas.microsoft.com/office/drawing/2014/main" val="3508754918"/>
                    </a:ext>
                  </a:extLst>
                </a:gridCol>
                <a:gridCol w="801447">
                  <a:extLst>
                    <a:ext uri="{9D8B030D-6E8A-4147-A177-3AD203B41FA5}">
                      <a16:colId xmlns:a16="http://schemas.microsoft.com/office/drawing/2014/main" val="3130956551"/>
                    </a:ext>
                  </a:extLst>
                </a:gridCol>
                <a:gridCol w="1202171">
                  <a:extLst>
                    <a:ext uri="{9D8B030D-6E8A-4147-A177-3AD203B41FA5}">
                      <a16:colId xmlns:a16="http://schemas.microsoft.com/office/drawing/2014/main" val="1475847219"/>
                    </a:ext>
                  </a:extLst>
                </a:gridCol>
                <a:gridCol w="1068597">
                  <a:extLst>
                    <a:ext uri="{9D8B030D-6E8A-4147-A177-3AD203B41FA5}">
                      <a16:colId xmlns:a16="http://schemas.microsoft.com/office/drawing/2014/main" val="528103209"/>
                    </a:ext>
                  </a:extLst>
                </a:gridCol>
              </a:tblGrid>
              <a:tr h="739314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Vnímání prostoru, pojmy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ukáže v prostoru, na sobě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ukáže na formátu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pojmenuje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0936721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Nahoře, dole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492853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Předložkové vazby na, do, 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 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920713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Níže, výše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1589388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Vpředu, vzadu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9284400"/>
                  </a:ext>
                </a:extLst>
              </a:tr>
              <a:tr h="44358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Předložkové vazby před, za, nad, pod, vedle, mezi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6735826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Daleko, blízko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8438069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První, poslední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946465"/>
                  </a:ext>
                </a:extLst>
              </a:tr>
              <a:tr h="44358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Uprostřed, prostřední, předposlední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519478"/>
                  </a:ext>
                </a:extLst>
              </a:tr>
              <a:tr h="44358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Orientace v okolí – dítě ví, jak se jde do obchodu, do školky…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0478251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Hned před, hned za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243622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Vpravo, vlevo na vlastním těle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229813"/>
                  </a:ext>
                </a:extLst>
              </a:tr>
              <a:tr h="44358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Vpravo, vlevo – umístění předmětu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50229"/>
                  </a:ext>
                </a:extLst>
              </a:tr>
              <a:tr h="22179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Vpravo nahoře – dvě kritéria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62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5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D80E3-2112-7B43-C2A3-8A22F83FF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Vnímání času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EC89CD6-3CA7-D282-98EE-B1EBB0FCF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78128"/>
              </p:ext>
            </p:extLst>
          </p:nvPr>
        </p:nvGraphicFramePr>
        <p:xfrm>
          <a:off x="1673991" y="2078966"/>
          <a:ext cx="7866824" cy="45116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7200">
                  <a:extLst>
                    <a:ext uri="{9D8B030D-6E8A-4147-A177-3AD203B41FA5}">
                      <a16:colId xmlns:a16="http://schemas.microsoft.com/office/drawing/2014/main" val="2518361139"/>
                    </a:ext>
                  </a:extLst>
                </a:gridCol>
                <a:gridCol w="3388919">
                  <a:extLst>
                    <a:ext uri="{9D8B030D-6E8A-4147-A177-3AD203B41FA5}">
                      <a16:colId xmlns:a16="http://schemas.microsoft.com/office/drawing/2014/main" val="721236064"/>
                    </a:ext>
                  </a:extLst>
                </a:gridCol>
                <a:gridCol w="694950">
                  <a:extLst>
                    <a:ext uri="{9D8B030D-6E8A-4147-A177-3AD203B41FA5}">
                      <a16:colId xmlns:a16="http://schemas.microsoft.com/office/drawing/2014/main" val="2646883303"/>
                    </a:ext>
                  </a:extLst>
                </a:gridCol>
                <a:gridCol w="833939">
                  <a:extLst>
                    <a:ext uri="{9D8B030D-6E8A-4147-A177-3AD203B41FA5}">
                      <a16:colId xmlns:a16="http://schemas.microsoft.com/office/drawing/2014/main" val="4069241793"/>
                    </a:ext>
                  </a:extLst>
                </a:gridCol>
                <a:gridCol w="1389897">
                  <a:extLst>
                    <a:ext uri="{9D8B030D-6E8A-4147-A177-3AD203B41FA5}">
                      <a16:colId xmlns:a16="http://schemas.microsoft.com/office/drawing/2014/main" val="1712960225"/>
                    </a:ext>
                  </a:extLst>
                </a:gridCol>
                <a:gridCol w="1111919">
                  <a:extLst>
                    <a:ext uri="{9D8B030D-6E8A-4147-A177-3AD203B41FA5}">
                      <a16:colId xmlns:a16="http://schemas.microsoft.com/office/drawing/2014/main" val="2843636151"/>
                    </a:ext>
                  </a:extLst>
                </a:gridCol>
              </a:tblGrid>
              <a:tr h="73961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Vnímání času</a:t>
                      </a:r>
                    </a:p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 dopomocí ukáže na obrázku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samo- statně, aktivně používá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0241166"/>
                  </a:ext>
                </a:extLst>
              </a:tr>
              <a:tr h="221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Přiřadí činnosti obvyklé pro ráno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481074"/>
                  </a:ext>
                </a:extLst>
              </a:tr>
              <a:tr h="221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Přiřadí činnosti obvyklé pro poledne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666347"/>
                  </a:ext>
                </a:extLst>
              </a:tr>
              <a:tr h="221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Přiřadí činnosti obvyklé pro večer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1739515"/>
                  </a:ext>
                </a:extLst>
              </a:tr>
              <a:tr h="221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Přiřadí činnosti obvyklé pro dopoledne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4,5– 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621925"/>
                  </a:ext>
                </a:extLst>
              </a:tr>
              <a:tr h="221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Přiřadí činnosti obvyklé pro odpoledne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4,5– 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5397108"/>
                  </a:ext>
                </a:extLst>
              </a:tr>
              <a:tr h="443766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Rozliší dříve, později (seřadí dva obrázky)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8235548"/>
                  </a:ext>
                </a:extLst>
              </a:tr>
              <a:tr h="66564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Seřadí obrázky podle posloupnosti děje, jmenuje, co se stalo nejdříve, později, naposled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695905"/>
                  </a:ext>
                </a:extLst>
              </a:tr>
              <a:tr h="443766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Rozlišuje pojmy nejdříve, před tím, nyní, potom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1748765"/>
                  </a:ext>
                </a:extLst>
              </a:tr>
              <a:tr h="221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Začíná se orientovat ve dnech v týdnu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7366650"/>
                  </a:ext>
                </a:extLst>
              </a:tr>
              <a:tr h="443766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Přiřadí činnosti obvyklé pro roční období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6748322"/>
                  </a:ext>
                </a:extLst>
              </a:tr>
              <a:tr h="221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Pojmy včera, dnes, zítra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873816"/>
                  </a:ext>
                </a:extLst>
              </a:tr>
              <a:tr h="221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Předevčírem, pozítří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6,5– 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432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7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70F26-A332-E899-44D6-7453A6C6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Řeč – lex-sém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C822594B-AC73-CB61-9C3A-4FCE4DA671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674097"/>
              </p:ext>
            </p:extLst>
          </p:nvPr>
        </p:nvGraphicFramePr>
        <p:xfrm>
          <a:off x="1500428" y="2209934"/>
          <a:ext cx="7973645" cy="4500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741">
                  <a:extLst>
                    <a:ext uri="{9D8B030D-6E8A-4147-A177-3AD203B41FA5}">
                      <a16:colId xmlns:a16="http://schemas.microsoft.com/office/drawing/2014/main" val="2709577344"/>
                    </a:ext>
                  </a:extLst>
                </a:gridCol>
                <a:gridCol w="3288781">
                  <a:extLst>
                    <a:ext uri="{9D8B030D-6E8A-4147-A177-3AD203B41FA5}">
                      <a16:colId xmlns:a16="http://schemas.microsoft.com/office/drawing/2014/main" val="1743457719"/>
                    </a:ext>
                  </a:extLst>
                </a:gridCol>
                <a:gridCol w="696850">
                  <a:extLst>
                    <a:ext uri="{9D8B030D-6E8A-4147-A177-3AD203B41FA5}">
                      <a16:colId xmlns:a16="http://schemas.microsoft.com/office/drawing/2014/main" val="51115833"/>
                    </a:ext>
                  </a:extLst>
                </a:gridCol>
                <a:gridCol w="744525">
                  <a:extLst>
                    <a:ext uri="{9D8B030D-6E8A-4147-A177-3AD203B41FA5}">
                      <a16:colId xmlns:a16="http://schemas.microsoft.com/office/drawing/2014/main" val="3599687869"/>
                    </a:ext>
                  </a:extLst>
                </a:gridCol>
                <a:gridCol w="1441374">
                  <a:extLst>
                    <a:ext uri="{9D8B030D-6E8A-4147-A177-3AD203B41FA5}">
                      <a16:colId xmlns:a16="http://schemas.microsoft.com/office/drawing/2014/main" val="2943215750"/>
                    </a:ext>
                  </a:extLst>
                </a:gridCol>
                <a:gridCol w="1441374">
                  <a:extLst>
                    <a:ext uri="{9D8B030D-6E8A-4147-A177-3AD203B41FA5}">
                      <a16:colId xmlns:a16="http://schemas.microsoft.com/office/drawing/2014/main" val="2481800605"/>
                    </a:ext>
                  </a:extLst>
                </a:gridCol>
              </a:tblGrid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 u="none" strike="noStrike" kern="0">
                          <a:effectLst/>
                        </a:rPr>
                        <a:t>Lexikálně sémantická rovina</a:t>
                      </a:r>
                      <a:endParaRPr lang="cs-CZ" sz="1000" b="1" u="sng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nezvládá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37597539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Pojmenuje běžné věci na obrázku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79408394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Ukáže obrázek věci podle použití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97351152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Ukáže na obrázku činnost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39976698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Chápe pojmy „já, moje“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91073795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Správně používá slova „ano, ne“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32733980"/>
                  </a:ext>
                </a:extLst>
              </a:tr>
              <a:tr h="4737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Odpovídá na otázky „Co děláš?“ „Kde?“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37248433"/>
                  </a:ext>
                </a:extLst>
              </a:tr>
              <a:tr h="4737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Má zájem o obrázkové knížky, příběhy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39661723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Ukáže obrázek podle atributu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 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87167877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Klade otázky „Proč?“ „Kdy?“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 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63761673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Řekne, co je na obrázku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 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87947043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Reprodukuje jednoduchou říkanku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 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35700198"/>
                  </a:ext>
                </a:extLst>
              </a:tr>
              <a:tr h="23685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Chápe jednoduché protiklady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99691742"/>
                  </a:ext>
                </a:extLst>
              </a:tr>
              <a:tr h="4737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Identifikuje věci podle společných atributů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72635272"/>
                  </a:ext>
                </a:extLst>
              </a:tr>
              <a:tr h="4737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Zařazuje různé obrázky pod nadřazené pojmy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8696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345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0A637-B39E-DADD-12B6-58DF4ECC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Řeč – lex-sém 2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2833291A-173E-1483-B389-148BFB816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489444"/>
              </p:ext>
            </p:extLst>
          </p:nvPr>
        </p:nvGraphicFramePr>
        <p:xfrm>
          <a:off x="2761210" y="2070340"/>
          <a:ext cx="6632956" cy="4685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085">
                  <a:extLst>
                    <a:ext uri="{9D8B030D-6E8A-4147-A177-3AD203B41FA5}">
                      <a16:colId xmlns:a16="http://schemas.microsoft.com/office/drawing/2014/main" val="1418979609"/>
                    </a:ext>
                  </a:extLst>
                </a:gridCol>
                <a:gridCol w="2735805">
                  <a:extLst>
                    <a:ext uri="{9D8B030D-6E8A-4147-A177-3AD203B41FA5}">
                      <a16:colId xmlns:a16="http://schemas.microsoft.com/office/drawing/2014/main" val="2068836135"/>
                    </a:ext>
                  </a:extLst>
                </a:gridCol>
                <a:gridCol w="579682">
                  <a:extLst>
                    <a:ext uri="{9D8B030D-6E8A-4147-A177-3AD203B41FA5}">
                      <a16:colId xmlns:a16="http://schemas.microsoft.com/office/drawing/2014/main" val="125464533"/>
                    </a:ext>
                  </a:extLst>
                </a:gridCol>
                <a:gridCol w="619340">
                  <a:extLst>
                    <a:ext uri="{9D8B030D-6E8A-4147-A177-3AD203B41FA5}">
                      <a16:colId xmlns:a16="http://schemas.microsoft.com/office/drawing/2014/main" val="3394086786"/>
                    </a:ext>
                  </a:extLst>
                </a:gridCol>
                <a:gridCol w="1199022">
                  <a:extLst>
                    <a:ext uri="{9D8B030D-6E8A-4147-A177-3AD203B41FA5}">
                      <a16:colId xmlns:a16="http://schemas.microsoft.com/office/drawing/2014/main" val="1300680066"/>
                    </a:ext>
                  </a:extLst>
                </a:gridCol>
                <a:gridCol w="1199022">
                  <a:extLst>
                    <a:ext uri="{9D8B030D-6E8A-4147-A177-3AD203B41FA5}">
                      <a16:colId xmlns:a16="http://schemas.microsoft.com/office/drawing/2014/main" val="1857283095"/>
                    </a:ext>
                  </a:extLst>
                </a:gridCol>
              </a:tblGrid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Ukáže obrázek podle aktuální situace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1061911198"/>
                  </a:ext>
                </a:extLst>
              </a:tr>
              <a:tr h="353129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Vysvětlí, na co máme oči, knihy, auta…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2357277170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Poslouchá pohádky, chápe děj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559445007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Spontánně vypráví podle obrázku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2517083987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Doplní protiklady s názorem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92837340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Definuje význam pojmů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3330117755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Chápe jednoduché vtipy a hádanky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829728035"/>
                  </a:ext>
                </a:extLst>
              </a:tr>
              <a:tr h="353129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Sestaví dějovou posloupnost a popíše ji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3927427573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Pojmenuje, co dělá určitá profese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1768758880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Přiřadí, co k sobě patří a vysvětlí to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49068207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Umí zpaměti kratší texty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2308400285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Tvoří nadřazené pojmy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1723686002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Tvoří antonyma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2897154639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Tvoří synonyma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5,5–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1744811572"/>
                  </a:ext>
                </a:extLst>
              </a:tr>
              <a:tr h="18128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29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Pozná a vymyslí homonyma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5,5–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1034938974"/>
                  </a:ext>
                </a:extLst>
              </a:tr>
              <a:tr h="353129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Pozná a pojmenuje nesmysl na obrázku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5,5–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23680509"/>
                  </a:ext>
                </a:extLst>
              </a:tr>
              <a:tr h="36256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Správně posoudí pravdivost či nepravdivost tvrzení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5,5–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1724988104"/>
                  </a:ext>
                </a:extLst>
              </a:tr>
              <a:tr h="36256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Interpretuje pohádky, příběhy bez obrázkového doprovodu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5,5–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3434025834"/>
                  </a:ext>
                </a:extLst>
              </a:tr>
              <a:tr h="543847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Chápe a ve správném pořadí realizuje i poměrně dlouhé a komplikovanější pokyny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5,5–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031" marR="38031" marT="0" marB="0"/>
                </a:tc>
                <a:extLst>
                  <a:ext uri="{0D108BD9-81ED-4DB2-BD59-A6C34878D82A}">
                    <a16:rowId xmlns:a16="http://schemas.microsoft.com/office/drawing/2014/main" val="284593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03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FF5A72F-6319-F5F6-8542-42B5C7CFC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Hra 1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A057F530-BA0F-A305-E401-9ADEE43B5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208030"/>
              </p:ext>
            </p:extLst>
          </p:nvPr>
        </p:nvGraphicFramePr>
        <p:xfrm>
          <a:off x="2875532" y="2108718"/>
          <a:ext cx="5885913" cy="4599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289">
                  <a:extLst>
                    <a:ext uri="{9D8B030D-6E8A-4147-A177-3AD203B41FA5}">
                      <a16:colId xmlns:a16="http://schemas.microsoft.com/office/drawing/2014/main" val="2039621143"/>
                    </a:ext>
                  </a:extLst>
                </a:gridCol>
                <a:gridCol w="2427683">
                  <a:extLst>
                    <a:ext uri="{9D8B030D-6E8A-4147-A177-3AD203B41FA5}">
                      <a16:colId xmlns:a16="http://schemas.microsoft.com/office/drawing/2014/main" val="3361546798"/>
                    </a:ext>
                  </a:extLst>
                </a:gridCol>
                <a:gridCol w="432279">
                  <a:extLst>
                    <a:ext uri="{9D8B030D-6E8A-4147-A177-3AD203B41FA5}">
                      <a16:colId xmlns:a16="http://schemas.microsoft.com/office/drawing/2014/main" val="3100890842"/>
                    </a:ext>
                  </a:extLst>
                </a:gridCol>
                <a:gridCol w="631702">
                  <a:extLst>
                    <a:ext uri="{9D8B030D-6E8A-4147-A177-3AD203B41FA5}">
                      <a16:colId xmlns:a16="http://schemas.microsoft.com/office/drawing/2014/main" val="4283074430"/>
                    </a:ext>
                  </a:extLst>
                </a:gridCol>
                <a:gridCol w="1063980">
                  <a:extLst>
                    <a:ext uri="{9D8B030D-6E8A-4147-A177-3AD203B41FA5}">
                      <a16:colId xmlns:a16="http://schemas.microsoft.com/office/drawing/2014/main" val="3942338926"/>
                    </a:ext>
                  </a:extLst>
                </a:gridCol>
                <a:gridCol w="1063980">
                  <a:extLst>
                    <a:ext uri="{9D8B030D-6E8A-4147-A177-3AD203B41FA5}">
                      <a16:colId xmlns:a16="http://schemas.microsoft.com/office/drawing/2014/main" val="3456990892"/>
                    </a:ext>
                  </a:extLst>
                </a:gridCol>
              </a:tblGrid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 kern="0">
                          <a:effectLst/>
                        </a:rPr>
                        <a:t>Hra </a:t>
                      </a:r>
                      <a:endParaRPr lang="cs-CZ" sz="8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effectLst/>
                        </a:rPr>
                        <a:t>věk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effectLst/>
                        </a:rPr>
                        <a:t>nezvládá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effectLst/>
                        </a:rPr>
                        <a:t>zvládá s dopomocí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effectLst/>
                        </a:rPr>
                        <a:t>zvládá samostatně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extLst>
                  <a:ext uri="{0D108BD9-81ED-4DB2-BD59-A6C34878D82A}">
                    <a16:rowId xmlns:a16="http://schemas.microsoft.com/office/drawing/2014/main" val="2996714495"/>
                  </a:ext>
                </a:extLst>
              </a:tr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Staví z kostek (komín, vláček, most)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586630518"/>
                  </a:ext>
                </a:extLst>
              </a:tr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Navléká větší dřevěné korálky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3999058153"/>
                  </a:ext>
                </a:extLst>
              </a:tr>
              <a:tr h="3285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Zastrká kolíky a jednoduché tvary do otvorů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3011871098"/>
                  </a:ext>
                </a:extLst>
              </a:tr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Hraje si s vodou, hlínou, pískem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2877281901"/>
                  </a:ext>
                </a:extLst>
              </a:tr>
              <a:tr h="3285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Napodobuje někoho nebo něco (krmí panenku, nakládá auto…)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3930185953"/>
                  </a:ext>
                </a:extLst>
              </a:tr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Symbolická hra „jen jako“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904736481"/>
                  </a:ext>
                </a:extLst>
              </a:tr>
              <a:tr h="492856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Má rádo hračky, které jezdí (odrážedlo, tříkolku), vymýšlí jízdní dráhy pro autíčka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3–4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3804113114"/>
                  </a:ext>
                </a:extLst>
              </a:tr>
              <a:tr h="3285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Hraje si s pískem (dělá bábovičky, staví hrady, tunely)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3–4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1433749933"/>
                  </a:ext>
                </a:extLst>
              </a:tr>
              <a:tr h="3285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Staví z kostek, jednoduchých stavebnic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3–4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651379799"/>
                  </a:ext>
                </a:extLst>
              </a:tr>
              <a:tr h="3285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Skládá jednoduché puzzle, skládanky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3–4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2864872184"/>
                  </a:ext>
                </a:extLst>
              </a:tr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Hraje si s figurkami lidí, zvířat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3–4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195690188"/>
                  </a:ext>
                </a:extLst>
              </a:tr>
              <a:tr h="492856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Hraje si jako „doopravdy“ na vaření, na doktora, prodavače, opraváře, farmáře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3–4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1298510728"/>
                  </a:ext>
                </a:extLst>
              </a:tr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Hraje si s převleky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3–4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552824229"/>
                  </a:ext>
                </a:extLst>
              </a:tr>
              <a:tr h="492856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Sleduje hru ostatních a již se po kratší dobu účastní hry s jiným dítětem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3–4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1015877570"/>
                  </a:ext>
                </a:extLst>
              </a:tr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Pohybové hry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4–5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1008493140"/>
                  </a:ext>
                </a:extLst>
              </a:tr>
              <a:tr h="1642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Konstruktivní hry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4–5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7" marR="36447" marT="0" marB="0"/>
                </a:tc>
                <a:extLst>
                  <a:ext uri="{0D108BD9-81ED-4DB2-BD59-A6C34878D82A}">
                    <a16:rowId xmlns:a16="http://schemas.microsoft.com/office/drawing/2014/main" val="1233042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699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B3AFD-8E70-3FC9-BBBC-1057FAC8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Řeč - morfologie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68ED2AA-7CF2-F534-1E0C-DF34DB4BDA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58209"/>
              </p:ext>
            </p:extLst>
          </p:nvPr>
        </p:nvGraphicFramePr>
        <p:xfrm>
          <a:off x="2301875" y="2291319"/>
          <a:ext cx="7271333" cy="4249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968">
                  <a:extLst>
                    <a:ext uri="{9D8B030D-6E8A-4147-A177-3AD203B41FA5}">
                      <a16:colId xmlns:a16="http://schemas.microsoft.com/office/drawing/2014/main" val="1484373266"/>
                    </a:ext>
                  </a:extLst>
                </a:gridCol>
                <a:gridCol w="2999108">
                  <a:extLst>
                    <a:ext uri="{9D8B030D-6E8A-4147-A177-3AD203B41FA5}">
                      <a16:colId xmlns:a16="http://schemas.microsoft.com/office/drawing/2014/main" val="22938808"/>
                    </a:ext>
                  </a:extLst>
                </a:gridCol>
                <a:gridCol w="635471">
                  <a:extLst>
                    <a:ext uri="{9D8B030D-6E8A-4147-A177-3AD203B41FA5}">
                      <a16:colId xmlns:a16="http://schemas.microsoft.com/office/drawing/2014/main" val="2299263107"/>
                    </a:ext>
                  </a:extLst>
                </a:gridCol>
                <a:gridCol w="678948">
                  <a:extLst>
                    <a:ext uri="{9D8B030D-6E8A-4147-A177-3AD203B41FA5}">
                      <a16:colId xmlns:a16="http://schemas.microsoft.com/office/drawing/2014/main" val="2869502954"/>
                    </a:ext>
                  </a:extLst>
                </a:gridCol>
                <a:gridCol w="1314419">
                  <a:extLst>
                    <a:ext uri="{9D8B030D-6E8A-4147-A177-3AD203B41FA5}">
                      <a16:colId xmlns:a16="http://schemas.microsoft.com/office/drawing/2014/main" val="3826964520"/>
                    </a:ext>
                  </a:extLst>
                </a:gridCol>
                <a:gridCol w="1314419">
                  <a:extLst>
                    <a:ext uri="{9D8B030D-6E8A-4147-A177-3AD203B41FA5}">
                      <a16:colId xmlns:a16="http://schemas.microsoft.com/office/drawing/2014/main" val="2562080725"/>
                    </a:ext>
                  </a:extLst>
                </a:gridCol>
              </a:tblGrid>
              <a:tr h="26559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 u="none" strike="noStrike" kern="0">
                          <a:effectLst/>
                        </a:rPr>
                        <a:t>Morfologicko syntaktická rovina</a:t>
                      </a:r>
                      <a:endParaRPr lang="cs-CZ" sz="1000" b="1" u="sng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76544732"/>
                  </a:ext>
                </a:extLst>
              </a:tr>
              <a:tr h="106236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Mluví ve větách, k podstatným jménům a slovesům postupně přidává přídavná jména zájmena atd.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42818016"/>
                  </a:ext>
                </a:extLst>
              </a:tr>
              <a:tr h="53117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Rozlišuje mezi jednotným a množným číslem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51343260"/>
                  </a:ext>
                </a:extLst>
              </a:tr>
              <a:tr h="26559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Skloňuje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08990493"/>
                  </a:ext>
                </a:extLst>
              </a:tr>
              <a:tr h="26559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Tvoří souvětí souřadná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78143159"/>
                  </a:ext>
                </a:extLst>
              </a:tr>
              <a:tr h="26559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Tvoří souvětí podřadná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13456300"/>
                  </a:ext>
                </a:extLst>
              </a:tr>
              <a:tr h="26559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Užívá čas minulý, přítomný, budoucí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41969749"/>
                  </a:ext>
                </a:extLst>
              </a:tr>
              <a:tr h="26559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Užívá všechny druhy slov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29268019"/>
                  </a:ext>
                </a:extLst>
              </a:tr>
              <a:tr h="26559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Mluví gramaticky správně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60805799"/>
                  </a:ext>
                </a:extLst>
              </a:tr>
              <a:tr h="26559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 nesprávně utvořenou větu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44566357"/>
                  </a:ext>
                </a:extLst>
              </a:tr>
              <a:tr h="53117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Do příběhu doplní slovo ve správném tvaru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0840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841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78415-FA07-D743-F338-8A10D4A7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Řeč - pragmatika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01C4226-9B8E-B3BB-489E-180D092DA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586846"/>
              </p:ext>
            </p:extLst>
          </p:nvPr>
        </p:nvGraphicFramePr>
        <p:xfrm>
          <a:off x="3076489" y="2062065"/>
          <a:ext cx="5162440" cy="4665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557">
                  <a:extLst>
                    <a:ext uri="{9D8B030D-6E8A-4147-A177-3AD203B41FA5}">
                      <a16:colId xmlns:a16="http://schemas.microsoft.com/office/drawing/2014/main" val="2244574927"/>
                    </a:ext>
                  </a:extLst>
                </a:gridCol>
                <a:gridCol w="2129282">
                  <a:extLst>
                    <a:ext uri="{9D8B030D-6E8A-4147-A177-3AD203B41FA5}">
                      <a16:colId xmlns:a16="http://schemas.microsoft.com/office/drawing/2014/main" val="3643238965"/>
                    </a:ext>
                  </a:extLst>
                </a:gridCol>
                <a:gridCol w="451166">
                  <a:extLst>
                    <a:ext uri="{9D8B030D-6E8A-4147-A177-3AD203B41FA5}">
                      <a16:colId xmlns:a16="http://schemas.microsoft.com/office/drawing/2014/main" val="2555998445"/>
                    </a:ext>
                  </a:extLst>
                </a:gridCol>
                <a:gridCol w="482033">
                  <a:extLst>
                    <a:ext uri="{9D8B030D-6E8A-4147-A177-3AD203B41FA5}">
                      <a16:colId xmlns:a16="http://schemas.microsoft.com/office/drawing/2014/main" val="1532120077"/>
                    </a:ext>
                  </a:extLst>
                </a:gridCol>
                <a:gridCol w="933201">
                  <a:extLst>
                    <a:ext uri="{9D8B030D-6E8A-4147-A177-3AD203B41FA5}">
                      <a16:colId xmlns:a16="http://schemas.microsoft.com/office/drawing/2014/main" val="1723163608"/>
                    </a:ext>
                  </a:extLst>
                </a:gridCol>
                <a:gridCol w="933201">
                  <a:extLst>
                    <a:ext uri="{9D8B030D-6E8A-4147-A177-3AD203B41FA5}">
                      <a16:colId xmlns:a16="http://schemas.microsoft.com/office/drawing/2014/main" val="3138722456"/>
                    </a:ext>
                  </a:extLst>
                </a:gridCol>
              </a:tblGrid>
              <a:tr h="296329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800" u="none" strike="noStrike" kern="0">
                          <a:effectLst/>
                        </a:rPr>
                        <a:t>Pragmatická rovina</a:t>
                      </a:r>
                      <a:endParaRPr lang="cs-CZ" sz="800" b="1" u="sng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effectLst/>
                        </a:rPr>
                        <a:t>věk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effectLst/>
                        </a:rPr>
                        <a:t>nezvládá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effectLst/>
                        </a:rPr>
                        <a:t>zvládá s dopomocí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effectLst/>
                        </a:rPr>
                        <a:t>zvládá samostatně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2700608997"/>
                  </a:ext>
                </a:extLst>
              </a:tr>
              <a:tr h="500056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Upřednostňuje verbální formu komunikace, pomocí řeči dosahuje cíle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3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2595170229"/>
                  </a:ext>
                </a:extLst>
              </a:tr>
              <a:tr h="336428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45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Řekne svoje jméno, jména sourozenců, kamarádů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3– 3,5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3701947480"/>
                  </a:ext>
                </a:extLst>
              </a:tr>
              <a:tr h="336428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Mluví nenuceně, pokouší se o krátkou konverzaci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3,5– 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2161347171"/>
                  </a:ext>
                </a:extLst>
              </a:tr>
              <a:tr h="336428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47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Spontánně informuje o zážitcích, pocitech, přáních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1022922825"/>
                  </a:ext>
                </a:extLst>
              </a:tr>
              <a:tr h="168214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48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Předá krátký vzkaz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733245001"/>
                  </a:ext>
                </a:extLst>
              </a:tr>
              <a:tr h="504641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49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Řečový projev po obsahové i formální stránce odpovídá kritériím běžné konverzace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5– 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1943812377"/>
                  </a:ext>
                </a:extLst>
              </a:tr>
              <a:tr h="336428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Aktivně a spontánně navazuje řečový kontakt s dětmi i dospělými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5– 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891624586"/>
                  </a:ext>
                </a:extLst>
              </a:tr>
              <a:tr h="336428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51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Dodržuje pravidla konverzace a společenského kontaktu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5– 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4097784438"/>
                  </a:ext>
                </a:extLst>
              </a:tr>
              <a:tr h="504641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Dokáže zformulovat otázku, adekvátně odpovědět na otázku (samostatně a smysluplně)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5– 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3179133645"/>
                  </a:ext>
                </a:extLst>
              </a:tr>
              <a:tr h="504641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53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Smysluplně vyjádří myšlenku, nápad, mínění, popíše situaci, událost, vyjádří svoje pocity, prožitky…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5– 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4106847134"/>
                  </a:ext>
                </a:extLst>
              </a:tr>
              <a:tr h="504641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Řekne svoje jméno a příjmení, jména rodičů, sourozenců, kamarádů, učitelek, svoji adresu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5– 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43" marR="33643" marT="0" marB="0"/>
                </a:tc>
                <a:extLst>
                  <a:ext uri="{0D108BD9-81ED-4DB2-BD59-A6C34878D82A}">
                    <a16:rowId xmlns:a16="http://schemas.microsoft.com/office/drawing/2014/main" val="193791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138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03E3F-4FB8-2675-F6BB-FCAEED558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Řeč – </a:t>
            </a:r>
            <a:r>
              <a:rPr lang="cs-CZ" dirty="0" err="1"/>
              <a:t>never</a:t>
            </a:r>
            <a:r>
              <a:rPr lang="cs-CZ" dirty="0"/>
              <a:t>., F-F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483DF8B-0EBC-F1C7-4CFD-D3CBB37412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476056"/>
              </p:ext>
            </p:extLst>
          </p:nvPr>
        </p:nvGraphicFramePr>
        <p:xfrm>
          <a:off x="2301138" y="2474245"/>
          <a:ext cx="6851488" cy="1909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973">
                  <a:extLst>
                    <a:ext uri="{9D8B030D-6E8A-4147-A177-3AD203B41FA5}">
                      <a16:colId xmlns:a16="http://schemas.microsoft.com/office/drawing/2014/main" val="1170086948"/>
                    </a:ext>
                  </a:extLst>
                </a:gridCol>
                <a:gridCol w="2825940">
                  <a:extLst>
                    <a:ext uri="{9D8B030D-6E8A-4147-A177-3AD203B41FA5}">
                      <a16:colId xmlns:a16="http://schemas.microsoft.com/office/drawing/2014/main" val="3156708718"/>
                    </a:ext>
                  </a:extLst>
                </a:gridCol>
                <a:gridCol w="598780">
                  <a:extLst>
                    <a:ext uri="{9D8B030D-6E8A-4147-A177-3AD203B41FA5}">
                      <a16:colId xmlns:a16="http://schemas.microsoft.com/office/drawing/2014/main" val="2011685851"/>
                    </a:ext>
                  </a:extLst>
                </a:gridCol>
                <a:gridCol w="639745">
                  <a:extLst>
                    <a:ext uri="{9D8B030D-6E8A-4147-A177-3AD203B41FA5}">
                      <a16:colId xmlns:a16="http://schemas.microsoft.com/office/drawing/2014/main" val="3704029688"/>
                    </a:ext>
                  </a:extLst>
                </a:gridCol>
                <a:gridCol w="1238525">
                  <a:extLst>
                    <a:ext uri="{9D8B030D-6E8A-4147-A177-3AD203B41FA5}">
                      <a16:colId xmlns:a16="http://schemas.microsoft.com/office/drawing/2014/main" val="2682899137"/>
                    </a:ext>
                  </a:extLst>
                </a:gridCol>
                <a:gridCol w="1238525">
                  <a:extLst>
                    <a:ext uri="{9D8B030D-6E8A-4147-A177-3AD203B41FA5}">
                      <a16:colId xmlns:a16="http://schemas.microsoft.com/office/drawing/2014/main" val="1605389043"/>
                    </a:ext>
                  </a:extLst>
                </a:gridCol>
              </a:tblGrid>
              <a:tr h="4773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 u="none" strike="noStrike" kern="0">
                          <a:effectLst/>
                        </a:rPr>
                        <a:t>Prvky neverbální komunikace</a:t>
                      </a:r>
                      <a:endParaRPr lang="cs-CZ" sz="1000" b="1" u="sng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zvládá samostatně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29237493"/>
                  </a:ext>
                </a:extLst>
              </a:tr>
              <a:tr h="4773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Oční kontakt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12430452"/>
                  </a:ext>
                </a:extLst>
              </a:tr>
              <a:tr h="477377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16229852"/>
                  </a:ext>
                </a:extLst>
              </a:tr>
              <a:tr h="477377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3887000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C4156C4-C36C-E1C3-39DE-7E8EB5B2B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026334"/>
              </p:ext>
            </p:extLst>
          </p:nvPr>
        </p:nvGraphicFramePr>
        <p:xfrm>
          <a:off x="2301138" y="4383754"/>
          <a:ext cx="6851488" cy="1602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973">
                  <a:extLst>
                    <a:ext uri="{9D8B030D-6E8A-4147-A177-3AD203B41FA5}">
                      <a16:colId xmlns:a16="http://schemas.microsoft.com/office/drawing/2014/main" val="3201471803"/>
                    </a:ext>
                  </a:extLst>
                </a:gridCol>
                <a:gridCol w="2825940">
                  <a:extLst>
                    <a:ext uri="{9D8B030D-6E8A-4147-A177-3AD203B41FA5}">
                      <a16:colId xmlns:a16="http://schemas.microsoft.com/office/drawing/2014/main" val="4293240934"/>
                    </a:ext>
                  </a:extLst>
                </a:gridCol>
                <a:gridCol w="598780">
                  <a:extLst>
                    <a:ext uri="{9D8B030D-6E8A-4147-A177-3AD203B41FA5}">
                      <a16:colId xmlns:a16="http://schemas.microsoft.com/office/drawing/2014/main" val="1223092932"/>
                    </a:ext>
                  </a:extLst>
                </a:gridCol>
                <a:gridCol w="639745">
                  <a:extLst>
                    <a:ext uri="{9D8B030D-6E8A-4147-A177-3AD203B41FA5}">
                      <a16:colId xmlns:a16="http://schemas.microsoft.com/office/drawing/2014/main" val="3799561753"/>
                    </a:ext>
                  </a:extLst>
                </a:gridCol>
                <a:gridCol w="1238525">
                  <a:extLst>
                    <a:ext uri="{9D8B030D-6E8A-4147-A177-3AD203B41FA5}">
                      <a16:colId xmlns:a16="http://schemas.microsoft.com/office/drawing/2014/main" val="72037672"/>
                    </a:ext>
                  </a:extLst>
                </a:gridCol>
                <a:gridCol w="1238525">
                  <a:extLst>
                    <a:ext uri="{9D8B030D-6E8A-4147-A177-3AD203B41FA5}">
                      <a16:colId xmlns:a16="http://schemas.microsoft.com/office/drawing/2014/main" val="2105100593"/>
                    </a:ext>
                  </a:extLst>
                </a:gridCol>
              </a:tblGrid>
              <a:tr h="228997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 u="none" strike="noStrike" kern="0">
                          <a:effectLst/>
                        </a:rPr>
                        <a:t>Foneticko fonologická rovina</a:t>
                      </a:r>
                      <a:endParaRPr lang="cs-CZ" sz="1000" b="1" u="sng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zvládá samostatně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09579859"/>
                  </a:ext>
                </a:extLst>
              </a:tr>
              <a:tr h="22899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Výslovnost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37664936"/>
                  </a:ext>
                </a:extLst>
              </a:tr>
              <a:tr h="228997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72740928"/>
                  </a:ext>
                </a:extLst>
              </a:tr>
              <a:tr h="228997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07050413"/>
                  </a:ext>
                </a:extLst>
              </a:tr>
              <a:tr h="22899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Artikulační obratnost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84324383"/>
                  </a:ext>
                </a:extLst>
              </a:tr>
              <a:tr h="228997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49037867"/>
                  </a:ext>
                </a:extLst>
              </a:tr>
              <a:tr h="228997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44205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665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5987B-DE8D-2C6A-2364-EA2710A3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effectLst/>
                <a:ea typeface="Times New Roman" panose="02020603050405020304" pitchFamily="18" charset="0"/>
              </a:rPr>
              <a:t>Sebeobsluha, samostatnost 1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64A31F8-B659-ECFD-615A-BC110F53CE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81220"/>
              </p:ext>
            </p:extLst>
          </p:nvPr>
        </p:nvGraphicFramePr>
        <p:xfrm>
          <a:off x="1413353" y="2311880"/>
          <a:ext cx="7842790" cy="3985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2041424009"/>
                    </a:ext>
                  </a:extLst>
                </a:gridCol>
                <a:gridCol w="3252461">
                  <a:extLst>
                    <a:ext uri="{9D8B030D-6E8A-4147-A177-3AD203B41FA5}">
                      <a16:colId xmlns:a16="http://schemas.microsoft.com/office/drawing/2014/main" val="483644677"/>
                    </a:ext>
                  </a:extLst>
                </a:gridCol>
                <a:gridCol w="575940">
                  <a:extLst>
                    <a:ext uri="{9D8B030D-6E8A-4147-A177-3AD203B41FA5}">
                      <a16:colId xmlns:a16="http://schemas.microsoft.com/office/drawing/2014/main" val="3606034070"/>
                    </a:ext>
                  </a:extLst>
                </a:gridCol>
                <a:gridCol w="841639">
                  <a:extLst>
                    <a:ext uri="{9D8B030D-6E8A-4147-A177-3AD203B41FA5}">
                      <a16:colId xmlns:a16="http://schemas.microsoft.com/office/drawing/2014/main" val="1817943161"/>
                    </a:ext>
                  </a:extLst>
                </a:gridCol>
                <a:gridCol w="1417578">
                  <a:extLst>
                    <a:ext uri="{9D8B030D-6E8A-4147-A177-3AD203B41FA5}">
                      <a16:colId xmlns:a16="http://schemas.microsoft.com/office/drawing/2014/main" val="1114504545"/>
                    </a:ext>
                  </a:extLst>
                </a:gridCol>
                <a:gridCol w="1418360">
                  <a:extLst>
                    <a:ext uri="{9D8B030D-6E8A-4147-A177-3AD203B41FA5}">
                      <a16:colId xmlns:a16="http://schemas.microsoft.com/office/drawing/2014/main" val="2212095802"/>
                    </a:ext>
                  </a:extLst>
                </a:gridCol>
              </a:tblGrid>
              <a:tr h="30656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kern="0">
                          <a:effectLst/>
                        </a:rPr>
                        <a:t>Hygiena</a:t>
                      </a:r>
                      <a:endParaRPr lang="cs-CZ" sz="1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34710506"/>
                  </a:ext>
                </a:extLst>
              </a:tr>
              <a:tr h="30656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Musí být upozorněno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2,5–3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47253761"/>
                  </a:ext>
                </a:extLst>
              </a:tr>
              <a:tr h="30656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Aktivně hlásí potřebu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75947880"/>
                  </a:ext>
                </a:extLst>
              </a:tr>
              <a:tr h="61313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Jde samo na WC (stáhne, natáhne si  kalhotky, kalhoty)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10226872"/>
                  </a:ext>
                </a:extLst>
              </a:tr>
              <a:tr h="30656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 použití WC si umyje a utře ruce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89414469"/>
                  </a:ext>
                </a:extLst>
              </a:tr>
              <a:tr h="61313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 spaní je suché (vydrží nebo se probudí v případě potřeby)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89728595"/>
                  </a:ext>
                </a:extLst>
              </a:tr>
              <a:tr h="30656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Správně používá toaletní papír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81933830"/>
                  </a:ext>
                </a:extLst>
              </a:tr>
              <a:tr h="122627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Hygienu udržuje samostatně (jde samo, použije toaletní papír, splachovací zařízení, umyje a utře si ruce)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12058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234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2F5D4-61D9-4529-27FF-DB9041E7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effectLst/>
                <a:ea typeface="Times New Roman" panose="02020603050405020304" pitchFamily="18" charset="0"/>
              </a:rPr>
              <a:t>Sebeobsluha, samostatnost 2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15A86C1-C912-CCE7-28C0-5D1E36603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577950"/>
              </p:ext>
            </p:extLst>
          </p:nvPr>
        </p:nvGraphicFramePr>
        <p:xfrm>
          <a:off x="1199072" y="2260120"/>
          <a:ext cx="7979431" cy="326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966">
                  <a:extLst>
                    <a:ext uri="{9D8B030D-6E8A-4147-A177-3AD203B41FA5}">
                      <a16:colId xmlns:a16="http://schemas.microsoft.com/office/drawing/2014/main" val="892000732"/>
                    </a:ext>
                  </a:extLst>
                </a:gridCol>
                <a:gridCol w="3290840">
                  <a:extLst>
                    <a:ext uri="{9D8B030D-6E8A-4147-A177-3AD203B41FA5}">
                      <a16:colId xmlns:a16="http://schemas.microsoft.com/office/drawing/2014/main" val="358133955"/>
                    </a:ext>
                  </a:extLst>
                </a:gridCol>
                <a:gridCol w="585974">
                  <a:extLst>
                    <a:ext uri="{9D8B030D-6E8A-4147-A177-3AD203B41FA5}">
                      <a16:colId xmlns:a16="http://schemas.microsoft.com/office/drawing/2014/main" val="1755352719"/>
                    </a:ext>
                  </a:extLst>
                </a:gridCol>
                <a:gridCol w="856302">
                  <a:extLst>
                    <a:ext uri="{9D8B030D-6E8A-4147-A177-3AD203B41FA5}">
                      <a16:colId xmlns:a16="http://schemas.microsoft.com/office/drawing/2014/main" val="2290083424"/>
                    </a:ext>
                  </a:extLst>
                </a:gridCol>
                <a:gridCol w="1442277">
                  <a:extLst>
                    <a:ext uri="{9D8B030D-6E8A-4147-A177-3AD203B41FA5}">
                      <a16:colId xmlns:a16="http://schemas.microsoft.com/office/drawing/2014/main" val="1925948919"/>
                    </a:ext>
                  </a:extLst>
                </a:gridCol>
                <a:gridCol w="1443072">
                  <a:extLst>
                    <a:ext uri="{9D8B030D-6E8A-4147-A177-3AD203B41FA5}">
                      <a16:colId xmlns:a16="http://schemas.microsoft.com/office/drawing/2014/main" val="3687602011"/>
                    </a:ext>
                  </a:extLst>
                </a:gridCol>
              </a:tblGrid>
              <a:tr h="32694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Umývání</a:t>
                      </a:r>
                      <a:endParaRPr lang="cs-CZ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0734071"/>
                  </a:ext>
                </a:extLst>
              </a:tr>
              <a:tr h="32694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Opláchne si ruce, utře se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83210139"/>
                  </a:ext>
                </a:extLst>
              </a:tr>
              <a:tr h="653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Namydlí si ruce, umyje si obličej, utře se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77585942"/>
                  </a:ext>
                </a:extLst>
              </a:tr>
              <a:tr h="32694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Učí se samo si čistit zuby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42296695"/>
                  </a:ext>
                </a:extLst>
              </a:tr>
              <a:tr h="32694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Na upozornění se vysmrká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07529052"/>
                  </a:ext>
                </a:extLst>
              </a:tr>
              <a:tr h="32694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Samostatně používá kapesník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67064431"/>
                  </a:ext>
                </a:extLst>
              </a:tr>
              <a:tr h="32694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Samostatně si vyčistí zuby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45747936"/>
                  </a:ext>
                </a:extLst>
              </a:tr>
              <a:tr h="65388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Pozná, kdy je třeba si umýt špinavé ruce, pusu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7545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749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4363F-D964-DF9F-4060-BB5945B66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effectLst/>
                <a:ea typeface="Times New Roman" panose="02020603050405020304" pitchFamily="18" charset="0"/>
              </a:rPr>
              <a:t>Sebeobsluha, samostatnost 3</a:t>
            </a:r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D09E951-6A94-04C6-554E-2A927545AD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13053"/>
              </p:ext>
            </p:extLst>
          </p:nvPr>
        </p:nvGraphicFramePr>
        <p:xfrm>
          <a:off x="137174" y="2268243"/>
          <a:ext cx="6669067" cy="3138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689">
                  <a:extLst>
                    <a:ext uri="{9D8B030D-6E8A-4147-A177-3AD203B41FA5}">
                      <a16:colId xmlns:a16="http://schemas.microsoft.com/office/drawing/2014/main" val="3659398968"/>
                    </a:ext>
                  </a:extLst>
                </a:gridCol>
                <a:gridCol w="2750426">
                  <a:extLst>
                    <a:ext uri="{9D8B030D-6E8A-4147-A177-3AD203B41FA5}">
                      <a16:colId xmlns:a16="http://schemas.microsoft.com/office/drawing/2014/main" val="255096870"/>
                    </a:ext>
                  </a:extLst>
                </a:gridCol>
                <a:gridCol w="489747">
                  <a:extLst>
                    <a:ext uri="{9D8B030D-6E8A-4147-A177-3AD203B41FA5}">
                      <a16:colId xmlns:a16="http://schemas.microsoft.com/office/drawing/2014/main" val="911748583"/>
                    </a:ext>
                  </a:extLst>
                </a:gridCol>
                <a:gridCol w="715682">
                  <a:extLst>
                    <a:ext uri="{9D8B030D-6E8A-4147-A177-3AD203B41FA5}">
                      <a16:colId xmlns:a16="http://schemas.microsoft.com/office/drawing/2014/main" val="704420494"/>
                    </a:ext>
                  </a:extLst>
                </a:gridCol>
                <a:gridCol w="1205429">
                  <a:extLst>
                    <a:ext uri="{9D8B030D-6E8A-4147-A177-3AD203B41FA5}">
                      <a16:colId xmlns:a16="http://schemas.microsoft.com/office/drawing/2014/main" val="677546903"/>
                    </a:ext>
                  </a:extLst>
                </a:gridCol>
                <a:gridCol w="1206094">
                  <a:extLst>
                    <a:ext uri="{9D8B030D-6E8A-4147-A177-3AD203B41FA5}">
                      <a16:colId xmlns:a16="http://schemas.microsoft.com/office/drawing/2014/main" val="3457266980"/>
                    </a:ext>
                  </a:extLst>
                </a:gridCol>
              </a:tblGrid>
              <a:tr h="22420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Oblékání</a:t>
                      </a:r>
                      <a:endParaRPr lang="cs-CZ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04031979"/>
                  </a:ext>
                </a:extLst>
              </a:tr>
              <a:tr h="22420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Rozepne si zip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46532980"/>
                  </a:ext>
                </a:extLst>
              </a:tr>
              <a:tr h="22420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Stáhne a natáhne si kalhoty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3195839"/>
                  </a:ext>
                </a:extLst>
              </a:tr>
              <a:tr h="44840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Stáhne a natáhne si tričko, svetr, když ho má z poloviny na hlavě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06933618"/>
                  </a:ext>
                </a:extLst>
              </a:tr>
              <a:tr h="22420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Rukama si zuje boty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86142439"/>
                  </a:ext>
                </a:extLst>
              </a:tr>
              <a:tr h="44840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Obleče a vysvleče si jednoduché oblečení (tričko, tepláky…)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15171416"/>
                  </a:ext>
                </a:extLst>
              </a:tr>
              <a:tr h="22420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Obleče a vysvleče si ponožky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35214935"/>
                  </a:ext>
                </a:extLst>
              </a:tr>
              <a:tr h="22420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Zapne si boty na suchý zip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2267233"/>
                  </a:ext>
                </a:extLst>
              </a:tr>
              <a:tr h="22420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Rozepne lehce rozepnutelné knoflíky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85470264"/>
                  </a:ext>
                </a:extLst>
              </a:tr>
              <a:tr h="22420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Samostatněji se obléká a svléká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64905099"/>
                  </a:ext>
                </a:extLst>
              </a:tr>
              <a:tr h="448403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Samostatněji se obuje a vyzuje (bez zavázání tkaniček)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1979612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F9270C7-5D4B-6FA0-CC8A-54B318A81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13871"/>
              </p:ext>
            </p:extLst>
          </p:nvPr>
        </p:nvGraphicFramePr>
        <p:xfrm>
          <a:off x="6901868" y="2139351"/>
          <a:ext cx="4743792" cy="4152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308">
                  <a:extLst>
                    <a:ext uri="{9D8B030D-6E8A-4147-A177-3AD203B41FA5}">
                      <a16:colId xmlns:a16="http://schemas.microsoft.com/office/drawing/2014/main" val="4133466571"/>
                    </a:ext>
                  </a:extLst>
                </a:gridCol>
                <a:gridCol w="1784701">
                  <a:extLst>
                    <a:ext uri="{9D8B030D-6E8A-4147-A177-3AD203B41FA5}">
                      <a16:colId xmlns:a16="http://schemas.microsoft.com/office/drawing/2014/main" val="1725748083"/>
                    </a:ext>
                  </a:extLst>
                </a:gridCol>
                <a:gridCol w="348363">
                  <a:extLst>
                    <a:ext uri="{9D8B030D-6E8A-4147-A177-3AD203B41FA5}">
                      <a16:colId xmlns:a16="http://schemas.microsoft.com/office/drawing/2014/main" val="2405091187"/>
                    </a:ext>
                  </a:extLst>
                </a:gridCol>
                <a:gridCol w="509074">
                  <a:extLst>
                    <a:ext uri="{9D8B030D-6E8A-4147-A177-3AD203B41FA5}">
                      <a16:colId xmlns:a16="http://schemas.microsoft.com/office/drawing/2014/main" val="4239516134"/>
                    </a:ext>
                  </a:extLst>
                </a:gridCol>
                <a:gridCol w="857437">
                  <a:extLst>
                    <a:ext uri="{9D8B030D-6E8A-4147-A177-3AD203B41FA5}">
                      <a16:colId xmlns:a16="http://schemas.microsoft.com/office/drawing/2014/main" val="1584744359"/>
                    </a:ext>
                  </a:extLst>
                </a:gridCol>
                <a:gridCol w="857909">
                  <a:extLst>
                    <a:ext uri="{9D8B030D-6E8A-4147-A177-3AD203B41FA5}">
                      <a16:colId xmlns:a16="http://schemas.microsoft.com/office/drawing/2014/main" val="1151757467"/>
                    </a:ext>
                  </a:extLst>
                </a:gridCol>
              </a:tblGrid>
              <a:tr h="3774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Snaží se ukládat věci na správné místo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33654885"/>
                  </a:ext>
                </a:extLst>
              </a:tr>
              <a:tr h="3774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Samostatně se obleče bez zavazování bot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87606619"/>
                  </a:ext>
                </a:extLst>
              </a:tr>
              <a:tr h="3774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Zvládá zapínání a rozepínání knoflíků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52285409"/>
                  </a:ext>
                </a:extLst>
              </a:tr>
              <a:tr h="3774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Složí a uloží věci na příslušné místo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41836850"/>
                  </a:ext>
                </a:extLst>
              </a:tr>
              <a:tr h="3774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Rozlišuje mezi přední a zadní částí oděvu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38248017"/>
                  </a:ext>
                </a:extLst>
              </a:tr>
              <a:tr h="18873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 svoje oblečení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44990619"/>
                  </a:ext>
                </a:extLst>
              </a:tr>
              <a:tr h="3774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Zkouší zavazovat tkaničky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83007830"/>
                  </a:ext>
                </a:extLst>
              </a:tr>
              <a:tr h="188739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Zapíná zip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82221481"/>
                  </a:ext>
                </a:extLst>
              </a:tr>
              <a:tr h="37747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Obrací oděv, když je naruby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83255865"/>
                  </a:ext>
                </a:extLst>
              </a:tr>
              <a:tr h="113243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Dokáže pojmenovat jednotlivé druhy a části oblečení a zvolit vhodné oblečení a obuv podle počasí a podle příležitosti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16362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2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C5401-F0E0-572D-72A1-C31786CBA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effectLst/>
                <a:ea typeface="Times New Roman" panose="02020603050405020304" pitchFamily="18" charset="0"/>
              </a:rPr>
              <a:t>Sebeobsluha, samostatnost 4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9FD9958-96FD-32C7-B8BE-A20D16929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896449"/>
              </p:ext>
            </p:extLst>
          </p:nvPr>
        </p:nvGraphicFramePr>
        <p:xfrm>
          <a:off x="1630392" y="2199735"/>
          <a:ext cx="8022565" cy="427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918">
                  <a:extLst>
                    <a:ext uri="{9D8B030D-6E8A-4147-A177-3AD203B41FA5}">
                      <a16:colId xmlns:a16="http://schemas.microsoft.com/office/drawing/2014/main" val="1823673051"/>
                    </a:ext>
                  </a:extLst>
                </a:gridCol>
                <a:gridCol w="3308629">
                  <a:extLst>
                    <a:ext uri="{9D8B030D-6E8A-4147-A177-3AD203B41FA5}">
                      <a16:colId xmlns:a16="http://schemas.microsoft.com/office/drawing/2014/main" val="4190101817"/>
                    </a:ext>
                  </a:extLst>
                </a:gridCol>
                <a:gridCol w="589142">
                  <a:extLst>
                    <a:ext uri="{9D8B030D-6E8A-4147-A177-3AD203B41FA5}">
                      <a16:colId xmlns:a16="http://schemas.microsoft.com/office/drawing/2014/main" val="4145985588"/>
                    </a:ext>
                  </a:extLst>
                </a:gridCol>
                <a:gridCol w="860931">
                  <a:extLst>
                    <a:ext uri="{9D8B030D-6E8A-4147-A177-3AD203B41FA5}">
                      <a16:colId xmlns:a16="http://schemas.microsoft.com/office/drawing/2014/main" val="3135841932"/>
                    </a:ext>
                  </a:extLst>
                </a:gridCol>
                <a:gridCol w="1450073">
                  <a:extLst>
                    <a:ext uri="{9D8B030D-6E8A-4147-A177-3AD203B41FA5}">
                      <a16:colId xmlns:a16="http://schemas.microsoft.com/office/drawing/2014/main" val="1611106025"/>
                    </a:ext>
                  </a:extLst>
                </a:gridCol>
                <a:gridCol w="1450872">
                  <a:extLst>
                    <a:ext uri="{9D8B030D-6E8A-4147-A177-3AD203B41FA5}">
                      <a16:colId xmlns:a16="http://schemas.microsoft.com/office/drawing/2014/main" val="403721112"/>
                    </a:ext>
                  </a:extLst>
                </a:gridCol>
              </a:tblGrid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Stolování</a:t>
                      </a:r>
                      <a:endParaRPr lang="cs-CZ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30903876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Správně drží lžičku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53023806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Jí samo, z vlastního talíře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87467451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Pije z hrnečku, skleničky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71579352"/>
                  </a:ext>
                </a:extLst>
              </a:tr>
              <a:tr h="4270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Pomáhá s chystáním předmětů ke stolování (prostírání, lžíce…)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91724293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Učí se napichovat vidličkou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90469665"/>
                  </a:ext>
                </a:extLst>
              </a:tr>
              <a:tr h="4270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Jí samostatně a čistě lžičkou i vidličkou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37996423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Začíná používat příborový nůž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4–4,5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49245722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Nalévá si pití ze zásobníku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9240872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Během celého jídla sedí u stolu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16378639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Dokáže prostřít s 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34998532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Samostatně prostře a sklidí se stolu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48219776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Krájí jídlo nožem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50735278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Namaže si chleba s 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59715719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Nalije si nápoj ze džbánu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90625631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Běžně používá příbor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56671989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Samostatně si namaže chleba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81897738"/>
                  </a:ext>
                </a:extLst>
              </a:tr>
              <a:tr h="21350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Samostatně si nalije polévku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1803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783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7B77D-4C28-3F34-B1F2-35C05CC0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Sluch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85EE7D6-A35C-6C14-63A8-41B9879CBC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875744"/>
              </p:ext>
            </p:extLst>
          </p:nvPr>
        </p:nvGraphicFramePr>
        <p:xfrm>
          <a:off x="1457864" y="2501659"/>
          <a:ext cx="8428008" cy="30796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4116">
                  <a:extLst>
                    <a:ext uri="{9D8B030D-6E8A-4147-A177-3AD203B41FA5}">
                      <a16:colId xmlns:a16="http://schemas.microsoft.com/office/drawing/2014/main" val="4120794639"/>
                    </a:ext>
                  </a:extLst>
                </a:gridCol>
                <a:gridCol w="3486406">
                  <a:extLst>
                    <a:ext uri="{9D8B030D-6E8A-4147-A177-3AD203B41FA5}">
                      <a16:colId xmlns:a16="http://schemas.microsoft.com/office/drawing/2014/main" val="910914434"/>
                    </a:ext>
                  </a:extLst>
                </a:gridCol>
                <a:gridCol w="606331">
                  <a:extLst>
                    <a:ext uri="{9D8B030D-6E8A-4147-A177-3AD203B41FA5}">
                      <a16:colId xmlns:a16="http://schemas.microsoft.com/office/drawing/2014/main" val="861655524"/>
                    </a:ext>
                  </a:extLst>
                </a:gridCol>
                <a:gridCol w="909497">
                  <a:extLst>
                    <a:ext uri="{9D8B030D-6E8A-4147-A177-3AD203B41FA5}">
                      <a16:colId xmlns:a16="http://schemas.microsoft.com/office/drawing/2014/main" val="3773354849"/>
                    </a:ext>
                  </a:extLst>
                </a:gridCol>
                <a:gridCol w="1515829">
                  <a:extLst>
                    <a:ext uri="{9D8B030D-6E8A-4147-A177-3AD203B41FA5}">
                      <a16:colId xmlns:a16="http://schemas.microsoft.com/office/drawing/2014/main" val="2705285051"/>
                    </a:ext>
                  </a:extLst>
                </a:gridCol>
                <a:gridCol w="1515829">
                  <a:extLst>
                    <a:ext uri="{9D8B030D-6E8A-4147-A177-3AD203B41FA5}">
                      <a16:colId xmlns:a16="http://schemas.microsoft.com/office/drawing/2014/main" val="1665198175"/>
                    </a:ext>
                  </a:extLst>
                </a:gridCol>
              </a:tblGrid>
              <a:tr h="769908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Naslouchání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012635"/>
                  </a:ext>
                </a:extLst>
              </a:tr>
              <a:tr h="461945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Lokalizuje zvuk (ukáže směr)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84799"/>
                  </a:ext>
                </a:extLst>
              </a:tr>
              <a:tr h="461945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Pozná předměty podle zvuku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3–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747182"/>
                  </a:ext>
                </a:extLst>
              </a:tr>
              <a:tr h="461945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Poznává písně podle melodie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236818"/>
                  </a:ext>
                </a:extLst>
              </a:tr>
              <a:tr h="923889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Naslouchá krátkému příběhu, pohádce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66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69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A78-04E6-CEAD-ACE3-6BE368F3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Sluchové rozlišování 1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B912B53-0555-2A7F-3E82-F58C1F417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636454"/>
              </p:ext>
            </p:extLst>
          </p:nvPr>
        </p:nvGraphicFramePr>
        <p:xfrm>
          <a:off x="2098437" y="2205172"/>
          <a:ext cx="7362806" cy="4382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4304">
                  <a:extLst>
                    <a:ext uri="{9D8B030D-6E8A-4147-A177-3AD203B41FA5}">
                      <a16:colId xmlns:a16="http://schemas.microsoft.com/office/drawing/2014/main" val="3362697379"/>
                    </a:ext>
                  </a:extLst>
                </a:gridCol>
                <a:gridCol w="2913339">
                  <a:extLst>
                    <a:ext uri="{9D8B030D-6E8A-4147-A177-3AD203B41FA5}">
                      <a16:colId xmlns:a16="http://schemas.microsoft.com/office/drawing/2014/main" val="1475234156"/>
                    </a:ext>
                  </a:extLst>
                </a:gridCol>
                <a:gridCol w="662124">
                  <a:extLst>
                    <a:ext uri="{9D8B030D-6E8A-4147-A177-3AD203B41FA5}">
                      <a16:colId xmlns:a16="http://schemas.microsoft.com/office/drawing/2014/main" val="4046860846"/>
                    </a:ext>
                  </a:extLst>
                </a:gridCol>
                <a:gridCol w="794547">
                  <a:extLst>
                    <a:ext uri="{9D8B030D-6E8A-4147-A177-3AD203B41FA5}">
                      <a16:colId xmlns:a16="http://schemas.microsoft.com/office/drawing/2014/main" val="2030065254"/>
                    </a:ext>
                  </a:extLst>
                </a:gridCol>
                <a:gridCol w="1324246">
                  <a:extLst>
                    <a:ext uri="{9D8B030D-6E8A-4147-A177-3AD203B41FA5}">
                      <a16:colId xmlns:a16="http://schemas.microsoft.com/office/drawing/2014/main" val="800092299"/>
                    </a:ext>
                  </a:extLst>
                </a:gridCol>
                <a:gridCol w="1324246">
                  <a:extLst>
                    <a:ext uri="{9D8B030D-6E8A-4147-A177-3AD203B41FA5}">
                      <a16:colId xmlns:a16="http://schemas.microsoft.com/office/drawing/2014/main" val="317194013"/>
                    </a:ext>
                  </a:extLst>
                </a:gridCol>
              </a:tblGrid>
              <a:tr h="313017"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Sluchové rozlišování (sluchová diferenciace)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 dopomocí ukáže obrázek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:a16="http://schemas.microsoft.com/office/drawing/2014/main" val="2395960782"/>
                  </a:ext>
                </a:extLst>
              </a:tr>
              <a:tr h="93905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Rozliší slova s vizuálním podnětem  (změna hlásky) </a:t>
                      </a:r>
                    </a:p>
                    <a:p>
                      <a:r>
                        <a:rPr lang="cs-CZ" sz="1000" dirty="0">
                          <a:effectLst/>
                        </a:rPr>
                        <a:t>hodinky – holínky</a:t>
                      </a:r>
                    </a:p>
                    <a:p>
                      <a:r>
                        <a:rPr lang="cs-CZ" sz="1000" dirty="0">
                          <a:effectLst/>
                        </a:rPr>
                        <a:t>bota – nota				 tráva – kráva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 anchor="b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:a16="http://schemas.microsoft.com/office/drawing/2014/main" val="3619425267"/>
                  </a:ext>
                </a:extLst>
              </a:tr>
              <a:tr h="1252069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Rozliší slova bez vizuálního podnětu  (změna hlásky)</a:t>
                      </a:r>
                    </a:p>
                    <a:p>
                      <a:r>
                        <a:rPr lang="cs-CZ" sz="1000" dirty="0">
                          <a:effectLst/>
                        </a:rPr>
                        <a:t>most – kost</a:t>
                      </a:r>
                    </a:p>
                    <a:p>
                      <a:r>
                        <a:rPr lang="cs-CZ" sz="1000" dirty="0">
                          <a:effectLst/>
                        </a:rPr>
                        <a:t>kniha – kniha</a:t>
                      </a:r>
                    </a:p>
                    <a:p>
                      <a:r>
                        <a:rPr lang="cs-CZ" sz="1000" dirty="0">
                          <a:effectLst/>
                        </a:rPr>
                        <a:t>udice– ulice</a:t>
                      </a:r>
                    </a:p>
                    <a:p>
                      <a:r>
                        <a:rPr lang="cs-CZ" sz="1000" dirty="0">
                          <a:effectLst/>
                        </a:rPr>
                        <a:t>hrady– brady</a:t>
                      </a:r>
                    </a:p>
                    <a:p>
                      <a:r>
                        <a:rPr lang="cs-CZ" sz="1000" dirty="0">
                          <a:effectLst/>
                        </a:rPr>
                        <a:t>vločka – vločka</a:t>
                      </a:r>
                    </a:p>
                    <a:p>
                      <a:r>
                        <a:rPr lang="cs-CZ" sz="1000" dirty="0">
                          <a:effectLst/>
                        </a:rPr>
                        <a:t>konec – kopec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:a16="http://schemas.microsoft.com/office/drawing/2014/main" val="2258522830"/>
                  </a:ext>
                </a:extLst>
              </a:tr>
              <a:tr h="626034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Rozliší slova s vizuálním podnětem</a:t>
                      </a:r>
                    </a:p>
                    <a:p>
                      <a:r>
                        <a:rPr lang="cs-CZ" sz="1000">
                          <a:effectLst/>
                        </a:rPr>
                        <a:t>(změna samohlásky)</a:t>
                      </a:r>
                    </a:p>
                    <a:p>
                      <a:r>
                        <a:rPr lang="cs-CZ" sz="1000">
                          <a:effectLst/>
                        </a:rPr>
                        <a:t>kapr – kopr</a:t>
                      </a:r>
                    </a:p>
                    <a:p>
                      <a:r>
                        <a:rPr lang="cs-CZ" sz="1000">
                          <a:effectLst/>
                        </a:rPr>
                        <a:t>perník – parník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:a16="http://schemas.microsoft.com/office/drawing/2014/main" val="3842121401"/>
                  </a:ext>
                </a:extLst>
              </a:tr>
              <a:tr h="1252069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Rozliší slova bez vizuálního podnětu</a:t>
                      </a:r>
                    </a:p>
                    <a:p>
                      <a:r>
                        <a:rPr lang="cs-CZ" sz="1000">
                          <a:effectLst/>
                        </a:rPr>
                        <a:t>(změna samohlásky)</a:t>
                      </a:r>
                    </a:p>
                    <a:p>
                      <a:r>
                        <a:rPr lang="cs-CZ" sz="1000">
                          <a:effectLst/>
                        </a:rPr>
                        <a:t>plot – plat </a:t>
                      </a:r>
                    </a:p>
                    <a:p>
                      <a:r>
                        <a:rPr lang="cs-CZ" sz="1000">
                          <a:effectLst/>
                        </a:rPr>
                        <a:t>drak – drak</a:t>
                      </a:r>
                    </a:p>
                    <a:p>
                      <a:r>
                        <a:rPr lang="cs-CZ" sz="1000">
                          <a:effectLst/>
                        </a:rPr>
                        <a:t>kus – kos</a:t>
                      </a:r>
                    </a:p>
                    <a:p>
                      <a:r>
                        <a:rPr lang="cs-CZ" sz="1000">
                          <a:effectLst/>
                        </a:rPr>
                        <a:t>sud – sad</a:t>
                      </a:r>
                    </a:p>
                    <a:p>
                      <a:r>
                        <a:rPr lang="cs-CZ" sz="1000">
                          <a:effectLst/>
                        </a:rPr>
                        <a:t>slavit – slevit </a:t>
                      </a:r>
                    </a:p>
                    <a:p>
                      <a:r>
                        <a:rPr lang="cs-CZ" sz="1000">
                          <a:effectLst/>
                        </a:rPr>
                        <a:t>les – les		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4,5– 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:a16="http://schemas.microsoft.com/office/drawing/2014/main" val="228581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842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24DC1-EB65-6569-2F47-67595630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Sluchové rozlišování 2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8C083CD-9BEF-C2C8-08B8-1F52AE6ED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750250"/>
              </p:ext>
            </p:extLst>
          </p:nvPr>
        </p:nvGraphicFramePr>
        <p:xfrm>
          <a:off x="1540304" y="2029884"/>
          <a:ext cx="8477831" cy="46701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6446">
                  <a:extLst>
                    <a:ext uri="{9D8B030D-6E8A-4147-A177-3AD203B41FA5}">
                      <a16:colId xmlns:a16="http://schemas.microsoft.com/office/drawing/2014/main" val="1455599248"/>
                    </a:ext>
                  </a:extLst>
                </a:gridCol>
                <a:gridCol w="3354539">
                  <a:extLst>
                    <a:ext uri="{9D8B030D-6E8A-4147-A177-3AD203B41FA5}">
                      <a16:colId xmlns:a16="http://schemas.microsoft.com/office/drawing/2014/main" val="110802702"/>
                    </a:ext>
                  </a:extLst>
                </a:gridCol>
                <a:gridCol w="762395">
                  <a:extLst>
                    <a:ext uri="{9D8B030D-6E8A-4147-A177-3AD203B41FA5}">
                      <a16:colId xmlns:a16="http://schemas.microsoft.com/office/drawing/2014/main" val="1966749883"/>
                    </a:ext>
                  </a:extLst>
                </a:gridCol>
                <a:gridCol w="914873">
                  <a:extLst>
                    <a:ext uri="{9D8B030D-6E8A-4147-A177-3AD203B41FA5}">
                      <a16:colId xmlns:a16="http://schemas.microsoft.com/office/drawing/2014/main" val="2446789996"/>
                    </a:ext>
                  </a:extLst>
                </a:gridCol>
                <a:gridCol w="1524789">
                  <a:extLst>
                    <a:ext uri="{9D8B030D-6E8A-4147-A177-3AD203B41FA5}">
                      <a16:colId xmlns:a16="http://schemas.microsoft.com/office/drawing/2014/main" val="2523063866"/>
                    </a:ext>
                  </a:extLst>
                </a:gridCol>
                <a:gridCol w="1524789">
                  <a:extLst>
                    <a:ext uri="{9D8B030D-6E8A-4147-A177-3AD203B41FA5}">
                      <a16:colId xmlns:a16="http://schemas.microsoft.com/office/drawing/2014/main" val="1438458935"/>
                    </a:ext>
                  </a:extLst>
                </a:gridCol>
              </a:tblGrid>
              <a:tr h="868760"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Rozliší slova s vizuálním podnětem (znělé a neznělé hlásky, sykavky) </a:t>
                      </a:r>
                    </a:p>
                    <a:p>
                      <a:r>
                        <a:rPr lang="cs-CZ" sz="1100">
                          <a:effectLst/>
                        </a:rPr>
                        <a:t>kos – koš</a:t>
                      </a:r>
                    </a:p>
                    <a:p>
                      <a:r>
                        <a:rPr lang="cs-CZ" sz="1100">
                          <a:effectLst/>
                        </a:rPr>
                        <a:t>kosa – koza</a:t>
                      </a:r>
                    </a:p>
                    <a:p>
                      <a:r>
                        <a:rPr lang="cs-CZ" sz="1100">
                          <a:effectLst/>
                        </a:rPr>
                        <a:t>pije – bije</a:t>
                      </a:r>
                    </a:p>
                    <a:p>
                      <a:r>
                        <a:rPr lang="cs-CZ" sz="1100">
                          <a:effectLst/>
                        </a:rPr>
                        <a:t>pupen – buben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4,5– 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extLst>
                  <a:ext uri="{0D108BD9-81ED-4DB2-BD59-A6C34878D82A}">
                    <a16:rowId xmlns:a16="http://schemas.microsoft.com/office/drawing/2014/main" val="3563925755"/>
                  </a:ext>
                </a:extLst>
              </a:tr>
              <a:tr h="1336530"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Rozliší slova bez vizuálního podnětu </a:t>
                      </a:r>
                    </a:p>
                    <a:p>
                      <a:r>
                        <a:rPr lang="cs-CZ" sz="1100" dirty="0">
                          <a:effectLst/>
                        </a:rPr>
                        <a:t>(znělé a neznělé hlásky, sykavky)</a:t>
                      </a:r>
                    </a:p>
                    <a:p>
                      <a:r>
                        <a:rPr lang="cs-CZ" sz="1100" dirty="0">
                          <a:effectLst/>
                        </a:rPr>
                        <a:t>hrad – hrad </a:t>
                      </a:r>
                    </a:p>
                    <a:p>
                      <a:r>
                        <a:rPr lang="cs-CZ" sz="1100" dirty="0">
                          <a:effectLst/>
                        </a:rPr>
                        <a:t>zem – sem</a:t>
                      </a:r>
                    </a:p>
                    <a:p>
                      <a:r>
                        <a:rPr lang="cs-CZ" sz="1100" dirty="0">
                          <a:effectLst/>
                        </a:rPr>
                        <a:t>ples – pleš</a:t>
                      </a:r>
                    </a:p>
                    <a:p>
                      <a:r>
                        <a:rPr lang="cs-CZ" sz="1100" dirty="0">
                          <a:effectLst/>
                        </a:rPr>
                        <a:t>tělo – dělo</a:t>
                      </a:r>
                    </a:p>
                    <a:p>
                      <a:r>
                        <a:rPr lang="cs-CZ" sz="1100" dirty="0">
                          <a:effectLst/>
                        </a:rPr>
                        <a:t>myš – myš</a:t>
                      </a:r>
                    </a:p>
                    <a:p>
                      <a:r>
                        <a:rPr lang="cs-CZ" sz="1100" dirty="0">
                          <a:effectLst/>
                        </a:rPr>
                        <a:t>noc – nos</a:t>
                      </a:r>
                    </a:p>
                    <a:p>
                      <a:r>
                        <a:rPr lang="cs-CZ" sz="1100" dirty="0">
                          <a:effectLst/>
                        </a:rPr>
                        <a:t>vozy – vosy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extLst>
                  <a:ext uri="{0D108BD9-81ED-4DB2-BD59-A6C34878D82A}">
                    <a16:rowId xmlns:a16="http://schemas.microsoft.com/office/drawing/2014/main" val="835103235"/>
                  </a:ext>
                </a:extLst>
              </a:tr>
              <a:tr h="594014"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Rozliší slova s vizuálním podnětem </a:t>
                      </a:r>
                    </a:p>
                    <a:p>
                      <a:r>
                        <a:rPr lang="cs-CZ" sz="1100">
                          <a:effectLst/>
                        </a:rPr>
                        <a:t>(změna délky) </a:t>
                      </a:r>
                    </a:p>
                    <a:p>
                      <a:r>
                        <a:rPr lang="cs-CZ" sz="1100">
                          <a:effectLst/>
                        </a:rPr>
                        <a:t>lyže – líže</a:t>
                      </a:r>
                    </a:p>
                    <a:p>
                      <a:r>
                        <a:rPr lang="cs-CZ" sz="1100">
                          <a:effectLst/>
                        </a:rPr>
                        <a:t>páni – paní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extLst>
                  <a:ext uri="{0D108BD9-81ED-4DB2-BD59-A6C34878D82A}">
                    <a16:rowId xmlns:a16="http://schemas.microsoft.com/office/drawing/2014/main" val="3576911510"/>
                  </a:ext>
                </a:extLst>
              </a:tr>
              <a:tr h="1485033"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Rozliší slova bez vizuálního podnětu  (změna délky)</a:t>
                      </a:r>
                    </a:p>
                    <a:p>
                      <a:r>
                        <a:rPr lang="cs-CZ" sz="1100">
                          <a:effectLst/>
                        </a:rPr>
                        <a:t>dráha – drahá</a:t>
                      </a:r>
                    </a:p>
                    <a:p>
                      <a:r>
                        <a:rPr lang="cs-CZ" sz="1100">
                          <a:effectLst/>
                        </a:rPr>
                        <a:t>kára – kárá</a:t>
                      </a:r>
                    </a:p>
                    <a:p>
                      <a:r>
                        <a:rPr lang="cs-CZ" sz="1100">
                          <a:effectLst/>
                        </a:rPr>
                        <a:t>mává – mává 		žila – žíla</a:t>
                      </a:r>
                    </a:p>
                    <a:p>
                      <a:r>
                        <a:rPr lang="cs-CZ" sz="1100">
                          <a:effectLst/>
                        </a:rPr>
                        <a:t>lak – lák	</a:t>
                      </a:r>
                    </a:p>
                    <a:p>
                      <a:r>
                        <a:rPr lang="cs-CZ" sz="1100">
                          <a:effectLst/>
                        </a:rPr>
                        <a:t>síla – síla		pára – párá</a:t>
                      </a:r>
                    </a:p>
                    <a:p>
                      <a:r>
                        <a:rPr lang="cs-CZ" sz="1100">
                          <a:effectLst/>
                        </a:rPr>
                        <a:t>vila – víla	 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5– 5,5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537" marR="46537" marT="0" marB="0"/>
                </a:tc>
                <a:extLst>
                  <a:ext uri="{0D108BD9-81ED-4DB2-BD59-A6C34878D82A}">
                    <a16:rowId xmlns:a16="http://schemas.microsoft.com/office/drawing/2014/main" val="31563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4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E4A09-FC1E-BD92-E637-5F0C0DF4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Hra 2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A4FA446-E100-D096-7DBA-2B389F4C63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54767"/>
              </p:ext>
            </p:extLst>
          </p:nvPr>
        </p:nvGraphicFramePr>
        <p:xfrm>
          <a:off x="2479155" y="2080726"/>
          <a:ext cx="7047399" cy="352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836">
                  <a:extLst>
                    <a:ext uri="{9D8B030D-6E8A-4147-A177-3AD203B41FA5}">
                      <a16:colId xmlns:a16="http://schemas.microsoft.com/office/drawing/2014/main" val="3648117626"/>
                    </a:ext>
                  </a:extLst>
                </a:gridCol>
                <a:gridCol w="2906745">
                  <a:extLst>
                    <a:ext uri="{9D8B030D-6E8A-4147-A177-3AD203B41FA5}">
                      <a16:colId xmlns:a16="http://schemas.microsoft.com/office/drawing/2014/main" val="2090400499"/>
                    </a:ext>
                  </a:extLst>
                </a:gridCol>
                <a:gridCol w="517583">
                  <a:extLst>
                    <a:ext uri="{9D8B030D-6E8A-4147-A177-3AD203B41FA5}">
                      <a16:colId xmlns:a16="http://schemas.microsoft.com/office/drawing/2014/main" val="4169618740"/>
                    </a:ext>
                  </a:extLst>
                </a:gridCol>
                <a:gridCol w="756357">
                  <a:extLst>
                    <a:ext uri="{9D8B030D-6E8A-4147-A177-3AD203B41FA5}">
                      <a16:colId xmlns:a16="http://schemas.microsoft.com/office/drawing/2014/main" val="723360422"/>
                    </a:ext>
                  </a:extLst>
                </a:gridCol>
                <a:gridCol w="1273939">
                  <a:extLst>
                    <a:ext uri="{9D8B030D-6E8A-4147-A177-3AD203B41FA5}">
                      <a16:colId xmlns:a16="http://schemas.microsoft.com/office/drawing/2014/main" val="2854722127"/>
                    </a:ext>
                  </a:extLst>
                </a:gridCol>
                <a:gridCol w="1273939">
                  <a:extLst>
                    <a:ext uri="{9D8B030D-6E8A-4147-A177-3AD203B41FA5}">
                      <a16:colId xmlns:a16="http://schemas.microsoft.com/office/drawing/2014/main" val="1027451178"/>
                    </a:ext>
                  </a:extLst>
                </a:gridCol>
              </a:tblGrid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Námětové hry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04168811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Hry s převleky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02461885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Společenské hry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63801721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Didaktické hry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96197041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Rukodělné (výtvarné) činnosti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82173042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Vyhledává hraní s dětmi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20261660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Pohybové hry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5575011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Konstruktivní hry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04296464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Námětové hry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10705426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Hry s převleky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68973418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Společenské hry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87048608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Didaktické hry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39733601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Rukodělné (výtvarné) činnosti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20038790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Akceptuje pravidla soutěživých her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59299579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Daří se mu vyrovnat s prohrou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87568863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Při hrách uplatňuje iniciativu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47097237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11C7A43-FBCB-5D6B-0579-6A1F5BE7A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16092"/>
              </p:ext>
            </p:extLst>
          </p:nvPr>
        </p:nvGraphicFramePr>
        <p:xfrm>
          <a:off x="2479155" y="5686305"/>
          <a:ext cx="7047399" cy="987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836">
                  <a:extLst>
                    <a:ext uri="{9D8B030D-6E8A-4147-A177-3AD203B41FA5}">
                      <a16:colId xmlns:a16="http://schemas.microsoft.com/office/drawing/2014/main" val="2131354322"/>
                    </a:ext>
                  </a:extLst>
                </a:gridCol>
                <a:gridCol w="2906745">
                  <a:extLst>
                    <a:ext uri="{9D8B030D-6E8A-4147-A177-3AD203B41FA5}">
                      <a16:colId xmlns:a16="http://schemas.microsoft.com/office/drawing/2014/main" val="511296296"/>
                    </a:ext>
                  </a:extLst>
                </a:gridCol>
                <a:gridCol w="517582">
                  <a:extLst>
                    <a:ext uri="{9D8B030D-6E8A-4147-A177-3AD203B41FA5}">
                      <a16:colId xmlns:a16="http://schemas.microsoft.com/office/drawing/2014/main" val="1232077747"/>
                    </a:ext>
                  </a:extLst>
                </a:gridCol>
                <a:gridCol w="756358">
                  <a:extLst>
                    <a:ext uri="{9D8B030D-6E8A-4147-A177-3AD203B41FA5}">
                      <a16:colId xmlns:a16="http://schemas.microsoft.com/office/drawing/2014/main" val="258839951"/>
                    </a:ext>
                  </a:extLst>
                </a:gridCol>
                <a:gridCol w="1273939">
                  <a:extLst>
                    <a:ext uri="{9D8B030D-6E8A-4147-A177-3AD203B41FA5}">
                      <a16:colId xmlns:a16="http://schemas.microsoft.com/office/drawing/2014/main" val="1294576315"/>
                    </a:ext>
                  </a:extLst>
                </a:gridCol>
                <a:gridCol w="1273939">
                  <a:extLst>
                    <a:ext uri="{9D8B030D-6E8A-4147-A177-3AD203B41FA5}">
                      <a16:colId xmlns:a16="http://schemas.microsoft.com/office/drawing/2014/main" val="2517450979"/>
                    </a:ext>
                  </a:extLst>
                </a:gridCol>
              </a:tblGrid>
              <a:tr h="20722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60557300"/>
                  </a:ext>
                </a:extLst>
              </a:tr>
              <a:tr h="29122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 Soustředění na hru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76879618"/>
                  </a:ext>
                </a:extLst>
              </a:tr>
              <a:tr h="20722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50843880"/>
                  </a:ext>
                </a:extLst>
              </a:tr>
              <a:tr h="20722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6757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441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4A0A4-3CCF-75B6-62B0-8394906B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Sluchové rozlišování 3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EBDE52C-DB1C-90B5-B013-DF11D5EFE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870672"/>
              </p:ext>
            </p:extLst>
          </p:nvPr>
        </p:nvGraphicFramePr>
        <p:xfrm>
          <a:off x="1090587" y="2122196"/>
          <a:ext cx="8669233" cy="46051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5395">
                  <a:extLst>
                    <a:ext uri="{9D8B030D-6E8A-4147-A177-3AD203B41FA5}">
                      <a16:colId xmlns:a16="http://schemas.microsoft.com/office/drawing/2014/main" val="4272956379"/>
                    </a:ext>
                  </a:extLst>
                </a:gridCol>
                <a:gridCol w="3430272">
                  <a:extLst>
                    <a:ext uri="{9D8B030D-6E8A-4147-A177-3AD203B41FA5}">
                      <a16:colId xmlns:a16="http://schemas.microsoft.com/office/drawing/2014/main" val="1858324707"/>
                    </a:ext>
                  </a:extLst>
                </a:gridCol>
                <a:gridCol w="779609">
                  <a:extLst>
                    <a:ext uri="{9D8B030D-6E8A-4147-A177-3AD203B41FA5}">
                      <a16:colId xmlns:a16="http://schemas.microsoft.com/office/drawing/2014/main" val="179405367"/>
                    </a:ext>
                  </a:extLst>
                </a:gridCol>
                <a:gridCol w="935529">
                  <a:extLst>
                    <a:ext uri="{9D8B030D-6E8A-4147-A177-3AD203B41FA5}">
                      <a16:colId xmlns:a16="http://schemas.microsoft.com/office/drawing/2014/main" val="1007409008"/>
                    </a:ext>
                  </a:extLst>
                </a:gridCol>
                <a:gridCol w="1559214">
                  <a:extLst>
                    <a:ext uri="{9D8B030D-6E8A-4147-A177-3AD203B41FA5}">
                      <a16:colId xmlns:a16="http://schemas.microsoft.com/office/drawing/2014/main" val="3441610508"/>
                    </a:ext>
                  </a:extLst>
                </a:gridCol>
                <a:gridCol w="1559214">
                  <a:extLst>
                    <a:ext uri="{9D8B030D-6E8A-4147-A177-3AD203B41FA5}">
                      <a16:colId xmlns:a16="http://schemas.microsoft.com/office/drawing/2014/main" val="649725863"/>
                    </a:ext>
                  </a:extLst>
                </a:gridCol>
              </a:tblGrid>
              <a:tr h="800900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Rozliší slova s vizuálním podnětem</a:t>
                      </a:r>
                    </a:p>
                    <a:p>
                      <a:r>
                        <a:rPr lang="cs-CZ" sz="1000">
                          <a:effectLst/>
                        </a:rPr>
                        <a:t>(změna měkčení)</a:t>
                      </a:r>
                    </a:p>
                    <a:p>
                      <a:r>
                        <a:rPr lang="cs-CZ" sz="1000">
                          <a:effectLst/>
                        </a:rPr>
                        <a:t>nemá – němá	</a:t>
                      </a:r>
                    </a:p>
                    <a:p>
                      <a:r>
                        <a:rPr lang="cs-CZ" sz="1000">
                          <a:effectLst/>
                        </a:rPr>
                        <a:t>hrozny – hrozní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5,5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extLst>
                  <a:ext uri="{0D108BD9-81ED-4DB2-BD59-A6C34878D82A}">
                    <a16:rowId xmlns:a16="http://schemas.microsoft.com/office/drawing/2014/main" val="2670984647"/>
                  </a:ext>
                </a:extLst>
              </a:tr>
              <a:tr h="2002250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Rozliší slova bez vizuálního podnětu (změna měkčení)</a:t>
                      </a:r>
                    </a:p>
                    <a:p>
                      <a:r>
                        <a:rPr lang="cs-CZ" sz="1000">
                          <a:effectLst/>
                        </a:rPr>
                        <a:t>čistí – čistý				 dýky – díky</a:t>
                      </a:r>
                    </a:p>
                    <a:p>
                      <a:r>
                        <a:rPr lang="cs-CZ" sz="1000">
                          <a:effectLst/>
                        </a:rPr>
                        <a:t>mladý – mladý</a:t>
                      </a:r>
                    </a:p>
                    <a:p>
                      <a:r>
                        <a:rPr lang="cs-CZ" sz="1000">
                          <a:effectLst/>
                        </a:rPr>
                        <a:t>lety – letí</a:t>
                      </a:r>
                    </a:p>
                    <a:p>
                      <a:r>
                        <a:rPr lang="cs-CZ" sz="1000">
                          <a:effectLst/>
                        </a:rPr>
                        <a:t>hrady – hradí</a:t>
                      </a:r>
                    </a:p>
                    <a:p>
                      <a:r>
                        <a:rPr lang="cs-CZ" sz="1000">
                          <a:effectLst/>
                        </a:rPr>
                        <a:t>psaní – psaní</a:t>
                      </a:r>
                    </a:p>
                    <a:p>
                      <a:r>
                        <a:rPr lang="cs-CZ" sz="1000">
                          <a:effectLst/>
                        </a:rPr>
                        <a:t>tyká – tiká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5,5–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extLst>
                  <a:ext uri="{0D108BD9-81ED-4DB2-BD59-A6C34878D82A}">
                    <a16:rowId xmlns:a16="http://schemas.microsoft.com/office/drawing/2014/main" val="3388179795"/>
                  </a:ext>
                </a:extLst>
              </a:tr>
              <a:tr h="180202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Rozliší slabiky </a:t>
                      </a:r>
                    </a:p>
                    <a:p>
                      <a:r>
                        <a:rPr lang="cs-CZ" sz="1000">
                          <a:effectLst/>
                        </a:rPr>
                        <a:t>tam – dam	dyn – din</a:t>
                      </a:r>
                    </a:p>
                    <a:p>
                      <a:r>
                        <a:rPr lang="cs-CZ" sz="1000">
                          <a:effectLst/>
                        </a:rPr>
                        <a:t>dlo – plo	zni – zny</a:t>
                      </a:r>
                    </a:p>
                    <a:p>
                      <a:r>
                        <a:rPr lang="cs-CZ" sz="1000">
                          <a:effectLst/>
                        </a:rPr>
                        <a:t>tam – tam	tyl – tyl</a:t>
                      </a:r>
                    </a:p>
                    <a:p>
                      <a:r>
                        <a:rPr lang="cs-CZ" sz="1000">
                          <a:effectLst/>
                        </a:rPr>
                        <a:t>čil – žil	kni – kny</a:t>
                      </a:r>
                    </a:p>
                    <a:p>
                      <a:r>
                        <a:rPr lang="cs-CZ" sz="1000">
                          <a:effectLst/>
                        </a:rPr>
                        <a:t>don – don	díl – dýl</a:t>
                      </a:r>
                    </a:p>
                    <a:p>
                      <a:r>
                        <a:rPr lang="cs-CZ" sz="1000">
                          <a:effectLst/>
                        </a:rPr>
                        <a:t>fal – val	pny – pny</a:t>
                      </a:r>
                    </a:p>
                    <a:p>
                      <a:r>
                        <a:rPr lang="cs-CZ" sz="1000">
                          <a:effectLst/>
                        </a:rPr>
                        <a:t>hal – chal	del – děl</a:t>
                      </a:r>
                    </a:p>
                    <a:p>
                      <a:r>
                        <a:rPr lang="cs-CZ" sz="1000">
                          <a:effectLst/>
                        </a:rPr>
                        <a:t>bro – bro	těk – tek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6– 6,5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7" marR="58677" marT="0" marB="0"/>
                </a:tc>
                <a:extLst>
                  <a:ext uri="{0D108BD9-81ED-4DB2-BD59-A6C34878D82A}">
                    <a16:rowId xmlns:a16="http://schemas.microsoft.com/office/drawing/2014/main" val="195753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973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D9FCD-E1F8-26C9-DFA7-D810E2E2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Sluchová paměť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4DB2186-3526-551F-1131-D26CA8ED12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149738"/>
              </p:ext>
            </p:extLst>
          </p:nvPr>
        </p:nvGraphicFramePr>
        <p:xfrm>
          <a:off x="1621766" y="2225614"/>
          <a:ext cx="7832784" cy="36748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6282">
                  <a:extLst>
                    <a:ext uri="{9D8B030D-6E8A-4147-A177-3AD203B41FA5}">
                      <a16:colId xmlns:a16="http://schemas.microsoft.com/office/drawing/2014/main" val="3223913305"/>
                    </a:ext>
                  </a:extLst>
                </a:gridCol>
                <a:gridCol w="3099303">
                  <a:extLst>
                    <a:ext uri="{9D8B030D-6E8A-4147-A177-3AD203B41FA5}">
                      <a16:colId xmlns:a16="http://schemas.microsoft.com/office/drawing/2014/main" val="2907549402"/>
                    </a:ext>
                  </a:extLst>
                </a:gridCol>
                <a:gridCol w="704387">
                  <a:extLst>
                    <a:ext uri="{9D8B030D-6E8A-4147-A177-3AD203B41FA5}">
                      <a16:colId xmlns:a16="http://schemas.microsoft.com/office/drawing/2014/main" val="3368721618"/>
                    </a:ext>
                  </a:extLst>
                </a:gridCol>
                <a:gridCol w="845264">
                  <a:extLst>
                    <a:ext uri="{9D8B030D-6E8A-4147-A177-3AD203B41FA5}">
                      <a16:colId xmlns:a16="http://schemas.microsoft.com/office/drawing/2014/main" val="132151045"/>
                    </a:ext>
                  </a:extLst>
                </a:gridCol>
                <a:gridCol w="1408774">
                  <a:extLst>
                    <a:ext uri="{9D8B030D-6E8A-4147-A177-3AD203B41FA5}">
                      <a16:colId xmlns:a16="http://schemas.microsoft.com/office/drawing/2014/main" val="1444892574"/>
                    </a:ext>
                  </a:extLst>
                </a:gridCol>
                <a:gridCol w="1408774">
                  <a:extLst>
                    <a:ext uri="{9D8B030D-6E8A-4147-A177-3AD203B41FA5}">
                      <a16:colId xmlns:a16="http://schemas.microsoft.com/office/drawing/2014/main" val="3203542574"/>
                    </a:ext>
                  </a:extLst>
                </a:gridCol>
              </a:tblGrid>
              <a:tr h="390941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Sluchová paměť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5846293"/>
                  </a:ext>
                </a:extLst>
              </a:tr>
              <a:tr h="46913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Zopakuje větu ze tří slov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360685"/>
                  </a:ext>
                </a:extLst>
              </a:tr>
              <a:tr h="46913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Zopakuje tři nesouvisející slova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821550"/>
                  </a:ext>
                </a:extLst>
              </a:tr>
              <a:tr h="46913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Zopakuje větu ze čtyř slov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104211"/>
                  </a:ext>
                </a:extLst>
              </a:tr>
              <a:tr h="46913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Zopakuje čtyři nesouvisející slova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734533"/>
                  </a:ext>
                </a:extLst>
              </a:tr>
              <a:tr h="46913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Zopakuje větu z pěti slov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618541"/>
                  </a:ext>
                </a:extLst>
              </a:tr>
              <a:tr h="46913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Zopakuje větu z více slov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338258"/>
                  </a:ext>
                </a:extLst>
              </a:tr>
              <a:tr h="46913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Zopakuje pět nesouvisejících slov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609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372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E8574-7D87-63DD-592F-D82EA010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SAS 1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3D2D4478-E183-5388-075A-2AEAE340A5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333219"/>
              </p:ext>
            </p:extLst>
          </p:nvPr>
        </p:nvGraphicFramePr>
        <p:xfrm>
          <a:off x="1138687" y="2182483"/>
          <a:ext cx="8151961" cy="4192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7447">
                  <a:extLst>
                    <a:ext uri="{9D8B030D-6E8A-4147-A177-3AD203B41FA5}">
                      <a16:colId xmlns:a16="http://schemas.microsoft.com/office/drawing/2014/main" val="2998675614"/>
                    </a:ext>
                  </a:extLst>
                </a:gridCol>
                <a:gridCol w="2789355">
                  <a:extLst>
                    <a:ext uri="{9D8B030D-6E8A-4147-A177-3AD203B41FA5}">
                      <a16:colId xmlns:a16="http://schemas.microsoft.com/office/drawing/2014/main" val="1012807801"/>
                    </a:ext>
                  </a:extLst>
                </a:gridCol>
                <a:gridCol w="733091">
                  <a:extLst>
                    <a:ext uri="{9D8B030D-6E8A-4147-A177-3AD203B41FA5}">
                      <a16:colId xmlns:a16="http://schemas.microsoft.com/office/drawing/2014/main" val="1825334573"/>
                    </a:ext>
                  </a:extLst>
                </a:gridCol>
                <a:gridCol w="879708">
                  <a:extLst>
                    <a:ext uri="{9D8B030D-6E8A-4147-A177-3AD203B41FA5}">
                      <a16:colId xmlns:a16="http://schemas.microsoft.com/office/drawing/2014/main" val="3743535160"/>
                    </a:ext>
                  </a:extLst>
                </a:gridCol>
                <a:gridCol w="1466180">
                  <a:extLst>
                    <a:ext uri="{9D8B030D-6E8A-4147-A177-3AD203B41FA5}">
                      <a16:colId xmlns:a16="http://schemas.microsoft.com/office/drawing/2014/main" val="1096864864"/>
                    </a:ext>
                  </a:extLst>
                </a:gridCol>
                <a:gridCol w="1466180">
                  <a:extLst>
                    <a:ext uri="{9D8B030D-6E8A-4147-A177-3AD203B41FA5}">
                      <a16:colId xmlns:a16="http://schemas.microsoft.com/office/drawing/2014/main" val="1339363516"/>
                    </a:ext>
                  </a:extLst>
                </a:gridCol>
              </a:tblGrid>
              <a:tr h="41924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Sluchová analýza a syntéza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028345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Roztleská slovo na slabiky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165097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Zvládá rozpočitadla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6927409"/>
                  </a:ext>
                </a:extLst>
              </a:tr>
              <a:tr h="50309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 trojice slov najde rýmující se dvojici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7643457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Určí, zda se dvě slova rýmují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203492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Vyhledá rýmující se dvojice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629188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 počet slabik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850509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 počáteční hlásku slova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734273"/>
                  </a:ext>
                </a:extLst>
              </a:tr>
              <a:tr h="50309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 slova začínající danou hláskou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4058752"/>
                  </a:ext>
                </a:extLst>
              </a:tr>
              <a:tr h="50309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 poslední souhlásku ve slově (les)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5,5–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6887129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Slovní kopaná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6– 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5416092"/>
                  </a:ext>
                </a:extLst>
              </a:tr>
              <a:tr h="50309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 poslední samohlásku ve slově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6– 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3296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997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54395-9519-ABAF-51A5-D0902F6D7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SAS 2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658125C-259A-11CD-F15B-8F0BEAA2F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090732"/>
              </p:ext>
            </p:extLst>
          </p:nvPr>
        </p:nvGraphicFramePr>
        <p:xfrm>
          <a:off x="1035170" y="2613475"/>
          <a:ext cx="8594022" cy="356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1879">
                  <a:extLst>
                    <a:ext uri="{9D8B030D-6E8A-4147-A177-3AD203B41FA5}">
                      <a16:colId xmlns:a16="http://schemas.microsoft.com/office/drawing/2014/main" val="3675833532"/>
                    </a:ext>
                  </a:extLst>
                </a:gridCol>
                <a:gridCol w="3400513">
                  <a:extLst>
                    <a:ext uri="{9D8B030D-6E8A-4147-A177-3AD203B41FA5}">
                      <a16:colId xmlns:a16="http://schemas.microsoft.com/office/drawing/2014/main" val="752672704"/>
                    </a:ext>
                  </a:extLst>
                </a:gridCol>
                <a:gridCol w="772844">
                  <a:extLst>
                    <a:ext uri="{9D8B030D-6E8A-4147-A177-3AD203B41FA5}">
                      <a16:colId xmlns:a16="http://schemas.microsoft.com/office/drawing/2014/main" val="4269134780"/>
                    </a:ext>
                  </a:extLst>
                </a:gridCol>
                <a:gridCol w="927412">
                  <a:extLst>
                    <a:ext uri="{9D8B030D-6E8A-4147-A177-3AD203B41FA5}">
                      <a16:colId xmlns:a16="http://schemas.microsoft.com/office/drawing/2014/main" val="616389516"/>
                    </a:ext>
                  </a:extLst>
                </a:gridCol>
                <a:gridCol w="1545687">
                  <a:extLst>
                    <a:ext uri="{9D8B030D-6E8A-4147-A177-3AD203B41FA5}">
                      <a16:colId xmlns:a16="http://schemas.microsoft.com/office/drawing/2014/main" val="1508874660"/>
                    </a:ext>
                  </a:extLst>
                </a:gridCol>
                <a:gridCol w="1545687">
                  <a:extLst>
                    <a:ext uri="{9D8B030D-6E8A-4147-A177-3AD203B41FA5}">
                      <a16:colId xmlns:a16="http://schemas.microsoft.com/office/drawing/2014/main" val="1105562128"/>
                    </a:ext>
                  </a:extLst>
                </a:gridCol>
              </a:tblGrid>
              <a:tr h="71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Určí, zda slovo obsahuje danou hlásku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6– 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722103"/>
                  </a:ext>
                </a:extLst>
              </a:tr>
              <a:tr h="71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 hlásek složí slovo </a:t>
                      </a:r>
                    </a:p>
                    <a:p>
                      <a:r>
                        <a:rPr lang="cs-CZ" sz="1200">
                          <a:effectLst/>
                        </a:rPr>
                        <a:t>(uzavřenou slabiku: p-e-s)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6– 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2580275"/>
                  </a:ext>
                </a:extLst>
              </a:tr>
              <a:tr h="71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Jednoslabičné slovo analyzuje na hlásky (myš)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6– 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500275"/>
                  </a:ext>
                </a:extLst>
              </a:tr>
              <a:tr h="71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 hlásek složí dvouslabičné slovo</a:t>
                      </a:r>
                    </a:p>
                    <a:p>
                      <a:r>
                        <a:rPr lang="cs-CZ" sz="1200">
                          <a:effectLst/>
                        </a:rPr>
                        <a:t>(k-o-l-o)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7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7540972"/>
                  </a:ext>
                </a:extLst>
              </a:tr>
              <a:tr h="71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Dvouslabičné slovo analyzuje na hlásky (voda)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7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63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8738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C8A40-8EBB-28F2-AE74-F87BFD60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Rytmus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965E2A6-82B5-1A62-952A-2E178DBA5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991296"/>
              </p:ext>
            </p:extLst>
          </p:nvPr>
        </p:nvGraphicFramePr>
        <p:xfrm>
          <a:off x="1173192" y="2424022"/>
          <a:ext cx="8548779" cy="36058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9764">
                  <a:extLst>
                    <a:ext uri="{9D8B030D-6E8A-4147-A177-3AD203B41FA5}">
                      <a16:colId xmlns:a16="http://schemas.microsoft.com/office/drawing/2014/main" val="1135057014"/>
                    </a:ext>
                  </a:extLst>
                </a:gridCol>
                <a:gridCol w="3382610">
                  <a:extLst>
                    <a:ext uri="{9D8B030D-6E8A-4147-A177-3AD203B41FA5}">
                      <a16:colId xmlns:a16="http://schemas.microsoft.com/office/drawing/2014/main" val="2642197252"/>
                    </a:ext>
                  </a:extLst>
                </a:gridCol>
                <a:gridCol w="768776">
                  <a:extLst>
                    <a:ext uri="{9D8B030D-6E8A-4147-A177-3AD203B41FA5}">
                      <a16:colId xmlns:a16="http://schemas.microsoft.com/office/drawing/2014/main" val="966877789"/>
                    </a:ext>
                  </a:extLst>
                </a:gridCol>
                <a:gridCol w="922529">
                  <a:extLst>
                    <a:ext uri="{9D8B030D-6E8A-4147-A177-3AD203B41FA5}">
                      <a16:colId xmlns:a16="http://schemas.microsoft.com/office/drawing/2014/main" val="263527216"/>
                    </a:ext>
                  </a:extLst>
                </a:gridCol>
                <a:gridCol w="1537550">
                  <a:extLst>
                    <a:ext uri="{9D8B030D-6E8A-4147-A177-3AD203B41FA5}">
                      <a16:colId xmlns:a16="http://schemas.microsoft.com/office/drawing/2014/main" val="3129676911"/>
                    </a:ext>
                  </a:extLst>
                </a:gridCol>
                <a:gridCol w="1537550">
                  <a:extLst>
                    <a:ext uri="{9D8B030D-6E8A-4147-A177-3AD203B41FA5}">
                      <a16:colId xmlns:a16="http://schemas.microsoft.com/office/drawing/2014/main" val="2913779634"/>
                    </a:ext>
                  </a:extLst>
                </a:gridCol>
              </a:tblGrid>
              <a:tr h="515121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Vnímání rytmu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159045"/>
                  </a:ext>
                </a:extLst>
              </a:tr>
              <a:tr h="61814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Určí, zda dvě krátké rytmické struktury jsou shodné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6529064"/>
                  </a:ext>
                </a:extLst>
              </a:tr>
              <a:tr h="61814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Určí, zda dvě delší rytmické struktury jsou shodné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761939"/>
                  </a:ext>
                </a:extLst>
              </a:tr>
              <a:tr h="61814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Napodobí rytmus (2–4 tóny, více)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9613483"/>
                  </a:ext>
                </a:extLst>
              </a:tr>
              <a:tr h="61814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Zvládá záznam krátké rytmické struktury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5,5– 6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561606"/>
                  </a:ext>
                </a:extLst>
              </a:tr>
              <a:tr h="61814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Zvládá záznam delší rytmické struktury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08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012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1C251-EB39-7D73-C5F5-27E3B34DE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Zrakové vnímání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39A8CB0-DF47-511A-E023-F941FDC661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794717"/>
              </p:ext>
            </p:extLst>
          </p:nvPr>
        </p:nvGraphicFramePr>
        <p:xfrm>
          <a:off x="680321" y="2449902"/>
          <a:ext cx="9222805" cy="34937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1283">
                  <a:extLst>
                    <a:ext uri="{9D8B030D-6E8A-4147-A177-3AD203B41FA5}">
                      <a16:colId xmlns:a16="http://schemas.microsoft.com/office/drawing/2014/main" val="4259944310"/>
                    </a:ext>
                  </a:extLst>
                </a:gridCol>
                <a:gridCol w="3815189">
                  <a:extLst>
                    <a:ext uri="{9D8B030D-6E8A-4147-A177-3AD203B41FA5}">
                      <a16:colId xmlns:a16="http://schemas.microsoft.com/office/drawing/2014/main" val="1303870615"/>
                    </a:ext>
                  </a:extLst>
                </a:gridCol>
                <a:gridCol w="663511">
                  <a:extLst>
                    <a:ext uri="{9D8B030D-6E8A-4147-A177-3AD203B41FA5}">
                      <a16:colId xmlns:a16="http://schemas.microsoft.com/office/drawing/2014/main" val="3970057542"/>
                    </a:ext>
                  </a:extLst>
                </a:gridCol>
                <a:gridCol w="995266">
                  <a:extLst>
                    <a:ext uri="{9D8B030D-6E8A-4147-A177-3AD203B41FA5}">
                      <a16:colId xmlns:a16="http://schemas.microsoft.com/office/drawing/2014/main" val="3215905824"/>
                    </a:ext>
                  </a:extLst>
                </a:gridCol>
                <a:gridCol w="1658778">
                  <a:extLst>
                    <a:ext uri="{9D8B030D-6E8A-4147-A177-3AD203B41FA5}">
                      <a16:colId xmlns:a16="http://schemas.microsoft.com/office/drawing/2014/main" val="994135265"/>
                    </a:ext>
                  </a:extLst>
                </a:gridCol>
                <a:gridCol w="1658778">
                  <a:extLst>
                    <a:ext uri="{9D8B030D-6E8A-4147-A177-3AD203B41FA5}">
                      <a16:colId xmlns:a16="http://schemas.microsoft.com/office/drawing/2014/main" val="1282882803"/>
                    </a:ext>
                  </a:extLst>
                </a:gridCol>
              </a:tblGrid>
              <a:tr h="873425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Barva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720876"/>
                  </a:ext>
                </a:extLst>
              </a:tr>
              <a:tr h="524055"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Přiřadí barvu (základní barvy)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395833"/>
                  </a:ext>
                </a:extLst>
              </a:tr>
              <a:tr h="524055"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Na pokyn ukáže požadovanou barvu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3034413"/>
                  </a:ext>
                </a:extLst>
              </a:tr>
              <a:tr h="524055"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Pojmenuje barvu (základní)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326442"/>
                  </a:ext>
                </a:extLst>
              </a:tr>
              <a:tr h="524055"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Přiřadí odstíny barev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8035920"/>
                  </a:ext>
                </a:extLst>
              </a:tr>
              <a:tr h="524055"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Pojmenuje odstíny barev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65760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607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480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0B5C3-92CD-3CFD-A500-D5A1046D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Figura, pozadí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574EDA2-4EAF-82AE-DFAA-85CCF87546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273713"/>
              </p:ext>
            </p:extLst>
          </p:nvPr>
        </p:nvGraphicFramePr>
        <p:xfrm>
          <a:off x="603850" y="2372263"/>
          <a:ext cx="9169877" cy="35885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8808">
                  <a:extLst>
                    <a:ext uri="{9D8B030D-6E8A-4147-A177-3AD203B41FA5}">
                      <a16:colId xmlns:a16="http://schemas.microsoft.com/office/drawing/2014/main" val="1021165580"/>
                    </a:ext>
                  </a:extLst>
                </a:gridCol>
                <a:gridCol w="3793295">
                  <a:extLst>
                    <a:ext uri="{9D8B030D-6E8A-4147-A177-3AD203B41FA5}">
                      <a16:colId xmlns:a16="http://schemas.microsoft.com/office/drawing/2014/main" val="2784318516"/>
                    </a:ext>
                  </a:extLst>
                </a:gridCol>
                <a:gridCol w="659703">
                  <a:extLst>
                    <a:ext uri="{9D8B030D-6E8A-4147-A177-3AD203B41FA5}">
                      <a16:colId xmlns:a16="http://schemas.microsoft.com/office/drawing/2014/main" val="1527976996"/>
                    </a:ext>
                  </a:extLst>
                </a:gridCol>
                <a:gridCol w="989555">
                  <a:extLst>
                    <a:ext uri="{9D8B030D-6E8A-4147-A177-3AD203B41FA5}">
                      <a16:colId xmlns:a16="http://schemas.microsoft.com/office/drawing/2014/main" val="274594671"/>
                    </a:ext>
                  </a:extLst>
                </a:gridCol>
                <a:gridCol w="1649258">
                  <a:extLst>
                    <a:ext uri="{9D8B030D-6E8A-4147-A177-3AD203B41FA5}">
                      <a16:colId xmlns:a16="http://schemas.microsoft.com/office/drawing/2014/main" val="28814415"/>
                    </a:ext>
                  </a:extLst>
                </a:gridCol>
                <a:gridCol w="1649258">
                  <a:extLst>
                    <a:ext uri="{9D8B030D-6E8A-4147-A177-3AD203B41FA5}">
                      <a16:colId xmlns:a16="http://schemas.microsoft.com/office/drawing/2014/main" val="819162332"/>
                    </a:ext>
                  </a:extLst>
                </a:gridCol>
              </a:tblGrid>
              <a:tr h="560717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Figura a pozadí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503678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Vyhledá známý předmět na obrázku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0499500"/>
                  </a:ext>
                </a:extLst>
              </a:tr>
              <a:tr h="67286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Vyhledá objekt na obrázku podle předlohy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082375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Vyhledá známý objekt na pozadí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3950614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dva překrývající se obrázky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068795"/>
                  </a:ext>
                </a:extLst>
              </a:tr>
              <a:tr h="67286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Sleduje linii mezi ostatními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2067597"/>
                  </a:ext>
                </a:extLst>
              </a:tr>
              <a:tr h="67286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Vyhledá tvar na pozadí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58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5047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804ED-8037-5403-A9BD-559AC542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Zrakové rozlišení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5046AA8-F4E0-171F-5E87-A694B737A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614746"/>
              </p:ext>
            </p:extLst>
          </p:nvPr>
        </p:nvGraphicFramePr>
        <p:xfrm>
          <a:off x="1932317" y="2260121"/>
          <a:ext cx="7435968" cy="42873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7725">
                  <a:extLst>
                    <a:ext uri="{9D8B030D-6E8A-4147-A177-3AD203B41FA5}">
                      <a16:colId xmlns:a16="http://schemas.microsoft.com/office/drawing/2014/main" val="2614353727"/>
                    </a:ext>
                  </a:extLst>
                </a:gridCol>
                <a:gridCol w="3076031">
                  <a:extLst>
                    <a:ext uri="{9D8B030D-6E8A-4147-A177-3AD203B41FA5}">
                      <a16:colId xmlns:a16="http://schemas.microsoft.com/office/drawing/2014/main" val="548040988"/>
                    </a:ext>
                  </a:extLst>
                </a:gridCol>
                <a:gridCol w="668702">
                  <a:extLst>
                    <a:ext uri="{9D8B030D-6E8A-4147-A177-3AD203B41FA5}">
                      <a16:colId xmlns:a16="http://schemas.microsoft.com/office/drawing/2014/main" val="3196276812"/>
                    </a:ext>
                  </a:extLst>
                </a:gridCol>
                <a:gridCol w="802442">
                  <a:extLst>
                    <a:ext uri="{9D8B030D-6E8A-4147-A177-3AD203B41FA5}">
                      <a16:colId xmlns:a16="http://schemas.microsoft.com/office/drawing/2014/main" val="3413970181"/>
                    </a:ext>
                  </a:extLst>
                </a:gridCol>
                <a:gridCol w="1337404">
                  <a:extLst>
                    <a:ext uri="{9D8B030D-6E8A-4147-A177-3AD203B41FA5}">
                      <a16:colId xmlns:a16="http://schemas.microsoft.com/office/drawing/2014/main" val="3452545973"/>
                    </a:ext>
                  </a:extLst>
                </a:gridCol>
                <a:gridCol w="1203664">
                  <a:extLst>
                    <a:ext uri="{9D8B030D-6E8A-4147-A177-3AD203B41FA5}">
                      <a16:colId xmlns:a16="http://schemas.microsoft.com/office/drawing/2014/main" val="1256016439"/>
                    </a:ext>
                  </a:extLst>
                </a:gridCol>
              </a:tblGrid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Zrakové rozlišení (zraková diferenciace)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"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3021607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výrazněji jiný obrázek v řadě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5659072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obrázek v jiné velikosti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546568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jiný obrázek v řadě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7972873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obrázek v řadě lišící se horizontální polohou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4,5–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8821383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obrázek v řadě lišící se detailem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465741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shodné a neshodné dvojice lišící se detailem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049845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obrázek lišící se vertikální polohou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5,5–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8101661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Vyhledá dva shodné obrázky v řadě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5,5–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966032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Odliší shodné a neshodné dvojice lišící se vertikální polohou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5,5–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587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5770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16480-C18B-5824-CD1D-B154CA8F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Část a celek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571397D-4BFA-E7C2-CF2D-44D54BD49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127643"/>
              </p:ext>
            </p:extLst>
          </p:nvPr>
        </p:nvGraphicFramePr>
        <p:xfrm>
          <a:off x="1173192" y="2346385"/>
          <a:ext cx="8729933" cy="40371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8235">
                  <a:extLst>
                    <a:ext uri="{9D8B030D-6E8A-4147-A177-3AD203B41FA5}">
                      <a16:colId xmlns:a16="http://schemas.microsoft.com/office/drawing/2014/main" val="2812390223"/>
                    </a:ext>
                  </a:extLst>
                </a:gridCol>
                <a:gridCol w="3611303">
                  <a:extLst>
                    <a:ext uri="{9D8B030D-6E8A-4147-A177-3AD203B41FA5}">
                      <a16:colId xmlns:a16="http://schemas.microsoft.com/office/drawing/2014/main" val="2208939008"/>
                    </a:ext>
                  </a:extLst>
                </a:gridCol>
                <a:gridCol w="785066">
                  <a:extLst>
                    <a:ext uri="{9D8B030D-6E8A-4147-A177-3AD203B41FA5}">
                      <a16:colId xmlns:a16="http://schemas.microsoft.com/office/drawing/2014/main" val="2138557371"/>
                    </a:ext>
                  </a:extLst>
                </a:gridCol>
                <a:gridCol w="942078">
                  <a:extLst>
                    <a:ext uri="{9D8B030D-6E8A-4147-A177-3AD203B41FA5}">
                      <a16:colId xmlns:a16="http://schemas.microsoft.com/office/drawing/2014/main" val="4189751704"/>
                    </a:ext>
                  </a:extLst>
                </a:gridCol>
                <a:gridCol w="1570132">
                  <a:extLst>
                    <a:ext uri="{9D8B030D-6E8A-4147-A177-3AD203B41FA5}">
                      <a16:colId xmlns:a16="http://schemas.microsoft.com/office/drawing/2014/main" val="1164309781"/>
                    </a:ext>
                  </a:extLst>
                </a:gridCol>
                <a:gridCol w="1413119">
                  <a:extLst>
                    <a:ext uri="{9D8B030D-6E8A-4147-A177-3AD203B41FA5}">
                      <a16:colId xmlns:a16="http://schemas.microsoft.com/office/drawing/2014/main" val="359877006"/>
                    </a:ext>
                  </a:extLst>
                </a:gridCol>
              </a:tblGrid>
              <a:tr h="576737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Část a celek (zraková analýza a syntéza)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760283"/>
                  </a:ext>
                </a:extLst>
              </a:tr>
              <a:tr h="576737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Poskládá obrázek ze dvou částí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3– 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450182"/>
                  </a:ext>
                </a:extLst>
              </a:tr>
              <a:tr h="576737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Poskládá obrázek ze čtyř částí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3,5– 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3633506"/>
                  </a:ext>
                </a:extLst>
              </a:tr>
              <a:tr h="576737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Poskládá obrázek z několika částí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0277444"/>
                  </a:ext>
                </a:extLst>
              </a:tr>
              <a:tr h="576737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Složí tvar z několika částí na předlohu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243350"/>
                  </a:ext>
                </a:extLst>
              </a:tr>
              <a:tr h="576737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Složí tvar z několika částí podle předlohy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8610058"/>
                  </a:ext>
                </a:extLst>
              </a:tr>
              <a:tr h="576737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Doplní chybějící části v obrázku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5,5–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766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507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15775-D47B-0BF4-9C7A-61B1E9D7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Zraková paměť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AB577DE-C0D9-E79E-B4BA-F983D08AA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644362"/>
              </p:ext>
            </p:extLst>
          </p:nvPr>
        </p:nvGraphicFramePr>
        <p:xfrm>
          <a:off x="1475117" y="2147977"/>
          <a:ext cx="8272732" cy="27278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6855">
                  <a:extLst>
                    <a:ext uri="{9D8B030D-6E8A-4147-A177-3AD203B41FA5}">
                      <a16:colId xmlns:a16="http://schemas.microsoft.com/office/drawing/2014/main" val="525148604"/>
                    </a:ext>
                  </a:extLst>
                </a:gridCol>
                <a:gridCol w="3422173">
                  <a:extLst>
                    <a:ext uri="{9D8B030D-6E8A-4147-A177-3AD203B41FA5}">
                      <a16:colId xmlns:a16="http://schemas.microsoft.com/office/drawing/2014/main" val="2924972186"/>
                    </a:ext>
                  </a:extLst>
                </a:gridCol>
                <a:gridCol w="743951">
                  <a:extLst>
                    <a:ext uri="{9D8B030D-6E8A-4147-A177-3AD203B41FA5}">
                      <a16:colId xmlns:a16="http://schemas.microsoft.com/office/drawing/2014/main" val="634052139"/>
                    </a:ext>
                  </a:extLst>
                </a:gridCol>
                <a:gridCol w="892741">
                  <a:extLst>
                    <a:ext uri="{9D8B030D-6E8A-4147-A177-3AD203B41FA5}">
                      <a16:colId xmlns:a16="http://schemas.microsoft.com/office/drawing/2014/main" val="1991981790"/>
                    </a:ext>
                  </a:extLst>
                </a:gridCol>
                <a:gridCol w="1487901">
                  <a:extLst>
                    <a:ext uri="{9D8B030D-6E8A-4147-A177-3AD203B41FA5}">
                      <a16:colId xmlns:a16="http://schemas.microsoft.com/office/drawing/2014/main" val="3986956060"/>
                    </a:ext>
                  </a:extLst>
                </a:gridCol>
                <a:gridCol w="1339111">
                  <a:extLst>
                    <a:ext uri="{9D8B030D-6E8A-4147-A177-3AD203B41FA5}">
                      <a16:colId xmlns:a16="http://schemas.microsoft.com/office/drawing/2014/main" val="3779016983"/>
                    </a:ext>
                  </a:extLst>
                </a:gridCol>
              </a:tblGrid>
              <a:tr h="389694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Zraková paměť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867820"/>
                  </a:ext>
                </a:extLst>
              </a:tr>
              <a:tr h="4676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Pamatuje si tři předměty, pozná, který chybí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2816473"/>
                  </a:ext>
                </a:extLst>
              </a:tr>
              <a:tr h="4676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Pamatuje si tři obrázky, pozná, který chybí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5896638"/>
                  </a:ext>
                </a:extLst>
              </a:tr>
              <a:tr h="4676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Ze šesti obrázků si tři pamatuje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6992696"/>
                  </a:ext>
                </a:extLst>
              </a:tr>
              <a:tr h="4676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 viděné obrázky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5–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087817"/>
                  </a:ext>
                </a:extLst>
              </a:tr>
              <a:tr h="46763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Umístí obrázky na místo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0789740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3E47B87-CDB3-C9D6-0A1A-A3DAEB3DB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35660"/>
              </p:ext>
            </p:extLst>
          </p:nvPr>
        </p:nvGraphicFramePr>
        <p:xfrm>
          <a:off x="1475117" y="4877747"/>
          <a:ext cx="8272732" cy="18958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6855">
                  <a:extLst>
                    <a:ext uri="{9D8B030D-6E8A-4147-A177-3AD203B41FA5}">
                      <a16:colId xmlns:a16="http://schemas.microsoft.com/office/drawing/2014/main" val="3086567902"/>
                    </a:ext>
                  </a:extLst>
                </a:gridCol>
                <a:gridCol w="3422173">
                  <a:extLst>
                    <a:ext uri="{9D8B030D-6E8A-4147-A177-3AD203B41FA5}">
                      <a16:colId xmlns:a16="http://schemas.microsoft.com/office/drawing/2014/main" val="2716429415"/>
                    </a:ext>
                  </a:extLst>
                </a:gridCol>
                <a:gridCol w="743951">
                  <a:extLst>
                    <a:ext uri="{9D8B030D-6E8A-4147-A177-3AD203B41FA5}">
                      <a16:colId xmlns:a16="http://schemas.microsoft.com/office/drawing/2014/main" val="1468683216"/>
                    </a:ext>
                  </a:extLst>
                </a:gridCol>
                <a:gridCol w="892740">
                  <a:extLst>
                    <a:ext uri="{9D8B030D-6E8A-4147-A177-3AD203B41FA5}">
                      <a16:colId xmlns:a16="http://schemas.microsoft.com/office/drawing/2014/main" val="2144759989"/>
                    </a:ext>
                  </a:extLst>
                </a:gridCol>
                <a:gridCol w="1487901">
                  <a:extLst>
                    <a:ext uri="{9D8B030D-6E8A-4147-A177-3AD203B41FA5}">
                      <a16:colId xmlns:a16="http://schemas.microsoft.com/office/drawing/2014/main" val="3151888387"/>
                    </a:ext>
                  </a:extLst>
                </a:gridCol>
                <a:gridCol w="1339112">
                  <a:extLst>
                    <a:ext uri="{9D8B030D-6E8A-4147-A177-3AD203B41FA5}">
                      <a16:colId xmlns:a16="http://schemas.microsoft.com/office/drawing/2014/main" val="405966809"/>
                    </a:ext>
                  </a:extLst>
                </a:gridCol>
              </a:tblGrid>
              <a:tr h="861772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Oční pohyby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 dopomocí</a:t>
                      </a:r>
                      <a:endParaRPr lang="cs-CZ" sz="1200">
                        <a:effectLst/>
                      </a:endParaRPr>
                    </a:p>
                    <a:p>
                      <a:pPr algn="just"/>
                      <a:r>
                        <a:rPr lang="cs-CZ" sz="1000">
                          <a:effectLst/>
                        </a:rPr>
                        <a:t>(s připomenutím)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 dirty="0">
                          <a:effectLst/>
                        </a:rPr>
                        <a:t>zvládá samostatně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655671"/>
                  </a:ext>
                </a:extLst>
              </a:tr>
              <a:tr h="51706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Jmenuje objekty zleva doprava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989141"/>
                  </a:ext>
                </a:extLst>
              </a:tr>
              <a:tr h="51706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Vyhledá daný první objekt ve skupině zleva doprava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5,5– 6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5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63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6D8D9-F2A5-6B9D-2691-8EE3D59FB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Matematika 1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DA79E9A3-1706-183F-DB76-980FF06C7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718947"/>
              </p:ext>
            </p:extLst>
          </p:nvPr>
        </p:nvGraphicFramePr>
        <p:xfrm>
          <a:off x="1884784" y="2332653"/>
          <a:ext cx="7529803" cy="39281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2114">
                  <a:extLst>
                    <a:ext uri="{9D8B030D-6E8A-4147-A177-3AD203B41FA5}">
                      <a16:colId xmlns:a16="http://schemas.microsoft.com/office/drawing/2014/main" val="3258315502"/>
                    </a:ext>
                  </a:extLst>
                </a:gridCol>
                <a:gridCol w="2979419">
                  <a:extLst>
                    <a:ext uri="{9D8B030D-6E8A-4147-A177-3AD203B41FA5}">
                      <a16:colId xmlns:a16="http://schemas.microsoft.com/office/drawing/2014/main" val="359265020"/>
                    </a:ext>
                  </a:extLst>
                </a:gridCol>
                <a:gridCol w="677141">
                  <a:extLst>
                    <a:ext uri="{9D8B030D-6E8A-4147-A177-3AD203B41FA5}">
                      <a16:colId xmlns:a16="http://schemas.microsoft.com/office/drawing/2014/main" val="815464461"/>
                    </a:ext>
                  </a:extLst>
                </a:gridCol>
                <a:gridCol w="812569">
                  <a:extLst>
                    <a:ext uri="{9D8B030D-6E8A-4147-A177-3AD203B41FA5}">
                      <a16:colId xmlns:a16="http://schemas.microsoft.com/office/drawing/2014/main" val="1716673333"/>
                    </a:ext>
                  </a:extLst>
                </a:gridCol>
                <a:gridCol w="1354280">
                  <a:extLst>
                    <a:ext uri="{9D8B030D-6E8A-4147-A177-3AD203B41FA5}">
                      <a16:colId xmlns:a16="http://schemas.microsoft.com/office/drawing/2014/main" val="1235735693"/>
                    </a:ext>
                  </a:extLst>
                </a:gridCol>
                <a:gridCol w="1354280">
                  <a:extLst>
                    <a:ext uri="{9D8B030D-6E8A-4147-A177-3AD203B41FA5}">
                      <a16:colId xmlns:a16="http://schemas.microsoft.com/office/drawing/2014/main" val="4166162394"/>
                    </a:ext>
                  </a:extLst>
                </a:gridCol>
              </a:tblGrid>
              <a:tr h="853954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Porovnávání, pojmy, vztahy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 dopomocí</a:t>
                      </a:r>
                      <a:endParaRPr lang="cs-CZ" sz="1200">
                        <a:effectLst/>
                      </a:endParaRPr>
                    </a:p>
                    <a:p>
                      <a:pPr algn="just"/>
                      <a:r>
                        <a:rPr lang="cs-CZ" sz="1000">
                          <a:effectLst/>
                        </a:rPr>
                        <a:t>předmět přiřadí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</a:endParaRPr>
                    </a:p>
                    <a:p>
                      <a:pPr algn="just"/>
                      <a:r>
                        <a:rPr lang="cs-CZ" sz="1000">
                          <a:effectLst/>
                        </a:rPr>
                        <a:t>pojmenuje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9800222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Malý x velký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7158763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Hodně x málo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805763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Všechny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055673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Krátký x dlouhý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896712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Úzký x široký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811883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Nízký x vysoký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675718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Prázdný x plný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0603466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Stejně, vytváření dvojic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1123369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Měně x více – výrazný rozdíl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4592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35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2CB46-D929-B719-745F-26A4F22F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Matematika 2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74CC231-92CD-BB71-1ED4-4C9441F62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819652"/>
              </p:ext>
            </p:extLst>
          </p:nvPr>
        </p:nvGraphicFramePr>
        <p:xfrm>
          <a:off x="1923212" y="2450629"/>
          <a:ext cx="8186946" cy="3924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2267">
                  <a:extLst>
                    <a:ext uri="{9D8B030D-6E8A-4147-A177-3AD203B41FA5}">
                      <a16:colId xmlns:a16="http://schemas.microsoft.com/office/drawing/2014/main" val="2961522378"/>
                    </a:ext>
                  </a:extLst>
                </a:gridCol>
                <a:gridCol w="3150015">
                  <a:extLst>
                    <a:ext uri="{9D8B030D-6E8A-4147-A177-3AD203B41FA5}">
                      <a16:colId xmlns:a16="http://schemas.microsoft.com/office/drawing/2014/main" val="2668722188"/>
                    </a:ext>
                  </a:extLst>
                </a:gridCol>
                <a:gridCol w="736237">
                  <a:extLst>
                    <a:ext uri="{9D8B030D-6E8A-4147-A177-3AD203B41FA5}">
                      <a16:colId xmlns:a16="http://schemas.microsoft.com/office/drawing/2014/main" val="896958049"/>
                    </a:ext>
                  </a:extLst>
                </a:gridCol>
                <a:gridCol w="883483">
                  <a:extLst>
                    <a:ext uri="{9D8B030D-6E8A-4147-A177-3AD203B41FA5}">
                      <a16:colId xmlns:a16="http://schemas.microsoft.com/office/drawing/2014/main" val="272085703"/>
                    </a:ext>
                  </a:extLst>
                </a:gridCol>
                <a:gridCol w="1472472">
                  <a:extLst>
                    <a:ext uri="{9D8B030D-6E8A-4147-A177-3AD203B41FA5}">
                      <a16:colId xmlns:a16="http://schemas.microsoft.com/office/drawing/2014/main" val="3803828761"/>
                    </a:ext>
                  </a:extLst>
                </a:gridCol>
                <a:gridCol w="1472472">
                  <a:extLst>
                    <a:ext uri="{9D8B030D-6E8A-4147-A177-3AD203B41FA5}">
                      <a16:colId xmlns:a16="http://schemas.microsoft.com/office/drawing/2014/main" val="2233140098"/>
                    </a:ext>
                  </a:extLst>
                </a:gridCol>
              </a:tblGrid>
              <a:tr h="43603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Menší x větší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0816779"/>
                  </a:ext>
                </a:extLst>
              </a:tr>
              <a:tr h="43603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Kratší x delší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779116"/>
                  </a:ext>
                </a:extLst>
              </a:tr>
              <a:tr h="43603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Nižší x vyšší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474232"/>
                  </a:ext>
                </a:extLst>
              </a:tr>
              <a:tr h="43603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Některé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328115"/>
                  </a:ext>
                </a:extLst>
              </a:tr>
              <a:tr h="43603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Žádné, nic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8477161"/>
                  </a:ext>
                </a:extLst>
              </a:tr>
              <a:tr h="872064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Měně, více, stejně – při odlišné velikosti a uspořádání prvků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619186"/>
                  </a:ext>
                </a:extLst>
              </a:tr>
              <a:tr h="43603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 jeden více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311488"/>
                  </a:ext>
                </a:extLst>
              </a:tr>
              <a:tr h="436032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 jeden méně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585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1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68039-FA78-AE34-BBCD-63EC4A40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Matematika 3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4E05CEB8-1AB6-BB41-E8A2-CD3E79CDC3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821260"/>
              </p:ext>
            </p:extLst>
          </p:nvPr>
        </p:nvGraphicFramePr>
        <p:xfrm>
          <a:off x="2218447" y="2320992"/>
          <a:ext cx="7486269" cy="3783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1848">
                  <a:extLst>
                    <a:ext uri="{9D8B030D-6E8A-4147-A177-3AD203B41FA5}">
                      <a16:colId xmlns:a16="http://schemas.microsoft.com/office/drawing/2014/main" val="373289655"/>
                    </a:ext>
                  </a:extLst>
                </a:gridCol>
                <a:gridCol w="2880423">
                  <a:extLst>
                    <a:ext uri="{9D8B030D-6E8A-4147-A177-3AD203B41FA5}">
                      <a16:colId xmlns:a16="http://schemas.microsoft.com/office/drawing/2014/main" val="3784919357"/>
                    </a:ext>
                  </a:extLst>
                </a:gridCol>
                <a:gridCol w="673226">
                  <a:extLst>
                    <a:ext uri="{9D8B030D-6E8A-4147-A177-3AD203B41FA5}">
                      <a16:colId xmlns:a16="http://schemas.microsoft.com/office/drawing/2014/main" val="3416793298"/>
                    </a:ext>
                  </a:extLst>
                </a:gridCol>
                <a:gridCol w="807870">
                  <a:extLst>
                    <a:ext uri="{9D8B030D-6E8A-4147-A177-3AD203B41FA5}">
                      <a16:colId xmlns:a16="http://schemas.microsoft.com/office/drawing/2014/main" val="1969098357"/>
                    </a:ext>
                  </a:extLst>
                </a:gridCol>
                <a:gridCol w="1346451">
                  <a:extLst>
                    <a:ext uri="{9D8B030D-6E8A-4147-A177-3AD203B41FA5}">
                      <a16:colId xmlns:a16="http://schemas.microsoft.com/office/drawing/2014/main" val="1781158684"/>
                    </a:ext>
                  </a:extLst>
                </a:gridCol>
                <a:gridCol w="1346451">
                  <a:extLst>
                    <a:ext uri="{9D8B030D-6E8A-4147-A177-3AD203B41FA5}">
                      <a16:colId xmlns:a16="http://schemas.microsoft.com/office/drawing/2014/main" val="4282050905"/>
                    </a:ext>
                  </a:extLst>
                </a:gridCol>
              </a:tblGrid>
              <a:tr h="90090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Třídění, tvoření skupin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 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</a:endParaRPr>
                    </a:p>
                    <a:p>
                      <a:pPr algn="just"/>
                      <a:r>
                        <a:rPr lang="cs-CZ" sz="1000">
                          <a:effectLst/>
                        </a:rPr>
                        <a:t>pojmenuje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797739"/>
                  </a:ext>
                </a:extLst>
              </a:tr>
              <a:tr h="36036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Podle druhu (jídlo, hračky)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3–3,5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6895074"/>
                  </a:ext>
                </a:extLst>
              </a:tr>
              <a:tr h="36036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Podle barvy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2954679"/>
                  </a:ext>
                </a:extLst>
              </a:tr>
              <a:tr h="36036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Podle velikosti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512133"/>
                  </a:ext>
                </a:extLst>
              </a:tr>
              <a:tr h="36036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Podle tvaru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552616"/>
                  </a:ext>
                </a:extLst>
              </a:tr>
              <a:tr h="36036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Pozná, co do skupiny nepatří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8638321"/>
                  </a:ext>
                </a:extLst>
              </a:tr>
              <a:tr h="36036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Podle dvou kritérií (žluté kruhy)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915735"/>
                  </a:ext>
                </a:extLst>
              </a:tr>
              <a:tr h="72072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Podle tří kritérií (malé žluté kruhy)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8489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37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0E7E6-A580-C209-396B-CEBFC58B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Matematika 4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D3DCA44-F91A-6AB5-F9A0-2C0B75E18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328235"/>
              </p:ext>
            </p:extLst>
          </p:nvPr>
        </p:nvGraphicFramePr>
        <p:xfrm>
          <a:off x="2129510" y="2254457"/>
          <a:ext cx="7549328" cy="43620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4186">
                  <a:extLst>
                    <a:ext uri="{9D8B030D-6E8A-4147-A177-3AD203B41FA5}">
                      <a16:colId xmlns:a16="http://schemas.microsoft.com/office/drawing/2014/main" val="1874439492"/>
                    </a:ext>
                  </a:extLst>
                </a:gridCol>
                <a:gridCol w="2925985">
                  <a:extLst>
                    <a:ext uri="{9D8B030D-6E8A-4147-A177-3AD203B41FA5}">
                      <a16:colId xmlns:a16="http://schemas.microsoft.com/office/drawing/2014/main" val="3504116383"/>
                    </a:ext>
                  </a:extLst>
                </a:gridCol>
                <a:gridCol w="678896">
                  <a:extLst>
                    <a:ext uri="{9D8B030D-6E8A-4147-A177-3AD203B41FA5}">
                      <a16:colId xmlns:a16="http://schemas.microsoft.com/office/drawing/2014/main" val="3075502713"/>
                    </a:ext>
                  </a:extLst>
                </a:gridCol>
                <a:gridCol w="814675">
                  <a:extLst>
                    <a:ext uri="{9D8B030D-6E8A-4147-A177-3AD203B41FA5}">
                      <a16:colId xmlns:a16="http://schemas.microsoft.com/office/drawing/2014/main" val="124720981"/>
                    </a:ext>
                  </a:extLst>
                </a:gridCol>
                <a:gridCol w="1357793">
                  <a:extLst>
                    <a:ext uri="{9D8B030D-6E8A-4147-A177-3AD203B41FA5}">
                      <a16:colId xmlns:a16="http://schemas.microsoft.com/office/drawing/2014/main" val="3160632326"/>
                    </a:ext>
                  </a:extLst>
                </a:gridCol>
                <a:gridCol w="1357793">
                  <a:extLst>
                    <a:ext uri="{9D8B030D-6E8A-4147-A177-3AD203B41FA5}">
                      <a16:colId xmlns:a16="http://schemas.microsoft.com/office/drawing/2014/main" val="254630052"/>
                    </a:ext>
                  </a:extLst>
                </a:gridCol>
              </a:tblGrid>
              <a:tr h="1014419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Řazení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 dopomocí</a:t>
                      </a:r>
                      <a:endParaRPr lang="cs-CZ" sz="1200">
                        <a:effectLst/>
                      </a:endParaRPr>
                    </a:p>
                    <a:p>
                      <a:r>
                        <a:rPr lang="cs-CZ" sz="1000">
                          <a:effectLst/>
                        </a:rPr>
                        <a:t>seřadí, ale nepojmenuje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</a:endParaRPr>
                    </a:p>
                    <a:p>
                      <a:pPr algn="just"/>
                      <a:r>
                        <a:rPr lang="cs-CZ" sz="1000">
                          <a:effectLst/>
                        </a:rPr>
                        <a:t>pojmenuje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012893"/>
                  </a:ext>
                </a:extLst>
              </a:tr>
              <a:tr h="304325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Seřadí tři prvky podle velikosti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5678770"/>
                  </a:ext>
                </a:extLst>
              </a:tr>
              <a:tr h="304325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Pojmenuje nejmenší, největší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8675926"/>
                  </a:ext>
                </a:extLst>
              </a:tr>
              <a:tr h="1217304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Seřadí podle kritárií:</a:t>
                      </a:r>
                    </a:p>
                    <a:p>
                      <a:r>
                        <a:rPr lang="cs-CZ" sz="1200">
                          <a:effectLst/>
                        </a:rPr>
                        <a:t>malý, střední, velký;</a:t>
                      </a:r>
                    </a:p>
                    <a:p>
                      <a:r>
                        <a:rPr lang="cs-CZ" sz="1200">
                          <a:effectLst/>
                        </a:rPr>
                        <a:t>vysoký, vyšší, nejvyšší</a:t>
                      </a:r>
                    </a:p>
                    <a:p>
                      <a:r>
                        <a:rPr lang="cs-CZ" sz="1200">
                          <a:effectLst/>
                        </a:rPr>
                        <a:t>málo, méně, nejméně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4,5–5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991959"/>
                  </a:ext>
                </a:extLst>
              </a:tr>
              <a:tr h="1217304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Pojmenuje:</a:t>
                      </a:r>
                    </a:p>
                    <a:p>
                      <a:r>
                        <a:rPr lang="cs-CZ" sz="1200">
                          <a:effectLst/>
                        </a:rPr>
                        <a:t>malý, střední, velký;</a:t>
                      </a:r>
                    </a:p>
                    <a:p>
                      <a:r>
                        <a:rPr lang="cs-CZ" sz="1200">
                          <a:effectLst/>
                        </a:rPr>
                        <a:t>vysoký, vyšší, nejvyšší</a:t>
                      </a:r>
                    </a:p>
                    <a:p>
                      <a:r>
                        <a:rPr lang="cs-CZ" sz="1200">
                          <a:effectLst/>
                        </a:rPr>
                        <a:t>málo, méně, nejméně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3910793"/>
                  </a:ext>
                </a:extLst>
              </a:tr>
              <a:tr h="304325"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Seřadí pět prvků podle velikosti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113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36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7EBCB-CCEB-F88E-98AC-99708EEA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Matematika 5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1333B74-61FE-2B52-5C55-5EFDF1492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438995"/>
              </p:ext>
            </p:extLst>
          </p:nvPr>
        </p:nvGraphicFramePr>
        <p:xfrm>
          <a:off x="2492555" y="2192336"/>
          <a:ext cx="7082765" cy="24733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7767">
                  <a:extLst>
                    <a:ext uri="{9D8B030D-6E8A-4147-A177-3AD203B41FA5}">
                      <a16:colId xmlns:a16="http://schemas.microsoft.com/office/drawing/2014/main" val="658921722"/>
                    </a:ext>
                  </a:extLst>
                </a:gridCol>
                <a:gridCol w="2745975">
                  <a:extLst>
                    <a:ext uri="{9D8B030D-6E8A-4147-A177-3AD203B41FA5}">
                      <a16:colId xmlns:a16="http://schemas.microsoft.com/office/drawing/2014/main" val="1072671661"/>
                    </a:ext>
                  </a:extLst>
                </a:gridCol>
                <a:gridCol w="636940">
                  <a:extLst>
                    <a:ext uri="{9D8B030D-6E8A-4147-A177-3AD203B41FA5}">
                      <a16:colId xmlns:a16="http://schemas.microsoft.com/office/drawing/2014/main" val="992236249"/>
                    </a:ext>
                  </a:extLst>
                </a:gridCol>
                <a:gridCol w="764327">
                  <a:extLst>
                    <a:ext uri="{9D8B030D-6E8A-4147-A177-3AD203B41FA5}">
                      <a16:colId xmlns:a16="http://schemas.microsoft.com/office/drawing/2014/main" val="2954637776"/>
                    </a:ext>
                  </a:extLst>
                </a:gridCol>
                <a:gridCol w="1273878">
                  <a:extLst>
                    <a:ext uri="{9D8B030D-6E8A-4147-A177-3AD203B41FA5}">
                      <a16:colId xmlns:a16="http://schemas.microsoft.com/office/drawing/2014/main" val="4000328988"/>
                    </a:ext>
                  </a:extLst>
                </a:gridCol>
                <a:gridCol w="1273878">
                  <a:extLst>
                    <a:ext uri="{9D8B030D-6E8A-4147-A177-3AD203B41FA5}">
                      <a16:colId xmlns:a16="http://schemas.microsoft.com/office/drawing/2014/main" val="368235599"/>
                    </a:ext>
                  </a:extLst>
                </a:gridCol>
              </a:tblGrid>
              <a:tr h="537680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Množství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 dirty="0">
                          <a:effectLst/>
                        </a:rPr>
                        <a:t>věk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 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849213"/>
                  </a:ext>
                </a:extLst>
              </a:tr>
              <a:tr h="32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Množství do dvou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295794"/>
                  </a:ext>
                </a:extLst>
              </a:tr>
              <a:tr h="32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Množství do tří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3372362"/>
                  </a:ext>
                </a:extLst>
              </a:tr>
              <a:tr h="32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Množství do čtyř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4–4,5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858368"/>
                  </a:ext>
                </a:extLst>
              </a:tr>
              <a:tr h="32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Množství do pěti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4895918"/>
                  </a:ext>
                </a:extLst>
              </a:tr>
              <a:tr h="32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Množství do šesti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677638"/>
                  </a:ext>
                </a:extLst>
              </a:tr>
              <a:tr h="322608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Množství do …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559965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A7E0058-D40A-1A54-51A8-6C7AE3C8A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44287"/>
              </p:ext>
            </p:extLst>
          </p:nvPr>
        </p:nvGraphicFramePr>
        <p:xfrm>
          <a:off x="2492555" y="4903405"/>
          <a:ext cx="7082765" cy="16095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4067">
                  <a:extLst>
                    <a:ext uri="{9D8B030D-6E8A-4147-A177-3AD203B41FA5}">
                      <a16:colId xmlns:a16="http://schemas.microsoft.com/office/drawing/2014/main" val="488931354"/>
                    </a:ext>
                  </a:extLst>
                </a:gridCol>
                <a:gridCol w="2719675">
                  <a:extLst>
                    <a:ext uri="{9D8B030D-6E8A-4147-A177-3AD203B41FA5}">
                      <a16:colId xmlns:a16="http://schemas.microsoft.com/office/drawing/2014/main" val="157788036"/>
                    </a:ext>
                  </a:extLst>
                </a:gridCol>
                <a:gridCol w="636940">
                  <a:extLst>
                    <a:ext uri="{9D8B030D-6E8A-4147-A177-3AD203B41FA5}">
                      <a16:colId xmlns:a16="http://schemas.microsoft.com/office/drawing/2014/main" val="2247165250"/>
                    </a:ext>
                  </a:extLst>
                </a:gridCol>
                <a:gridCol w="764327">
                  <a:extLst>
                    <a:ext uri="{9D8B030D-6E8A-4147-A177-3AD203B41FA5}">
                      <a16:colId xmlns:a16="http://schemas.microsoft.com/office/drawing/2014/main" val="1408970105"/>
                    </a:ext>
                  </a:extLst>
                </a:gridCol>
                <a:gridCol w="1273878">
                  <a:extLst>
                    <a:ext uri="{9D8B030D-6E8A-4147-A177-3AD203B41FA5}">
                      <a16:colId xmlns:a16="http://schemas.microsoft.com/office/drawing/2014/main" val="2717620491"/>
                    </a:ext>
                  </a:extLst>
                </a:gridCol>
                <a:gridCol w="1273878">
                  <a:extLst>
                    <a:ext uri="{9D8B030D-6E8A-4147-A177-3AD203B41FA5}">
                      <a16:colId xmlns:a16="http://schemas.microsoft.com/office/drawing/2014/main" val="661471818"/>
                    </a:ext>
                  </a:extLst>
                </a:gridCol>
              </a:tblGrid>
              <a:tr h="61905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Tvary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 dirty="0">
                          <a:effectLst/>
                        </a:rPr>
                        <a:t>věk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zvládá s dopomocí přiřadí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zvládá samostatně pojmenuje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309334"/>
                  </a:ext>
                </a:extLst>
              </a:tr>
              <a:tr h="24762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Kruh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9578227"/>
                  </a:ext>
                </a:extLst>
              </a:tr>
              <a:tr h="24762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Čtverec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589188"/>
                  </a:ext>
                </a:extLst>
              </a:tr>
              <a:tr h="24762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Trojúhelník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9455510"/>
                  </a:ext>
                </a:extLst>
              </a:tr>
              <a:tr h="24762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Obdélník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5,5–6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6404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75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9BECF-A68B-0E9B-0D16-E0D1D7023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Hrubá motorika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8734A25-0FB7-C55D-CB2C-9018347E5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123088"/>
              </p:ext>
            </p:extLst>
          </p:nvPr>
        </p:nvGraphicFramePr>
        <p:xfrm>
          <a:off x="2251495" y="2355732"/>
          <a:ext cx="6659592" cy="43383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1009">
                  <a:extLst>
                    <a:ext uri="{9D8B030D-6E8A-4147-A177-3AD203B41FA5}">
                      <a16:colId xmlns:a16="http://schemas.microsoft.com/office/drawing/2014/main" val="2229832218"/>
                    </a:ext>
                  </a:extLst>
                </a:gridCol>
                <a:gridCol w="2703553">
                  <a:extLst>
                    <a:ext uri="{9D8B030D-6E8A-4147-A177-3AD203B41FA5}">
                      <a16:colId xmlns:a16="http://schemas.microsoft.com/office/drawing/2014/main" val="687935820"/>
                    </a:ext>
                  </a:extLst>
                </a:gridCol>
                <a:gridCol w="633041">
                  <a:extLst>
                    <a:ext uri="{9D8B030D-6E8A-4147-A177-3AD203B41FA5}">
                      <a16:colId xmlns:a16="http://schemas.microsoft.com/office/drawing/2014/main" val="24412723"/>
                    </a:ext>
                  </a:extLst>
                </a:gridCol>
                <a:gridCol w="804666">
                  <a:extLst>
                    <a:ext uri="{9D8B030D-6E8A-4147-A177-3AD203B41FA5}">
                      <a16:colId xmlns:a16="http://schemas.microsoft.com/office/drawing/2014/main" val="2335699108"/>
                    </a:ext>
                  </a:extLst>
                </a:gridCol>
                <a:gridCol w="1266082">
                  <a:extLst>
                    <a:ext uri="{9D8B030D-6E8A-4147-A177-3AD203B41FA5}">
                      <a16:colId xmlns:a16="http://schemas.microsoft.com/office/drawing/2014/main" val="1581290586"/>
                    </a:ext>
                  </a:extLst>
                </a:gridCol>
                <a:gridCol w="841241">
                  <a:extLst>
                    <a:ext uri="{9D8B030D-6E8A-4147-A177-3AD203B41FA5}">
                      <a16:colId xmlns:a16="http://schemas.microsoft.com/office/drawing/2014/main" val="2286365022"/>
                    </a:ext>
                  </a:extLst>
                </a:gridCol>
              </a:tblGrid>
              <a:tr h="58626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Hrubá motorika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věk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nezvládá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 dopomocí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000">
                          <a:effectLst/>
                        </a:rPr>
                        <a:t>zvládá samostatně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2946097"/>
                  </a:ext>
                </a:extLst>
              </a:tr>
              <a:tr h="23450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Skok sounož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779985"/>
                  </a:ext>
                </a:extLst>
              </a:tr>
              <a:tr h="23450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Překročí nízkou překážku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1657158"/>
                  </a:ext>
                </a:extLst>
              </a:tr>
              <a:tr h="46901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Chůze po schodech nahoru – střídá nohy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0578225"/>
                  </a:ext>
                </a:extLst>
              </a:tr>
              <a:tr h="23450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Stoj se zavřenýma očima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3960296"/>
                  </a:ext>
                </a:extLst>
              </a:tr>
              <a:tr h="23450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Přeskok přes čáru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3,5–4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024742"/>
                  </a:ext>
                </a:extLst>
              </a:tr>
              <a:tr h="46901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Chůze po schodech dolů – střídá nohy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612865"/>
                  </a:ext>
                </a:extLst>
              </a:tr>
              <a:tr h="23450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Přejde po čáře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4-5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956113"/>
                  </a:ext>
                </a:extLst>
              </a:tr>
              <a:tr h="46901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Stoj na špičkách se otevřenýma očima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4-5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4300724"/>
                  </a:ext>
                </a:extLst>
              </a:tr>
              <a:tr h="23450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Poskoky na jedné noze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4-5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772767"/>
                  </a:ext>
                </a:extLst>
              </a:tr>
              <a:tr h="23450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Chůze po mírně zvýšené ploše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4-5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6426059"/>
                  </a:ext>
                </a:extLst>
              </a:tr>
              <a:tr h="234506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Přejde přes kladinu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5565024"/>
                  </a:ext>
                </a:extLst>
              </a:tr>
              <a:tr h="469013"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Přeskočí snožmo nízkou překážku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2702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44073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1226</TotalTime>
  <Words>4583</Words>
  <Application>Microsoft Office PowerPoint</Application>
  <PresentationFormat>Širokoúhlá obrazovka</PresentationFormat>
  <Paragraphs>2453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Times New Roman</vt:lpstr>
      <vt:lpstr>Trebuchet MS</vt:lpstr>
      <vt:lpstr>Berlín</vt:lpstr>
      <vt:lpstr>Bednářová - praxe</vt:lpstr>
      <vt:lpstr>Hra 1</vt:lpstr>
      <vt:lpstr>Hra 2</vt:lpstr>
      <vt:lpstr>Matematika 1</vt:lpstr>
      <vt:lpstr>Matematika 2</vt:lpstr>
      <vt:lpstr>Matematika 3</vt:lpstr>
      <vt:lpstr>Matematika 4</vt:lpstr>
      <vt:lpstr>Matematika 5</vt:lpstr>
      <vt:lpstr>Hrubá motorika</vt:lpstr>
      <vt:lpstr>Jemná motorika a hmat</vt:lpstr>
      <vt:lpstr>Kresba</vt:lpstr>
      <vt:lpstr>Grafomotorika</vt:lpstr>
      <vt:lpstr>Prezentace aplikace PowerPoint</vt:lpstr>
      <vt:lpstr>Lateralita 1</vt:lpstr>
      <vt:lpstr>Lateralita 2</vt:lpstr>
      <vt:lpstr>Vnímání prostoru</vt:lpstr>
      <vt:lpstr>Vnímání času</vt:lpstr>
      <vt:lpstr>Řeč – lex-sém</vt:lpstr>
      <vt:lpstr>Řeč – lex-sém 2</vt:lpstr>
      <vt:lpstr>Řeč - morfologie</vt:lpstr>
      <vt:lpstr>Řeč - pragmatika</vt:lpstr>
      <vt:lpstr>Řeč – never., F-F</vt:lpstr>
      <vt:lpstr>Sebeobsluha, samostatnost 1</vt:lpstr>
      <vt:lpstr>Sebeobsluha, samostatnost 2</vt:lpstr>
      <vt:lpstr>Sebeobsluha, samostatnost 3</vt:lpstr>
      <vt:lpstr>Sebeobsluha, samostatnost 4</vt:lpstr>
      <vt:lpstr>Sluch</vt:lpstr>
      <vt:lpstr>Sluchové rozlišování 1</vt:lpstr>
      <vt:lpstr>Sluchové rozlišování 2</vt:lpstr>
      <vt:lpstr>Sluchové rozlišování 3</vt:lpstr>
      <vt:lpstr>Sluchová paměť</vt:lpstr>
      <vt:lpstr>SAS 1</vt:lpstr>
      <vt:lpstr>SAS 2</vt:lpstr>
      <vt:lpstr>Rytmus</vt:lpstr>
      <vt:lpstr>Zrakové vnímání</vt:lpstr>
      <vt:lpstr>Figura, pozadí</vt:lpstr>
      <vt:lpstr>Zrakové rozlišení</vt:lpstr>
      <vt:lpstr>Část a celek</vt:lpstr>
      <vt:lpstr>Zraková paměť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Monika Weilová</dc:creator>
  <cp:lastModifiedBy>licence ctyrlistek 3</cp:lastModifiedBy>
  <cp:revision>52</cp:revision>
  <dcterms:created xsi:type="dcterms:W3CDTF">2024-03-21T08:31:12Z</dcterms:created>
  <dcterms:modified xsi:type="dcterms:W3CDTF">2025-02-11T15:17:47Z</dcterms:modified>
</cp:coreProperties>
</file>