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37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56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22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6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83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41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75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54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05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47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89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7A9E8-339A-43E9-B327-B2C0CAA05776}" type="datetimeFigureOut">
              <a:rPr lang="cs-CZ" smtClean="0"/>
              <a:t>22.03.2025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E7B08-AB93-422D-9E32-4D58E7BD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8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26717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LISTINA ZÁKLADNÍCH PRÁV A SVOBOD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6275" y="2901394"/>
            <a:ext cx="10272156" cy="1655762"/>
          </a:xfrm>
        </p:spPr>
        <p:txBody>
          <a:bodyPr>
            <a:noAutofit/>
          </a:bodyPr>
          <a:lstStyle/>
          <a:p>
            <a:r>
              <a:rPr lang="cs-CZ" dirty="0"/>
              <a:t>Federální shromáždění na základě návrhů České národní rady a Slovenské národní rady, uznávajíc neporušitelnost přirozených práv člověka, práv občana a svrchovanost zákona, navazujíc na obecně sdílené hodnoty lidství a na demokratické a samosprávné tradice našich národů, </a:t>
            </a:r>
            <a:r>
              <a:rPr lang="cs-CZ" dirty="0" err="1"/>
              <a:t>pamětlivo</a:t>
            </a:r>
            <a:r>
              <a:rPr lang="cs-CZ" dirty="0"/>
              <a:t> trpkých zkušeností z dob, kdy lidská práva a základní svobody byly v naší vlasti potlačovány, vkládajíc naděje do zabezpečení těchto práv společným úsilím všech svobodných národů, vycházejíc z práva českého národa a slovenského národa na sebeurčení, připomínajíc si svůj díl odpovědnosti vůči budoucím generacím za osud veškerého lidstva na Zemi a vyjadřujíc vůli, aby se Česká a Slovenská Federativní Republika důstojně zařadila mezi státy, jež tyto hodnoty ctí, usneslo se na této Listině základních práv a svobod:</a:t>
            </a:r>
          </a:p>
        </p:txBody>
      </p:sp>
    </p:spTree>
    <p:extLst>
      <p:ext uri="{BB962C8B-B14F-4D97-AF65-F5344CB8AC3E}">
        <p14:creationId xmlns:p14="http://schemas.microsoft.com/office/powerpoint/2010/main" val="259600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390" y="332509"/>
            <a:ext cx="11174680" cy="632954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14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(1) Svoboda pohybu a pobytu je zaručena.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(2) Každý, kdo se oprávněně zdržuje na území České a Slovenské Federativní Republiky, má právo svobodně je opustit.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(3) Tyto svobody mohou být omezeny zákonem, jestliže je to nevyhnutelné pro bezpečnost státu, udržení veřejného pořádku, ochranu zdraví nebo ochranu práv a svobod druhých a na vymezených územích též z důvodu ochrany přírody.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(4) Každý občan má právo na svobodný vstup na území České a Slovenské Federativní Republiky. Občan nemůže být nucen k opuštění své vlasti.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(5) Cizinec může být vyhoštěn jen v případech stanovených zákonem.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(1) Svoboda myšlení, svědomí a náboženského vyznání je zaručena. Každý má právo změnit své náboženství nebo víru anebo být bez náboženského vyznání.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(2) Svoboda vědeckého bádání a umělecké tvorby je zaručena.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(3) Nikdo nemůže být nucen vykonávat vojenskou službu, pokud je to v rozporu s jeho svědomím nebo s jeho náboženským vyznáním. Podrobnosti stanoví zákon.</a:t>
            </a:r>
          </a:p>
        </p:txBody>
      </p:sp>
    </p:spTree>
    <p:extLst>
      <p:ext uri="{BB962C8B-B14F-4D97-AF65-F5344CB8AC3E}">
        <p14:creationId xmlns:p14="http://schemas.microsoft.com/office/powerpoint/2010/main" val="173888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73777"/>
            <a:ext cx="10515600" cy="5203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Článek 16</a:t>
            </a:r>
            <a:br>
              <a:rPr lang="cs-CZ" dirty="0"/>
            </a:br>
            <a:r>
              <a:rPr lang="cs-CZ" dirty="0"/>
              <a:t>(1) Každý má právo svobodně projevovat své náboženství nebo víru buď sám nebo společně s jinými, soukromě nebo veřejně, bohoslužbou, vyučováním, náboženskými úkony nebo zachováváním obřadu.</a:t>
            </a:r>
            <a:br>
              <a:rPr lang="cs-CZ" dirty="0"/>
            </a:br>
            <a:r>
              <a:rPr lang="cs-CZ" dirty="0"/>
              <a:t>(2) Církve a náboženské společnosti spravují své záležitosti, zejména ustavují své orgány, ustanovují své duchovní a zřizují řeholní a jiné církevní instituce nezávisle na státních orgánech.</a:t>
            </a:r>
            <a:br>
              <a:rPr lang="cs-CZ" dirty="0"/>
            </a:br>
            <a:r>
              <a:rPr lang="cs-CZ" dirty="0"/>
              <a:t>(3) Zákon stanoví podmínky vyučování náboženství na státních školách.</a:t>
            </a:r>
            <a:br>
              <a:rPr lang="cs-CZ" dirty="0"/>
            </a:br>
            <a:r>
              <a:rPr lang="cs-CZ" dirty="0"/>
              <a:t>(4) Výkon těchto práv může být omezen zákonem, jde-li o opatření v demokratické společnosti nezbytná pro ochranu veřejné bezpečnosti a pořádku, zdraví a mravnosti nebo práv a svobod druhých.</a:t>
            </a:r>
          </a:p>
        </p:txBody>
      </p:sp>
    </p:spTree>
    <p:extLst>
      <p:ext uri="{BB962C8B-B14F-4D97-AF65-F5344CB8AC3E}">
        <p14:creationId xmlns:p14="http://schemas.microsoft.com/office/powerpoint/2010/main" val="301516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1176"/>
          </a:xfrm>
        </p:spPr>
        <p:txBody>
          <a:bodyPr>
            <a:normAutofit/>
          </a:bodyPr>
          <a:lstStyle/>
          <a:p>
            <a:r>
              <a:rPr lang="cs-CZ" i="1" dirty="0"/>
              <a:t>Oddíl druhý</a:t>
            </a:r>
            <a:br>
              <a:rPr lang="cs-CZ" dirty="0"/>
            </a:br>
            <a:r>
              <a:rPr lang="cs-CZ" dirty="0"/>
              <a:t>Politická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42556"/>
            <a:ext cx="10515600" cy="45363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Článek 17</a:t>
            </a:r>
            <a:br>
              <a:rPr lang="cs-CZ" dirty="0"/>
            </a:br>
            <a:r>
              <a:rPr lang="cs-CZ" dirty="0"/>
              <a:t>(1) Svoboda projevu a právo na informace jsou zaručeny.</a:t>
            </a:r>
            <a:br>
              <a:rPr lang="cs-CZ" dirty="0"/>
            </a:br>
            <a:r>
              <a:rPr lang="cs-CZ" dirty="0"/>
              <a:t>(2) Každý má právo vyjadřovat své názory slovem, písmem, tiskem, obrazem nebo jiným způsobem, jakož i svobodně vyhledávat, přijímat a rozšiřovat ideje a informace bez ohledu na hranice státu.</a:t>
            </a:r>
            <a:br>
              <a:rPr lang="cs-CZ" dirty="0"/>
            </a:br>
            <a:r>
              <a:rPr lang="cs-CZ" dirty="0"/>
              <a:t>(3) Cenzura je nepřípustná.</a:t>
            </a:r>
            <a:br>
              <a:rPr lang="cs-CZ" dirty="0"/>
            </a:br>
            <a:r>
              <a:rPr lang="cs-CZ" dirty="0"/>
              <a:t>(4) Svobodu projevu a právo vyhledávat a šířit informace lze omezit zákonem, jde-li o opatření v demokratické společnosti nezbytná pro ochranu práv a svobod druhých, bezpečnost státu, veřejnou bezpečnost, ochranu veřejného zdraví a mravnosti.</a:t>
            </a:r>
            <a:br>
              <a:rPr lang="cs-CZ" dirty="0"/>
            </a:br>
            <a:r>
              <a:rPr lang="cs-CZ" dirty="0"/>
              <a:t>(5) Státní orgány a orgány územní samosprávy jsou povinny přiměřeným způsobem poskytovat informace o své činnosti. Podmínky a provedení stanoví zákon.</a:t>
            </a:r>
          </a:p>
        </p:txBody>
      </p:sp>
    </p:spTree>
    <p:extLst>
      <p:ext uri="{BB962C8B-B14F-4D97-AF65-F5344CB8AC3E}">
        <p14:creationId xmlns:p14="http://schemas.microsoft.com/office/powerpoint/2010/main" val="1800338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9392"/>
            <a:ext cx="10515600" cy="59495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Článek 18</a:t>
            </a:r>
          </a:p>
          <a:p>
            <a:pPr marL="0" indent="0">
              <a:buNone/>
            </a:pPr>
            <a:r>
              <a:rPr lang="cs-CZ" dirty="0"/>
              <a:t>(1) Petiční právo je zaručeno; ve věcech veřejného nebo jiného společného zájmu má každý právo sám nebo s jinými se obracet na státní orgány a orgány územní samosprávy s žádostmi, návrhy a stížnostmi.</a:t>
            </a:r>
          </a:p>
          <a:p>
            <a:pPr marL="0" indent="0">
              <a:buNone/>
            </a:pPr>
            <a:r>
              <a:rPr lang="cs-CZ" dirty="0"/>
              <a:t>(2) Peticí se nesmí zasahovat do nezávislosti soudu.</a:t>
            </a:r>
          </a:p>
          <a:p>
            <a:pPr marL="0" indent="0">
              <a:buNone/>
            </a:pPr>
            <a:r>
              <a:rPr lang="cs-CZ" dirty="0"/>
              <a:t>(3) Peticemi se nesmí vyzývat k porušování základních práv a svobod zaručených Listinou.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Článek 19</a:t>
            </a:r>
          </a:p>
          <a:p>
            <a:pPr marL="0" indent="0">
              <a:buNone/>
            </a:pPr>
            <a:r>
              <a:rPr lang="cs-CZ" dirty="0"/>
              <a:t>(1) Právo pokojně se shromažďovat je zaručeno.</a:t>
            </a:r>
          </a:p>
          <a:p>
            <a:pPr marL="0" indent="0">
              <a:buNone/>
            </a:pPr>
            <a:r>
              <a:rPr lang="cs-CZ" dirty="0"/>
              <a:t>(2) Toto právo lze omezit zákonem v případech shromáždění na veřejných místech, jde-li o opatření v demokratické společnosti nezbytná pro ochranu práv a svobod druhých, ochranu veřejného pořádku, zdraví, mravnosti, majetku nebo pro bezpečnost státu. Shromáždění však nesmí být podmíněno povolením orgánu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27289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761" y="463138"/>
            <a:ext cx="11340935" cy="622267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20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(1) Právo svobodně se sdružovat je zaručeno. Každý má právo spolu s jinými se sdružovat ve spolcích, společnostech a jiných sdruženích.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(2) Občané mají právo zakládat též politické strany a politická hnutí a sdružovat se v nich.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(3) Výkon těchto práv lze omezit jen v případech stanovených zákonem, jestliže to je v demokratické společnosti nezbytné pro bezpečnost státu, ochranu veřejné bezpečnosti a veřejného pořádku, předcházení trestným činům nebo pro ochranu práv a svobod druhých.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(4) Politické strany a politická hnutí, jakož i jiná sdružení jsou odděleny od státu.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21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(1) Občané mají právo podílet se na správě veřejných věcí přímo nebo svobodnou volbou svých zástupců.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(2) Volby se musí konat ve lhůtách nepřesahujících pravidelná volební období stanovená zákonem.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(3) Volební právo je všeobecné a rovné a vykonává se tajným hlasováním. Podmínky výkonu volebního práva stanoví zákon.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(4) Občané mají za rovných podmínek přístup k voleným a jiným veřejným funkcím.</a:t>
            </a:r>
          </a:p>
        </p:txBody>
      </p:sp>
    </p:spTree>
    <p:extLst>
      <p:ext uri="{BB962C8B-B14F-4D97-AF65-F5344CB8AC3E}">
        <p14:creationId xmlns:p14="http://schemas.microsoft.com/office/powerpoint/2010/main" val="164187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9392"/>
            <a:ext cx="10515600" cy="5949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Článek 22</a:t>
            </a:r>
          </a:p>
          <a:p>
            <a:pPr marL="0" indent="0">
              <a:buNone/>
            </a:pPr>
            <a:r>
              <a:rPr lang="cs-CZ" dirty="0"/>
              <a:t>Zákonná úprava všech politických práv a svobod a její výklad a používání musí umožňovat a ochraňovat svobodnou soutěž politických sil v demokratické společnosti.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Článek 23</a:t>
            </a:r>
          </a:p>
          <a:p>
            <a:pPr marL="0" indent="0">
              <a:buNone/>
            </a:pPr>
            <a:r>
              <a:rPr lang="cs-CZ" dirty="0"/>
              <a:t>Občané mají právo postavit se na odpor proti každému, kdo by odstraňoval demokratický řád lidských práv a základních svobod, založený Listinou, jestliže činnost ústavních orgánů a účinné použití zákonných prostředků jsou znemožněny.</a:t>
            </a:r>
          </a:p>
        </p:txBody>
      </p:sp>
    </p:spTree>
    <p:extLst>
      <p:ext uri="{BB962C8B-B14F-4D97-AF65-F5344CB8AC3E}">
        <p14:creationId xmlns:p14="http://schemas.microsoft.com/office/powerpoint/2010/main" val="1360432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1176"/>
          </a:xfrm>
        </p:spPr>
        <p:txBody>
          <a:bodyPr>
            <a:normAutofit/>
          </a:bodyPr>
          <a:lstStyle/>
          <a:p>
            <a:r>
              <a:rPr lang="cs-CZ" b="1" dirty="0"/>
              <a:t>Hlava třetí</a:t>
            </a:r>
            <a:br>
              <a:rPr lang="cs-CZ" dirty="0"/>
            </a:br>
            <a:r>
              <a:rPr lang="cs-CZ" dirty="0"/>
              <a:t>Práva národnostních a etnických menšin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5" y="1876302"/>
            <a:ext cx="11388437" cy="486888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Příslušnost ke kterékoli národnostní nebo etnické menšině nesmí být nikomu na újmu.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(1) Občanům tvořícím národní nebo etnické menšiny se zaručuje všestranný rozvoj, zejména právo společně s jinými příslušníky menšiny rozvíjet vlastní kulturu, právo rozšiřovat a přijímat informace v jejich mateřském jazyku a sdružovat se v národnostních sdruženích. Podrobnosti stanoví zákon.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(2) Občanům příslušejícím k národnostním a etnickým menšinám se za podmínek stanovených zákonem zaručuje též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  a)	právo na vzdělání v jejich jazyku,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  b)	právo užívat jejich jazyka v úředním styku,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  c)	právo účasti na řešení věcí týkajících se národnostních a etnických menšin.</a:t>
            </a:r>
          </a:p>
        </p:txBody>
      </p:sp>
    </p:spTree>
    <p:extLst>
      <p:ext uri="{BB962C8B-B14F-4D97-AF65-F5344CB8AC3E}">
        <p14:creationId xmlns:p14="http://schemas.microsoft.com/office/powerpoint/2010/main" val="1058001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1176"/>
          </a:xfrm>
        </p:spPr>
        <p:txBody>
          <a:bodyPr>
            <a:normAutofit/>
          </a:bodyPr>
          <a:lstStyle/>
          <a:p>
            <a:r>
              <a:rPr lang="cs-CZ" b="1" dirty="0"/>
              <a:t>Hlava čtvrtá</a:t>
            </a:r>
            <a:br>
              <a:rPr lang="cs-CZ" dirty="0"/>
            </a:br>
            <a:r>
              <a:rPr lang="cs-CZ" dirty="0"/>
              <a:t>Hospodářská, sociální a kulturní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01932"/>
            <a:ext cx="10515600" cy="464325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26</a:t>
            </a:r>
            <a:br>
              <a:rPr lang="cs-CZ" dirty="0"/>
            </a:br>
            <a:r>
              <a:rPr lang="cs-CZ" dirty="0"/>
              <a:t>(1) Každý má právo na svobodnou volbu povolání a přípravu k němu, jakož i právo podnikat a provozovat jinou hospodářskou činnost.</a:t>
            </a:r>
            <a:br>
              <a:rPr lang="cs-CZ" dirty="0"/>
            </a:br>
            <a:r>
              <a:rPr lang="cs-CZ" dirty="0"/>
              <a:t>(2) Zákon může stanovit podmínky a omezení pro výkon určitých povolání nebo činností.</a:t>
            </a:r>
            <a:br>
              <a:rPr lang="cs-CZ" dirty="0"/>
            </a:br>
            <a:r>
              <a:rPr lang="cs-CZ" dirty="0"/>
              <a:t>(3) Každý má právo získávat prostředky pro své životní potřeby prací. Občany, kteří toto právo nemohou bez své viny vykonávat, stát v přiměřeném rozsahu hmotně zajišťuje; podmínky stanoví zákon.</a:t>
            </a:r>
            <a:br>
              <a:rPr lang="cs-CZ" dirty="0"/>
            </a:br>
            <a:r>
              <a:rPr lang="cs-CZ" dirty="0"/>
              <a:t>(4) Zákon může stanovit odchylnou úpravu pro cizince.</a:t>
            </a:r>
          </a:p>
        </p:txBody>
      </p:sp>
    </p:spTree>
    <p:extLst>
      <p:ext uri="{BB962C8B-B14F-4D97-AF65-F5344CB8AC3E}">
        <p14:creationId xmlns:p14="http://schemas.microsoft.com/office/powerpoint/2010/main" val="1442413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6265"/>
            <a:ext cx="10515600" cy="619891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27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Každý má právo svobodně se sdružovat s jinými na ochranu svých hospodářských a sociálních zájmů.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Odborové organizace vznikají nezávisle na státu. Omezovat počet odborových organizací je nepřípustné, stejně jako zvýhodňovat některé z nich v podniku nebo v odvětví.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(4) Právo na stávku je zaručeno za podmínek stanovených zákonem; toto právo nepřísluší soudcům, prokurátorům, příslušníkům ozbrojených sil a příslušníkům bezpečnostních sborů.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28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Zaměstnanci mají právo na spravedlivou odměnu za práci a na uspokojivé pracovní podmínky. Podrobnosti stanoví zákon.</a:t>
            </a:r>
          </a:p>
        </p:txBody>
      </p:sp>
    </p:spTree>
    <p:extLst>
      <p:ext uri="{BB962C8B-B14F-4D97-AF65-F5344CB8AC3E}">
        <p14:creationId xmlns:p14="http://schemas.microsoft.com/office/powerpoint/2010/main" val="2010459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6265"/>
            <a:ext cx="10515600" cy="619891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29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Ženy, mladiství a osoby zdravotně postižené mají právo na zvýšenou ochranu zdraví při práci a na zvláštní pracovní podmínky.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Mladiství a osoby zdravotně postižené mají právo na zvláštní ochranu v pracovních vztazích a na pomoc při přípravě k povolání.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Podrobnosti stanoví zákon.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Občané mají právo na přiměřené hmotné zabezpečení ve stáří a při nezpůsobilosti k práci, jakož i při ztrátě živitele.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Každý, kdo je v hmotné nouzi, má právo na takovou pomoc, která je nezbytná pro zajištění základních životních podmínek.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Podrobnosti stanoví zákon.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Každý má právo na ochranu zdraví. Občané mají na základě veřejného pojištění právo na bezplatnou zdravotní péči a na zdravotní pomůcky za podmínek, které stanoví zákon.</a:t>
            </a:r>
          </a:p>
        </p:txBody>
      </p:sp>
    </p:spTree>
    <p:extLst>
      <p:ext uri="{BB962C8B-B14F-4D97-AF65-F5344CB8AC3E}">
        <p14:creationId xmlns:p14="http://schemas.microsoft.com/office/powerpoint/2010/main" val="240804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Hlava první</a:t>
            </a:r>
            <a:br>
              <a:rPr lang="cs-CZ" dirty="0"/>
            </a:br>
            <a:r>
              <a:rPr lang="cs-CZ" dirty="0"/>
              <a:t>Obecná ustanovení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852906"/>
            <a:ext cx="10217727" cy="480131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Článek 1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Lidé jsou svobodní a rovní v důstojnosti i v právech. Základní práva a svobody jsou nezadatelné, nezcizitelné, nepromlčitelné a nezrušitelné.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Článek 2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Stát je založen na demokratických hodnotách a nesmí se vázat ani na výlučnou ideologii, ani na náboženské vyznání.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Státní moc lze uplatňovat jen v případech a v mezích stanovených zákonem, a to způsobem, který zákon stanoví.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(3) Každý může činit, co není zákonem zakázáno, a nikdo nesmí být nucen činit, co zákon neukládá.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682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6265"/>
            <a:ext cx="10515600" cy="619891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Rodičovství a rodina jsou pod ochranou zákona. Zvláštní ochrana dětí a mladistvých je zaručena.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Ženě v těhotenství je zaručena zvláštní péče, ochrana v pracovních vztazích a odpovídající pracovní podmínky.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Děti narozené v manželství i mimo ně mají stejná práva.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(4) Péče o děti a jejich výchova je právem rodičů; děti mají právo na rodičovskou výchovu a péči. Práva rodičů mohou být omezena a nezletilé děti mohou být od rodičů odloučeny proti jejich vůli jen rozhodnutím soudu na základě zákona.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(5) Rodiče, kteří pečují o děti, mají právo na pomoc státu.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(6) Podrobnosti stanoví zákon.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Každý má právo na vzdělání. Školní docházka je povinná po dobu, kterou stanoví zákon.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Občané mají právo na bezplatné vzdělání v základních a středních školách, podle schopností občana a možností společnosti též na vysokých školách.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Zřizovat jiné školy než státní a vyučovat na nich lze jen za podmínek stanovených zákonem; na takových školách se může vzdělání poskytovat za úplatu.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(4) Zákon stanoví, za jakých podmínek mají občané při studiu právo na pomoc státu.</a:t>
            </a:r>
          </a:p>
        </p:txBody>
      </p:sp>
    </p:spTree>
    <p:extLst>
      <p:ext uri="{BB962C8B-B14F-4D97-AF65-F5344CB8AC3E}">
        <p14:creationId xmlns:p14="http://schemas.microsoft.com/office/powerpoint/2010/main" val="1226100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6265"/>
            <a:ext cx="10515600" cy="619891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Práva k výsledkům tvůrčí duševní činnosti jsou chráněna zákonem.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Právo přístupu ke kulturnímu bohatství je zaručeno za podmínek stanovených zákonem.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Každý má právo na příznivé životní prostředí.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Každý má právo na včasné a úplné informace o stavu životního prostředí a přírodních zdrojů.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Při výkonu svých práv nikdo nesmí ohrožovat ani poškozovat životní prostředí, přírodní zdroje, druhové bohatství přírody a kulturní památky nad míru stanovenou zákonem.</a:t>
            </a:r>
          </a:p>
        </p:txBody>
      </p:sp>
    </p:spTree>
    <p:extLst>
      <p:ext uri="{BB962C8B-B14F-4D97-AF65-F5344CB8AC3E}">
        <p14:creationId xmlns:p14="http://schemas.microsoft.com/office/powerpoint/2010/main" val="1203674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1176"/>
          </a:xfrm>
        </p:spPr>
        <p:txBody>
          <a:bodyPr>
            <a:normAutofit/>
          </a:bodyPr>
          <a:lstStyle/>
          <a:p>
            <a:r>
              <a:rPr lang="pt-BR" b="1" dirty="0"/>
              <a:t>Hlava pátá</a:t>
            </a:r>
            <a:br>
              <a:rPr lang="pt-BR" dirty="0"/>
            </a:br>
            <a:r>
              <a:rPr lang="pt-BR" dirty="0"/>
              <a:t>Právo na soudní a jinou právní ochranu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01932"/>
            <a:ext cx="10515600" cy="464325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36</a:t>
            </a:r>
            <a:br>
              <a:rPr lang="cs-CZ" dirty="0"/>
            </a:br>
            <a:r>
              <a:rPr lang="cs-CZ" dirty="0"/>
              <a:t>(1) Každý se může domáhat stanoveným postupem svého práva u nezávislého a nestranného soudu a ve stanovených případech u jiného orgánu.</a:t>
            </a:r>
            <a:br>
              <a:rPr lang="cs-CZ" dirty="0"/>
            </a:br>
            <a:r>
              <a:rPr lang="cs-CZ" dirty="0"/>
              <a:t>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  <a:br>
              <a:rPr lang="cs-CZ" dirty="0"/>
            </a:br>
            <a:r>
              <a:rPr lang="cs-CZ" dirty="0"/>
              <a:t>(3) Každý má právo na náhradu škody způsobené mu nezákonným rozhodnutím soudu, jiného státního orgánu či orgánu veřejné správy nebo nesprávným úředním postupem.</a:t>
            </a:r>
            <a:br>
              <a:rPr lang="cs-CZ" dirty="0"/>
            </a:br>
            <a:r>
              <a:rPr lang="cs-CZ" dirty="0"/>
              <a:t>(4) Podmínky a podrobnosti upravuje zákon.</a:t>
            </a:r>
          </a:p>
        </p:txBody>
      </p:sp>
    </p:spTree>
    <p:extLst>
      <p:ext uri="{BB962C8B-B14F-4D97-AF65-F5344CB8AC3E}">
        <p14:creationId xmlns:p14="http://schemas.microsoft.com/office/powerpoint/2010/main" val="2067144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68" y="546265"/>
            <a:ext cx="10712532" cy="619891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Každý má právo odepřít výpověď, jestliže by jí způsobil nebezpečí trestního stíhání sobě nebo osobě blízké.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Každý má právo na právní pomoc v řízení před soudy, jinými státními orgány či orgány veřejné správy, a to od počátku řízení.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Všichni účastníci jsou si v řízení rovni.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(4) Kdo prohlásí, že neovládá jazyk, jímž se vede jednání, má právo na tlumočníka.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Nikdo nesmí být odňat svému zákonnému soudci. Příslušnost soudu i soudce stanoví zákon.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Každý má právo, aby jeho věc byla projednána veřejně, bez zbytečných průtahů a v jeho přítomnosti a aby se mohl vyjádřit ke všem prováděným důkazům. Veřejnost může být vyloučena jen v případech stanovených zákonem.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39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Jen zákon stanoví, které jednání je trestným činem a jaký trest, jakož i jaké jiné újmy na právech nebo majetku, lze za jeho spáchání uložit.</a:t>
            </a:r>
          </a:p>
        </p:txBody>
      </p:sp>
    </p:spTree>
    <p:extLst>
      <p:ext uri="{BB962C8B-B14F-4D97-AF65-F5344CB8AC3E}">
        <p14:creationId xmlns:p14="http://schemas.microsoft.com/office/powerpoint/2010/main" val="2711012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68" y="546265"/>
            <a:ext cx="10712532" cy="619891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40</a:t>
            </a:r>
            <a:br>
              <a:rPr lang="cs-CZ" dirty="0"/>
            </a:br>
            <a:r>
              <a:rPr lang="cs-CZ" dirty="0"/>
              <a:t>(1) Jen soud rozhoduje o vině a trestu za trestné činy.</a:t>
            </a:r>
            <a:br>
              <a:rPr lang="cs-CZ" dirty="0"/>
            </a:br>
            <a:r>
              <a:rPr lang="cs-CZ" dirty="0"/>
              <a:t>(2) Každý, proti němuž je vedeno trestní řízení, je považován za nevinného, pokud pravomocným odsuzujícím rozsudkem soudu nebyla jeho vina vyslovena.</a:t>
            </a:r>
            <a:br>
              <a:rPr lang="cs-CZ" dirty="0"/>
            </a:br>
            <a:r>
              <a:rPr lang="cs-CZ" dirty="0"/>
              <a:t>(3) Obviněný má právo, aby mu byl poskytnut čas a možnost k přípravě obhajoby a aby se mohl hájit sám nebo prostřednictvím obhájce. Jestliže si obhájce nezvolí, ačkoliv ho podle zákona mít musí, bude mu ustanoven soudem. Zákon stanoví, v kterých případech má obviněný právo na bezplatnou pomoc obhájce.</a:t>
            </a:r>
            <a:br>
              <a:rPr lang="cs-CZ" dirty="0"/>
            </a:br>
            <a:r>
              <a:rPr lang="cs-CZ" dirty="0"/>
              <a:t>(4) Obviněný má právo odepřít výpověď; tohoto práva nesmí být žádným způsobem zbaven.</a:t>
            </a:r>
            <a:br>
              <a:rPr lang="cs-CZ" dirty="0"/>
            </a:br>
            <a:r>
              <a:rPr lang="cs-CZ" dirty="0"/>
              <a:t>(5) Nikdo nemůže být trestně stíhán za čin, pro který již byl pravomocně odsouzen nebo zproštěn obžaloby. Tato zásada nevylučuje uplatnění mimořádných opravných prostředků v souladu se zákonem.</a:t>
            </a:r>
            <a:br>
              <a:rPr lang="cs-CZ" dirty="0"/>
            </a:br>
            <a:r>
              <a:rPr lang="cs-CZ" dirty="0"/>
              <a:t>(6) Trestnost činu se posuzuje a trest se ukládá podle zákona účinného v době, kdy byl čin spáchán. Pozdějšího zákona se použije, jestliže je to pro pachatele příznivější.</a:t>
            </a:r>
          </a:p>
        </p:txBody>
      </p:sp>
    </p:spTree>
    <p:extLst>
      <p:ext uri="{BB962C8B-B14F-4D97-AF65-F5344CB8AC3E}">
        <p14:creationId xmlns:p14="http://schemas.microsoft.com/office/powerpoint/2010/main" val="339307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1176"/>
          </a:xfrm>
        </p:spPr>
        <p:txBody>
          <a:bodyPr>
            <a:normAutofit/>
          </a:bodyPr>
          <a:lstStyle/>
          <a:p>
            <a:r>
              <a:rPr lang="cs-CZ" b="1" dirty="0"/>
              <a:t>Hlava šestá</a:t>
            </a:r>
            <a:br>
              <a:rPr lang="cs-CZ" dirty="0"/>
            </a:br>
            <a:r>
              <a:rPr lang="cs-CZ" dirty="0"/>
              <a:t>Ustanovení společná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015" y="2101932"/>
            <a:ext cx="11091553" cy="46432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41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Práv uvedených v čl. 26, čl. 27 odst. 4, čl. 28 až 31, čl. 32 odst. 1 a 3, čl. 33 a 35 Listiny je možno se domáhat pouze v mezích zákonů, které tato ustanovení provádějí.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Kde se v Listině mluví o zákonu, rozumí se tím zákon Federálního shromáždění, jestliže z ústavního rozdělení zákonodárné pravomoci nevyplývá, že úprava přísluší zákonům národních rad.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42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(1) Pokud Listina používá pojmu "občan", rozumí se tím státní občan České a Slovenské Federativní Republiky.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(2) Cizinci požívají v České a Slovenské Federativní Republice lidských práv a základních svobod zaručených Listinou, pokud nejsou přiznána výslovně občanům.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(3) Pokud dosavadní předpisy používají pojmu "občan", rozumí se tím každý člověk, jde-li o základní práva a svobody, které Listina přiznává bez ohledu na státní občanství.</a:t>
            </a:r>
          </a:p>
        </p:txBody>
      </p:sp>
    </p:spTree>
    <p:extLst>
      <p:ext uri="{BB962C8B-B14F-4D97-AF65-F5344CB8AC3E}">
        <p14:creationId xmlns:p14="http://schemas.microsoft.com/office/powerpoint/2010/main" val="3335930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68" y="546265"/>
            <a:ext cx="10712532" cy="619891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43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Česká a Slovenská Federativní Republika poskytuje azyl cizincům pronásledovaným za uplatňování politických práv a svobod. Azyl může být odepřen tomu, kdo jednal v rozporu se základními lidskými právy a svobodami.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Článek 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Zákon může soudcům a prokurátorům omezit právo na podnikání a jinou hospodářskou činnost a právo uvedené v čl. 20 odst. 2; zaměstnancům státní správy a územní samosprávy ve funkcích, které určí, též právo uvedené v čl. 27 odst. 4; příslušníkům bezpečnostních sborů a příslušníkům ozbrojených sil též práva uvedená v čl. 18, 19 a čl. 27 odst. 1 až 3, pokud souvisí s výkonem služby. Osobám v povoláních, která jsou bezprostředně nezbytná pro ochranu života a zdraví, může zákon omezit právo na stávku.</a:t>
            </a:r>
          </a:p>
        </p:txBody>
      </p:sp>
    </p:spTree>
    <p:extLst>
      <p:ext uri="{BB962C8B-B14F-4D97-AF65-F5344CB8AC3E}">
        <p14:creationId xmlns:p14="http://schemas.microsoft.com/office/powerpoint/2010/main" val="318432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387" y="380010"/>
            <a:ext cx="11281558" cy="579695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Článek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(1) Základní práva a svobody se zaručují všem bez rozdílu pohlaví, rasy, barvy pleti, jazyka, víry a náboženství, politického či jiného smýšlení, národního nebo sociálního původu, příslušnosti k národnostní nebo etnické menšině, majetku, rodu nebo jiného postavení.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(2) Každý má právo svobodně rozhodovat o své národnosti. Zakazuje se jakékoli ovlivňování tohoto rozhodování a všechny způsoby nátlaku směřující k odnárodňování.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(3) Nikomu nesmí být způsobena újma na právech pro uplatňování jeho základních práv a svobod.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Článek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(1) Povinnosti mohou být ukládány toliko na základě zákona a v jeho mezích a jen při zachování základních práv a svobod.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(2) Meze základních práv a svobod mohou být za podmínek stanovených Listinou základních práv a svobod (dále jen "Listina") upraveny pouze zákonem.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(3) Zákonná omezení základních práv a svobod musí platit stejně pro všechny případy, které splňují stanovené podmínky.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(4) Při používání ustanovení o mezích základních práv a svobod musí být šetřeno jejich podstaty a smyslu. Taková omezení nesmějí být zneužívána k jiným účelům, než pro které byla stanovena.</a:t>
            </a:r>
          </a:p>
        </p:txBody>
      </p:sp>
    </p:spTree>
    <p:extLst>
      <p:ext uri="{BB962C8B-B14F-4D97-AF65-F5344CB8AC3E}">
        <p14:creationId xmlns:p14="http://schemas.microsoft.com/office/powerpoint/2010/main" val="237786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3121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Hlava druhá</a:t>
            </a:r>
            <a:br>
              <a:rPr lang="cs-CZ" dirty="0"/>
            </a:br>
            <a:r>
              <a:rPr lang="cs-CZ" dirty="0"/>
              <a:t>Lidská práva a základní svobody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Oddíl první</a:t>
            </a:r>
            <a:br>
              <a:rPr lang="cs-CZ" dirty="0"/>
            </a:br>
            <a:r>
              <a:rPr lang="cs-CZ" dirty="0"/>
              <a:t>Základní lidská práva a svobody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396343"/>
            <a:ext cx="10515600" cy="278061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Článek 5</a:t>
            </a:r>
            <a:br>
              <a:rPr lang="cs-CZ" dirty="0"/>
            </a:br>
            <a:r>
              <a:rPr lang="cs-CZ" dirty="0"/>
              <a:t>Každý je způsobilý mít práva.</a:t>
            </a:r>
          </a:p>
        </p:txBody>
      </p:sp>
    </p:spTree>
    <p:extLst>
      <p:ext uri="{BB962C8B-B14F-4D97-AF65-F5344CB8AC3E}">
        <p14:creationId xmlns:p14="http://schemas.microsoft.com/office/powerpoint/2010/main" val="80672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43148"/>
            <a:ext cx="10515600" cy="533381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Článek 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(1) Každý má právo na život. Lidský život je hoden ochrany již před narozením.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(2) Nikdo nesmí být zbaven života.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(3) Trest smrti se nepřipouští.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(4) Porušením práv podle tohoto článku není, jestliže byl někdo zbaven života v souvislosti s jednáním, které podle zákona není trestné.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Článek 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(1) Nedotknutelnost osoby a jejího soukromí je zaručena. Omezena může být jen v případech stanovených zákonem.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(2) Nikdo nesmí být mučen ani podroben krutému, nelidskému nebo ponižujícímu zacházení nebo trestu.</a:t>
            </a:r>
          </a:p>
        </p:txBody>
      </p:sp>
    </p:spTree>
    <p:extLst>
      <p:ext uri="{BB962C8B-B14F-4D97-AF65-F5344CB8AC3E}">
        <p14:creationId xmlns:p14="http://schemas.microsoft.com/office/powerpoint/2010/main" val="358743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5642"/>
            <a:ext cx="10515600" cy="58189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Článek 8</a:t>
            </a:r>
            <a:br>
              <a:rPr lang="cs-CZ" dirty="0"/>
            </a:br>
            <a:r>
              <a:rPr lang="cs-CZ" dirty="0"/>
              <a:t>(1) Osobní svoboda je zaručena.</a:t>
            </a:r>
            <a:br>
              <a:rPr lang="cs-CZ" dirty="0"/>
            </a:br>
            <a:r>
              <a:rPr lang="cs-CZ" dirty="0"/>
              <a:t>(2) Nikdo nesmí být stíhán nebo zbaven svobody jinak než z důvodů a způsobem, který stanoví zákon. Nikdo nesmí být zbaven svobody pouze pro neschopnost dostát smluvnímu závazku.</a:t>
            </a:r>
            <a:br>
              <a:rPr lang="cs-CZ" dirty="0"/>
            </a:br>
            <a:r>
              <a:rPr lang="cs-CZ" dirty="0"/>
              <a:t>(3) Obviněného nebo podezřelého z trestného činu je možno zadržet jen v případech stanovených v zákoně. Zadržená osoba musí být ihned seznámena s důvody zadržení, vyslechnuta a nejpozději do 48 hodin propuštěna na svobodu nebo odevzdána soudu. Soudce musí zadrženou osobu do 24 hodin od převzetí vyslechnout a rozhodnout o vazbě, nebo ji propustit na svobodu.</a:t>
            </a:r>
            <a:br>
              <a:rPr lang="cs-CZ" dirty="0"/>
            </a:br>
            <a:r>
              <a:rPr lang="cs-CZ" dirty="0"/>
              <a:t>(4) Zatknout obviněného je možno jen na písemný odůvodněný příkaz soudce. Zatčená osoba musí být do 24 hodin odevzdána soudu. Soudce musí zatčenou osobu do 24 hodin od převzetí vyslechnout a rozhodnout o vazbě nebo ji propustit na svobodu.</a:t>
            </a:r>
            <a:br>
              <a:rPr lang="cs-CZ" dirty="0"/>
            </a:br>
            <a:r>
              <a:rPr lang="cs-CZ" dirty="0"/>
              <a:t>(5) Nikdo nesmí být vzat do vazby, leč z důvodů a na dobu stanovenou zákonem a na základě rozhodnutí soudu.</a:t>
            </a:r>
            <a:br>
              <a:rPr lang="cs-CZ" dirty="0"/>
            </a:br>
            <a:r>
              <a:rPr lang="cs-CZ" dirty="0"/>
              <a:t>(6) Zákon stanoví, ve kterých případech může být osoba převzata nebo držena v ústavní zdravotnické péči bez svého souhlasu. Takové opatření musí být do 24 hodin oznámeno soudu, který o tomto umístění rozhodne do 7 dnů.</a:t>
            </a:r>
          </a:p>
        </p:txBody>
      </p:sp>
    </p:spTree>
    <p:extLst>
      <p:ext uri="{BB962C8B-B14F-4D97-AF65-F5344CB8AC3E}">
        <p14:creationId xmlns:p14="http://schemas.microsoft.com/office/powerpoint/2010/main" val="254919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013" y="412461"/>
            <a:ext cx="10937174" cy="614271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Článek 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(1) Nikdo nesmí být podroben nuceným pracím nebo službám.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(2) Ustanovení odstavce 1 se nevztahuje na: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  a) práce ukládané podle zákona osobám ve výkonu trestu odnětí svobody nebo osobám vykonávajícím jiný trest nahrazující trest odnětí svobody,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  b) vojenskou službu nebo jinou službu stanovenou zákonem namísto povinné vojenské služby,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  c) službu vyžadovanou na základě zákona v případě živelních pohrom, nehod, nebo jiného nebezpečí, které ohrožuje životy, zdraví nebo značné majetkové hodnoty,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  d) jednání uložené zákonem pro ochranu života, zdraví nebo práv druhých.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Článek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(1) Každý má právo, aby byla zachována jeho lidská důstojnost, osobní čest, dobrá pověst a chráněno jeho jméno.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(2) Každý má právo na ochranu před neoprávněným zasahováním do soukromého a rodinného života.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/>
              <a:t>(3) Každý má právo na ochranu před neoprávněným shromažďováním, zveřejňováním nebo jiným zneužíváním údajů o své osobě.</a:t>
            </a:r>
          </a:p>
        </p:txBody>
      </p:sp>
    </p:spTree>
    <p:extLst>
      <p:ext uri="{BB962C8B-B14F-4D97-AF65-F5344CB8AC3E}">
        <p14:creationId xmlns:p14="http://schemas.microsoft.com/office/powerpoint/2010/main" val="413717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1268"/>
            <a:ext cx="10515600" cy="55356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Článek 11</a:t>
            </a:r>
            <a:br>
              <a:rPr lang="cs-CZ" dirty="0"/>
            </a:br>
            <a:r>
              <a:rPr lang="cs-CZ" dirty="0"/>
              <a:t>(1) Každý má právo vlastnit majetek. Vlastnické právo všech vlastníků má stejný zákonný obsah a ochranu. Dědění se zaručuje.</a:t>
            </a:r>
            <a:br>
              <a:rPr lang="cs-CZ" dirty="0"/>
            </a:br>
            <a:r>
              <a:rPr lang="cs-CZ" dirty="0"/>
              <a:t>(2) 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Republice.</a:t>
            </a:r>
            <a:br>
              <a:rPr lang="cs-CZ" dirty="0"/>
            </a:br>
            <a:r>
              <a:rPr lang="cs-CZ" dirty="0"/>
              <a:t>(3) Vlastnictví zavazuje. Nesmí být zneužito na újmu práv druhých anebo v rozporu se zákonem chráněnými obecnými zájmy. Jeho výkon nesmí poškozovat lidské zdraví, přírodu a životní prostředí nad míru stanovenou zákonem.</a:t>
            </a:r>
            <a:br>
              <a:rPr lang="cs-CZ" dirty="0"/>
            </a:br>
            <a:r>
              <a:rPr lang="cs-CZ" dirty="0"/>
              <a:t>(4) Vyvlastnění nebo nucené omezení vlastnického práva je možné ve veřejném zájmu, a to na základě zákona a za náhradu.</a:t>
            </a:r>
            <a:br>
              <a:rPr lang="cs-CZ" dirty="0"/>
            </a:br>
            <a:r>
              <a:rPr lang="cs-CZ" dirty="0"/>
              <a:t>(5) Daně a poplatky lze ukládat jen na základě zákona.</a:t>
            </a:r>
          </a:p>
        </p:txBody>
      </p:sp>
    </p:spTree>
    <p:extLst>
      <p:ext uri="{BB962C8B-B14F-4D97-AF65-F5344CB8AC3E}">
        <p14:creationId xmlns:p14="http://schemas.microsoft.com/office/powerpoint/2010/main" val="109976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766" y="356260"/>
            <a:ext cx="10984676" cy="631767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12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(1) Obydlí je nedotknutelné. Není dovoleno do něj vstoupit bez souhlasu toho, kdo v něm bydlí.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(2) Domovní prohlídka je přípustná jen pro účely trestního řízení, a to na písemný odůvodněný příkaz soudce. Způsob provedení domovní prohlídky stanoví zákon.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(3) Jiné zásahy do nedotknutelnosti obydlí mohou být zákonem dovoleny, jen je-li to v demokratické společnosti nezbytné pro ochranu života nebo zdraví osob, pro ochranu práv a svobod druhých anebo pro odvrácení závažného ohrožení veřejné bezpečnosti a pořádku. Pokud je obydlí užíváno také pro podnikání nebo provozování jiné hospodářské činnosti, mohou být takové zásahy zákonem dovoleny, též je-li to nezbytné pro plnění úkolů veřejné správy.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Článek 13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Nikdo nesmí porušit listovní tajemství ani tajemství jiných písemností a záznamů, ať již uchovávaných v soukromí, nebo zasílaných poštou anebo jiným způsobem, s výjimkou případů a způsobem, které stanoví zákon. Stejně se zaručuje tajemství zpráv podávaných telefonem, telegrafem nebo jiným podobným zařízením.</a:t>
            </a:r>
          </a:p>
        </p:txBody>
      </p:sp>
    </p:spTree>
    <p:extLst>
      <p:ext uri="{BB962C8B-B14F-4D97-AF65-F5344CB8AC3E}">
        <p14:creationId xmlns:p14="http://schemas.microsoft.com/office/powerpoint/2010/main" val="2610551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3750</Words>
  <Application>Microsoft Office PowerPoint</Application>
  <PresentationFormat>Širokoúhlá obrazovka</PresentationFormat>
  <Paragraphs>168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LISTINA ZÁKLADNÍCH PRÁV A SVOBOD</vt:lpstr>
      <vt:lpstr>Hlava první Obecná ustanovení</vt:lpstr>
      <vt:lpstr>Prezentace aplikace PowerPoint</vt:lpstr>
      <vt:lpstr>Hlava druhá Lidská práva a základní svobody  Oddíl první Základní lidská práva a svobody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Oddíl druhý Politická práva</vt:lpstr>
      <vt:lpstr>Prezentace aplikace PowerPoint</vt:lpstr>
      <vt:lpstr>Prezentace aplikace PowerPoint</vt:lpstr>
      <vt:lpstr>Prezentace aplikace PowerPoint</vt:lpstr>
      <vt:lpstr>Hlava třetí Práva národnostních a etnických menšin</vt:lpstr>
      <vt:lpstr>Hlava čtvrtá Hospodářská, sociální a kulturní práva</vt:lpstr>
      <vt:lpstr>Prezentace aplikace PowerPoint</vt:lpstr>
      <vt:lpstr>Prezentace aplikace PowerPoint</vt:lpstr>
      <vt:lpstr>Prezentace aplikace PowerPoint</vt:lpstr>
      <vt:lpstr>Prezentace aplikace PowerPoint</vt:lpstr>
      <vt:lpstr>Hlava pátá Právo na soudní a jinou právní ochranu</vt:lpstr>
      <vt:lpstr>Prezentace aplikace PowerPoint</vt:lpstr>
      <vt:lpstr>Prezentace aplikace PowerPoint</vt:lpstr>
      <vt:lpstr>Hlava šestá Ustanovení společná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LISTINA ZÁKLADNÍCH PRÁV A SVOBOD</dc:title>
  <dc:creator>Jana Máčalová</dc:creator>
  <cp:lastModifiedBy>Andrea Preissová Krejčí</cp:lastModifiedBy>
  <cp:revision>4</cp:revision>
  <dcterms:created xsi:type="dcterms:W3CDTF">2014-11-21T06:33:00Z</dcterms:created>
  <dcterms:modified xsi:type="dcterms:W3CDTF">2025-03-22T06:47:06Z</dcterms:modified>
</cp:coreProperties>
</file>