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322" r:id="rId4"/>
    <p:sldId id="323" r:id="rId5"/>
    <p:sldId id="318" r:id="rId6"/>
    <p:sldId id="259" r:id="rId7"/>
    <p:sldId id="260" r:id="rId8"/>
    <p:sldId id="261" r:id="rId9"/>
    <p:sldId id="324" r:id="rId10"/>
    <p:sldId id="262" r:id="rId11"/>
    <p:sldId id="317" r:id="rId12"/>
    <p:sldId id="325" r:id="rId13"/>
    <p:sldId id="265" r:id="rId14"/>
    <p:sldId id="32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3" d="100"/>
          <a:sy n="103" d="100"/>
        </p:scale>
        <p:origin x="14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EBF27B4-C918-489E-8091-CA46DB2B4507}" type="datetimeFigureOut">
              <a:rPr lang="cs-CZ" smtClean="0"/>
              <a:t>13.09.2024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54224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EBF27B4-C918-489E-8091-CA46DB2B4507}" type="datetimeFigureOut">
              <a:rPr lang="cs-CZ" smtClean="0"/>
              <a:t>13.09.2024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177945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EBF27B4-C918-489E-8091-CA46DB2B4507}" type="datetimeFigureOut">
              <a:rPr lang="cs-CZ" smtClean="0"/>
              <a:t>13.09.2024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423314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EBF27B4-C918-489E-8091-CA46DB2B4507}" type="datetimeFigureOut">
              <a:rPr lang="cs-CZ" smtClean="0"/>
              <a:t>13.09.2024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424664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EBF27B4-C918-489E-8091-CA46DB2B4507}" type="datetimeFigureOut">
              <a:rPr lang="cs-CZ" smtClean="0"/>
              <a:t>13.09.2024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25232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EBF27B4-C918-489E-8091-CA46DB2B4507}" type="datetimeFigureOut">
              <a:rPr lang="cs-CZ" smtClean="0"/>
              <a:t>13.09.2024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418130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EBF27B4-C918-489E-8091-CA46DB2B4507}" type="datetimeFigureOut">
              <a:rPr lang="cs-CZ" smtClean="0"/>
              <a:t>13.09.2024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379348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EBF27B4-C918-489E-8091-CA46DB2B4507}" type="datetimeFigureOut">
              <a:rPr lang="cs-CZ" smtClean="0"/>
              <a:t>13.09.2024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331919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F27B4-C918-489E-8091-CA46DB2B4507}" type="datetimeFigureOut">
              <a:rPr lang="cs-CZ" smtClean="0"/>
              <a:t>13.09.2024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11394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CEBF27B4-C918-489E-8091-CA46DB2B4507}" type="datetimeFigureOut">
              <a:rPr lang="cs-CZ" smtClean="0"/>
              <a:t>13.09.2024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225300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CEBF27B4-C918-489E-8091-CA46DB2B4507}" type="datetimeFigureOut">
              <a:rPr lang="cs-CZ" smtClean="0"/>
              <a:t>13.09.2024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C27D9C-1A31-428A-B476-9B6942C8606E}" type="slidenum">
              <a:rPr lang="cs-CZ" smtClean="0"/>
              <a:t>‹#›</a:t>
            </a:fld>
            <a:endParaRPr lang="cs-CZ"/>
          </a:p>
        </p:txBody>
      </p:sp>
    </p:spTree>
    <p:extLst>
      <p:ext uri="{BB962C8B-B14F-4D97-AF65-F5344CB8AC3E}">
        <p14:creationId xmlns:p14="http://schemas.microsoft.com/office/powerpoint/2010/main" val="218583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F27B4-C918-489E-8091-CA46DB2B4507}" type="datetimeFigureOut">
              <a:rPr lang="cs-CZ" smtClean="0"/>
              <a:t>13.09.2024</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27D9C-1A31-428A-B476-9B6942C8606E}" type="slidenum">
              <a:rPr lang="cs-CZ" smtClean="0"/>
              <a:t>‹#›</a:t>
            </a:fld>
            <a:endParaRPr lang="cs-CZ"/>
          </a:p>
        </p:txBody>
      </p:sp>
    </p:spTree>
    <p:extLst>
      <p:ext uri="{BB962C8B-B14F-4D97-AF65-F5344CB8AC3E}">
        <p14:creationId xmlns:p14="http://schemas.microsoft.com/office/powerpoint/2010/main" val="23932427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Základy pracovního práva</a:t>
            </a:r>
            <a:br>
              <a:rPr lang="cs-CZ" b="1" dirty="0"/>
            </a:br>
            <a:endParaRPr lang="cs-CZ" b="1" dirty="0"/>
          </a:p>
        </p:txBody>
      </p:sp>
      <p:sp>
        <p:nvSpPr>
          <p:cNvPr id="3" name="Podnadpis 2"/>
          <p:cNvSpPr>
            <a:spLocks noGrp="1"/>
          </p:cNvSpPr>
          <p:nvPr>
            <p:ph type="subTitle" idx="1"/>
          </p:nvPr>
        </p:nvSpPr>
        <p:spPr>
          <a:xfrm>
            <a:off x="1524000" y="3874168"/>
            <a:ext cx="9144000" cy="1383632"/>
          </a:xfrm>
        </p:spPr>
        <p:txBody>
          <a:bodyPr/>
          <a:lstStyle/>
          <a:p>
            <a:r>
              <a:rPr lang="cs-CZ" dirty="0"/>
              <a:t>Ondřej Pavelek</a:t>
            </a:r>
          </a:p>
        </p:txBody>
      </p:sp>
    </p:spTree>
    <p:extLst>
      <p:ext uri="{BB962C8B-B14F-4D97-AF65-F5344CB8AC3E}">
        <p14:creationId xmlns:p14="http://schemas.microsoft.com/office/powerpoint/2010/main" val="140413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Závislá práce</a:t>
            </a:r>
          </a:p>
        </p:txBody>
      </p:sp>
      <p:sp>
        <p:nvSpPr>
          <p:cNvPr id="3" name="Zástupný symbol pro obsah 2"/>
          <p:cNvSpPr>
            <a:spLocks noGrp="1"/>
          </p:cNvSpPr>
          <p:nvPr>
            <p:ph idx="1"/>
          </p:nvPr>
        </p:nvSpPr>
        <p:spPr/>
        <p:txBody>
          <a:bodyPr>
            <a:normAutofit lnSpcReduction="10000"/>
          </a:bodyPr>
          <a:lstStyle/>
          <a:p>
            <a:pPr algn="just"/>
            <a:r>
              <a:rPr lang="cs-CZ" dirty="0"/>
              <a:t>Závislou prací je práce, která je vykonávána ve vztahu </a:t>
            </a:r>
            <a:r>
              <a:rPr lang="cs-CZ" dirty="0">
                <a:solidFill>
                  <a:srgbClr val="FF0000"/>
                </a:solidFill>
              </a:rPr>
              <a:t>nadřízenosti</a:t>
            </a:r>
            <a:r>
              <a:rPr lang="cs-CZ" dirty="0"/>
              <a:t> zaměstnavatele a </a:t>
            </a:r>
            <a:r>
              <a:rPr lang="cs-CZ" dirty="0">
                <a:solidFill>
                  <a:srgbClr val="FF0000"/>
                </a:solidFill>
              </a:rPr>
              <a:t>podřízenosti </a:t>
            </a:r>
            <a:r>
              <a:rPr lang="cs-CZ" dirty="0"/>
              <a:t>zaměstnance, </a:t>
            </a:r>
            <a:r>
              <a:rPr lang="cs-CZ" dirty="0">
                <a:solidFill>
                  <a:srgbClr val="FF0000"/>
                </a:solidFill>
              </a:rPr>
              <a:t>jménem zaměstnavatele</a:t>
            </a:r>
            <a:r>
              <a:rPr lang="cs-CZ" dirty="0"/>
              <a:t>, podle </a:t>
            </a:r>
            <a:r>
              <a:rPr lang="cs-CZ" dirty="0">
                <a:solidFill>
                  <a:srgbClr val="FF0000"/>
                </a:solidFill>
              </a:rPr>
              <a:t>pokynů</a:t>
            </a:r>
            <a:r>
              <a:rPr lang="cs-CZ" dirty="0"/>
              <a:t> zaměstnavatele a zaměstnanec ji pro zaměstnavatele vykonává </a:t>
            </a:r>
            <a:r>
              <a:rPr lang="cs-CZ" dirty="0">
                <a:solidFill>
                  <a:srgbClr val="FF0000"/>
                </a:solidFill>
              </a:rPr>
              <a:t>osobně</a:t>
            </a:r>
            <a:r>
              <a:rPr lang="cs-CZ" dirty="0"/>
              <a:t>.</a:t>
            </a:r>
          </a:p>
          <a:p>
            <a:pPr algn="just"/>
            <a:endParaRPr lang="cs-CZ" dirty="0"/>
          </a:p>
          <a:p>
            <a:pPr algn="just"/>
            <a:r>
              <a:rPr lang="cs-CZ" dirty="0"/>
              <a:t>Závislá práce musí být vykonávána za mzdu, plat nebo </a:t>
            </a:r>
            <a:r>
              <a:rPr lang="cs-CZ" dirty="0">
                <a:solidFill>
                  <a:srgbClr val="FF0000"/>
                </a:solidFill>
              </a:rPr>
              <a:t>odměnu</a:t>
            </a:r>
            <a:r>
              <a:rPr lang="cs-CZ" dirty="0"/>
              <a:t> za práci, </a:t>
            </a:r>
            <a:r>
              <a:rPr lang="cs-CZ" dirty="0">
                <a:solidFill>
                  <a:srgbClr val="FF0000"/>
                </a:solidFill>
              </a:rPr>
              <a:t>na náklady a odpovědnost zaměstnavatele</a:t>
            </a:r>
            <a:r>
              <a:rPr lang="cs-CZ" dirty="0"/>
              <a:t>, v pracovní době na pracovišti zaměstnavatele, popřípadě na jiném dohodnutém místě.</a:t>
            </a:r>
          </a:p>
          <a:p>
            <a:pPr algn="just"/>
            <a:endParaRPr lang="cs-CZ" dirty="0"/>
          </a:p>
          <a:p>
            <a:pPr algn="just"/>
            <a:r>
              <a:rPr lang="cs-CZ" dirty="0">
                <a:solidFill>
                  <a:srgbClr val="FF0000"/>
                </a:solidFill>
              </a:rPr>
              <a:t>x podnikání</a:t>
            </a:r>
          </a:p>
          <a:p>
            <a:endParaRPr lang="cs-CZ" dirty="0"/>
          </a:p>
        </p:txBody>
      </p:sp>
    </p:spTree>
    <p:extLst>
      <p:ext uri="{BB962C8B-B14F-4D97-AF65-F5344CB8AC3E}">
        <p14:creationId xmlns:p14="http://schemas.microsoft.com/office/powerpoint/2010/main" val="71061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Pracovněprávní způsobilost</a:t>
            </a:r>
          </a:p>
        </p:txBody>
      </p:sp>
      <p:sp>
        <p:nvSpPr>
          <p:cNvPr id="3" name="Zástupný symbol pro obsah 2"/>
          <p:cNvSpPr>
            <a:spLocks noGrp="1"/>
          </p:cNvSpPr>
          <p:nvPr>
            <p:ph idx="1"/>
          </p:nvPr>
        </p:nvSpPr>
        <p:spPr/>
        <p:txBody>
          <a:bodyPr/>
          <a:lstStyle/>
          <a:p>
            <a:pPr algn="just"/>
            <a:r>
              <a:rPr lang="cs-CZ" dirty="0"/>
              <a:t>Závislá práce nezletilých </a:t>
            </a:r>
            <a:r>
              <a:rPr lang="cs-CZ" dirty="0">
                <a:solidFill>
                  <a:srgbClr val="FF0000"/>
                </a:solidFill>
              </a:rPr>
              <a:t>mladších než patnáct let </a:t>
            </a:r>
            <a:r>
              <a:rPr lang="cs-CZ" dirty="0"/>
              <a:t>nebo </a:t>
            </a:r>
            <a:r>
              <a:rPr lang="cs-CZ" dirty="0">
                <a:solidFill>
                  <a:srgbClr val="FF0000"/>
                </a:solidFill>
              </a:rPr>
              <a:t>nezletilých</a:t>
            </a:r>
            <a:r>
              <a:rPr lang="cs-CZ" dirty="0"/>
              <a:t>, </a:t>
            </a:r>
            <a:r>
              <a:rPr lang="cs-CZ" dirty="0">
                <a:solidFill>
                  <a:srgbClr val="FF0000"/>
                </a:solidFill>
              </a:rPr>
              <a:t>kteří neukončili povinnou školní docházku, je zakázána</a:t>
            </a:r>
            <a:r>
              <a:rPr lang="cs-CZ" dirty="0"/>
              <a:t>. Tito nezletilí mohou vykonávat jen </a:t>
            </a:r>
            <a:r>
              <a:rPr lang="cs-CZ" dirty="0">
                <a:solidFill>
                  <a:srgbClr val="FF0000"/>
                </a:solidFill>
              </a:rPr>
              <a:t>uměleckou, kulturní, reklamní nebo sportovní činnost</a:t>
            </a:r>
            <a:r>
              <a:rPr lang="cs-CZ" dirty="0"/>
              <a:t> za podmínek stanovených jiným právním předpisem.</a:t>
            </a:r>
          </a:p>
        </p:txBody>
      </p:sp>
      <p:pic>
        <p:nvPicPr>
          <p:cNvPr id="2050" name="Picture 2" descr="1,000+ Free Labor &amp; Farmer Images - Pixabay">
            <a:extLst>
              <a:ext uri="{FF2B5EF4-FFF2-40B4-BE49-F238E27FC236}">
                <a16:creationId xmlns:a16="http://schemas.microsoft.com/office/drawing/2014/main" id="{F9E40CEE-9313-45B4-9E6C-94B8D6D59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905" y="3429000"/>
            <a:ext cx="60960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93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C3B3B6-E316-4278-892A-0F5A7C0E3E2B}"/>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F8329A5-C5D0-475E-B3CB-5DCCF1E910A0}"/>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268F1937-4F11-4BE2-9E74-DDA7A26DE130}"/>
              </a:ext>
            </a:extLst>
          </p:cNvPr>
          <p:cNvPicPr/>
          <p:nvPr/>
        </p:nvPicPr>
        <p:blipFill rotWithShape="1">
          <a:blip r:embed="rId2"/>
          <a:srcRect l="59350" t="14550" r="14169"/>
          <a:stretch/>
        </p:blipFill>
        <p:spPr bwMode="auto">
          <a:xfrm>
            <a:off x="1171073" y="365125"/>
            <a:ext cx="10066421" cy="6348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014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a:t>SMLUVNÍ STRANY ZÁKLADNÍCH PRACOVNĚPRÁVNÍCH VZTAHŮ</a:t>
            </a:r>
            <a:br>
              <a:rPr lang="cs-CZ" b="1" dirty="0"/>
            </a:br>
            <a:endParaRPr lang="cs-CZ" dirty="0"/>
          </a:p>
        </p:txBody>
      </p:sp>
      <p:sp>
        <p:nvSpPr>
          <p:cNvPr id="3" name="Zástupný symbol pro obsah 2"/>
          <p:cNvSpPr>
            <a:spLocks noGrp="1"/>
          </p:cNvSpPr>
          <p:nvPr>
            <p:ph idx="1"/>
          </p:nvPr>
        </p:nvSpPr>
        <p:spPr/>
        <p:txBody>
          <a:bodyPr>
            <a:normAutofit lnSpcReduction="10000"/>
          </a:bodyPr>
          <a:lstStyle/>
          <a:p>
            <a:pPr algn="just"/>
            <a:r>
              <a:rPr lang="cs-CZ" b="1" dirty="0">
                <a:solidFill>
                  <a:srgbClr val="FF0000"/>
                </a:solidFill>
              </a:rPr>
              <a:t>Zaměstnanec</a:t>
            </a:r>
          </a:p>
          <a:p>
            <a:pPr lvl="1" algn="just"/>
            <a:r>
              <a:rPr lang="cs-CZ" dirty="0"/>
              <a:t>Zaměstnancem je fyzická osoba, která se zavázala k výkonu závislé práce v základním pracovněprávním vztahu.</a:t>
            </a:r>
            <a:endParaRPr lang="cs-CZ" b="1" dirty="0"/>
          </a:p>
          <a:p>
            <a:pPr algn="just"/>
            <a:r>
              <a:rPr lang="cs-CZ" b="1" dirty="0">
                <a:solidFill>
                  <a:srgbClr val="FF0000"/>
                </a:solidFill>
              </a:rPr>
              <a:t>Zaměstnavatel</a:t>
            </a:r>
          </a:p>
          <a:p>
            <a:pPr lvl="1" algn="just"/>
            <a:r>
              <a:rPr lang="cs-CZ" dirty="0"/>
              <a:t>Zaměstnavatelem je osoba, pro kterou se fyzická osoba zavázala k výkonu závislé práce v základním pracovněprávním vztahu.</a:t>
            </a:r>
          </a:p>
          <a:p>
            <a:pPr marL="457200" lvl="1" indent="0" algn="just">
              <a:buNone/>
            </a:pPr>
            <a:endParaRPr lang="cs-CZ" dirty="0"/>
          </a:p>
          <a:p>
            <a:pPr algn="just"/>
            <a:r>
              <a:rPr lang="cs-CZ" dirty="0">
                <a:solidFill>
                  <a:srgbClr val="FF0000"/>
                </a:solidFill>
              </a:rPr>
              <a:t>Za Českou republiku </a:t>
            </a:r>
            <a:r>
              <a:rPr lang="cs-CZ" dirty="0"/>
              <a:t>v pracovněprávních vztazích jedná a práva a povinnosti z pracovněprávních vztahů vykonává organizační složka státu, která jménem státu v základním pracovněprávním vztahu (§ 3) zaměstnance zaměstnává.</a:t>
            </a:r>
            <a:endParaRPr lang="cs-CZ" b="1" dirty="0"/>
          </a:p>
          <a:p>
            <a:endParaRPr lang="cs-CZ" b="1" dirty="0"/>
          </a:p>
          <a:p>
            <a:endParaRPr lang="cs-CZ" dirty="0"/>
          </a:p>
        </p:txBody>
      </p:sp>
    </p:spTree>
    <p:extLst>
      <p:ext uri="{BB962C8B-B14F-4D97-AF65-F5344CB8AC3E}">
        <p14:creationId xmlns:p14="http://schemas.microsoft.com/office/powerpoint/2010/main" val="7787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EEBA22-FB06-44AE-8373-CD4529A0DDAD}"/>
              </a:ext>
            </a:extLst>
          </p:cNvPr>
          <p:cNvSpPr>
            <a:spLocks noGrp="1"/>
          </p:cNvSpPr>
          <p:nvPr>
            <p:ph type="title"/>
          </p:nvPr>
        </p:nvSpPr>
        <p:spPr/>
        <p:txBody>
          <a:bodyPr/>
          <a:lstStyle/>
          <a:p>
            <a:pPr algn="ctr"/>
            <a:r>
              <a:rPr lang="cs-CZ" b="1" dirty="0"/>
              <a:t>Děkuji za pozornost!</a:t>
            </a:r>
          </a:p>
        </p:txBody>
      </p:sp>
      <p:sp>
        <p:nvSpPr>
          <p:cNvPr id="3" name="Zástupný symbol pro obsah 2">
            <a:extLst>
              <a:ext uri="{FF2B5EF4-FFF2-40B4-BE49-F238E27FC236}">
                <a16:creationId xmlns:a16="http://schemas.microsoft.com/office/drawing/2014/main" id="{096ACA0F-B780-4F4D-B021-773D0B213FAB}"/>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62015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Výchozí otázky…</a:t>
            </a:r>
          </a:p>
        </p:txBody>
      </p:sp>
      <p:sp>
        <p:nvSpPr>
          <p:cNvPr id="3" name="Zástupný symbol pro obsah 2"/>
          <p:cNvSpPr>
            <a:spLocks noGrp="1"/>
          </p:cNvSpPr>
          <p:nvPr>
            <p:ph idx="1"/>
          </p:nvPr>
        </p:nvSpPr>
        <p:spPr/>
        <p:txBody>
          <a:bodyPr/>
          <a:lstStyle/>
          <a:p>
            <a:r>
              <a:rPr lang="cs-CZ" dirty="0"/>
              <a:t>Proč studovat pracovní práva? </a:t>
            </a:r>
          </a:p>
          <a:p>
            <a:endParaRPr lang="cs-CZ" dirty="0"/>
          </a:p>
          <a:p>
            <a:r>
              <a:rPr lang="cs-CZ" dirty="0"/>
              <a:t>Jaký má význam?</a:t>
            </a:r>
          </a:p>
          <a:p>
            <a:endParaRPr lang="cs-CZ" dirty="0"/>
          </a:p>
          <a:p>
            <a:r>
              <a:rPr lang="cs-CZ" dirty="0"/>
              <a:t>Jaké jsou jeho prameny? </a:t>
            </a:r>
          </a:p>
        </p:txBody>
      </p:sp>
      <p:pic>
        <p:nvPicPr>
          <p:cNvPr id="1026" name="Picture 2" descr="Labour Vector Art, Icons, and Graphics for Free Download">
            <a:extLst>
              <a:ext uri="{FF2B5EF4-FFF2-40B4-BE49-F238E27FC236}">
                <a16:creationId xmlns:a16="http://schemas.microsoft.com/office/drawing/2014/main" id="{12C4CC53-1890-40D5-BCD4-F36B590D4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79193"/>
            <a:ext cx="5565357" cy="355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3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33BFC4-9209-4318-B727-0B1CB7A8ABB4}"/>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846B928D-F0A7-4686-A89A-6B84A49E5DF4}"/>
              </a:ext>
            </a:extLst>
          </p:cNvPr>
          <p:cNvSpPr>
            <a:spLocks noGrp="1"/>
          </p:cNvSpPr>
          <p:nvPr>
            <p:ph idx="1"/>
          </p:nvPr>
        </p:nvSpPr>
        <p:spPr/>
        <p:txBody>
          <a:bodyPr/>
          <a:lstStyle/>
          <a:p>
            <a:endParaRPr lang="cs-CZ"/>
          </a:p>
        </p:txBody>
      </p:sp>
      <p:pic>
        <p:nvPicPr>
          <p:cNvPr id="3074" name="Picture 2" descr="Nejlepší vtipy na práce | Dikobraz">
            <a:extLst>
              <a:ext uri="{FF2B5EF4-FFF2-40B4-BE49-F238E27FC236}">
                <a16:creationId xmlns:a16="http://schemas.microsoft.com/office/drawing/2014/main" id="{D120FF69-6ADD-47A1-9B1D-ED04A2064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04" y="681037"/>
            <a:ext cx="714375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8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E784F4-D840-490D-BC48-010CE28A9122}"/>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42CFDCF-0CBF-40CF-87F1-1B9CFEC2EEE3}"/>
              </a:ext>
            </a:extLst>
          </p:cNvPr>
          <p:cNvSpPr>
            <a:spLocks noGrp="1"/>
          </p:cNvSpPr>
          <p:nvPr>
            <p:ph idx="1"/>
          </p:nvPr>
        </p:nvSpPr>
        <p:spPr/>
        <p:txBody>
          <a:bodyPr/>
          <a:lstStyle/>
          <a:p>
            <a:endParaRPr lang="cs-CZ"/>
          </a:p>
        </p:txBody>
      </p:sp>
      <p:pic>
        <p:nvPicPr>
          <p:cNvPr id="5122" name="Picture 2" descr="Práce šlechtí&quot;, aneb workoholismus jako metla lidstva - Patria.cz">
            <a:extLst>
              <a:ext uri="{FF2B5EF4-FFF2-40B4-BE49-F238E27FC236}">
                <a16:creationId xmlns:a16="http://schemas.microsoft.com/office/drawing/2014/main" id="{94713F20-673C-46E8-A7C4-4A0DF5963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82" y="1282616"/>
            <a:ext cx="7185860" cy="454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98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58A4F9-F6C4-4FF4-B34C-ED0BD66C1FDE}"/>
              </a:ext>
            </a:extLst>
          </p:cNvPr>
          <p:cNvSpPr>
            <a:spLocks noGrp="1"/>
          </p:cNvSpPr>
          <p:nvPr>
            <p:ph type="title"/>
          </p:nvPr>
        </p:nvSpPr>
        <p:spPr/>
        <p:txBody>
          <a:bodyPr/>
          <a:lstStyle/>
          <a:p>
            <a:pPr algn="ctr"/>
            <a:r>
              <a:rPr lang="cs-CZ" b="1" dirty="0"/>
              <a:t>Co se např. naučíme?</a:t>
            </a:r>
          </a:p>
        </p:txBody>
      </p:sp>
      <p:sp>
        <p:nvSpPr>
          <p:cNvPr id="3" name="Zástupný symbol pro obsah 2">
            <a:extLst>
              <a:ext uri="{FF2B5EF4-FFF2-40B4-BE49-F238E27FC236}">
                <a16:creationId xmlns:a16="http://schemas.microsoft.com/office/drawing/2014/main" id="{2B4E8B44-EB72-4308-80D3-11990F2E7E02}"/>
              </a:ext>
            </a:extLst>
          </p:cNvPr>
          <p:cNvSpPr>
            <a:spLocks noGrp="1"/>
          </p:cNvSpPr>
          <p:nvPr>
            <p:ph idx="1"/>
          </p:nvPr>
        </p:nvSpPr>
        <p:spPr/>
        <p:txBody>
          <a:bodyPr/>
          <a:lstStyle/>
          <a:p>
            <a:r>
              <a:rPr lang="cs-CZ" dirty="0"/>
              <a:t>Co je pracovní poměr, práva a povinnosti zaměstnance a zaměstnavatele</a:t>
            </a:r>
          </a:p>
          <a:p>
            <a:endParaRPr lang="cs-CZ" dirty="0"/>
          </a:p>
          <a:p>
            <a:r>
              <a:rPr lang="cs-CZ" dirty="0"/>
              <a:t>Propojení s ekonomií – náklady spojené se zaměstnáváním – tzv. </a:t>
            </a:r>
            <a:r>
              <a:rPr lang="cs-CZ" dirty="0" err="1"/>
              <a:t>švarcsystém</a:t>
            </a:r>
            <a:r>
              <a:rPr lang="cs-CZ" dirty="0"/>
              <a:t> – podnikání vs. zaměstnání </a:t>
            </a:r>
          </a:p>
          <a:p>
            <a:endParaRPr lang="cs-CZ" dirty="0"/>
          </a:p>
          <a:p>
            <a:r>
              <a:rPr lang="cs-CZ" dirty="0"/>
              <a:t>Úprava </a:t>
            </a:r>
            <a:r>
              <a:rPr lang="cs-CZ" dirty="0" err="1"/>
              <a:t>home</a:t>
            </a:r>
            <a:r>
              <a:rPr lang="cs-CZ" dirty="0"/>
              <a:t> </a:t>
            </a:r>
            <a:r>
              <a:rPr lang="cs-CZ" dirty="0" err="1"/>
              <a:t>office</a:t>
            </a:r>
            <a:r>
              <a:rPr lang="cs-CZ" dirty="0"/>
              <a:t> </a:t>
            </a:r>
          </a:p>
          <a:p>
            <a:endParaRPr lang="cs-CZ" dirty="0"/>
          </a:p>
          <a:p>
            <a:r>
              <a:rPr lang="cs-CZ" dirty="0"/>
              <a:t>Nová úprava dohod konaných mimo pracovní poměr </a:t>
            </a:r>
          </a:p>
        </p:txBody>
      </p:sp>
    </p:spTree>
    <p:extLst>
      <p:ext uri="{BB962C8B-B14F-4D97-AF65-F5344CB8AC3E}">
        <p14:creationId xmlns:p14="http://schemas.microsoft.com/office/powerpoint/2010/main" val="373859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Pracovní právo jako právo soukromé</a:t>
            </a:r>
          </a:p>
        </p:txBody>
      </p:sp>
      <p:sp>
        <p:nvSpPr>
          <p:cNvPr id="3" name="Zástupný symbol pro obsah 2"/>
          <p:cNvSpPr>
            <a:spLocks noGrp="1"/>
          </p:cNvSpPr>
          <p:nvPr>
            <p:ph idx="1"/>
          </p:nvPr>
        </p:nvSpPr>
        <p:spPr/>
        <p:txBody>
          <a:bodyPr/>
          <a:lstStyle/>
          <a:p>
            <a:r>
              <a:rPr lang="cs-CZ" dirty="0"/>
              <a:t>Jak se liší právo soukromé a právo veřejné? </a:t>
            </a:r>
          </a:p>
          <a:p>
            <a:endParaRPr lang="cs-CZ" dirty="0"/>
          </a:p>
          <a:p>
            <a:r>
              <a:rPr lang="cs-CZ" dirty="0"/>
              <a:t>Prameny pracovního práva</a:t>
            </a:r>
          </a:p>
          <a:p>
            <a:endParaRPr lang="cs-CZ" dirty="0"/>
          </a:p>
          <a:p>
            <a:r>
              <a:rPr lang="cs-CZ" dirty="0"/>
              <a:t>Vztah občanského zákoníku a </a:t>
            </a:r>
            <a:r>
              <a:rPr lang="cs-CZ" dirty="0">
                <a:solidFill>
                  <a:srgbClr val="FF0000"/>
                </a:solidFill>
              </a:rPr>
              <a:t>zákoníku práce</a:t>
            </a:r>
            <a:r>
              <a:rPr lang="cs-CZ" dirty="0"/>
              <a:t>?</a:t>
            </a:r>
          </a:p>
          <a:p>
            <a:endParaRPr lang="cs-CZ" dirty="0"/>
          </a:p>
          <a:p>
            <a:r>
              <a:rPr lang="cs-CZ" dirty="0"/>
              <a:t>Souvislost s jinými předpisy</a:t>
            </a:r>
          </a:p>
          <a:p>
            <a:pPr lvl="1"/>
            <a:r>
              <a:rPr lang="cs-CZ" dirty="0"/>
              <a:t>Např. ochrana osobnosti zaměstnance </a:t>
            </a:r>
          </a:p>
          <a:p>
            <a:pPr lvl="1"/>
            <a:r>
              <a:rPr lang="cs-CZ" dirty="0"/>
              <a:t>Ochrana osobních údajů apod. </a:t>
            </a:r>
          </a:p>
        </p:txBody>
      </p:sp>
    </p:spTree>
    <p:extLst>
      <p:ext uri="{BB962C8B-B14F-4D97-AF65-F5344CB8AC3E}">
        <p14:creationId xmlns:p14="http://schemas.microsoft.com/office/powerpoint/2010/main" val="228752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33041"/>
            <a:ext cx="10515600" cy="1325563"/>
          </a:xfrm>
        </p:spPr>
        <p:txBody>
          <a:bodyPr/>
          <a:lstStyle/>
          <a:p>
            <a:pPr algn="ctr"/>
            <a:r>
              <a:rPr lang="cs-CZ" b="1" dirty="0"/>
              <a:t>Co vše spadá do pracovního práva?</a:t>
            </a:r>
          </a:p>
        </p:txBody>
      </p:sp>
      <p:sp>
        <p:nvSpPr>
          <p:cNvPr id="3" name="Zástupný symbol pro obsah 2"/>
          <p:cNvSpPr>
            <a:spLocks noGrp="1"/>
          </p:cNvSpPr>
          <p:nvPr>
            <p:ph idx="1"/>
          </p:nvPr>
        </p:nvSpPr>
        <p:spPr/>
        <p:txBody>
          <a:bodyPr>
            <a:normAutofit/>
          </a:bodyPr>
          <a:lstStyle/>
          <a:p>
            <a:r>
              <a:rPr lang="cs-CZ" b="1" dirty="0"/>
              <a:t>Závislá práce</a:t>
            </a:r>
          </a:p>
          <a:p>
            <a:endParaRPr lang="cs-CZ" b="1" dirty="0"/>
          </a:p>
          <a:p>
            <a:r>
              <a:rPr lang="cs-CZ" b="1" dirty="0"/>
              <a:t>Kolektivní vyjednávání</a:t>
            </a:r>
          </a:p>
          <a:p>
            <a:endParaRPr lang="cs-CZ" b="1" dirty="0"/>
          </a:p>
          <a:p>
            <a:r>
              <a:rPr lang="cs-CZ" b="1" dirty="0"/>
              <a:t>Právo EU – zaměstnávání cizinců a volný pohyby pracovníků </a:t>
            </a:r>
            <a:endParaRPr lang="cs-CZ" dirty="0"/>
          </a:p>
          <a:p>
            <a:endParaRPr lang="cs-CZ" dirty="0"/>
          </a:p>
        </p:txBody>
      </p:sp>
    </p:spTree>
    <p:extLst>
      <p:ext uri="{BB962C8B-B14F-4D97-AF65-F5344CB8AC3E}">
        <p14:creationId xmlns:p14="http://schemas.microsoft.com/office/powerpoint/2010/main" val="360017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Vybrané zásady pracovního práva</a:t>
            </a:r>
          </a:p>
        </p:txBody>
      </p:sp>
      <p:sp>
        <p:nvSpPr>
          <p:cNvPr id="3" name="Zástupný symbol pro obsah 2"/>
          <p:cNvSpPr>
            <a:spLocks noGrp="1"/>
          </p:cNvSpPr>
          <p:nvPr>
            <p:ph idx="1"/>
          </p:nvPr>
        </p:nvSpPr>
        <p:spPr/>
        <p:txBody>
          <a:bodyPr>
            <a:normAutofit/>
          </a:bodyPr>
          <a:lstStyle/>
          <a:p>
            <a:r>
              <a:rPr lang="cs-CZ" dirty="0">
                <a:solidFill>
                  <a:srgbClr val="FF0000"/>
                </a:solidFill>
              </a:rPr>
              <a:t>ochrana postavení zaměstnance</a:t>
            </a:r>
            <a:endParaRPr lang="cs-CZ" dirty="0"/>
          </a:p>
          <a:p>
            <a:r>
              <a:rPr lang="cs-CZ" dirty="0">
                <a:solidFill>
                  <a:srgbClr val="FF0000"/>
                </a:solidFill>
              </a:rPr>
              <a:t>podmínky</a:t>
            </a:r>
            <a:r>
              <a:rPr lang="cs-CZ" dirty="0"/>
              <a:t> pro výkon práce,</a:t>
            </a:r>
          </a:p>
          <a:p>
            <a:r>
              <a:rPr lang="cs-CZ" dirty="0">
                <a:solidFill>
                  <a:srgbClr val="FF0000"/>
                </a:solidFill>
              </a:rPr>
              <a:t>spravedlivé odměňování </a:t>
            </a:r>
            <a:r>
              <a:rPr lang="cs-CZ" dirty="0"/>
              <a:t>zaměstnance,</a:t>
            </a:r>
          </a:p>
          <a:p>
            <a:r>
              <a:rPr lang="cs-CZ" dirty="0">
                <a:solidFill>
                  <a:srgbClr val="FF0000"/>
                </a:solidFill>
              </a:rPr>
              <a:t>rovné zacházení </a:t>
            </a:r>
            <a:r>
              <a:rPr lang="cs-CZ" dirty="0"/>
              <a:t>se zaměstnanci a zákaz jejich diskriminace.</a:t>
            </a:r>
          </a:p>
          <a:p>
            <a:pPr marL="0" indent="0">
              <a:buNone/>
            </a:pPr>
            <a:endParaRPr lang="cs-CZ" dirty="0"/>
          </a:p>
        </p:txBody>
      </p:sp>
    </p:spTree>
    <p:extLst>
      <p:ext uri="{BB962C8B-B14F-4D97-AF65-F5344CB8AC3E}">
        <p14:creationId xmlns:p14="http://schemas.microsoft.com/office/powerpoint/2010/main" val="428061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BA6B4D-1AD3-422C-B1DF-E4D5EA9F69A8}"/>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6119899-66E9-442D-B7B6-056975578583}"/>
              </a:ext>
            </a:extLst>
          </p:cNvPr>
          <p:cNvSpPr>
            <a:spLocks noGrp="1"/>
          </p:cNvSpPr>
          <p:nvPr>
            <p:ph idx="1"/>
          </p:nvPr>
        </p:nvSpPr>
        <p:spPr/>
        <p:txBody>
          <a:bodyPr/>
          <a:lstStyle/>
          <a:p>
            <a:endParaRPr lang="cs-CZ"/>
          </a:p>
        </p:txBody>
      </p:sp>
      <p:pic>
        <p:nvPicPr>
          <p:cNvPr id="7170" name="Picture 2" descr="Vertical bar chart showing the unadjusted gender pay gap as percentages of male gross earnings for the EU, euro area, individual EU Member States, Switzerland, Norway and Iceland for the year 2022.">
            <a:extLst>
              <a:ext uri="{FF2B5EF4-FFF2-40B4-BE49-F238E27FC236}">
                <a16:creationId xmlns:a16="http://schemas.microsoft.com/office/drawing/2014/main" id="{D2B3DF07-B7B0-4FB4-838A-355310824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23" y="365125"/>
            <a:ext cx="10644940" cy="594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37575"/>
      </p:ext>
    </p:extLst>
  </p:cSld>
  <p:clrMapOvr>
    <a:masterClrMapping/>
  </p:clrMapOvr>
</p:sld>
</file>

<file path=ppt/theme/theme1.xml><?xml version="1.0" encoding="utf-8"?>
<a:theme xmlns:a="http://schemas.openxmlformats.org/drawingml/2006/main" name="Office Theme">
  <a:themeElements>
    <a:clrScheme name="Vlastní 1">
      <a:dk1>
        <a:srgbClr val="0E57C4"/>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338</Words>
  <Application>Microsoft Office PowerPoint</Application>
  <PresentationFormat>Širokoúhlá obrazovka</PresentationFormat>
  <Paragraphs>53</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Calibri</vt:lpstr>
      <vt:lpstr>Calibri Light</vt:lpstr>
      <vt:lpstr>Office Theme</vt:lpstr>
      <vt:lpstr>Základy pracovního práva </vt:lpstr>
      <vt:lpstr>Výchozí otázky…</vt:lpstr>
      <vt:lpstr>Prezentace aplikace PowerPoint</vt:lpstr>
      <vt:lpstr>Prezentace aplikace PowerPoint</vt:lpstr>
      <vt:lpstr>Co se např. naučíme?</vt:lpstr>
      <vt:lpstr>Pracovní právo jako právo soukromé</vt:lpstr>
      <vt:lpstr>Co vše spadá do pracovního práva?</vt:lpstr>
      <vt:lpstr>Vybrané zásady pracovního práva</vt:lpstr>
      <vt:lpstr>Prezentace aplikace PowerPoint</vt:lpstr>
      <vt:lpstr>Závislá práce</vt:lpstr>
      <vt:lpstr>Pracovněprávní způsobilost</vt:lpstr>
      <vt:lpstr>Prezentace aplikace PowerPoint</vt:lpstr>
      <vt:lpstr>SMLUVNÍ STRANY ZÁKLADNÍCH PRACOVNĚPRÁVNÍCH VZTAHŮ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pracovního práva</dc:title>
  <dc:creator>Ondřej Pavelek</dc:creator>
  <cp:lastModifiedBy>Ondřej Pavelek</cp:lastModifiedBy>
  <cp:revision>7</cp:revision>
  <dcterms:created xsi:type="dcterms:W3CDTF">2024-04-11T08:00:40Z</dcterms:created>
  <dcterms:modified xsi:type="dcterms:W3CDTF">2024-09-13T14:39:14Z</dcterms:modified>
</cp:coreProperties>
</file>