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64"/>
  </p:notesMasterIdLst>
  <p:handoutMasterIdLst>
    <p:handoutMasterId r:id="rId65"/>
  </p:handoutMasterIdLst>
  <p:sldIdLst>
    <p:sldId id="256" r:id="rId4"/>
    <p:sldId id="392" r:id="rId5"/>
    <p:sldId id="260" r:id="rId6"/>
    <p:sldId id="399" r:id="rId7"/>
    <p:sldId id="492" r:id="rId8"/>
    <p:sldId id="456" r:id="rId9"/>
    <p:sldId id="458" r:id="rId10"/>
    <p:sldId id="457" r:id="rId11"/>
    <p:sldId id="459" r:id="rId12"/>
    <p:sldId id="460" r:id="rId13"/>
    <p:sldId id="461" r:id="rId14"/>
    <p:sldId id="462" r:id="rId15"/>
    <p:sldId id="463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72" r:id="rId25"/>
    <p:sldId id="473" r:id="rId26"/>
    <p:sldId id="479" r:id="rId27"/>
    <p:sldId id="477" r:id="rId28"/>
    <p:sldId id="480" r:id="rId29"/>
    <p:sldId id="464" r:id="rId30"/>
    <p:sldId id="465" r:id="rId31"/>
    <p:sldId id="466" r:id="rId32"/>
    <p:sldId id="468" r:id="rId33"/>
    <p:sldId id="475" r:id="rId34"/>
    <p:sldId id="469" r:id="rId35"/>
    <p:sldId id="471" r:id="rId36"/>
    <p:sldId id="491" r:id="rId37"/>
    <p:sldId id="481" r:id="rId38"/>
    <p:sldId id="482" r:id="rId39"/>
    <p:sldId id="483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504" r:id="rId48"/>
    <p:sldId id="493" r:id="rId49"/>
    <p:sldId id="495" r:id="rId50"/>
    <p:sldId id="494" r:id="rId51"/>
    <p:sldId id="496" r:id="rId52"/>
    <p:sldId id="497" r:id="rId53"/>
    <p:sldId id="498" r:id="rId54"/>
    <p:sldId id="499" r:id="rId55"/>
    <p:sldId id="500" r:id="rId56"/>
    <p:sldId id="501" r:id="rId57"/>
    <p:sldId id="502" r:id="rId58"/>
    <p:sldId id="505" r:id="rId59"/>
    <p:sldId id="503" r:id="rId60"/>
    <p:sldId id="506" r:id="rId61"/>
    <p:sldId id="507" r:id="rId62"/>
    <p:sldId id="508" r:id="rId63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9"/>
    <p:restoredTop sz="94658"/>
  </p:normalViewPr>
  <p:slideViewPr>
    <p:cSldViewPr snapToGrid="0">
      <p:cViewPr>
        <p:scale>
          <a:sx n="111" d="100"/>
          <a:sy n="111" d="100"/>
        </p:scale>
        <p:origin x="15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/michalvitek/Downloads/gnez03042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Users/michalvitek/Downloads/Statistiky%20NEZAMESTNOSTI_2412_pro%20media/2.%20Nez%202022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57180853871146E-2"/>
          <c:y val="0.11161702896913274"/>
          <c:w val="0.89377761625950602"/>
          <c:h val="0.65861966306344411"/>
        </c:manualLayout>
      </c:layout>
      <c:lineChart>
        <c:grouping val="standard"/>
        <c:varyColors val="0"/>
        <c:ser>
          <c:idx val="0"/>
          <c:order val="0"/>
          <c:tx>
            <c:v>Míra nezaměstnanosti v měsíční periodicitě/ Unemployment rate in monthly terms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96"/>
              <c:layout>
                <c:manualLayout>
                  <c:x val="-1.2948800001034008E-3"/>
                  <c:y val="-7.91304342046847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0-7B44-B189-3C34254793C5}"/>
                </c:ext>
              </c:extLst>
            </c:dLbl>
            <c:dLbl>
              <c:idx val="103"/>
              <c:layout>
                <c:manualLayout>
                  <c:x val="4.0095072756487382E-2"/>
                  <c:y val="-1.58260868409377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2,7%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40-7B44-B189-3C34254793C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  <a:headEnd type="none"/>
                      <a:tailEnd w="sm" len="sm"/>
                    </a:ln>
                  </c:spPr>
                </c15:leaderLines>
              </c:ext>
            </c:extLst>
          </c:dLbls>
          <c:cat>
            <c:multiLvlStrRef>
              <c:f>data!$A$7:$B$103</c:f>
              <c:multiLvlStrCache>
                <c:ptCount val="97"/>
                <c:lvl>
                  <c:pt idx="0">
                    <c:v>M 01</c:v>
                  </c:pt>
                  <c:pt idx="1">
                    <c:v>M 02</c:v>
                  </c:pt>
                  <c:pt idx="2">
                    <c:v>M 03</c:v>
                  </c:pt>
                  <c:pt idx="3">
                    <c:v>M 04</c:v>
                  </c:pt>
                  <c:pt idx="4">
                    <c:v>M 05</c:v>
                  </c:pt>
                  <c:pt idx="5">
                    <c:v>M 06</c:v>
                  </c:pt>
                  <c:pt idx="6">
                    <c:v>M 07</c:v>
                  </c:pt>
                  <c:pt idx="7">
                    <c:v>M 08</c:v>
                  </c:pt>
                  <c:pt idx="8">
                    <c:v>M 09</c:v>
                  </c:pt>
                  <c:pt idx="9">
                    <c:v>M 10</c:v>
                  </c:pt>
                  <c:pt idx="10">
                    <c:v>M 11</c:v>
                  </c:pt>
                  <c:pt idx="11">
                    <c:v>M 12</c:v>
                  </c:pt>
                  <c:pt idx="12">
                    <c:v>M 01</c:v>
                  </c:pt>
                  <c:pt idx="13">
                    <c:v>M 02</c:v>
                  </c:pt>
                  <c:pt idx="14">
                    <c:v>M 03</c:v>
                  </c:pt>
                  <c:pt idx="15">
                    <c:v>M 04</c:v>
                  </c:pt>
                  <c:pt idx="16">
                    <c:v>M 05</c:v>
                  </c:pt>
                  <c:pt idx="17">
                    <c:v>M 06</c:v>
                  </c:pt>
                  <c:pt idx="18">
                    <c:v>M 07</c:v>
                  </c:pt>
                  <c:pt idx="19">
                    <c:v>M 08</c:v>
                  </c:pt>
                  <c:pt idx="20">
                    <c:v>M 09</c:v>
                  </c:pt>
                  <c:pt idx="21">
                    <c:v>M 10</c:v>
                  </c:pt>
                  <c:pt idx="22">
                    <c:v>M 11</c:v>
                  </c:pt>
                  <c:pt idx="23">
                    <c:v>M 12</c:v>
                  </c:pt>
                  <c:pt idx="24">
                    <c:v>M 01</c:v>
                  </c:pt>
                  <c:pt idx="25">
                    <c:v>M 02</c:v>
                  </c:pt>
                  <c:pt idx="26">
                    <c:v>M 03</c:v>
                  </c:pt>
                  <c:pt idx="27">
                    <c:v>M 04</c:v>
                  </c:pt>
                  <c:pt idx="28">
                    <c:v>M 05</c:v>
                  </c:pt>
                  <c:pt idx="29">
                    <c:v>M 06</c:v>
                  </c:pt>
                  <c:pt idx="30">
                    <c:v>M 07</c:v>
                  </c:pt>
                  <c:pt idx="31">
                    <c:v>M 08</c:v>
                  </c:pt>
                  <c:pt idx="32">
                    <c:v>M 09</c:v>
                  </c:pt>
                  <c:pt idx="33">
                    <c:v>M 10</c:v>
                  </c:pt>
                  <c:pt idx="34">
                    <c:v>M 11</c:v>
                  </c:pt>
                  <c:pt idx="35">
                    <c:v>M 12</c:v>
                  </c:pt>
                  <c:pt idx="36">
                    <c:v>M 01</c:v>
                  </c:pt>
                  <c:pt idx="37">
                    <c:v>M 02</c:v>
                  </c:pt>
                  <c:pt idx="38">
                    <c:v>M 03</c:v>
                  </c:pt>
                  <c:pt idx="39">
                    <c:v>M 04</c:v>
                  </c:pt>
                  <c:pt idx="40">
                    <c:v>M 05</c:v>
                  </c:pt>
                  <c:pt idx="41">
                    <c:v>M 06</c:v>
                  </c:pt>
                  <c:pt idx="42">
                    <c:v>M 07</c:v>
                  </c:pt>
                  <c:pt idx="43">
                    <c:v>M 08</c:v>
                  </c:pt>
                  <c:pt idx="44">
                    <c:v>M 09</c:v>
                  </c:pt>
                  <c:pt idx="45">
                    <c:v>M 10</c:v>
                  </c:pt>
                  <c:pt idx="46">
                    <c:v>M 11</c:v>
                  </c:pt>
                  <c:pt idx="47">
                    <c:v>M 12</c:v>
                  </c:pt>
                  <c:pt idx="48">
                    <c:v>M 01</c:v>
                  </c:pt>
                  <c:pt idx="49">
                    <c:v>M 02</c:v>
                  </c:pt>
                  <c:pt idx="50">
                    <c:v>M 03</c:v>
                  </c:pt>
                  <c:pt idx="51">
                    <c:v>M 04</c:v>
                  </c:pt>
                  <c:pt idx="52">
                    <c:v>M 05</c:v>
                  </c:pt>
                  <c:pt idx="53">
                    <c:v>M 06</c:v>
                  </c:pt>
                  <c:pt idx="54">
                    <c:v>M 07</c:v>
                  </c:pt>
                  <c:pt idx="55">
                    <c:v>M 08</c:v>
                  </c:pt>
                  <c:pt idx="56">
                    <c:v>M 09</c:v>
                  </c:pt>
                  <c:pt idx="57">
                    <c:v>M 10</c:v>
                  </c:pt>
                  <c:pt idx="58">
                    <c:v>M 11</c:v>
                  </c:pt>
                  <c:pt idx="59">
                    <c:v>M 12</c:v>
                  </c:pt>
                  <c:pt idx="60">
                    <c:v>M 01</c:v>
                  </c:pt>
                  <c:pt idx="61">
                    <c:v>M 02</c:v>
                  </c:pt>
                  <c:pt idx="62">
                    <c:v>M 03</c:v>
                  </c:pt>
                  <c:pt idx="63">
                    <c:v>M 04</c:v>
                  </c:pt>
                  <c:pt idx="64">
                    <c:v>M 05</c:v>
                  </c:pt>
                  <c:pt idx="65">
                    <c:v>M 06</c:v>
                  </c:pt>
                  <c:pt idx="66">
                    <c:v>M 07</c:v>
                  </c:pt>
                  <c:pt idx="67">
                    <c:v>M 08</c:v>
                  </c:pt>
                  <c:pt idx="68">
                    <c:v>M 09</c:v>
                  </c:pt>
                  <c:pt idx="69">
                    <c:v>M 10</c:v>
                  </c:pt>
                  <c:pt idx="70">
                    <c:v>M 11</c:v>
                  </c:pt>
                  <c:pt idx="71">
                    <c:v>M 12</c:v>
                  </c:pt>
                  <c:pt idx="72">
                    <c:v>M 01</c:v>
                  </c:pt>
                  <c:pt idx="73">
                    <c:v>M 02</c:v>
                  </c:pt>
                  <c:pt idx="74">
                    <c:v>M 03</c:v>
                  </c:pt>
                  <c:pt idx="75">
                    <c:v>M 04</c:v>
                  </c:pt>
                  <c:pt idx="76">
                    <c:v>M 05</c:v>
                  </c:pt>
                  <c:pt idx="77">
                    <c:v>M 06</c:v>
                  </c:pt>
                  <c:pt idx="78">
                    <c:v>M 07</c:v>
                  </c:pt>
                  <c:pt idx="79">
                    <c:v>M 08</c:v>
                  </c:pt>
                  <c:pt idx="80">
                    <c:v>M 09</c:v>
                  </c:pt>
                  <c:pt idx="81">
                    <c:v>M 10</c:v>
                  </c:pt>
                  <c:pt idx="82">
                    <c:v>M 11</c:v>
                  </c:pt>
                  <c:pt idx="83">
                    <c:v>M 12</c:v>
                  </c:pt>
                  <c:pt idx="84">
                    <c:v>M 01</c:v>
                  </c:pt>
                  <c:pt idx="85">
                    <c:v>M 02</c:v>
                  </c:pt>
                  <c:pt idx="86">
                    <c:v>M 03</c:v>
                  </c:pt>
                  <c:pt idx="87">
                    <c:v>M 04</c:v>
                  </c:pt>
                  <c:pt idx="88">
                    <c:v>M 05</c:v>
                  </c:pt>
                  <c:pt idx="89">
                    <c:v>M 06</c:v>
                  </c:pt>
                  <c:pt idx="90">
                    <c:v>M 07</c:v>
                  </c:pt>
                  <c:pt idx="91">
                    <c:v>M 08</c:v>
                  </c:pt>
                  <c:pt idx="92">
                    <c:v>M 09</c:v>
                  </c:pt>
                  <c:pt idx="93">
                    <c:v>M 10</c:v>
                  </c:pt>
                  <c:pt idx="94">
                    <c:v>M 11</c:v>
                  </c:pt>
                  <c:pt idx="95">
                    <c:v>M 12</c:v>
                  </c:pt>
                  <c:pt idx="96">
                    <c:v>M 01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2022</c:v>
                  </c:pt>
                  <c:pt idx="84">
                    <c:v>2023</c:v>
                  </c:pt>
                  <c:pt idx="96">
                    <c:v>2024</c:v>
                  </c:pt>
                </c:lvl>
              </c:multiLvlStrCache>
            </c:multiLvlStrRef>
          </c:cat>
          <c:val>
            <c:numRef>
              <c:f>data!$C$7:$C$103</c:f>
              <c:numCache>
                <c:formatCode>0.0%</c:formatCode>
                <c:ptCount val="97"/>
                <c:pt idx="0">
                  <c:v>4.355259988240516E-2</c:v>
                </c:pt>
                <c:pt idx="1">
                  <c:v>4.3174104358735012E-2</c:v>
                </c:pt>
                <c:pt idx="2">
                  <c:v>4.1511185828962571E-2</c:v>
                </c:pt>
                <c:pt idx="3">
                  <c:v>3.9887467346595373E-2</c:v>
                </c:pt>
                <c:pt idx="4">
                  <c:v>4.0432779730160871E-2</c:v>
                </c:pt>
                <c:pt idx="5">
                  <c:v>4.2918350889059272E-2</c:v>
                </c:pt>
                <c:pt idx="6">
                  <c:v>4.2048314455798624E-2</c:v>
                </c:pt>
                <c:pt idx="7">
                  <c:v>3.8113825539807071E-2</c:v>
                </c:pt>
                <c:pt idx="8">
                  <c:v>4.0250205733125197E-2</c:v>
                </c:pt>
                <c:pt idx="9">
                  <c:v>3.8084169469917953E-2</c:v>
                </c:pt>
                <c:pt idx="10">
                  <c:v>3.6566910939010509E-2</c:v>
                </c:pt>
                <c:pt idx="11">
                  <c:v>3.6472772267387189E-2</c:v>
                </c:pt>
                <c:pt idx="12">
                  <c:v>3.4717425284246817E-2</c:v>
                </c:pt>
                <c:pt idx="13">
                  <c:v>3.337972938282377E-2</c:v>
                </c:pt>
                <c:pt idx="14">
                  <c:v>3.3815503785210317E-2</c:v>
                </c:pt>
                <c:pt idx="15">
                  <c:v>3.3582875109006781E-2</c:v>
                </c:pt>
                <c:pt idx="16">
                  <c:v>2.9822748818107397E-2</c:v>
                </c:pt>
                <c:pt idx="17">
                  <c:v>2.9624360712330683E-2</c:v>
                </c:pt>
                <c:pt idx="18">
                  <c:v>2.8772410414107517E-2</c:v>
                </c:pt>
                <c:pt idx="19">
                  <c:v>2.671741778227742E-2</c:v>
                </c:pt>
                <c:pt idx="20">
                  <c:v>2.7549681508772399E-2</c:v>
                </c:pt>
                <c:pt idx="21">
                  <c:v>2.6583265753111582E-2</c:v>
                </c:pt>
                <c:pt idx="22">
                  <c:v>2.4211506495558689E-2</c:v>
                </c:pt>
                <c:pt idx="23">
                  <c:v>2.3759970352168126E-2</c:v>
                </c:pt>
                <c:pt idx="24">
                  <c:v>2.5828346599672713E-2</c:v>
                </c:pt>
                <c:pt idx="25">
                  <c:v>2.3090804146151601E-2</c:v>
                </c:pt>
                <c:pt idx="26">
                  <c:v>2.1682382885556194E-2</c:v>
                </c:pt>
                <c:pt idx="27">
                  <c:v>2.3674591504514488E-2</c:v>
                </c:pt>
                <c:pt idx="28">
                  <c:v>2.2602058908276268E-2</c:v>
                </c:pt>
                <c:pt idx="29">
                  <c:v>2.330837549759297E-2</c:v>
                </c:pt>
                <c:pt idx="30">
                  <c:v>2.2781121443759628E-2</c:v>
                </c:pt>
                <c:pt idx="31">
                  <c:v>2.4775457751623275E-2</c:v>
                </c:pt>
                <c:pt idx="32">
                  <c:v>2.2317562641665959E-2</c:v>
                </c:pt>
                <c:pt idx="33">
                  <c:v>2.072728011194918E-2</c:v>
                </c:pt>
                <c:pt idx="34">
                  <c:v>2.0572393036539835E-2</c:v>
                </c:pt>
                <c:pt idx="35">
                  <c:v>2.2379179183115949E-2</c:v>
                </c:pt>
                <c:pt idx="36">
                  <c:v>2.0858825035682524E-2</c:v>
                </c:pt>
                <c:pt idx="37">
                  <c:v>1.8092206788961653E-2</c:v>
                </c:pt>
                <c:pt idx="38">
                  <c:v>2.0683852169896624E-2</c:v>
                </c:pt>
                <c:pt idx="39">
                  <c:v>2.1243712180489691E-2</c:v>
                </c:pt>
                <c:pt idx="40">
                  <c:v>2.162903525258936E-2</c:v>
                </c:pt>
                <c:pt idx="41">
                  <c:v>1.8133502262196531E-2</c:v>
                </c:pt>
                <c:pt idx="42">
                  <c:v>2.1829584510165822E-2</c:v>
                </c:pt>
                <c:pt idx="43">
                  <c:v>2.0407110828354266E-2</c:v>
                </c:pt>
                <c:pt idx="44">
                  <c:v>2.1544118450382208E-2</c:v>
                </c:pt>
                <c:pt idx="45">
                  <c:v>2.2232524033141271E-2</c:v>
                </c:pt>
                <c:pt idx="46">
                  <c:v>2.0984367459376606E-2</c:v>
                </c:pt>
                <c:pt idx="47">
                  <c:v>2.0573594007280017E-2</c:v>
                </c:pt>
                <c:pt idx="48">
                  <c:v>1.9866100868965921E-2</c:v>
                </c:pt>
                <c:pt idx="49">
                  <c:v>1.8302806121294604E-2</c:v>
                </c:pt>
                <c:pt idx="50">
                  <c:v>1.9671513234433155E-2</c:v>
                </c:pt>
                <c:pt idx="51">
                  <c:v>2.2291978276065924E-2</c:v>
                </c:pt>
                <c:pt idx="52">
                  <c:v>2.5677770131739632E-2</c:v>
                </c:pt>
                <c:pt idx="53">
                  <c:v>2.6825718631579887E-2</c:v>
                </c:pt>
                <c:pt idx="54">
                  <c:v>3.0991441589479248E-2</c:v>
                </c:pt>
                <c:pt idx="55">
                  <c:v>2.724286029094948E-2</c:v>
                </c:pt>
                <c:pt idx="56">
                  <c:v>2.8813542254846315E-2</c:v>
                </c:pt>
                <c:pt idx="57">
                  <c:v>3.2690746405245968E-2</c:v>
                </c:pt>
                <c:pt idx="58">
                  <c:v>3.0313679221047475E-2</c:v>
                </c:pt>
                <c:pt idx="59">
                  <c:v>3.1281999152551365E-2</c:v>
                </c:pt>
                <c:pt idx="60">
                  <c:v>3.36584272260654E-2</c:v>
                </c:pt>
                <c:pt idx="61">
                  <c:v>3.1959077922318925E-2</c:v>
                </c:pt>
                <c:pt idx="62">
                  <c:v>3.4261181252556457E-2</c:v>
                </c:pt>
                <c:pt idx="63">
                  <c:v>3.4106999014208619E-2</c:v>
                </c:pt>
                <c:pt idx="64">
                  <c:v>3.1926679021245546E-2</c:v>
                </c:pt>
                <c:pt idx="65">
                  <c:v>2.8371196546770866E-2</c:v>
                </c:pt>
                <c:pt idx="66">
                  <c:v>2.689089146891617E-2</c:v>
                </c:pt>
                <c:pt idx="67">
                  <c:v>2.8435438267476711E-2</c:v>
                </c:pt>
                <c:pt idx="68">
                  <c:v>2.6273452213009599E-2</c:v>
                </c:pt>
                <c:pt idx="69">
                  <c:v>2.567309225383858E-2</c:v>
                </c:pt>
                <c:pt idx="70">
                  <c:v>2.1658163546752852E-2</c:v>
                </c:pt>
                <c:pt idx="71">
                  <c:v>2.2063705557725025E-2</c:v>
                </c:pt>
                <c:pt idx="72">
                  <c:v>2.3861466973735763E-2</c:v>
                </c:pt>
                <c:pt idx="73">
                  <c:v>2.6016468044232421E-2</c:v>
                </c:pt>
                <c:pt idx="74">
                  <c:v>2.2778742925466243E-2</c:v>
                </c:pt>
                <c:pt idx="75">
                  <c:v>2.4981959269903414E-2</c:v>
                </c:pt>
                <c:pt idx="76">
                  <c:v>2.5023571599226201E-2</c:v>
                </c:pt>
                <c:pt idx="77">
                  <c:v>2.4641021936532049E-2</c:v>
                </c:pt>
                <c:pt idx="78">
                  <c:v>2.3855857210707994E-2</c:v>
                </c:pt>
                <c:pt idx="79">
                  <c:v>2.4284519602343436E-2</c:v>
                </c:pt>
                <c:pt idx="80">
                  <c:v>2.2622215687990933E-2</c:v>
                </c:pt>
                <c:pt idx="81">
                  <c:v>2.2774930216870028E-2</c:v>
                </c:pt>
                <c:pt idx="82">
                  <c:v>2.7033617549602273E-2</c:v>
                </c:pt>
                <c:pt idx="83">
                  <c:v>2.261029576239617E-2</c:v>
                </c:pt>
                <c:pt idx="84">
                  <c:v>2.5387976673017489E-2</c:v>
                </c:pt>
                <c:pt idx="85">
                  <c:v>2.5078215032369715E-2</c:v>
                </c:pt>
                <c:pt idx="86">
                  <c:v>2.5887395219630724E-2</c:v>
                </c:pt>
                <c:pt idx="87">
                  <c:v>2.7707934140084451E-2</c:v>
                </c:pt>
                <c:pt idx="88">
                  <c:v>2.5490254927781609E-2</c:v>
                </c:pt>
                <c:pt idx="89">
                  <c:v>2.6808605474710603E-2</c:v>
                </c:pt>
                <c:pt idx="90">
                  <c:v>2.8202435051522055E-2</c:v>
                </c:pt>
                <c:pt idx="91">
                  <c:v>2.6530064744217534E-2</c:v>
                </c:pt>
                <c:pt idx="92">
                  <c:v>2.6838711816734393E-2</c:v>
                </c:pt>
                <c:pt idx="93">
                  <c:v>2.9113140042164243E-2</c:v>
                </c:pt>
                <c:pt idx="94">
                  <c:v>2.6082090977412417E-2</c:v>
                </c:pt>
                <c:pt idx="95">
                  <c:v>2.7735790627088953E-2</c:v>
                </c:pt>
                <c:pt idx="96">
                  <c:v>2.9871793787725733E-2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40-7B44-B189-3C34254793C5}"/>
            </c:ext>
          </c:extLst>
        </c:ser>
        <c:ser>
          <c:idx val="1"/>
          <c:order val="1"/>
          <c:tx>
            <c:v>Míra nezaměstnanosti - muži / Unemployment rate - males</c:v>
          </c:tx>
          <c:spPr>
            <a:ln>
              <a:solidFill>
                <a:schemeClr val="accent5"/>
              </a:solidFill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96"/>
              <c:layout>
                <c:manualLayout>
                  <c:x val="-1.2948800001034008E-3"/>
                  <c:y val="-1.58260868409369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82037853752015E-2"/>
                      <c:h val="3.0597101225811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640-7B44-B189-3C34254793C5}"/>
                </c:ext>
              </c:extLst>
            </c:dLbl>
            <c:dLbl>
              <c:idx val="103"/>
              <c:layout>
                <c:manualLayout>
                  <c:x val="4.0095072756487382E-2"/>
                  <c:y val="1.74086955250305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2.3%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82037853752015E-2"/>
                      <c:h val="5.06434778909982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E640-7B44-B189-3C34254793C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  <a:headEnd type="none"/>
                    </a:ln>
                  </c:spPr>
                </c15:leaderLines>
              </c:ext>
            </c:extLst>
          </c:dLbls>
          <c:cat>
            <c:multiLvlStrRef>
              <c:f>data!$A$7:$B$103</c:f>
              <c:multiLvlStrCache>
                <c:ptCount val="97"/>
                <c:lvl>
                  <c:pt idx="0">
                    <c:v>M 01</c:v>
                  </c:pt>
                  <c:pt idx="1">
                    <c:v>M 02</c:v>
                  </c:pt>
                  <c:pt idx="2">
                    <c:v>M 03</c:v>
                  </c:pt>
                  <c:pt idx="3">
                    <c:v>M 04</c:v>
                  </c:pt>
                  <c:pt idx="4">
                    <c:v>M 05</c:v>
                  </c:pt>
                  <c:pt idx="5">
                    <c:v>M 06</c:v>
                  </c:pt>
                  <c:pt idx="6">
                    <c:v>M 07</c:v>
                  </c:pt>
                  <c:pt idx="7">
                    <c:v>M 08</c:v>
                  </c:pt>
                  <c:pt idx="8">
                    <c:v>M 09</c:v>
                  </c:pt>
                  <c:pt idx="9">
                    <c:v>M 10</c:v>
                  </c:pt>
                  <c:pt idx="10">
                    <c:v>M 11</c:v>
                  </c:pt>
                  <c:pt idx="11">
                    <c:v>M 12</c:v>
                  </c:pt>
                  <c:pt idx="12">
                    <c:v>M 01</c:v>
                  </c:pt>
                  <c:pt idx="13">
                    <c:v>M 02</c:v>
                  </c:pt>
                  <c:pt idx="14">
                    <c:v>M 03</c:v>
                  </c:pt>
                  <c:pt idx="15">
                    <c:v>M 04</c:v>
                  </c:pt>
                  <c:pt idx="16">
                    <c:v>M 05</c:v>
                  </c:pt>
                  <c:pt idx="17">
                    <c:v>M 06</c:v>
                  </c:pt>
                  <c:pt idx="18">
                    <c:v>M 07</c:v>
                  </c:pt>
                  <c:pt idx="19">
                    <c:v>M 08</c:v>
                  </c:pt>
                  <c:pt idx="20">
                    <c:v>M 09</c:v>
                  </c:pt>
                  <c:pt idx="21">
                    <c:v>M 10</c:v>
                  </c:pt>
                  <c:pt idx="22">
                    <c:v>M 11</c:v>
                  </c:pt>
                  <c:pt idx="23">
                    <c:v>M 12</c:v>
                  </c:pt>
                  <c:pt idx="24">
                    <c:v>M 01</c:v>
                  </c:pt>
                  <c:pt idx="25">
                    <c:v>M 02</c:v>
                  </c:pt>
                  <c:pt idx="26">
                    <c:v>M 03</c:v>
                  </c:pt>
                  <c:pt idx="27">
                    <c:v>M 04</c:v>
                  </c:pt>
                  <c:pt idx="28">
                    <c:v>M 05</c:v>
                  </c:pt>
                  <c:pt idx="29">
                    <c:v>M 06</c:v>
                  </c:pt>
                  <c:pt idx="30">
                    <c:v>M 07</c:v>
                  </c:pt>
                  <c:pt idx="31">
                    <c:v>M 08</c:v>
                  </c:pt>
                  <c:pt idx="32">
                    <c:v>M 09</c:v>
                  </c:pt>
                  <c:pt idx="33">
                    <c:v>M 10</c:v>
                  </c:pt>
                  <c:pt idx="34">
                    <c:v>M 11</c:v>
                  </c:pt>
                  <c:pt idx="35">
                    <c:v>M 12</c:v>
                  </c:pt>
                  <c:pt idx="36">
                    <c:v>M 01</c:v>
                  </c:pt>
                  <c:pt idx="37">
                    <c:v>M 02</c:v>
                  </c:pt>
                  <c:pt idx="38">
                    <c:v>M 03</c:v>
                  </c:pt>
                  <c:pt idx="39">
                    <c:v>M 04</c:v>
                  </c:pt>
                  <c:pt idx="40">
                    <c:v>M 05</c:v>
                  </c:pt>
                  <c:pt idx="41">
                    <c:v>M 06</c:v>
                  </c:pt>
                  <c:pt idx="42">
                    <c:v>M 07</c:v>
                  </c:pt>
                  <c:pt idx="43">
                    <c:v>M 08</c:v>
                  </c:pt>
                  <c:pt idx="44">
                    <c:v>M 09</c:v>
                  </c:pt>
                  <c:pt idx="45">
                    <c:v>M 10</c:v>
                  </c:pt>
                  <c:pt idx="46">
                    <c:v>M 11</c:v>
                  </c:pt>
                  <c:pt idx="47">
                    <c:v>M 12</c:v>
                  </c:pt>
                  <c:pt idx="48">
                    <c:v>M 01</c:v>
                  </c:pt>
                  <c:pt idx="49">
                    <c:v>M 02</c:v>
                  </c:pt>
                  <c:pt idx="50">
                    <c:v>M 03</c:v>
                  </c:pt>
                  <c:pt idx="51">
                    <c:v>M 04</c:v>
                  </c:pt>
                  <c:pt idx="52">
                    <c:v>M 05</c:v>
                  </c:pt>
                  <c:pt idx="53">
                    <c:v>M 06</c:v>
                  </c:pt>
                  <c:pt idx="54">
                    <c:v>M 07</c:v>
                  </c:pt>
                  <c:pt idx="55">
                    <c:v>M 08</c:v>
                  </c:pt>
                  <c:pt idx="56">
                    <c:v>M 09</c:v>
                  </c:pt>
                  <c:pt idx="57">
                    <c:v>M 10</c:v>
                  </c:pt>
                  <c:pt idx="58">
                    <c:v>M 11</c:v>
                  </c:pt>
                  <c:pt idx="59">
                    <c:v>M 12</c:v>
                  </c:pt>
                  <c:pt idx="60">
                    <c:v>M 01</c:v>
                  </c:pt>
                  <c:pt idx="61">
                    <c:v>M 02</c:v>
                  </c:pt>
                  <c:pt idx="62">
                    <c:v>M 03</c:v>
                  </c:pt>
                  <c:pt idx="63">
                    <c:v>M 04</c:v>
                  </c:pt>
                  <c:pt idx="64">
                    <c:v>M 05</c:v>
                  </c:pt>
                  <c:pt idx="65">
                    <c:v>M 06</c:v>
                  </c:pt>
                  <c:pt idx="66">
                    <c:v>M 07</c:v>
                  </c:pt>
                  <c:pt idx="67">
                    <c:v>M 08</c:v>
                  </c:pt>
                  <c:pt idx="68">
                    <c:v>M 09</c:v>
                  </c:pt>
                  <c:pt idx="69">
                    <c:v>M 10</c:v>
                  </c:pt>
                  <c:pt idx="70">
                    <c:v>M 11</c:v>
                  </c:pt>
                  <c:pt idx="71">
                    <c:v>M 12</c:v>
                  </c:pt>
                  <c:pt idx="72">
                    <c:v>M 01</c:v>
                  </c:pt>
                  <c:pt idx="73">
                    <c:v>M 02</c:v>
                  </c:pt>
                  <c:pt idx="74">
                    <c:v>M 03</c:v>
                  </c:pt>
                  <c:pt idx="75">
                    <c:v>M 04</c:v>
                  </c:pt>
                  <c:pt idx="76">
                    <c:v>M 05</c:v>
                  </c:pt>
                  <c:pt idx="77">
                    <c:v>M 06</c:v>
                  </c:pt>
                  <c:pt idx="78">
                    <c:v>M 07</c:v>
                  </c:pt>
                  <c:pt idx="79">
                    <c:v>M 08</c:v>
                  </c:pt>
                  <c:pt idx="80">
                    <c:v>M 09</c:v>
                  </c:pt>
                  <c:pt idx="81">
                    <c:v>M 10</c:v>
                  </c:pt>
                  <c:pt idx="82">
                    <c:v>M 11</c:v>
                  </c:pt>
                  <c:pt idx="83">
                    <c:v>M 12</c:v>
                  </c:pt>
                  <c:pt idx="84">
                    <c:v>M 01</c:v>
                  </c:pt>
                  <c:pt idx="85">
                    <c:v>M 02</c:v>
                  </c:pt>
                  <c:pt idx="86">
                    <c:v>M 03</c:v>
                  </c:pt>
                  <c:pt idx="87">
                    <c:v>M 04</c:v>
                  </c:pt>
                  <c:pt idx="88">
                    <c:v>M 05</c:v>
                  </c:pt>
                  <c:pt idx="89">
                    <c:v>M 06</c:v>
                  </c:pt>
                  <c:pt idx="90">
                    <c:v>M 07</c:v>
                  </c:pt>
                  <c:pt idx="91">
                    <c:v>M 08</c:v>
                  </c:pt>
                  <c:pt idx="92">
                    <c:v>M 09</c:v>
                  </c:pt>
                  <c:pt idx="93">
                    <c:v>M 10</c:v>
                  </c:pt>
                  <c:pt idx="94">
                    <c:v>M 11</c:v>
                  </c:pt>
                  <c:pt idx="95">
                    <c:v>M 12</c:v>
                  </c:pt>
                  <c:pt idx="96">
                    <c:v>M 01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2022</c:v>
                  </c:pt>
                  <c:pt idx="84">
                    <c:v>2023</c:v>
                  </c:pt>
                  <c:pt idx="96">
                    <c:v>2024</c:v>
                  </c:pt>
                </c:lvl>
              </c:multiLvlStrCache>
            </c:multiLvlStrRef>
          </c:cat>
          <c:val>
            <c:numRef>
              <c:f>data!$D$7:$D$103</c:f>
              <c:numCache>
                <c:formatCode>0.0%</c:formatCode>
                <c:ptCount val="97"/>
                <c:pt idx="0">
                  <c:v>3.7018279665276016E-2</c:v>
                </c:pt>
                <c:pt idx="1">
                  <c:v>3.6456370639318759E-2</c:v>
                </c:pt>
                <c:pt idx="2">
                  <c:v>3.571602549278418E-2</c:v>
                </c:pt>
                <c:pt idx="3">
                  <c:v>3.5548122112242148E-2</c:v>
                </c:pt>
                <c:pt idx="4">
                  <c:v>3.554258406863503E-2</c:v>
                </c:pt>
                <c:pt idx="5">
                  <c:v>3.5971905614700858E-2</c:v>
                </c:pt>
                <c:pt idx="6">
                  <c:v>3.5009466632419002E-2</c:v>
                </c:pt>
                <c:pt idx="7">
                  <c:v>3.3770921422568302E-2</c:v>
                </c:pt>
                <c:pt idx="8">
                  <c:v>3.2657928070031865E-2</c:v>
                </c:pt>
                <c:pt idx="9">
                  <c:v>3.2539652619972576E-2</c:v>
                </c:pt>
                <c:pt idx="10">
                  <c:v>3.1404633792848809E-2</c:v>
                </c:pt>
                <c:pt idx="11">
                  <c:v>3.0931185702057166E-2</c:v>
                </c:pt>
                <c:pt idx="12">
                  <c:v>2.864243487102312E-2</c:v>
                </c:pt>
                <c:pt idx="13">
                  <c:v>2.7221289848368316E-2</c:v>
                </c:pt>
                <c:pt idx="14">
                  <c:v>2.5178777791332298E-2</c:v>
                </c:pt>
                <c:pt idx="15">
                  <c:v>2.50828917147317E-2</c:v>
                </c:pt>
                <c:pt idx="16">
                  <c:v>2.4676351788670205E-2</c:v>
                </c:pt>
                <c:pt idx="17">
                  <c:v>2.4170676201909741E-2</c:v>
                </c:pt>
                <c:pt idx="18">
                  <c:v>2.3504246148741092E-2</c:v>
                </c:pt>
                <c:pt idx="19">
                  <c:v>2.235667462815847E-2</c:v>
                </c:pt>
                <c:pt idx="20">
                  <c:v>2.184809272219335E-2</c:v>
                </c:pt>
                <c:pt idx="21">
                  <c:v>2.1683856602239995E-2</c:v>
                </c:pt>
                <c:pt idx="22">
                  <c:v>2.0331579306434904E-2</c:v>
                </c:pt>
                <c:pt idx="23">
                  <c:v>1.9674284042773917E-2</c:v>
                </c:pt>
                <c:pt idx="24">
                  <c:v>1.8865933221892454E-2</c:v>
                </c:pt>
                <c:pt idx="25">
                  <c:v>1.9548429597556899E-2</c:v>
                </c:pt>
                <c:pt idx="26">
                  <c:v>1.836687016965196E-2</c:v>
                </c:pt>
                <c:pt idx="27">
                  <c:v>1.7880781004115432E-2</c:v>
                </c:pt>
                <c:pt idx="28">
                  <c:v>1.8128345702266853E-2</c:v>
                </c:pt>
                <c:pt idx="29">
                  <c:v>1.9380034440361467E-2</c:v>
                </c:pt>
                <c:pt idx="30">
                  <c:v>1.9890923487250644E-2</c:v>
                </c:pt>
                <c:pt idx="31">
                  <c:v>1.8797303357025067E-2</c:v>
                </c:pt>
                <c:pt idx="32">
                  <c:v>1.8006694765997464E-2</c:v>
                </c:pt>
                <c:pt idx="33">
                  <c:v>1.6435137428907457E-2</c:v>
                </c:pt>
                <c:pt idx="34">
                  <c:v>1.5836228763486171E-2</c:v>
                </c:pt>
                <c:pt idx="35">
                  <c:v>1.7652860839177741E-2</c:v>
                </c:pt>
                <c:pt idx="36">
                  <c:v>1.7970283517852625E-2</c:v>
                </c:pt>
                <c:pt idx="37">
                  <c:v>1.777861614077008E-2</c:v>
                </c:pt>
                <c:pt idx="38">
                  <c:v>1.8176824988466806E-2</c:v>
                </c:pt>
                <c:pt idx="39">
                  <c:v>1.7771774712702523E-2</c:v>
                </c:pt>
                <c:pt idx="40">
                  <c:v>1.8274110645939291E-2</c:v>
                </c:pt>
                <c:pt idx="41">
                  <c:v>1.4424867334879486E-2</c:v>
                </c:pt>
                <c:pt idx="42">
                  <c:v>1.879541407635953E-2</c:v>
                </c:pt>
                <c:pt idx="43">
                  <c:v>1.5505174692810162E-2</c:v>
                </c:pt>
                <c:pt idx="44">
                  <c:v>1.8740738160785305E-2</c:v>
                </c:pt>
                <c:pt idx="45">
                  <c:v>1.8511883449506782E-2</c:v>
                </c:pt>
                <c:pt idx="46">
                  <c:v>1.9401822070760657E-2</c:v>
                </c:pt>
                <c:pt idx="47">
                  <c:v>1.8126030372668613E-2</c:v>
                </c:pt>
                <c:pt idx="48">
                  <c:v>1.8673537084544486E-2</c:v>
                </c:pt>
                <c:pt idx="49">
                  <c:v>1.7791559774018261E-2</c:v>
                </c:pt>
                <c:pt idx="50">
                  <c:v>1.8481414594006412E-2</c:v>
                </c:pt>
                <c:pt idx="51">
                  <c:v>2.0398346355814764E-2</c:v>
                </c:pt>
                <c:pt idx="52">
                  <c:v>2.2513462627193514E-2</c:v>
                </c:pt>
                <c:pt idx="53">
                  <c:v>2.4872424057821689E-2</c:v>
                </c:pt>
                <c:pt idx="54">
                  <c:v>2.4781891204122667E-2</c:v>
                </c:pt>
                <c:pt idx="55">
                  <c:v>2.634361368480187E-2</c:v>
                </c:pt>
                <c:pt idx="56">
                  <c:v>2.4663141754429706E-2</c:v>
                </c:pt>
                <c:pt idx="57">
                  <c:v>2.497052242481904E-2</c:v>
                </c:pt>
                <c:pt idx="58">
                  <c:v>2.4860743607805345E-2</c:v>
                </c:pt>
                <c:pt idx="59">
                  <c:v>2.6322207315518282E-2</c:v>
                </c:pt>
                <c:pt idx="60">
                  <c:v>2.5538030690173564E-2</c:v>
                </c:pt>
                <c:pt idx="61">
                  <c:v>2.4889612876798518E-2</c:v>
                </c:pt>
                <c:pt idx="62">
                  <c:v>2.9471939749876375E-2</c:v>
                </c:pt>
                <c:pt idx="63">
                  <c:v>2.7492767013275864E-2</c:v>
                </c:pt>
                <c:pt idx="64">
                  <c:v>2.5750341350405933E-2</c:v>
                </c:pt>
                <c:pt idx="65">
                  <c:v>2.3672511200188161E-2</c:v>
                </c:pt>
                <c:pt idx="66">
                  <c:v>2.3190730997260049E-2</c:v>
                </c:pt>
                <c:pt idx="67">
                  <c:v>2.2838395472709935E-2</c:v>
                </c:pt>
                <c:pt idx="68">
                  <c:v>2.2269807694827285E-2</c:v>
                </c:pt>
                <c:pt idx="69">
                  <c:v>2.255898047742683E-2</c:v>
                </c:pt>
                <c:pt idx="70">
                  <c:v>1.7649223950009459E-2</c:v>
                </c:pt>
                <c:pt idx="71">
                  <c:v>1.8940730518851975E-2</c:v>
                </c:pt>
                <c:pt idx="72">
                  <c:v>1.9316170877450953E-2</c:v>
                </c:pt>
                <c:pt idx="73">
                  <c:v>1.9979203510277606E-2</c:v>
                </c:pt>
                <c:pt idx="74">
                  <c:v>1.9669666266389784E-2</c:v>
                </c:pt>
                <c:pt idx="75">
                  <c:v>1.9578193725705136E-2</c:v>
                </c:pt>
                <c:pt idx="76">
                  <c:v>1.8647274581776809E-2</c:v>
                </c:pt>
                <c:pt idx="77">
                  <c:v>1.8886455763657915E-2</c:v>
                </c:pt>
                <c:pt idx="78">
                  <c:v>1.8962588646022172E-2</c:v>
                </c:pt>
                <c:pt idx="79">
                  <c:v>1.9051209435239636E-2</c:v>
                </c:pt>
                <c:pt idx="80">
                  <c:v>1.9804252493225705E-2</c:v>
                </c:pt>
                <c:pt idx="81">
                  <c:v>2.0342110903844898E-2</c:v>
                </c:pt>
                <c:pt idx="82">
                  <c:v>2.2044069261880281E-2</c:v>
                </c:pt>
                <c:pt idx="83">
                  <c:v>2.0512161523514517E-2</c:v>
                </c:pt>
                <c:pt idx="84">
                  <c:v>2.1110606501348928E-2</c:v>
                </c:pt>
                <c:pt idx="85">
                  <c:v>2.1643420979887095E-2</c:v>
                </c:pt>
                <c:pt idx="86">
                  <c:v>2.1758815411841787E-2</c:v>
                </c:pt>
                <c:pt idx="87">
                  <c:v>2.2057336240717103E-2</c:v>
                </c:pt>
                <c:pt idx="88">
                  <c:v>2.2136571562925846E-2</c:v>
                </c:pt>
                <c:pt idx="89">
                  <c:v>2.3150113344502624E-2</c:v>
                </c:pt>
                <c:pt idx="90">
                  <c:v>2.2990693024050216E-2</c:v>
                </c:pt>
                <c:pt idx="91">
                  <c:v>2.3352204309982603E-2</c:v>
                </c:pt>
                <c:pt idx="92">
                  <c:v>2.375497391308877E-2</c:v>
                </c:pt>
                <c:pt idx="93">
                  <c:v>2.3516329512828428E-2</c:v>
                </c:pt>
                <c:pt idx="94">
                  <c:v>2.2273008090489176E-2</c:v>
                </c:pt>
                <c:pt idx="95">
                  <c:v>2.3730050224206042E-2</c:v>
                </c:pt>
                <c:pt idx="96">
                  <c:v>2.4587113707547962E-2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640-7B44-B189-3C34254793C5}"/>
            </c:ext>
          </c:extLst>
        </c:ser>
        <c:ser>
          <c:idx val="2"/>
          <c:order val="2"/>
          <c:tx>
            <c:v>Míra nezaměstnanosti - ženy / Unemployment rate - females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96"/>
              <c:layout>
                <c:manualLayout>
                  <c:x val="-1.2948800001034008E-3"/>
                  <c:y val="-3.692753596218542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7B44-B189-3C34254793C5}"/>
                </c:ext>
              </c:extLst>
            </c:dLbl>
            <c:dLbl>
              <c:idx val="103"/>
              <c:layout>
                <c:manualLayout>
                  <c:x val="4.0095072756487382E-2"/>
                  <c:y val="-7.91304342046847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3,3%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82037853752015E-2"/>
                      <c:h val="3.059710122581142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E640-7B44-B189-3C3425479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cap="flat">
                      <a:noFill/>
                      <a:prstDash val="sysDot"/>
                      <a:bevel/>
                    </a:ln>
                  </c:spPr>
                </c15:leaderLines>
              </c:ext>
            </c:extLst>
          </c:dLbls>
          <c:cat>
            <c:multiLvlStrRef>
              <c:f>data!$A$7:$B$103</c:f>
              <c:multiLvlStrCache>
                <c:ptCount val="97"/>
                <c:lvl>
                  <c:pt idx="0">
                    <c:v>M 01</c:v>
                  </c:pt>
                  <c:pt idx="1">
                    <c:v>M 02</c:v>
                  </c:pt>
                  <c:pt idx="2">
                    <c:v>M 03</c:v>
                  </c:pt>
                  <c:pt idx="3">
                    <c:v>M 04</c:v>
                  </c:pt>
                  <c:pt idx="4">
                    <c:v>M 05</c:v>
                  </c:pt>
                  <c:pt idx="5">
                    <c:v>M 06</c:v>
                  </c:pt>
                  <c:pt idx="6">
                    <c:v>M 07</c:v>
                  </c:pt>
                  <c:pt idx="7">
                    <c:v>M 08</c:v>
                  </c:pt>
                  <c:pt idx="8">
                    <c:v>M 09</c:v>
                  </c:pt>
                  <c:pt idx="9">
                    <c:v>M 10</c:v>
                  </c:pt>
                  <c:pt idx="10">
                    <c:v>M 11</c:v>
                  </c:pt>
                  <c:pt idx="11">
                    <c:v>M 12</c:v>
                  </c:pt>
                  <c:pt idx="12">
                    <c:v>M 01</c:v>
                  </c:pt>
                  <c:pt idx="13">
                    <c:v>M 02</c:v>
                  </c:pt>
                  <c:pt idx="14">
                    <c:v>M 03</c:v>
                  </c:pt>
                  <c:pt idx="15">
                    <c:v>M 04</c:v>
                  </c:pt>
                  <c:pt idx="16">
                    <c:v>M 05</c:v>
                  </c:pt>
                  <c:pt idx="17">
                    <c:v>M 06</c:v>
                  </c:pt>
                  <c:pt idx="18">
                    <c:v>M 07</c:v>
                  </c:pt>
                  <c:pt idx="19">
                    <c:v>M 08</c:v>
                  </c:pt>
                  <c:pt idx="20">
                    <c:v>M 09</c:v>
                  </c:pt>
                  <c:pt idx="21">
                    <c:v>M 10</c:v>
                  </c:pt>
                  <c:pt idx="22">
                    <c:v>M 11</c:v>
                  </c:pt>
                  <c:pt idx="23">
                    <c:v>M 12</c:v>
                  </c:pt>
                  <c:pt idx="24">
                    <c:v>M 01</c:v>
                  </c:pt>
                  <c:pt idx="25">
                    <c:v>M 02</c:v>
                  </c:pt>
                  <c:pt idx="26">
                    <c:v>M 03</c:v>
                  </c:pt>
                  <c:pt idx="27">
                    <c:v>M 04</c:v>
                  </c:pt>
                  <c:pt idx="28">
                    <c:v>M 05</c:v>
                  </c:pt>
                  <c:pt idx="29">
                    <c:v>M 06</c:v>
                  </c:pt>
                  <c:pt idx="30">
                    <c:v>M 07</c:v>
                  </c:pt>
                  <c:pt idx="31">
                    <c:v>M 08</c:v>
                  </c:pt>
                  <c:pt idx="32">
                    <c:v>M 09</c:v>
                  </c:pt>
                  <c:pt idx="33">
                    <c:v>M 10</c:v>
                  </c:pt>
                  <c:pt idx="34">
                    <c:v>M 11</c:v>
                  </c:pt>
                  <c:pt idx="35">
                    <c:v>M 12</c:v>
                  </c:pt>
                  <c:pt idx="36">
                    <c:v>M 01</c:v>
                  </c:pt>
                  <c:pt idx="37">
                    <c:v>M 02</c:v>
                  </c:pt>
                  <c:pt idx="38">
                    <c:v>M 03</c:v>
                  </c:pt>
                  <c:pt idx="39">
                    <c:v>M 04</c:v>
                  </c:pt>
                  <c:pt idx="40">
                    <c:v>M 05</c:v>
                  </c:pt>
                  <c:pt idx="41">
                    <c:v>M 06</c:v>
                  </c:pt>
                  <c:pt idx="42">
                    <c:v>M 07</c:v>
                  </c:pt>
                  <c:pt idx="43">
                    <c:v>M 08</c:v>
                  </c:pt>
                  <c:pt idx="44">
                    <c:v>M 09</c:v>
                  </c:pt>
                  <c:pt idx="45">
                    <c:v>M 10</c:v>
                  </c:pt>
                  <c:pt idx="46">
                    <c:v>M 11</c:v>
                  </c:pt>
                  <c:pt idx="47">
                    <c:v>M 12</c:v>
                  </c:pt>
                  <c:pt idx="48">
                    <c:v>M 01</c:v>
                  </c:pt>
                  <c:pt idx="49">
                    <c:v>M 02</c:v>
                  </c:pt>
                  <c:pt idx="50">
                    <c:v>M 03</c:v>
                  </c:pt>
                  <c:pt idx="51">
                    <c:v>M 04</c:v>
                  </c:pt>
                  <c:pt idx="52">
                    <c:v>M 05</c:v>
                  </c:pt>
                  <c:pt idx="53">
                    <c:v>M 06</c:v>
                  </c:pt>
                  <c:pt idx="54">
                    <c:v>M 07</c:v>
                  </c:pt>
                  <c:pt idx="55">
                    <c:v>M 08</c:v>
                  </c:pt>
                  <c:pt idx="56">
                    <c:v>M 09</c:v>
                  </c:pt>
                  <c:pt idx="57">
                    <c:v>M 10</c:v>
                  </c:pt>
                  <c:pt idx="58">
                    <c:v>M 11</c:v>
                  </c:pt>
                  <c:pt idx="59">
                    <c:v>M 12</c:v>
                  </c:pt>
                  <c:pt idx="60">
                    <c:v>M 01</c:v>
                  </c:pt>
                  <c:pt idx="61">
                    <c:v>M 02</c:v>
                  </c:pt>
                  <c:pt idx="62">
                    <c:v>M 03</c:v>
                  </c:pt>
                  <c:pt idx="63">
                    <c:v>M 04</c:v>
                  </c:pt>
                  <c:pt idx="64">
                    <c:v>M 05</c:v>
                  </c:pt>
                  <c:pt idx="65">
                    <c:v>M 06</c:v>
                  </c:pt>
                  <c:pt idx="66">
                    <c:v>M 07</c:v>
                  </c:pt>
                  <c:pt idx="67">
                    <c:v>M 08</c:v>
                  </c:pt>
                  <c:pt idx="68">
                    <c:v>M 09</c:v>
                  </c:pt>
                  <c:pt idx="69">
                    <c:v>M 10</c:v>
                  </c:pt>
                  <c:pt idx="70">
                    <c:v>M 11</c:v>
                  </c:pt>
                  <c:pt idx="71">
                    <c:v>M 12</c:v>
                  </c:pt>
                  <c:pt idx="72">
                    <c:v>M 01</c:v>
                  </c:pt>
                  <c:pt idx="73">
                    <c:v>M 02</c:v>
                  </c:pt>
                  <c:pt idx="74">
                    <c:v>M 03</c:v>
                  </c:pt>
                  <c:pt idx="75">
                    <c:v>M 04</c:v>
                  </c:pt>
                  <c:pt idx="76">
                    <c:v>M 05</c:v>
                  </c:pt>
                  <c:pt idx="77">
                    <c:v>M 06</c:v>
                  </c:pt>
                  <c:pt idx="78">
                    <c:v>M 07</c:v>
                  </c:pt>
                  <c:pt idx="79">
                    <c:v>M 08</c:v>
                  </c:pt>
                  <c:pt idx="80">
                    <c:v>M 09</c:v>
                  </c:pt>
                  <c:pt idx="81">
                    <c:v>M 10</c:v>
                  </c:pt>
                  <c:pt idx="82">
                    <c:v>M 11</c:v>
                  </c:pt>
                  <c:pt idx="83">
                    <c:v>M 12</c:v>
                  </c:pt>
                  <c:pt idx="84">
                    <c:v>M 01</c:v>
                  </c:pt>
                  <c:pt idx="85">
                    <c:v>M 02</c:v>
                  </c:pt>
                  <c:pt idx="86">
                    <c:v>M 03</c:v>
                  </c:pt>
                  <c:pt idx="87">
                    <c:v>M 04</c:v>
                  </c:pt>
                  <c:pt idx="88">
                    <c:v>M 05</c:v>
                  </c:pt>
                  <c:pt idx="89">
                    <c:v>M 06</c:v>
                  </c:pt>
                  <c:pt idx="90">
                    <c:v>M 07</c:v>
                  </c:pt>
                  <c:pt idx="91">
                    <c:v>M 08</c:v>
                  </c:pt>
                  <c:pt idx="92">
                    <c:v>M 09</c:v>
                  </c:pt>
                  <c:pt idx="93">
                    <c:v>M 10</c:v>
                  </c:pt>
                  <c:pt idx="94">
                    <c:v>M 11</c:v>
                  </c:pt>
                  <c:pt idx="95">
                    <c:v>M 12</c:v>
                  </c:pt>
                  <c:pt idx="96">
                    <c:v>M 01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2022</c:v>
                  </c:pt>
                  <c:pt idx="84">
                    <c:v>2023</c:v>
                  </c:pt>
                  <c:pt idx="96">
                    <c:v>2024</c:v>
                  </c:pt>
                </c:lvl>
              </c:multiLvlStrCache>
            </c:multiLvlStrRef>
          </c:cat>
          <c:val>
            <c:numRef>
              <c:f>data!$E$7:$E$103</c:f>
              <c:numCache>
                <c:formatCode>0.0%</c:formatCode>
                <c:ptCount val="97"/>
                <c:pt idx="0">
                  <c:v>5.1780702410191642E-2</c:v>
                </c:pt>
                <c:pt idx="1">
                  <c:v>5.1683831550768111E-2</c:v>
                </c:pt>
                <c:pt idx="2">
                  <c:v>4.8820323752209814E-2</c:v>
                </c:pt>
                <c:pt idx="3">
                  <c:v>4.5380379892016244E-2</c:v>
                </c:pt>
                <c:pt idx="4">
                  <c:v>4.6512142848515771E-2</c:v>
                </c:pt>
                <c:pt idx="5">
                  <c:v>5.1581193524367228E-2</c:v>
                </c:pt>
                <c:pt idx="6">
                  <c:v>5.0861812239662359E-2</c:v>
                </c:pt>
                <c:pt idx="7">
                  <c:v>4.355692996719833E-2</c:v>
                </c:pt>
                <c:pt idx="8">
                  <c:v>4.9717757254173801E-2</c:v>
                </c:pt>
                <c:pt idx="9">
                  <c:v>4.5004037608371045E-2</c:v>
                </c:pt>
                <c:pt idx="10">
                  <c:v>4.2965503165001528E-2</c:v>
                </c:pt>
                <c:pt idx="11">
                  <c:v>4.3365980855188703E-2</c:v>
                </c:pt>
                <c:pt idx="12">
                  <c:v>4.2252645750189541E-2</c:v>
                </c:pt>
                <c:pt idx="13">
                  <c:v>4.1076311269603892E-2</c:v>
                </c:pt>
                <c:pt idx="14">
                  <c:v>4.4587903782140392E-2</c:v>
                </c:pt>
                <c:pt idx="15">
                  <c:v>4.4121264267748643E-2</c:v>
                </c:pt>
                <c:pt idx="16">
                  <c:v>3.6278022839193333E-2</c:v>
                </c:pt>
                <c:pt idx="17">
                  <c:v>3.6451470947495998E-2</c:v>
                </c:pt>
                <c:pt idx="18">
                  <c:v>3.5319026452581177E-2</c:v>
                </c:pt>
                <c:pt idx="19">
                  <c:v>3.2183474940801808E-2</c:v>
                </c:pt>
                <c:pt idx="20">
                  <c:v>3.4601785977205028E-2</c:v>
                </c:pt>
                <c:pt idx="21">
                  <c:v>3.2689261495585584E-2</c:v>
                </c:pt>
                <c:pt idx="22">
                  <c:v>2.9069029202178555E-2</c:v>
                </c:pt>
                <c:pt idx="23">
                  <c:v>2.8844334047941886E-2</c:v>
                </c:pt>
                <c:pt idx="24">
                  <c:v>3.4478119488029417E-2</c:v>
                </c:pt>
                <c:pt idx="25">
                  <c:v>2.7529759599587204E-2</c:v>
                </c:pt>
                <c:pt idx="26">
                  <c:v>2.5808052990615903E-2</c:v>
                </c:pt>
                <c:pt idx="27">
                  <c:v>3.0845549039592791E-2</c:v>
                </c:pt>
                <c:pt idx="28">
                  <c:v>2.8215935332094814E-2</c:v>
                </c:pt>
                <c:pt idx="29">
                  <c:v>2.8140586798409774E-2</c:v>
                </c:pt>
                <c:pt idx="30">
                  <c:v>2.6371576976410308E-2</c:v>
                </c:pt>
                <c:pt idx="31">
                  <c:v>3.2200310189148068E-2</c:v>
                </c:pt>
                <c:pt idx="32">
                  <c:v>2.7573827194561262E-2</c:v>
                </c:pt>
                <c:pt idx="33">
                  <c:v>2.6017123906258717E-2</c:v>
                </c:pt>
                <c:pt idx="34">
                  <c:v>2.6467729806875003E-2</c:v>
                </c:pt>
                <c:pt idx="35">
                  <c:v>2.8193617293040957E-2</c:v>
                </c:pt>
                <c:pt idx="36">
                  <c:v>2.4440932801429244E-2</c:v>
                </c:pt>
                <c:pt idx="37">
                  <c:v>1.8486083139470474E-2</c:v>
                </c:pt>
                <c:pt idx="38">
                  <c:v>2.3792707463372541E-2</c:v>
                </c:pt>
                <c:pt idx="39">
                  <c:v>2.5570723721103073E-2</c:v>
                </c:pt>
                <c:pt idx="40">
                  <c:v>2.5813250602121571E-2</c:v>
                </c:pt>
                <c:pt idx="41">
                  <c:v>2.2745274497037934E-2</c:v>
                </c:pt>
                <c:pt idx="42">
                  <c:v>2.5600509707605176E-2</c:v>
                </c:pt>
                <c:pt idx="43">
                  <c:v>2.6410318491312389E-2</c:v>
                </c:pt>
                <c:pt idx="44">
                  <c:v>2.5032847424898814E-2</c:v>
                </c:pt>
                <c:pt idx="45">
                  <c:v>2.6853559629636214E-2</c:v>
                </c:pt>
                <c:pt idx="46">
                  <c:v>2.2958304791274687E-2</c:v>
                </c:pt>
                <c:pt idx="47">
                  <c:v>2.3631327583929024E-2</c:v>
                </c:pt>
                <c:pt idx="48">
                  <c:v>2.1362151576887308E-2</c:v>
                </c:pt>
                <c:pt idx="49">
                  <c:v>1.894170436536962E-2</c:v>
                </c:pt>
                <c:pt idx="50">
                  <c:v>2.1175007825666885E-2</c:v>
                </c:pt>
                <c:pt idx="51">
                  <c:v>2.4675217417697425E-2</c:v>
                </c:pt>
                <c:pt idx="52">
                  <c:v>2.9641595149316458E-2</c:v>
                </c:pt>
                <c:pt idx="53">
                  <c:v>2.9286068323190993E-2</c:v>
                </c:pt>
                <c:pt idx="54">
                  <c:v>3.878905327537796E-2</c:v>
                </c:pt>
                <c:pt idx="55">
                  <c:v>2.8382879960158883E-2</c:v>
                </c:pt>
                <c:pt idx="56">
                  <c:v>3.4048226953332622E-2</c:v>
                </c:pt>
                <c:pt idx="57">
                  <c:v>4.2341336147628042E-2</c:v>
                </c:pt>
                <c:pt idx="58">
                  <c:v>3.7177544427307981E-2</c:v>
                </c:pt>
                <c:pt idx="59">
                  <c:v>3.7462452141452468E-2</c:v>
                </c:pt>
                <c:pt idx="60">
                  <c:v>4.378688057694153E-2</c:v>
                </c:pt>
                <c:pt idx="61">
                  <c:v>4.0771280816376043E-2</c:v>
                </c:pt>
                <c:pt idx="62">
                  <c:v>4.0280701195660712E-2</c:v>
                </c:pt>
                <c:pt idx="63">
                  <c:v>4.2489442533519856E-2</c:v>
                </c:pt>
                <c:pt idx="64">
                  <c:v>3.968137678864795E-2</c:v>
                </c:pt>
                <c:pt idx="65">
                  <c:v>3.4292003034101889E-2</c:v>
                </c:pt>
                <c:pt idx="66">
                  <c:v>3.1497478646601705E-2</c:v>
                </c:pt>
                <c:pt idx="67">
                  <c:v>3.5390726368154261E-2</c:v>
                </c:pt>
                <c:pt idx="68">
                  <c:v>3.1273186336537424E-2</c:v>
                </c:pt>
                <c:pt idx="69">
                  <c:v>2.9531279910888171E-2</c:v>
                </c:pt>
                <c:pt idx="70">
                  <c:v>2.6650673494464355E-2</c:v>
                </c:pt>
                <c:pt idx="71">
                  <c:v>2.5969184706136583E-2</c:v>
                </c:pt>
                <c:pt idx="72">
                  <c:v>2.9553636581823469E-2</c:v>
                </c:pt>
                <c:pt idx="73">
                  <c:v>3.3564331064491595E-2</c:v>
                </c:pt>
                <c:pt idx="74">
                  <c:v>2.6698665661884301E-2</c:v>
                </c:pt>
                <c:pt idx="75">
                  <c:v>3.1716781346904865E-2</c:v>
                </c:pt>
                <c:pt idx="76">
                  <c:v>3.298360173532152E-2</c:v>
                </c:pt>
                <c:pt idx="77">
                  <c:v>3.1797125577366123E-2</c:v>
                </c:pt>
                <c:pt idx="78">
                  <c:v>2.9939564619852321E-2</c:v>
                </c:pt>
                <c:pt idx="79">
                  <c:v>3.0707330287033131E-2</c:v>
                </c:pt>
                <c:pt idx="80">
                  <c:v>2.6105420647480341E-2</c:v>
                </c:pt>
                <c:pt idx="81">
                  <c:v>2.5773188739586662E-2</c:v>
                </c:pt>
                <c:pt idx="82">
                  <c:v>3.3163360177954952E-2</c:v>
                </c:pt>
                <c:pt idx="83">
                  <c:v>2.5215577484671334E-2</c:v>
                </c:pt>
                <c:pt idx="84">
                  <c:v>3.0634799822016001E-2</c:v>
                </c:pt>
                <c:pt idx="85">
                  <c:v>2.9287525759442511E-2</c:v>
                </c:pt>
                <c:pt idx="86">
                  <c:v>3.0958767796031926E-2</c:v>
                </c:pt>
                <c:pt idx="87">
                  <c:v>3.4570163231997027E-2</c:v>
                </c:pt>
                <c:pt idx="88">
                  <c:v>2.9557581474451644E-2</c:v>
                </c:pt>
                <c:pt idx="89">
                  <c:v>3.1314578653972351E-2</c:v>
                </c:pt>
                <c:pt idx="90">
                  <c:v>3.4631428561635737E-2</c:v>
                </c:pt>
                <c:pt idx="91">
                  <c:v>3.0489504480289895E-2</c:v>
                </c:pt>
                <c:pt idx="92">
                  <c:v>3.0677454018643011E-2</c:v>
                </c:pt>
                <c:pt idx="93">
                  <c:v>3.6002055064894997E-2</c:v>
                </c:pt>
                <c:pt idx="94">
                  <c:v>3.0791355903379104E-2</c:v>
                </c:pt>
                <c:pt idx="95">
                  <c:v>3.2682189557543061E-2</c:v>
                </c:pt>
                <c:pt idx="96">
                  <c:v>3.6400330463046353E-2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640-7B44-B189-3C34254793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28032"/>
        <c:axId val="134737920"/>
      </c:lineChart>
      <c:catAx>
        <c:axId val="5642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/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134737920"/>
        <c:crosses val="autoZero"/>
        <c:auto val="1"/>
        <c:lblAlgn val="ctr"/>
        <c:lblOffset val="300"/>
        <c:noMultiLvlLbl val="0"/>
      </c:catAx>
      <c:valAx>
        <c:axId val="1347379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6428032"/>
        <c:crosses val="autoZero"/>
        <c:crossBetween val="between"/>
      </c:valAx>
      <c:spPr>
        <a:ln>
          <a:solidFill>
            <a:schemeClr val="tx1">
              <a:shade val="95000"/>
              <a:satMod val="10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6.4939497947371957E-2"/>
          <c:y val="0.90297371596322973"/>
          <c:w val="0.59929707248132447"/>
          <c:h val="9.70262840367702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2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Vývoj počtu uchazečů o zaměstnání</a:t>
            </a:r>
          </a:p>
          <a:p>
            <a:pPr>
              <a:defRPr sz="3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2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 volných pracovních míst</a:t>
            </a:r>
          </a:p>
        </c:rich>
      </c:tx>
      <c:layout>
        <c:manualLayout>
          <c:xMode val="edge"/>
          <c:yMode val="edge"/>
          <c:x val="0.33900941794040451"/>
          <c:y val="1.03772670308103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72079040021507E-2"/>
          <c:y val="0.1226074537764086"/>
          <c:w val="0.91906547956015305"/>
          <c:h val="0.77154049454728524"/>
        </c:manualLayout>
      </c:layout>
      <c:lineChart>
        <c:grouping val="standard"/>
        <c:varyColors val="0"/>
        <c:ser>
          <c:idx val="1"/>
          <c:order val="1"/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List1!$1:$1</c:f>
              <c:numCache>
                <c:formatCode>General</c:formatCode>
                <c:ptCount val="16384"/>
                <c:pt idx="1">
                  <c:v>1991</c:v>
                </c:pt>
                <c:pt idx="13">
                  <c:v>1992</c:v>
                </c:pt>
                <c:pt idx="25">
                  <c:v>1993</c:v>
                </c:pt>
                <c:pt idx="37">
                  <c:v>1994</c:v>
                </c:pt>
                <c:pt idx="49">
                  <c:v>1995</c:v>
                </c:pt>
                <c:pt idx="61">
                  <c:v>1996</c:v>
                </c:pt>
                <c:pt idx="73">
                  <c:v>1997</c:v>
                </c:pt>
                <c:pt idx="85">
                  <c:v>1998</c:v>
                </c:pt>
                <c:pt idx="97">
                  <c:v>1999</c:v>
                </c:pt>
                <c:pt idx="109">
                  <c:v>2000</c:v>
                </c:pt>
                <c:pt idx="121">
                  <c:v>2001</c:v>
                </c:pt>
                <c:pt idx="133">
                  <c:v>2002</c:v>
                </c:pt>
                <c:pt idx="145">
                  <c:v>2003</c:v>
                </c:pt>
                <c:pt idx="157">
                  <c:v>2004</c:v>
                </c:pt>
                <c:pt idx="169">
                  <c:v>2005</c:v>
                </c:pt>
                <c:pt idx="181">
                  <c:v>2006</c:v>
                </c:pt>
                <c:pt idx="193">
                  <c:v>2007</c:v>
                </c:pt>
                <c:pt idx="205">
                  <c:v>2008</c:v>
                </c:pt>
                <c:pt idx="217">
                  <c:v>2009</c:v>
                </c:pt>
                <c:pt idx="229">
                  <c:v>2010</c:v>
                </c:pt>
                <c:pt idx="241">
                  <c:v>2011</c:v>
                </c:pt>
                <c:pt idx="253">
                  <c:v>2012</c:v>
                </c:pt>
                <c:pt idx="265">
                  <c:v>2013</c:v>
                </c:pt>
                <c:pt idx="278">
                  <c:v>2014</c:v>
                </c:pt>
                <c:pt idx="289">
                  <c:v>2015</c:v>
                </c:pt>
                <c:pt idx="301">
                  <c:v>2016</c:v>
                </c:pt>
                <c:pt idx="313">
                  <c:v>2017</c:v>
                </c:pt>
                <c:pt idx="325">
                  <c:v>2018</c:v>
                </c:pt>
                <c:pt idx="337">
                  <c:v>2019</c:v>
                </c:pt>
                <c:pt idx="349" formatCode="0">
                  <c:v>2020</c:v>
                </c:pt>
                <c:pt idx="361">
                  <c:v>2021</c:v>
                </c:pt>
                <c:pt idx="373">
                  <c:v>2022</c:v>
                </c:pt>
                <c:pt idx="385">
                  <c:v>2023</c:v>
                </c:pt>
                <c:pt idx="397">
                  <c:v>2024</c:v>
                </c:pt>
              </c:numCache>
            </c:numRef>
          </c:cat>
          <c:val>
            <c:numRef>
              <c:f>List1!$B$2:$OS$2</c:f>
              <c:numCache>
                <c:formatCode>General</c:formatCode>
                <c:ptCount val="408"/>
                <c:pt idx="0">
                  <c:v>58895</c:v>
                </c:pt>
                <c:pt idx="1">
                  <c:v>74753</c:v>
                </c:pt>
                <c:pt idx="2">
                  <c:v>89770</c:v>
                </c:pt>
                <c:pt idx="3">
                  <c:v>106725</c:v>
                </c:pt>
                <c:pt idx="4">
                  <c:v>118280</c:v>
                </c:pt>
                <c:pt idx="5">
                  <c:v>139351</c:v>
                </c:pt>
                <c:pt idx="6">
                  <c:v>165599</c:v>
                </c:pt>
                <c:pt idx="7">
                  <c:v>182805</c:v>
                </c:pt>
                <c:pt idx="8">
                  <c:v>202225</c:v>
                </c:pt>
                <c:pt idx="9">
                  <c:v>211318</c:v>
                </c:pt>
                <c:pt idx="10">
                  <c:v>217525</c:v>
                </c:pt>
                <c:pt idx="11">
                  <c:v>221749</c:v>
                </c:pt>
                <c:pt idx="12">
                  <c:v>231201</c:v>
                </c:pt>
                <c:pt idx="13">
                  <c:v>217554</c:v>
                </c:pt>
                <c:pt idx="14">
                  <c:v>195162</c:v>
                </c:pt>
                <c:pt idx="15">
                  <c:v>168922</c:v>
                </c:pt>
                <c:pt idx="16">
                  <c:v>149665</c:v>
                </c:pt>
                <c:pt idx="17">
                  <c:v>141718</c:v>
                </c:pt>
                <c:pt idx="18">
                  <c:v>140167</c:v>
                </c:pt>
                <c:pt idx="19">
                  <c:v>139253</c:v>
                </c:pt>
                <c:pt idx="20">
                  <c:v>136963</c:v>
                </c:pt>
                <c:pt idx="21">
                  <c:v>131258</c:v>
                </c:pt>
                <c:pt idx="22">
                  <c:v>128904</c:v>
                </c:pt>
                <c:pt idx="23">
                  <c:v>134788</c:v>
                </c:pt>
                <c:pt idx="24">
                  <c:v>158113</c:v>
                </c:pt>
                <c:pt idx="25">
                  <c:v>156176</c:v>
                </c:pt>
                <c:pt idx="26">
                  <c:v>151570</c:v>
                </c:pt>
                <c:pt idx="27">
                  <c:v>142639</c:v>
                </c:pt>
                <c:pt idx="28">
                  <c:v>136136</c:v>
                </c:pt>
                <c:pt idx="29">
                  <c:v>138581</c:v>
                </c:pt>
                <c:pt idx="30">
                  <c:v>148634</c:v>
                </c:pt>
                <c:pt idx="31">
                  <c:v>158612</c:v>
                </c:pt>
                <c:pt idx="32">
                  <c:v>166963</c:v>
                </c:pt>
                <c:pt idx="33">
                  <c:v>169383</c:v>
                </c:pt>
                <c:pt idx="34">
                  <c:v>175756</c:v>
                </c:pt>
                <c:pt idx="35">
                  <c:v>185216</c:v>
                </c:pt>
                <c:pt idx="36">
                  <c:v>198837</c:v>
                </c:pt>
                <c:pt idx="37">
                  <c:v>196569</c:v>
                </c:pt>
                <c:pt idx="38">
                  <c:v>184466</c:v>
                </c:pt>
                <c:pt idx="39">
                  <c:v>171851</c:v>
                </c:pt>
                <c:pt idx="40">
                  <c:v>162490</c:v>
                </c:pt>
                <c:pt idx="41">
                  <c:v>160098</c:v>
                </c:pt>
                <c:pt idx="42">
                  <c:v>165202</c:v>
                </c:pt>
                <c:pt idx="43">
                  <c:v>163794</c:v>
                </c:pt>
                <c:pt idx="44">
                  <c:v>163877</c:v>
                </c:pt>
                <c:pt idx="45">
                  <c:v>160537</c:v>
                </c:pt>
                <c:pt idx="46">
                  <c:v>161197</c:v>
                </c:pt>
                <c:pt idx="47">
                  <c:v>166480</c:v>
                </c:pt>
                <c:pt idx="48">
                  <c:v>177849</c:v>
                </c:pt>
                <c:pt idx="49">
                  <c:v>173678</c:v>
                </c:pt>
                <c:pt idx="50">
                  <c:v>161520</c:v>
                </c:pt>
                <c:pt idx="51">
                  <c:v>151019</c:v>
                </c:pt>
                <c:pt idx="52">
                  <c:v>143225</c:v>
                </c:pt>
                <c:pt idx="53">
                  <c:v>143984</c:v>
                </c:pt>
                <c:pt idx="54">
                  <c:v>152261</c:v>
                </c:pt>
                <c:pt idx="55">
                  <c:v>155324</c:v>
                </c:pt>
                <c:pt idx="56">
                  <c:v>154048</c:v>
                </c:pt>
                <c:pt idx="57">
                  <c:v>146140</c:v>
                </c:pt>
                <c:pt idx="58">
                  <c:v>148042</c:v>
                </c:pt>
                <c:pt idx="59">
                  <c:v>153041</c:v>
                </c:pt>
                <c:pt idx="60">
                  <c:v>164430</c:v>
                </c:pt>
                <c:pt idx="61">
                  <c:v>163982</c:v>
                </c:pt>
                <c:pt idx="62">
                  <c:v>159196</c:v>
                </c:pt>
                <c:pt idx="63">
                  <c:v>148727</c:v>
                </c:pt>
                <c:pt idx="64">
                  <c:v>141236</c:v>
                </c:pt>
                <c:pt idx="65">
                  <c:v>144065</c:v>
                </c:pt>
                <c:pt idx="66">
                  <c:v>158252</c:v>
                </c:pt>
                <c:pt idx="67">
                  <c:v>162970</c:v>
                </c:pt>
                <c:pt idx="68">
                  <c:v>169024</c:v>
                </c:pt>
                <c:pt idx="69">
                  <c:v>170471</c:v>
                </c:pt>
                <c:pt idx="70">
                  <c:v>175842</c:v>
                </c:pt>
                <c:pt idx="71">
                  <c:v>186339</c:v>
                </c:pt>
                <c:pt idx="72">
                  <c:v>205185</c:v>
                </c:pt>
                <c:pt idx="73">
                  <c:v>206658</c:v>
                </c:pt>
                <c:pt idx="74">
                  <c:v>199597</c:v>
                </c:pt>
                <c:pt idx="75">
                  <c:v>195023</c:v>
                </c:pt>
                <c:pt idx="76">
                  <c:v>193442</c:v>
                </c:pt>
                <c:pt idx="77">
                  <c:v>202562</c:v>
                </c:pt>
                <c:pt idx="78">
                  <c:v>222374</c:v>
                </c:pt>
                <c:pt idx="79">
                  <c:v>230301</c:v>
                </c:pt>
                <c:pt idx="80">
                  <c:v>247633</c:v>
                </c:pt>
                <c:pt idx="81">
                  <c:v>249519</c:v>
                </c:pt>
                <c:pt idx="82">
                  <c:v>254106</c:v>
                </c:pt>
                <c:pt idx="83">
                  <c:v>268902</c:v>
                </c:pt>
                <c:pt idx="84">
                  <c:v>287253</c:v>
                </c:pt>
                <c:pt idx="85">
                  <c:v>289222</c:v>
                </c:pt>
                <c:pt idx="86">
                  <c:v>284090</c:v>
                </c:pt>
                <c:pt idx="87">
                  <c:v>277640</c:v>
                </c:pt>
                <c:pt idx="88">
                  <c:v>275322</c:v>
                </c:pt>
                <c:pt idx="89">
                  <c:v>289537</c:v>
                </c:pt>
                <c:pt idx="90">
                  <c:v>313841</c:v>
                </c:pt>
                <c:pt idx="91">
                  <c:v>330024</c:v>
                </c:pt>
                <c:pt idx="92">
                  <c:v>350690</c:v>
                </c:pt>
                <c:pt idx="93">
                  <c:v>351800</c:v>
                </c:pt>
                <c:pt idx="94">
                  <c:v>362795</c:v>
                </c:pt>
                <c:pt idx="95">
                  <c:v>386918</c:v>
                </c:pt>
                <c:pt idx="96">
                  <c:v>416940</c:v>
                </c:pt>
                <c:pt idx="97">
                  <c:v>427994</c:v>
                </c:pt>
                <c:pt idx="98">
                  <c:v>433340</c:v>
                </c:pt>
                <c:pt idx="99">
                  <c:v>423884</c:v>
                </c:pt>
                <c:pt idx="100">
                  <c:v>421574</c:v>
                </c:pt>
                <c:pt idx="101">
                  <c:v>435005</c:v>
                </c:pt>
                <c:pt idx="102">
                  <c:v>456716</c:v>
                </c:pt>
                <c:pt idx="103">
                  <c:v>465454</c:v>
                </c:pt>
                <c:pt idx="104">
                  <c:v>469840</c:v>
                </c:pt>
                <c:pt idx="105">
                  <c:v>464064</c:v>
                </c:pt>
                <c:pt idx="106">
                  <c:v>465965</c:v>
                </c:pt>
                <c:pt idx="107">
                  <c:v>487623</c:v>
                </c:pt>
                <c:pt idx="108">
                  <c:v>508451</c:v>
                </c:pt>
                <c:pt idx="109">
                  <c:v>506111</c:v>
                </c:pt>
                <c:pt idx="110">
                  <c:v>493442</c:v>
                </c:pt>
                <c:pt idx="111">
                  <c:v>471200</c:v>
                </c:pt>
                <c:pt idx="112">
                  <c:v>453843</c:v>
                </c:pt>
                <c:pt idx="113">
                  <c:v>451396</c:v>
                </c:pt>
                <c:pt idx="114">
                  <c:v>469728</c:v>
                </c:pt>
                <c:pt idx="115">
                  <c:v>467264</c:v>
                </c:pt>
                <c:pt idx="116">
                  <c:v>458272</c:v>
                </c:pt>
                <c:pt idx="117">
                  <c:v>445174</c:v>
                </c:pt>
                <c:pt idx="118">
                  <c:v>442232</c:v>
                </c:pt>
                <c:pt idx="119">
                  <c:v>457369</c:v>
                </c:pt>
                <c:pt idx="120">
                  <c:v>474077</c:v>
                </c:pt>
                <c:pt idx="121">
                  <c:v>466120</c:v>
                </c:pt>
                <c:pt idx="122">
                  <c:v>451516</c:v>
                </c:pt>
                <c:pt idx="123">
                  <c:v>433325</c:v>
                </c:pt>
                <c:pt idx="124">
                  <c:v>420578</c:v>
                </c:pt>
                <c:pt idx="125">
                  <c:v>420267</c:v>
                </c:pt>
                <c:pt idx="126">
                  <c:v>439759</c:v>
                </c:pt>
                <c:pt idx="127">
                  <c:v>443637</c:v>
                </c:pt>
                <c:pt idx="128">
                  <c:v>440472</c:v>
                </c:pt>
                <c:pt idx="129">
                  <c:v>437299</c:v>
                </c:pt>
                <c:pt idx="130">
                  <c:v>439164</c:v>
                </c:pt>
                <c:pt idx="131">
                  <c:v>461923</c:v>
                </c:pt>
                <c:pt idx="132">
                  <c:v>488970</c:v>
                </c:pt>
                <c:pt idx="133">
                  <c:v>485219</c:v>
                </c:pt>
                <c:pt idx="134">
                  <c:v>471673</c:v>
                </c:pt>
                <c:pt idx="135">
                  <c:v>456435</c:v>
                </c:pt>
                <c:pt idx="136">
                  <c:v>447877</c:v>
                </c:pt>
                <c:pt idx="137">
                  <c:v>454303</c:v>
                </c:pt>
                <c:pt idx="138">
                  <c:v>479241</c:v>
                </c:pt>
                <c:pt idx="139">
                  <c:v>488309</c:v>
                </c:pt>
                <c:pt idx="140">
                  <c:v>492903</c:v>
                </c:pt>
                <c:pt idx="141">
                  <c:v>486681</c:v>
                </c:pt>
                <c:pt idx="142">
                  <c:v>489797</c:v>
                </c:pt>
                <c:pt idx="143">
                  <c:v>514435</c:v>
                </c:pt>
                <c:pt idx="144">
                  <c:v>539002</c:v>
                </c:pt>
                <c:pt idx="145">
                  <c:v>538099</c:v>
                </c:pt>
                <c:pt idx="146">
                  <c:v>528195</c:v>
                </c:pt>
                <c:pt idx="147">
                  <c:v>509360</c:v>
                </c:pt>
                <c:pt idx="148">
                  <c:v>496778</c:v>
                </c:pt>
                <c:pt idx="149">
                  <c:v>500996</c:v>
                </c:pt>
                <c:pt idx="150">
                  <c:v>520366</c:v>
                </c:pt>
                <c:pt idx="151">
                  <c:v>524980</c:v>
                </c:pt>
                <c:pt idx="152">
                  <c:v>529407</c:v>
                </c:pt>
                <c:pt idx="153">
                  <c:v>522355</c:v>
                </c:pt>
                <c:pt idx="154">
                  <c:v>521035</c:v>
                </c:pt>
                <c:pt idx="155">
                  <c:v>542420</c:v>
                </c:pt>
                <c:pt idx="156">
                  <c:v>569474</c:v>
                </c:pt>
                <c:pt idx="157">
                  <c:v>570787</c:v>
                </c:pt>
                <c:pt idx="158">
                  <c:v>559822</c:v>
                </c:pt>
                <c:pt idx="159">
                  <c:v>535091</c:v>
                </c:pt>
                <c:pt idx="160">
                  <c:v>520442</c:v>
                </c:pt>
                <c:pt idx="161">
                  <c:v>517526</c:v>
                </c:pt>
                <c:pt idx="162">
                  <c:v>532128</c:v>
                </c:pt>
                <c:pt idx="163">
                  <c:v>536012</c:v>
                </c:pt>
                <c:pt idx="164">
                  <c:v>530239</c:v>
                </c:pt>
                <c:pt idx="165">
                  <c:v>517812</c:v>
                </c:pt>
                <c:pt idx="166">
                  <c:v>517726</c:v>
                </c:pt>
                <c:pt idx="167">
                  <c:v>541675</c:v>
                </c:pt>
                <c:pt idx="168">
                  <c:v>561662</c:v>
                </c:pt>
                <c:pt idx="169">
                  <c:v>555046</c:v>
                </c:pt>
                <c:pt idx="170">
                  <c:v>540456</c:v>
                </c:pt>
                <c:pt idx="171">
                  <c:v>512557</c:v>
                </c:pt>
                <c:pt idx="172">
                  <c:v>494576</c:v>
                </c:pt>
                <c:pt idx="173">
                  <c:v>489744</c:v>
                </c:pt>
                <c:pt idx="174">
                  <c:v>500325</c:v>
                </c:pt>
                <c:pt idx="175">
                  <c:v>505254</c:v>
                </c:pt>
                <c:pt idx="176">
                  <c:v>503396</c:v>
                </c:pt>
                <c:pt idx="177">
                  <c:v>491878</c:v>
                </c:pt>
                <c:pt idx="178">
                  <c:v>490779</c:v>
                </c:pt>
                <c:pt idx="179">
                  <c:v>510416</c:v>
                </c:pt>
                <c:pt idx="180">
                  <c:v>531235</c:v>
                </c:pt>
                <c:pt idx="181">
                  <c:v>528154</c:v>
                </c:pt>
                <c:pt idx="182">
                  <c:v>514759</c:v>
                </c:pt>
                <c:pt idx="183">
                  <c:v>486163</c:v>
                </c:pt>
                <c:pt idx="184">
                  <c:v>463042</c:v>
                </c:pt>
                <c:pt idx="185">
                  <c:v>451106</c:v>
                </c:pt>
                <c:pt idx="186">
                  <c:v>458270</c:v>
                </c:pt>
                <c:pt idx="187">
                  <c:v>458729</c:v>
                </c:pt>
                <c:pt idx="188">
                  <c:v>454182</c:v>
                </c:pt>
                <c:pt idx="189">
                  <c:v>439788</c:v>
                </c:pt>
                <c:pt idx="190">
                  <c:v>432573</c:v>
                </c:pt>
                <c:pt idx="191">
                  <c:v>448545</c:v>
                </c:pt>
                <c:pt idx="192">
                  <c:v>465458</c:v>
                </c:pt>
                <c:pt idx="193">
                  <c:v>454737</c:v>
                </c:pt>
                <c:pt idx="194">
                  <c:v>430474</c:v>
                </c:pt>
                <c:pt idx="195">
                  <c:v>402932</c:v>
                </c:pt>
                <c:pt idx="196">
                  <c:v>382599</c:v>
                </c:pt>
                <c:pt idx="197">
                  <c:v>370791</c:v>
                </c:pt>
                <c:pt idx="198">
                  <c:v>376608</c:v>
                </c:pt>
                <c:pt idx="199">
                  <c:v>372759</c:v>
                </c:pt>
                <c:pt idx="200">
                  <c:v>364978</c:v>
                </c:pt>
                <c:pt idx="201">
                  <c:v>348842</c:v>
                </c:pt>
                <c:pt idx="202">
                  <c:v>341438</c:v>
                </c:pt>
                <c:pt idx="203">
                  <c:v>354878</c:v>
                </c:pt>
                <c:pt idx="204">
                  <c:v>364544</c:v>
                </c:pt>
                <c:pt idx="205">
                  <c:v>355033</c:v>
                </c:pt>
                <c:pt idx="206">
                  <c:v>336297</c:v>
                </c:pt>
                <c:pt idx="207">
                  <c:v>316118</c:v>
                </c:pt>
                <c:pt idx="208">
                  <c:v>302507</c:v>
                </c:pt>
                <c:pt idx="209">
                  <c:v>297880</c:v>
                </c:pt>
                <c:pt idx="210">
                  <c:v>310058</c:v>
                </c:pt>
                <c:pt idx="211">
                  <c:v>312333</c:v>
                </c:pt>
                <c:pt idx="212">
                  <c:v>314558</c:v>
                </c:pt>
                <c:pt idx="213">
                  <c:v>311705</c:v>
                </c:pt>
                <c:pt idx="214">
                  <c:v>320299</c:v>
                </c:pt>
                <c:pt idx="215">
                  <c:v>352250</c:v>
                </c:pt>
                <c:pt idx="216">
                  <c:v>398061</c:v>
                </c:pt>
                <c:pt idx="217">
                  <c:v>428848</c:v>
                </c:pt>
                <c:pt idx="218">
                  <c:v>448912</c:v>
                </c:pt>
                <c:pt idx="219">
                  <c:v>456726</c:v>
                </c:pt>
                <c:pt idx="220">
                  <c:v>457561</c:v>
                </c:pt>
                <c:pt idx="221">
                  <c:v>463555</c:v>
                </c:pt>
                <c:pt idx="222">
                  <c:v>485319</c:v>
                </c:pt>
                <c:pt idx="223">
                  <c:v>493751</c:v>
                </c:pt>
                <c:pt idx="224">
                  <c:v>500812</c:v>
                </c:pt>
                <c:pt idx="225">
                  <c:v>498760</c:v>
                </c:pt>
                <c:pt idx="226">
                  <c:v>508909</c:v>
                </c:pt>
                <c:pt idx="227">
                  <c:v>539136</c:v>
                </c:pt>
                <c:pt idx="228">
                  <c:v>574226</c:v>
                </c:pt>
                <c:pt idx="229">
                  <c:v>583135</c:v>
                </c:pt>
                <c:pt idx="230">
                  <c:v>572824</c:v>
                </c:pt>
                <c:pt idx="231">
                  <c:v>540128</c:v>
                </c:pt>
                <c:pt idx="232">
                  <c:v>514779</c:v>
                </c:pt>
                <c:pt idx="233">
                  <c:v>500500</c:v>
                </c:pt>
                <c:pt idx="234">
                  <c:v>505284</c:v>
                </c:pt>
                <c:pt idx="235">
                  <c:v>501494</c:v>
                </c:pt>
                <c:pt idx="236">
                  <c:v>500481</c:v>
                </c:pt>
                <c:pt idx="237">
                  <c:v>495161</c:v>
                </c:pt>
                <c:pt idx="238">
                  <c:v>506640</c:v>
                </c:pt>
                <c:pt idx="239">
                  <c:v>561551</c:v>
                </c:pt>
                <c:pt idx="240">
                  <c:v>571863</c:v>
                </c:pt>
                <c:pt idx="241">
                  <c:v>566896</c:v>
                </c:pt>
                <c:pt idx="242">
                  <c:v>547762</c:v>
                </c:pt>
                <c:pt idx="243">
                  <c:v>513842</c:v>
                </c:pt>
                <c:pt idx="244">
                  <c:v>489956</c:v>
                </c:pt>
                <c:pt idx="245">
                  <c:v>478775</c:v>
                </c:pt>
                <c:pt idx="246">
                  <c:v>485584</c:v>
                </c:pt>
                <c:pt idx="247">
                  <c:v>481535</c:v>
                </c:pt>
                <c:pt idx="248">
                  <c:v>475115</c:v>
                </c:pt>
                <c:pt idx="249">
                  <c:v>470618</c:v>
                </c:pt>
                <c:pt idx="250">
                  <c:v>476404</c:v>
                </c:pt>
                <c:pt idx="251">
                  <c:v>508451</c:v>
                </c:pt>
                <c:pt idx="252">
                  <c:v>534089</c:v>
                </c:pt>
                <c:pt idx="253">
                  <c:v>541685</c:v>
                </c:pt>
                <c:pt idx="254">
                  <c:v>525180</c:v>
                </c:pt>
                <c:pt idx="255">
                  <c:v>497322</c:v>
                </c:pt>
                <c:pt idx="256">
                  <c:v>482099</c:v>
                </c:pt>
                <c:pt idx="257">
                  <c:v>474586</c:v>
                </c:pt>
                <c:pt idx="258">
                  <c:v>485597</c:v>
                </c:pt>
                <c:pt idx="259">
                  <c:v>486693</c:v>
                </c:pt>
                <c:pt idx="260">
                  <c:v>493185</c:v>
                </c:pt>
                <c:pt idx="261">
                  <c:v>496762</c:v>
                </c:pt>
                <c:pt idx="262">
                  <c:v>508498</c:v>
                </c:pt>
                <c:pt idx="263">
                  <c:v>545311</c:v>
                </c:pt>
                <c:pt idx="264" formatCode="#,##0">
                  <c:v>585809</c:v>
                </c:pt>
                <c:pt idx="265" formatCode="#,##0">
                  <c:v>593683</c:v>
                </c:pt>
                <c:pt idx="266" formatCode="#,##0">
                  <c:v>587768</c:v>
                </c:pt>
                <c:pt idx="267" formatCode="#,##0">
                  <c:v>565228</c:v>
                </c:pt>
                <c:pt idx="268" formatCode="#,##0">
                  <c:v>547463</c:v>
                </c:pt>
                <c:pt idx="269" formatCode="#,##0">
                  <c:v>540473</c:v>
                </c:pt>
                <c:pt idx="270" formatCode="#,##0">
                  <c:v>551096</c:v>
                </c:pt>
                <c:pt idx="271" formatCode="#,##0">
                  <c:v>551731</c:v>
                </c:pt>
                <c:pt idx="272" formatCode="#,##0">
                  <c:v>557058</c:v>
                </c:pt>
                <c:pt idx="273" formatCode="#,##0">
                  <c:v>556681</c:v>
                </c:pt>
                <c:pt idx="274">
                  <c:v>565313</c:v>
                </c:pt>
                <c:pt idx="275">
                  <c:v>596833</c:v>
                </c:pt>
                <c:pt idx="276">
                  <c:v>629274</c:v>
                </c:pt>
                <c:pt idx="277">
                  <c:v>625390</c:v>
                </c:pt>
                <c:pt idx="278">
                  <c:v>608315</c:v>
                </c:pt>
                <c:pt idx="279">
                  <c:v>574908</c:v>
                </c:pt>
                <c:pt idx="280" formatCode="#,##0">
                  <c:v>549973</c:v>
                </c:pt>
                <c:pt idx="281" formatCode="#,##0">
                  <c:v>537179</c:v>
                </c:pt>
                <c:pt idx="282">
                  <c:v>541364</c:v>
                </c:pt>
                <c:pt idx="283">
                  <c:v>535225</c:v>
                </c:pt>
                <c:pt idx="284">
                  <c:v>529098</c:v>
                </c:pt>
                <c:pt idx="285">
                  <c:v>519638</c:v>
                </c:pt>
                <c:pt idx="286">
                  <c:v>517508</c:v>
                </c:pt>
                <c:pt idx="287">
                  <c:v>541914</c:v>
                </c:pt>
                <c:pt idx="288">
                  <c:v>556191</c:v>
                </c:pt>
                <c:pt idx="289" formatCode="#,##0">
                  <c:v>548117</c:v>
                </c:pt>
                <c:pt idx="290">
                  <c:v>525315</c:v>
                </c:pt>
                <c:pt idx="291">
                  <c:v>491585</c:v>
                </c:pt>
                <c:pt idx="292">
                  <c:v>465689</c:v>
                </c:pt>
                <c:pt idx="293">
                  <c:v>451395</c:v>
                </c:pt>
                <c:pt idx="294">
                  <c:v>456341</c:v>
                </c:pt>
                <c:pt idx="295">
                  <c:v>450666</c:v>
                </c:pt>
                <c:pt idx="296" formatCode="#,##0">
                  <c:v>441892</c:v>
                </c:pt>
                <c:pt idx="297" formatCode="#,##0">
                  <c:v>430432</c:v>
                </c:pt>
                <c:pt idx="298" formatCode="#,##0">
                  <c:v>431364</c:v>
                </c:pt>
                <c:pt idx="299" formatCode="#,##0">
                  <c:v>453118</c:v>
                </c:pt>
                <c:pt idx="300" formatCode="#,##0">
                  <c:v>467403</c:v>
                </c:pt>
                <c:pt idx="301">
                  <c:v>461254</c:v>
                </c:pt>
                <c:pt idx="302">
                  <c:v>443109</c:v>
                </c:pt>
                <c:pt idx="303">
                  <c:v>414960</c:v>
                </c:pt>
                <c:pt idx="304">
                  <c:v>394789</c:v>
                </c:pt>
                <c:pt idx="305">
                  <c:v>384328</c:v>
                </c:pt>
                <c:pt idx="306">
                  <c:v>392667</c:v>
                </c:pt>
                <c:pt idx="307">
                  <c:v>388474</c:v>
                </c:pt>
                <c:pt idx="308">
                  <c:v>378258</c:v>
                </c:pt>
                <c:pt idx="309">
                  <c:v>366244</c:v>
                </c:pt>
                <c:pt idx="310">
                  <c:v>362755</c:v>
                </c:pt>
                <c:pt idx="311">
                  <c:v>381373</c:v>
                </c:pt>
                <c:pt idx="312" formatCode="#,##0">
                  <c:v>389416</c:v>
                </c:pt>
                <c:pt idx="313">
                  <c:v>380208</c:v>
                </c:pt>
                <c:pt idx="314">
                  <c:v>356112</c:v>
                </c:pt>
                <c:pt idx="315">
                  <c:v>327199</c:v>
                </c:pt>
                <c:pt idx="316">
                  <c:v>308521</c:v>
                </c:pt>
                <c:pt idx="317">
                  <c:v>297439</c:v>
                </c:pt>
                <c:pt idx="318">
                  <c:v>303074</c:v>
                </c:pt>
                <c:pt idx="319">
                  <c:v>296826</c:v>
                </c:pt>
                <c:pt idx="320">
                  <c:v>284915</c:v>
                </c:pt>
                <c:pt idx="321">
                  <c:v>271173</c:v>
                </c:pt>
                <c:pt idx="322">
                  <c:v>265500</c:v>
                </c:pt>
                <c:pt idx="323">
                  <c:v>280620</c:v>
                </c:pt>
                <c:pt idx="324" formatCode="#,##0">
                  <c:v>289228</c:v>
                </c:pt>
                <c:pt idx="325">
                  <c:v>280899</c:v>
                </c:pt>
                <c:pt idx="326" formatCode="#,##0">
                  <c:v>263608</c:v>
                </c:pt>
                <c:pt idx="327">
                  <c:v>242798</c:v>
                </c:pt>
                <c:pt idx="328">
                  <c:v>229632</c:v>
                </c:pt>
                <c:pt idx="329">
                  <c:v>223786</c:v>
                </c:pt>
                <c:pt idx="330">
                  <c:v>231565</c:v>
                </c:pt>
                <c:pt idx="331">
                  <c:v>230499</c:v>
                </c:pt>
                <c:pt idx="332">
                  <c:v>224331</c:v>
                </c:pt>
                <c:pt idx="333">
                  <c:v>215622</c:v>
                </c:pt>
                <c:pt idx="334">
                  <c:v>215010</c:v>
                </c:pt>
                <c:pt idx="335">
                  <c:v>231534</c:v>
                </c:pt>
                <c:pt idx="336">
                  <c:v>245057</c:v>
                </c:pt>
                <c:pt idx="337">
                  <c:v>241417</c:v>
                </c:pt>
                <c:pt idx="338">
                  <c:v>227053</c:v>
                </c:pt>
                <c:pt idx="339">
                  <c:v>209828</c:v>
                </c:pt>
                <c:pt idx="340">
                  <c:v>200675</c:v>
                </c:pt>
                <c:pt idx="341">
                  <c:v>195723</c:v>
                </c:pt>
                <c:pt idx="342">
                  <c:v>205120</c:v>
                </c:pt>
                <c:pt idx="343">
                  <c:v>204789</c:v>
                </c:pt>
                <c:pt idx="344">
                  <c:v>201907</c:v>
                </c:pt>
                <c:pt idx="345">
                  <c:v>196518</c:v>
                </c:pt>
                <c:pt idx="346">
                  <c:v>197289</c:v>
                </c:pt>
                <c:pt idx="347">
                  <c:v>215532</c:v>
                </c:pt>
                <c:pt idx="348">
                  <c:v>230022</c:v>
                </c:pt>
                <c:pt idx="349">
                  <c:v>227369</c:v>
                </c:pt>
                <c:pt idx="350">
                  <c:v>225678</c:v>
                </c:pt>
                <c:pt idx="351">
                  <c:v>254040</c:v>
                </c:pt>
                <c:pt idx="352">
                  <c:v>266144</c:v>
                </c:pt>
                <c:pt idx="353">
                  <c:v>269637</c:v>
                </c:pt>
                <c:pt idx="354">
                  <c:v>279673</c:v>
                </c:pt>
                <c:pt idx="355">
                  <c:v>279078</c:v>
                </c:pt>
                <c:pt idx="356">
                  <c:v>277015</c:v>
                </c:pt>
                <c:pt idx="357">
                  <c:v>271685</c:v>
                </c:pt>
                <c:pt idx="358">
                  <c:v>274526</c:v>
                </c:pt>
                <c:pt idx="359">
                  <c:v>291977</c:v>
                </c:pt>
                <c:pt idx="360">
                  <c:v>308859</c:v>
                </c:pt>
                <c:pt idx="361">
                  <c:v>311463</c:v>
                </c:pt>
                <c:pt idx="362">
                  <c:v>306616</c:v>
                </c:pt>
                <c:pt idx="363">
                  <c:v>297876</c:v>
                </c:pt>
                <c:pt idx="364">
                  <c:v>285822</c:v>
                </c:pt>
                <c:pt idx="365">
                  <c:v>273302</c:v>
                </c:pt>
                <c:pt idx="366">
                  <c:v>272178</c:v>
                </c:pt>
                <c:pt idx="367">
                  <c:v>267889</c:v>
                </c:pt>
                <c:pt idx="368">
                  <c:v>262142</c:v>
                </c:pt>
                <c:pt idx="369">
                  <c:v>251689</c:v>
                </c:pt>
                <c:pt idx="370">
                  <c:v>245549</c:v>
                </c:pt>
                <c:pt idx="371">
                  <c:v>258173</c:v>
                </c:pt>
                <c:pt idx="372">
                  <c:v>267076</c:v>
                </c:pt>
                <c:pt idx="373">
                  <c:v>263433</c:v>
                </c:pt>
                <c:pt idx="374">
                  <c:v>252873</c:v>
                </c:pt>
                <c:pt idx="375">
                  <c:v>243658</c:v>
                </c:pt>
                <c:pt idx="376">
                  <c:v>235468</c:v>
                </c:pt>
                <c:pt idx="377">
                  <c:v>231309</c:v>
                </c:pt>
                <c:pt idx="378">
                  <c:v>240706</c:v>
                </c:pt>
                <c:pt idx="379">
                  <c:v>251753</c:v>
                </c:pt>
                <c:pt idx="380">
                  <c:v>256380</c:v>
                </c:pt>
                <c:pt idx="381">
                  <c:v>255792</c:v>
                </c:pt>
                <c:pt idx="382">
                  <c:v>257187</c:v>
                </c:pt>
                <c:pt idx="383">
                  <c:v>271803</c:v>
                </c:pt>
                <c:pt idx="384">
                  <c:v>283059</c:v>
                </c:pt>
                <c:pt idx="385">
                  <c:v>282508</c:v>
                </c:pt>
                <c:pt idx="386">
                  <c:v>273478</c:v>
                </c:pt>
                <c:pt idx="387">
                  <c:v>261683</c:v>
                </c:pt>
                <c:pt idx="388">
                  <c:v>253893</c:v>
                </c:pt>
                <c:pt idx="389">
                  <c:v>249792</c:v>
                </c:pt>
                <c:pt idx="390">
                  <c:v>258933</c:v>
                </c:pt>
                <c:pt idx="391">
                  <c:v>260803</c:v>
                </c:pt>
                <c:pt idx="392">
                  <c:v>263020</c:v>
                </c:pt>
                <c:pt idx="393">
                  <c:v>260641.00000000003</c:v>
                </c:pt>
                <c:pt idx="394">
                  <c:v>263226</c:v>
                </c:pt>
                <c:pt idx="395">
                  <c:v>279227</c:v>
                </c:pt>
                <c:pt idx="396">
                  <c:v>295546</c:v>
                </c:pt>
                <c:pt idx="397">
                  <c:v>296107</c:v>
                </c:pt>
                <c:pt idx="398">
                  <c:v>288623</c:v>
                </c:pt>
                <c:pt idx="399">
                  <c:v>280078</c:v>
                </c:pt>
                <c:pt idx="400">
                  <c:v>274322</c:v>
                </c:pt>
                <c:pt idx="401">
                  <c:v>272684</c:v>
                </c:pt>
                <c:pt idx="402">
                  <c:v>283011</c:v>
                </c:pt>
                <c:pt idx="403">
                  <c:v>286320</c:v>
                </c:pt>
                <c:pt idx="404">
                  <c:v>290905</c:v>
                </c:pt>
                <c:pt idx="405">
                  <c:v>289003</c:v>
                </c:pt>
                <c:pt idx="406">
                  <c:v>290425</c:v>
                </c:pt>
                <c:pt idx="407">
                  <c:v>306478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0C-FD4C-B185-5547F9D1B7E1}"/>
            </c:ext>
          </c:extLst>
        </c:ser>
        <c:ser>
          <c:idx val="2"/>
          <c:order val="2"/>
          <c:spPr>
            <a:ln>
              <a:solidFill>
                <a:srgbClr val="F618F6"/>
              </a:solidFill>
            </a:ln>
          </c:spPr>
          <c:marker>
            <c:symbol val="none"/>
          </c:marker>
          <c:cat>
            <c:numRef>
              <c:f>List1!$1:$1</c:f>
              <c:numCache>
                <c:formatCode>General</c:formatCode>
                <c:ptCount val="16384"/>
                <c:pt idx="1">
                  <c:v>1991</c:v>
                </c:pt>
                <c:pt idx="13">
                  <c:v>1992</c:v>
                </c:pt>
                <c:pt idx="25">
                  <c:v>1993</c:v>
                </c:pt>
                <c:pt idx="37">
                  <c:v>1994</c:v>
                </c:pt>
                <c:pt idx="49">
                  <c:v>1995</c:v>
                </c:pt>
                <c:pt idx="61">
                  <c:v>1996</c:v>
                </c:pt>
                <c:pt idx="73">
                  <c:v>1997</c:v>
                </c:pt>
                <c:pt idx="85">
                  <c:v>1998</c:v>
                </c:pt>
                <c:pt idx="97">
                  <c:v>1999</c:v>
                </c:pt>
                <c:pt idx="109">
                  <c:v>2000</c:v>
                </c:pt>
                <c:pt idx="121">
                  <c:v>2001</c:v>
                </c:pt>
                <c:pt idx="133">
                  <c:v>2002</c:v>
                </c:pt>
                <c:pt idx="145">
                  <c:v>2003</c:v>
                </c:pt>
                <c:pt idx="157">
                  <c:v>2004</c:v>
                </c:pt>
                <c:pt idx="169">
                  <c:v>2005</c:v>
                </c:pt>
                <c:pt idx="181">
                  <c:v>2006</c:v>
                </c:pt>
                <c:pt idx="193">
                  <c:v>2007</c:v>
                </c:pt>
                <c:pt idx="205">
                  <c:v>2008</c:v>
                </c:pt>
                <c:pt idx="217">
                  <c:v>2009</c:v>
                </c:pt>
                <c:pt idx="229">
                  <c:v>2010</c:v>
                </c:pt>
                <c:pt idx="241">
                  <c:v>2011</c:v>
                </c:pt>
                <c:pt idx="253">
                  <c:v>2012</c:v>
                </c:pt>
                <c:pt idx="265">
                  <c:v>2013</c:v>
                </c:pt>
                <c:pt idx="278">
                  <c:v>2014</c:v>
                </c:pt>
                <c:pt idx="289">
                  <c:v>2015</c:v>
                </c:pt>
                <c:pt idx="301">
                  <c:v>2016</c:v>
                </c:pt>
                <c:pt idx="313">
                  <c:v>2017</c:v>
                </c:pt>
                <c:pt idx="325">
                  <c:v>2018</c:v>
                </c:pt>
                <c:pt idx="337">
                  <c:v>2019</c:v>
                </c:pt>
                <c:pt idx="349" formatCode="0">
                  <c:v>2020</c:v>
                </c:pt>
                <c:pt idx="361">
                  <c:v>2021</c:v>
                </c:pt>
                <c:pt idx="373">
                  <c:v>2022</c:v>
                </c:pt>
                <c:pt idx="385">
                  <c:v>2023</c:v>
                </c:pt>
                <c:pt idx="397">
                  <c:v>2024</c:v>
                </c:pt>
              </c:numCache>
            </c:numRef>
          </c:cat>
          <c:val>
            <c:numRef>
              <c:f>List1!$B$3:$OS$3</c:f>
              <c:numCache>
                <c:formatCode>0</c:formatCode>
                <c:ptCount val="408"/>
                <c:pt idx="0">
                  <c:v>48657</c:v>
                </c:pt>
                <c:pt idx="1">
                  <c:v>37978</c:v>
                </c:pt>
                <c:pt idx="2">
                  <c:v>37305</c:v>
                </c:pt>
                <c:pt idx="3">
                  <c:v>36280</c:v>
                </c:pt>
                <c:pt idx="4">
                  <c:v>37129</c:v>
                </c:pt>
                <c:pt idx="5">
                  <c:v>35176</c:v>
                </c:pt>
                <c:pt idx="6">
                  <c:v>37942</c:v>
                </c:pt>
                <c:pt idx="7">
                  <c:v>42153</c:v>
                </c:pt>
                <c:pt idx="8">
                  <c:v>43913</c:v>
                </c:pt>
                <c:pt idx="9">
                  <c:v>44733</c:v>
                </c:pt>
                <c:pt idx="10">
                  <c:v>45517</c:v>
                </c:pt>
                <c:pt idx="11">
                  <c:v>48402</c:v>
                </c:pt>
                <c:pt idx="12">
                  <c:v>52579</c:v>
                </c:pt>
                <c:pt idx="13">
                  <c:v>59838</c:v>
                </c:pt>
                <c:pt idx="14">
                  <c:v>65731</c:v>
                </c:pt>
                <c:pt idx="15">
                  <c:v>71996</c:v>
                </c:pt>
                <c:pt idx="16">
                  <c:v>78306</c:v>
                </c:pt>
                <c:pt idx="17">
                  <c:v>84966</c:v>
                </c:pt>
                <c:pt idx="18">
                  <c:v>88878</c:v>
                </c:pt>
                <c:pt idx="19">
                  <c:v>93656</c:v>
                </c:pt>
                <c:pt idx="20">
                  <c:v>88806</c:v>
                </c:pt>
                <c:pt idx="21">
                  <c:v>84907</c:v>
                </c:pt>
                <c:pt idx="22">
                  <c:v>81338</c:v>
                </c:pt>
                <c:pt idx="23">
                  <c:v>79422</c:v>
                </c:pt>
                <c:pt idx="24">
                  <c:v>74594</c:v>
                </c:pt>
                <c:pt idx="25">
                  <c:v>72402</c:v>
                </c:pt>
                <c:pt idx="26">
                  <c:v>73098</c:v>
                </c:pt>
                <c:pt idx="27">
                  <c:v>71949</c:v>
                </c:pt>
                <c:pt idx="28">
                  <c:v>74441</c:v>
                </c:pt>
                <c:pt idx="29">
                  <c:v>74048</c:v>
                </c:pt>
                <c:pt idx="30">
                  <c:v>72309</c:v>
                </c:pt>
                <c:pt idx="31">
                  <c:v>71920</c:v>
                </c:pt>
                <c:pt idx="32">
                  <c:v>65821</c:v>
                </c:pt>
                <c:pt idx="33">
                  <c:v>60513</c:v>
                </c:pt>
                <c:pt idx="34">
                  <c:v>55067</c:v>
                </c:pt>
                <c:pt idx="35">
                  <c:v>53938</c:v>
                </c:pt>
                <c:pt idx="36">
                  <c:v>56366</c:v>
                </c:pt>
                <c:pt idx="37">
                  <c:v>60737</c:v>
                </c:pt>
                <c:pt idx="38">
                  <c:v>66310</c:v>
                </c:pt>
                <c:pt idx="39">
                  <c:v>69678</c:v>
                </c:pt>
                <c:pt idx="40">
                  <c:v>74128</c:v>
                </c:pt>
                <c:pt idx="41">
                  <c:v>78485</c:v>
                </c:pt>
                <c:pt idx="42">
                  <c:v>81304</c:v>
                </c:pt>
                <c:pt idx="43">
                  <c:v>87025</c:v>
                </c:pt>
                <c:pt idx="44">
                  <c:v>82167</c:v>
                </c:pt>
                <c:pt idx="45">
                  <c:v>79480</c:v>
                </c:pt>
                <c:pt idx="46">
                  <c:v>76561</c:v>
                </c:pt>
                <c:pt idx="47">
                  <c:v>76581</c:v>
                </c:pt>
                <c:pt idx="48">
                  <c:v>75659</c:v>
                </c:pt>
                <c:pt idx="49">
                  <c:v>81242</c:v>
                </c:pt>
                <c:pt idx="50">
                  <c:v>86987</c:v>
                </c:pt>
                <c:pt idx="51">
                  <c:v>89646</c:v>
                </c:pt>
                <c:pt idx="52">
                  <c:v>95198</c:v>
                </c:pt>
                <c:pt idx="53">
                  <c:v>98656</c:v>
                </c:pt>
                <c:pt idx="54">
                  <c:v>100862</c:v>
                </c:pt>
                <c:pt idx="55">
                  <c:v>101432</c:v>
                </c:pt>
                <c:pt idx="56">
                  <c:v>94383</c:v>
                </c:pt>
                <c:pt idx="57">
                  <c:v>92363</c:v>
                </c:pt>
                <c:pt idx="58">
                  <c:v>90503</c:v>
                </c:pt>
                <c:pt idx="59">
                  <c:v>88047</c:v>
                </c:pt>
                <c:pt idx="60">
                  <c:v>89916</c:v>
                </c:pt>
                <c:pt idx="61">
                  <c:v>94325</c:v>
                </c:pt>
                <c:pt idx="62">
                  <c:v>95830</c:v>
                </c:pt>
                <c:pt idx="63">
                  <c:v>100985</c:v>
                </c:pt>
                <c:pt idx="64">
                  <c:v>106605</c:v>
                </c:pt>
                <c:pt idx="65">
                  <c:v>109774</c:v>
                </c:pt>
                <c:pt idx="66">
                  <c:v>107772</c:v>
                </c:pt>
                <c:pt idx="67">
                  <c:v>109426</c:v>
                </c:pt>
                <c:pt idx="68">
                  <c:v>102936</c:v>
                </c:pt>
                <c:pt idx="69">
                  <c:v>95536</c:v>
                </c:pt>
                <c:pt idx="70">
                  <c:v>87649</c:v>
                </c:pt>
                <c:pt idx="71">
                  <c:v>83976</c:v>
                </c:pt>
                <c:pt idx="72">
                  <c:v>81472</c:v>
                </c:pt>
                <c:pt idx="73">
                  <c:v>83598</c:v>
                </c:pt>
                <c:pt idx="74">
                  <c:v>87125</c:v>
                </c:pt>
                <c:pt idx="75">
                  <c:v>84357</c:v>
                </c:pt>
                <c:pt idx="76">
                  <c:v>84893</c:v>
                </c:pt>
                <c:pt idx="77">
                  <c:v>81601</c:v>
                </c:pt>
                <c:pt idx="78">
                  <c:v>77380</c:v>
                </c:pt>
                <c:pt idx="79">
                  <c:v>78367</c:v>
                </c:pt>
                <c:pt idx="80">
                  <c:v>73220</c:v>
                </c:pt>
                <c:pt idx="81">
                  <c:v>68389</c:v>
                </c:pt>
                <c:pt idx="82">
                  <c:v>64141</c:v>
                </c:pt>
                <c:pt idx="83">
                  <c:v>62284</c:v>
                </c:pt>
                <c:pt idx="84">
                  <c:v>62157</c:v>
                </c:pt>
                <c:pt idx="85">
                  <c:v>62546</c:v>
                </c:pt>
                <c:pt idx="86">
                  <c:v>64252</c:v>
                </c:pt>
                <c:pt idx="87">
                  <c:v>65394</c:v>
                </c:pt>
                <c:pt idx="88">
                  <c:v>61457</c:v>
                </c:pt>
                <c:pt idx="89">
                  <c:v>58207</c:v>
                </c:pt>
                <c:pt idx="90">
                  <c:v>56659</c:v>
                </c:pt>
                <c:pt idx="91">
                  <c:v>54530</c:v>
                </c:pt>
                <c:pt idx="92">
                  <c:v>51440</c:v>
                </c:pt>
                <c:pt idx="93">
                  <c:v>46851</c:v>
                </c:pt>
                <c:pt idx="94">
                  <c:v>41517</c:v>
                </c:pt>
                <c:pt idx="95">
                  <c:v>37641</c:v>
                </c:pt>
                <c:pt idx="96">
                  <c:v>36390</c:v>
                </c:pt>
                <c:pt idx="97">
                  <c:v>35207</c:v>
                </c:pt>
                <c:pt idx="98">
                  <c:v>32966</c:v>
                </c:pt>
                <c:pt idx="99">
                  <c:v>32812</c:v>
                </c:pt>
                <c:pt idx="100">
                  <c:v>33531</c:v>
                </c:pt>
                <c:pt idx="101">
                  <c:v>34451</c:v>
                </c:pt>
                <c:pt idx="102">
                  <c:v>36537</c:v>
                </c:pt>
                <c:pt idx="103">
                  <c:v>38647</c:v>
                </c:pt>
                <c:pt idx="104">
                  <c:v>36650</c:v>
                </c:pt>
                <c:pt idx="105">
                  <c:v>37560</c:v>
                </c:pt>
                <c:pt idx="106">
                  <c:v>36892</c:v>
                </c:pt>
                <c:pt idx="107">
                  <c:v>35117</c:v>
                </c:pt>
                <c:pt idx="108">
                  <c:v>34694</c:v>
                </c:pt>
                <c:pt idx="109">
                  <c:v>37122</c:v>
                </c:pt>
                <c:pt idx="110">
                  <c:v>38365</c:v>
                </c:pt>
                <c:pt idx="111">
                  <c:v>41401</c:v>
                </c:pt>
                <c:pt idx="112">
                  <c:v>45044</c:v>
                </c:pt>
                <c:pt idx="113">
                  <c:v>47951</c:v>
                </c:pt>
                <c:pt idx="114">
                  <c:v>49454</c:v>
                </c:pt>
                <c:pt idx="115">
                  <c:v>54578</c:v>
                </c:pt>
                <c:pt idx="116">
                  <c:v>53097</c:v>
                </c:pt>
                <c:pt idx="117">
                  <c:v>54164</c:v>
                </c:pt>
                <c:pt idx="118">
                  <c:v>52476</c:v>
                </c:pt>
                <c:pt idx="119">
                  <c:v>52060</c:v>
                </c:pt>
                <c:pt idx="120">
                  <c:v>53472</c:v>
                </c:pt>
                <c:pt idx="121">
                  <c:v>54900</c:v>
                </c:pt>
                <c:pt idx="122">
                  <c:v>55677</c:v>
                </c:pt>
                <c:pt idx="123">
                  <c:v>58023</c:v>
                </c:pt>
                <c:pt idx="124">
                  <c:v>60003</c:v>
                </c:pt>
                <c:pt idx="125">
                  <c:v>59798</c:v>
                </c:pt>
                <c:pt idx="126">
                  <c:v>60734</c:v>
                </c:pt>
                <c:pt idx="127">
                  <c:v>63576</c:v>
                </c:pt>
                <c:pt idx="128">
                  <c:v>62899</c:v>
                </c:pt>
                <c:pt idx="129">
                  <c:v>60506</c:v>
                </c:pt>
                <c:pt idx="130">
                  <c:v>56458</c:v>
                </c:pt>
                <c:pt idx="131">
                  <c:v>52084</c:v>
                </c:pt>
                <c:pt idx="132">
                  <c:v>51672</c:v>
                </c:pt>
                <c:pt idx="133">
                  <c:v>49448</c:v>
                </c:pt>
                <c:pt idx="134">
                  <c:v>49230</c:v>
                </c:pt>
                <c:pt idx="135">
                  <c:v>48817</c:v>
                </c:pt>
                <c:pt idx="136">
                  <c:v>49470</c:v>
                </c:pt>
                <c:pt idx="137">
                  <c:v>49073</c:v>
                </c:pt>
                <c:pt idx="138">
                  <c:v>50240</c:v>
                </c:pt>
                <c:pt idx="139">
                  <c:v>50933</c:v>
                </c:pt>
                <c:pt idx="140">
                  <c:v>48302</c:v>
                </c:pt>
                <c:pt idx="141">
                  <c:v>46133</c:v>
                </c:pt>
                <c:pt idx="142">
                  <c:v>43436</c:v>
                </c:pt>
                <c:pt idx="143">
                  <c:v>40651</c:v>
                </c:pt>
                <c:pt idx="144">
                  <c:v>40309</c:v>
                </c:pt>
                <c:pt idx="145">
                  <c:v>40161</c:v>
                </c:pt>
                <c:pt idx="146">
                  <c:v>41278</c:v>
                </c:pt>
                <c:pt idx="147">
                  <c:v>41190</c:v>
                </c:pt>
                <c:pt idx="148">
                  <c:v>42344</c:v>
                </c:pt>
                <c:pt idx="149">
                  <c:v>43005</c:v>
                </c:pt>
                <c:pt idx="150">
                  <c:v>43742</c:v>
                </c:pt>
                <c:pt idx="151">
                  <c:v>45542</c:v>
                </c:pt>
                <c:pt idx="152">
                  <c:v>45216</c:v>
                </c:pt>
                <c:pt idx="153">
                  <c:v>44170</c:v>
                </c:pt>
                <c:pt idx="154">
                  <c:v>42717</c:v>
                </c:pt>
                <c:pt idx="155">
                  <c:v>40188</c:v>
                </c:pt>
                <c:pt idx="156">
                  <c:v>41653</c:v>
                </c:pt>
                <c:pt idx="157">
                  <c:v>43917</c:v>
                </c:pt>
                <c:pt idx="158">
                  <c:v>42406</c:v>
                </c:pt>
                <c:pt idx="159">
                  <c:v>42657</c:v>
                </c:pt>
                <c:pt idx="160">
                  <c:v>44660</c:v>
                </c:pt>
                <c:pt idx="161">
                  <c:v>45426</c:v>
                </c:pt>
                <c:pt idx="162">
                  <c:v>45737</c:v>
                </c:pt>
                <c:pt idx="163">
                  <c:v>48543</c:v>
                </c:pt>
                <c:pt idx="164">
                  <c:v>47104</c:v>
                </c:pt>
                <c:pt idx="165">
                  <c:v>49026</c:v>
                </c:pt>
                <c:pt idx="166">
                  <c:v>50316</c:v>
                </c:pt>
                <c:pt idx="167">
                  <c:v>51203</c:v>
                </c:pt>
                <c:pt idx="168">
                  <c:v>54180</c:v>
                </c:pt>
                <c:pt idx="169">
                  <c:v>56037</c:v>
                </c:pt>
                <c:pt idx="170">
                  <c:v>55866</c:v>
                </c:pt>
                <c:pt idx="171">
                  <c:v>55864</c:v>
                </c:pt>
                <c:pt idx="172">
                  <c:v>57172</c:v>
                </c:pt>
                <c:pt idx="173">
                  <c:v>56998</c:v>
                </c:pt>
                <c:pt idx="174">
                  <c:v>56789</c:v>
                </c:pt>
                <c:pt idx="175">
                  <c:v>59296</c:v>
                </c:pt>
                <c:pt idx="176">
                  <c:v>55798</c:v>
                </c:pt>
                <c:pt idx="177">
                  <c:v>55133</c:v>
                </c:pt>
                <c:pt idx="178">
                  <c:v>53006</c:v>
                </c:pt>
                <c:pt idx="179">
                  <c:v>52164</c:v>
                </c:pt>
                <c:pt idx="180">
                  <c:v>59359</c:v>
                </c:pt>
                <c:pt idx="181">
                  <c:v>66487</c:v>
                </c:pt>
                <c:pt idx="182">
                  <c:v>70473</c:v>
                </c:pt>
                <c:pt idx="183">
                  <c:v>74148</c:v>
                </c:pt>
                <c:pt idx="184">
                  <c:v>80902</c:v>
                </c:pt>
                <c:pt idx="185">
                  <c:v>85945</c:v>
                </c:pt>
                <c:pt idx="186">
                  <c:v>88217</c:v>
                </c:pt>
                <c:pt idx="187">
                  <c:v>94217</c:v>
                </c:pt>
                <c:pt idx="188">
                  <c:v>97543</c:v>
                </c:pt>
                <c:pt idx="189">
                  <c:v>101139</c:v>
                </c:pt>
                <c:pt idx="190">
                  <c:v>98966</c:v>
                </c:pt>
                <c:pt idx="191">
                  <c:v>93425</c:v>
                </c:pt>
                <c:pt idx="192">
                  <c:v>97896</c:v>
                </c:pt>
                <c:pt idx="193">
                  <c:v>104877</c:v>
                </c:pt>
                <c:pt idx="194">
                  <c:v>107709</c:v>
                </c:pt>
                <c:pt idx="195">
                  <c:v>113895</c:v>
                </c:pt>
                <c:pt idx="196">
                  <c:v>119492</c:v>
                </c:pt>
                <c:pt idx="197">
                  <c:v>123269</c:v>
                </c:pt>
                <c:pt idx="198">
                  <c:v>123951</c:v>
                </c:pt>
                <c:pt idx="199">
                  <c:v>133407</c:v>
                </c:pt>
                <c:pt idx="200">
                  <c:v>137429</c:v>
                </c:pt>
                <c:pt idx="201">
                  <c:v>143467</c:v>
                </c:pt>
                <c:pt idx="202">
                  <c:v>141280</c:v>
                </c:pt>
                <c:pt idx="203">
                  <c:v>141066</c:v>
                </c:pt>
                <c:pt idx="204">
                  <c:v>145921</c:v>
                </c:pt>
                <c:pt idx="205">
                  <c:v>150328</c:v>
                </c:pt>
                <c:pt idx="206">
                  <c:v>151311</c:v>
                </c:pt>
                <c:pt idx="207">
                  <c:v>152267</c:v>
                </c:pt>
                <c:pt idx="208">
                  <c:v>151344</c:v>
                </c:pt>
                <c:pt idx="209">
                  <c:v>151881</c:v>
                </c:pt>
                <c:pt idx="210">
                  <c:v>150240</c:v>
                </c:pt>
                <c:pt idx="211">
                  <c:v>150907</c:v>
                </c:pt>
                <c:pt idx="212">
                  <c:v>139557</c:v>
                </c:pt>
                <c:pt idx="213">
                  <c:v>130124</c:v>
                </c:pt>
                <c:pt idx="214">
                  <c:v>111307</c:v>
                </c:pt>
                <c:pt idx="215">
                  <c:v>91189</c:v>
                </c:pt>
                <c:pt idx="216">
                  <c:v>68494</c:v>
                </c:pt>
                <c:pt idx="217">
                  <c:v>64881</c:v>
                </c:pt>
                <c:pt idx="218">
                  <c:v>55412</c:v>
                </c:pt>
                <c:pt idx="219">
                  <c:v>50517</c:v>
                </c:pt>
                <c:pt idx="220">
                  <c:v>48254</c:v>
                </c:pt>
                <c:pt idx="221">
                  <c:v>43402</c:v>
                </c:pt>
                <c:pt idx="222">
                  <c:v>41763</c:v>
                </c:pt>
                <c:pt idx="223">
                  <c:v>41297</c:v>
                </c:pt>
                <c:pt idx="224">
                  <c:v>38844</c:v>
                </c:pt>
                <c:pt idx="225">
                  <c:v>35803</c:v>
                </c:pt>
                <c:pt idx="226">
                  <c:v>32924</c:v>
                </c:pt>
                <c:pt idx="227">
                  <c:v>30927</c:v>
                </c:pt>
                <c:pt idx="228">
                  <c:v>31557</c:v>
                </c:pt>
                <c:pt idx="229">
                  <c:v>32119.999999999996</c:v>
                </c:pt>
                <c:pt idx="230">
                  <c:v>33137</c:v>
                </c:pt>
                <c:pt idx="231">
                  <c:v>32913</c:v>
                </c:pt>
                <c:pt idx="232">
                  <c:v>33105</c:v>
                </c:pt>
                <c:pt idx="233">
                  <c:v>32927</c:v>
                </c:pt>
                <c:pt idx="234">
                  <c:v>33479</c:v>
                </c:pt>
                <c:pt idx="235">
                  <c:v>36567</c:v>
                </c:pt>
                <c:pt idx="236">
                  <c:v>35100</c:v>
                </c:pt>
                <c:pt idx="237">
                  <c:v>33651</c:v>
                </c:pt>
                <c:pt idx="238">
                  <c:v>32337.000000000004</c:v>
                </c:pt>
                <c:pt idx="239">
                  <c:v>30803</c:v>
                </c:pt>
                <c:pt idx="240">
                  <c:v>31393</c:v>
                </c:pt>
                <c:pt idx="241">
                  <c:v>32164</c:v>
                </c:pt>
                <c:pt idx="242">
                  <c:v>33931</c:v>
                </c:pt>
                <c:pt idx="243">
                  <c:v>36053</c:v>
                </c:pt>
                <c:pt idx="244">
                  <c:v>37649</c:v>
                </c:pt>
                <c:pt idx="245">
                  <c:v>38416</c:v>
                </c:pt>
                <c:pt idx="246">
                  <c:v>38898</c:v>
                </c:pt>
                <c:pt idx="247">
                  <c:v>40758</c:v>
                </c:pt>
                <c:pt idx="248">
                  <c:v>39795</c:v>
                </c:pt>
                <c:pt idx="249">
                  <c:v>38732</c:v>
                </c:pt>
                <c:pt idx="250">
                  <c:v>36832</c:v>
                </c:pt>
                <c:pt idx="251">
                  <c:v>35784</c:v>
                </c:pt>
                <c:pt idx="252">
                  <c:v>34471</c:v>
                </c:pt>
                <c:pt idx="253">
                  <c:v>36671</c:v>
                </c:pt>
                <c:pt idx="254">
                  <c:v>39906</c:v>
                </c:pt>
                <c:pt idx="255">
                  <c:v>41707</c:v>
                </c:pt>
                <c:pt idx="256">
                  <c:v>43665</c:v>
                </c:pt>
                <c:pt idx="257">
                  <c:v>42779</c:v>
                </c:pt>
                <c:pt idx="258">
                  <c:v>41093</c:v>
                </c:pt>
                <c:pt idx="259">
                  <c:v>42559</c:v>
                </c:pt>
                <c:pt idx="260">
                  <c:v>40809</c:v>
                </c:pt>
                <c:pt idx="261">
                  <c:v>40729</c:v>
                </c:pt>
                <c:pt idx="262">
                  <c:v>38806</c:v>
                </c:pt>
                <c:pt idx="263">
                  <c:v>34893</c:v>
                </c:pt>
                <c:pt idx="264">
                  <c:v>33794</c:v>
                </c:pt>
                <c:pt idx="265">
                  <c:v>34635</c:v>
                </c:pt>
                <c:pt idx="266">
                  <c:v>38863</c:v>
                </c:pt>
                <c:pt idx="267">
                  <c:v>39763</c:v>
                </c:pt>
                <c:pt idx="268">
                  <c:v>42632</c:v>
                </c:pt>
                <c:pt idx="269">
                  <c:v>44032</c:v>
                </c:pt>
                <c:pt idx="270">
                  <c:v>40175</c:v>
                </c:pt>
                <c:pt idx="271">
                  <c:v>40579</c:v>
                </c:pt>
                <c:pt idx="272">
                  <c:v>41422</c:v>
                </c:pt>
                <c:pt idx="273">
                  <c:v>39137</c:v>
                </c:pt>
                <c:pt idx="274">
                  <c:v>37501</c:v>
                </c:pt>
                <c:pt idx="275">
                  <c:v>35178</c:v>
                </c:pt>
                <c:pt idx="276">
                  <c:v>36394</c:v>
                </c:pt>
                <c:pt idx="277">
                  <c:v>38301</c:v>
                </c:pt>
                <c:pt idx="278">
                  <c:v>40808</c:v>
                </c:pt>
                <c:pt idx="279">
                  <c:v>44246</c:v>
                </c:pt>
                <c:pt idx="280">
                  <c:v>48023</c:v>
                </c:pt>
                <c:pt idx="281">
                  <c:v>49479</c:v>
                </c:pt>
                <c:pt idx="282">
                  <c:v>51079</c:v>
                </c:pt>
                <c:pt idx="283">
                  <c:v>54724</c:v>
                </c:pt>
                <c:pt idx="284">
                  <c:v>56556</c:v>
                </c:pt>
                <c:pt idx="285">
                  <c:v>58217</c:v>
                </c:pt>
                <c:pt idx="286">
                  <c:v>59397</c:v>
                </c:pt>
                <c:pt idx="287">
                  <c:v>58739</c:v>
                </c:pt>
                <c:pt idx="288">
                  <c:v>62257</c:v>
                </c:pt>
                <c:pt idx="289">
                  <c:v>68971</c:v>
                </c:pt>
                <c:pt idx="290">
                  <c:v>76050</c:v>
                </c:pt>
                <c:pt idx="291">
                  <c:v>83692</c:v>
                </c:pt>
                <c:pt idx="292">
                  <c:v>92701</c:v>
                </c:pt>
                <c:pt idx="293">
                  <c:v>96983</c:v>
                </c:pt>
                <c:pt idx="294">
                  <c:v>98055</c:v>
                </c:pt>
                <c:pt idx="295">
                  <c:v>103768</c:v>
                </c:pt>
                <c:pt idx="296">
                  <c:v>108573</c:v>
                </c:pt>
                <c:pt idx="297">
                  <c:v>107324</c:v>
                </c:pt>
                <c:pt idx="298">
                  <c:v>105049</c:v>
                </c:pt>
                <c:pt idx="299">
                  <c:v>102545</c:v>
                </c:pt>
                <c:pt idx="300">
                  <c:v>107779</c:v>
                </c:pt>
                <c:pt idx="301">
                  <c:v>114826</c:v>
                </c:pt>
                <c:pt idx="302">
                  <c:v>117335</c:v>
                </c:pt>
                <c:pt idx="303">
                  <c:v>124280</c:v>
                </c:pt>
                <c:pt idx="304">
                  <c:v>129054</c:v>
                </c:pt>
                <c:pt idx="305">
                  <c:v>133939</c:v>
                </c:pt>
                <c:pt idx="306">
                  <c:v>135758</c:v>
                </c:pt>
                <c:pt idx="307">
                  <c:v>139268</c:v>
                </c:pt>
                <c:pt idx="308">
                  <c:v>140993</c:v>
                </c:pt>
                <c:pt idx="309">
                  <c:v>139063</c:v>
                </c:pt>
                <c:pt idx="310">
                  <c:v>135300</c:v>
                </c:pt>
                <c:pt idx="311">
                  <c:v>132496</c:v>
                </c:pt>
                <c:pt idx="312">
                  <c:v>135536</c:v>
                </c:pt>
                <c:pt idx="313">
                  <c:v>143098</c:v>
                </c:pt>
                <c:pt idx="314">
                  <c:v>150917</c:v>
                </c:pt>
                <c:pt idx="315">
                  <c:v>159072</c:v>
                </c:pt>
                <c:pt idx="316">
                  <c:v>174043</c:v>
                </c:pt>
                <c:pt idx="317">
                  <c:v>183500</c:v>
                </c:pt>
                <c:pt idx="318">
                  <c:v>188066</c:v>
                </c:pt>
                <c:pt idx="319">
                  <c:v>199273</c:v>
                </c:pt>
                <c:pt idx="320">
                  <c:v>206081</c:v>
                </c:pt>
                <c:pt idx="321">
                  <c:v>209866</c:v>
                </c:pt>
                <c:pt idx="322">
                  <c:v>213800</c:v>
                </c:pt>
                <c:pt idx="323">
                  <c:v>216629</c:v>
                </c:pt>
                <c:pt idx="324">
                  <c:v>230728</c:v>
                </c:pt>
                <c:pt idx="325">
                  <c:v>239254</c:v>
                </c:pt>
                <c:pt idx="326">
                  <c:v>253522</c:v>
                </c:pt>
                <c:pt idx="327">
                  <c:v>267107</c:v>
                </c:pt>
                <c:pt idx="328">
                  <c:v>283243</c:v>
                </c:pt>
                <c:pt idx="329">
                  <c:v>301516</c:v>
                </c:pt>
                <c:pt idx="330">
                  <c:v>309996</c:v>
                </c:pt>
                <c:pt idx="331">
                  <c:v>313224</c:v>
                </c:pt>
                <c:pt idx="332">
                  <c:v>316132</c:v>
                </c:pt>
                <c:pt idx="333">
                  <c:v>316884</c:v>
                </c:pt>
                <c:pt idx="334">
                  <c:v>323542</c:v>
                </c:pt>
                <c:pt idx="335">
                  <c:v>324410</c:v>
                </c:pt>
                <c:pt idx="336">
                  <c:v>331453</c:v>
                </c:pt>
                <c:pt idx="337">
                  <c:v>333111</c:v>
                </c:pt>
                <c:pt idx="338">
                  <c:v>339331</c:v>
                </c:pt>
                <c:pt idx="339">
                  <c:v>339919</c:v>
                </c:pt>
                <c:pt idx="340">
                  <c:v>346552</c:v>
                </c:pt>
                <c:pt idx="341">
                  <c:v>342510</c:v>
                </c:pt>
                <c:pt idx="342">
                  <c:v>346563</c:v>
                </c:pt>
                <c:pt idx="343">
                  <c:v>350564</c:v>
                </c:pt>
                <c:pt idx="344">
                  <c:v>345354</c:v>
                </c:pt>
                <c:pt idx="345">
                  <c:v>337453</c:v>
                </c:pt>
                <c:pt idx="346">
                  <c:v>338670</c:v>
                </c:pt>
                <c:pt idx="347">
                  <c:v>340957</c:v>
                </c:pt>
                <c:pt idx="348">
                  <c:v>341391</c:v>
                </c:pt>
                <c:pt idx="349">
                  <c:v>351624</c:v>
                </c:pt>
                <c:pt idx="350">
                  <c:v>342287</c:v>
                </c:pt>
                <c:pt idx="351">
                  <c:v>332748</c:v>
                </c:pt>
                <c:pt idx="352">
                  <c:v>331050</c:v>
                </c:pt>
                <c:pt idx="353">
                  <c:v>334904</c:v>
                </c:pt>
                <c:pt idx="354">
                  <c:v>334283</c:v>
                </c:pt>
                <c:pt idx="355">
                  <c:v>340823</c:v>
                </c:pt>
                <c:pt idx="356">
                  <c:v>316658</c:v>
                </c:pt>
                <c:pt idx="357">
                  <c:v>310730</c:v>
                </c:pt>
                <c:pt idx="358">
                  <c:v>317972</c:v>
                </c:pt>
                <c:pt idx="359">
                  <c:v>318582</c:v>
                </c:pt>
                <c:pt idx="360" formatCode="General">
                  <c:v>325425</c:v>
                </c:pt>
                <c:pt idx="361">
                  <c:v>330735</c:v>
                </c:pt>
                <c:pt idx="362">
                  <c:v>338862</c:v>
                </c:pt>
                <c:pt idx="363">
                  <c:v>343407</c:v>
                </c:pt>
                <c:pt idx="364">
                  <c:v>346604</c:v>
                </c:pt>
                <c:pt idx="365">
                  <c:v>355612</c:v>
                </c:pt>
                <c:pt idx="366">
                  <c:v>358152</c:v>
                </c:pt>
                <c:pt idx="367">
                  <c:v>363114</c:v>
                </c:pt>
                <c:pt idx="368">
                  <c:v>357911</c:v>
                </c:pt>
                <c:pt idx="369">
                  <c:v>352454</c:v>
                </c:pt>
                <c:pt idx="370">
                  <c:v>344840</c:v>
                </c:pt>
                <c:pt idx="371">
                  <c:v>343148</c:v>
                </c:pt>
                <c:pt idx="372">
                  <c:v>351680</c:v>
                </c:pt>
                <c:pt idx="373">
                  <c:v>363917</c:v>
                </c:pt>
                <c:pt idx="374">
                  <c:v>360168</c:v>
                </c:pt>
                <c:pt idx="375">
                  <c:v>344350</c:v>
                </c:pt>
                <c:pt idx="376">
                  <c:v>337331</c:v>
                </c:pt>
                <c:pt idx="377">
                  <c:v>319408</c:v>
                </c:pt>
                <c:pt idx="378">
                  <c:v>313250</c:v>
                </c:pt>
                <c:pt idx="379">
                  <c:v>312327</c:v>
                </c:pt>
                <c:pt idx="380">
                  <c:v>306098</c:v>
                </c:pt>
                <c:pt idx="381">
                  <c:v>297360</c:v>
                </c:pt>
                <c:pt idx="382">
                  <c:v>291970</c:v>
                </c:pt>
                <c:pt idx="383">
                  <c:v>288647</c:v>
                </c:pt>
                <c:pt idx="384">
                  <c:v>281141</c:v>
                </c:pt>
                <c:pt idx="385">
                  <c:v>283097</c:v>
                </c:pt>
                <c:pt idx="386">
                  <c:v>284525</c:v>
                </c:pt>
                <c:pt idx="387">
                  <c:v>284530</c:v>
                </c:pt>
                <c:pt idx="388">
                  <c:v>285692</c:v>
                </c:pt>
                <c:pt idx="389">
                  <c:v>286690</c:v>
                </c:pt>
                <c:pt idx="390">
                  <c:v>285627</c:v>
                </c:pt>
                <c:pt idx="391">
                  <c:v>281207</c:v>
                </c:pt>
                <c:pt idx="392">
                  <c:v>281995</c:v>
                </c:pt>
                <c:pt idx="393">
                  <c:v>280496</c:v>
                </c:pt>
                <c:pt idx="394">
                  <c:v>278708</c:v>
                </c:pt>
                <c:pt idx="395">
                  <c:v>271789</c:v>
                </c:pt>
                <c:pt idx="396">
                  <c:v>266783</c:v>
                </c:pt>
                <c:pt idx="397">
                  <c:v>268579</c:v>
                </c:pt>
                <c:pt idx="398">
                  <c:v>268660</c:v>
                </c:pt>
                <c:pt idx="399">
                  <c:v>268046</c:v>
                </c:pt>
                <c:pt idx="400">
                  <c:v>266517</c:v>
                </c:pt>
                <c:pt idx="401">
                  <c:v>263552</c:v>
                </c:pt>
                <c:pt idx="402">
                  <c:v>262026</c:v>
                </c:pt>
                <c:pt idx="403">
                  <c:v>263247</c:v>
                </c:pt>
                <c:pt idx="404">
                  <c:v>264654</c:v>
                </c:pt>
                <c:pt idx="405">
                  <c:v>265972</c:v>
                </c:pt>
                <c:pt idx="406">
                  <c:v>255641</c:v>
                </c:pt>
                <c:pt idx="407">
                  <c:v>246573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0C-FD4C-B185-5547F9D1B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410880"/>
        <c:axId val="1379544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38100">
                    <a:solidFill>
                      <a:srgbClr val="000080"/>
                    </a:solidFill>
                    <a:prstDash val="solid"/>
                  </a:ln>
                </c:spPr>
                <c:marker>
                  <c:symbol val="diamond"/>
                  <c:size val="2"/>
                  <c:spPr>
                    <a:solidFill>
                      <a:srgbClr val="000080"/>
                    </a:solidFill>
                    <a:ln>
                      <a:solidFill>
                        <a:srgbClr val="000080"/>
                      </a:solidFill>
                      <a:prstDash val="solid"/>
                    </a:ln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List1!$1:$1</c15:sqref>
                        </c15:formulaRef>
                      </c:ext>
                    </c:extLst>
                    <c:numCache>
                      <c:formatCode>General</c:formatCode>
                      <c:ptCount val="16384"/>
                      <c:pt idx="1">
                        <c:v>1991</c:v>
                      </c:pt>
                      <c:pt idx="13">
                        <c:v>1992</c:v>
                      </c:pt>
                      <c:pt idx="25">
                        <c:v>1993</c:v>
                      </c:pt>
                      <c:pt idx="37">
                        <c:v>1994</c:v>
                      </c:pt>
                      <c:pt idx="49">
                        <c:v>1995</c:v>
                      </c:pt>
                      <c:pt idx="61">
                        <c:v>1996</c:v>
                      </c:pt>
                      <c:pt idx="73">
                        <c:v>1997</c:v>
                      </c:pt>
                      <c:pt idx="85">
                        <c:v>1998</c:v>
                      </c:pt>
                      <c:pt idx="97">
                        <c:v>1999</c:v>
                      </c:pt>
                      <c:pt idx="109">
                        <c:v>2000</c:v>
                      </c:pt>
                      <c:pt idx="121">
                        <c:v>2001</c:v>
                      </c:pt>
                      <c:pt idx="133">
                        <c:v>2002</c:v>
                      </c:pt>
                      <c:pt idx="145">
                        <c:v>2003</c:v>
                      </c:pt>
                      <c:pt idx="157">
                        <c:v>2004</c:v>
                      </c:pt>
                      <c:pt idx="169">
                        <c:v>2005</c:v>
                      </c:pt>
                      <c:pt idx="181">
                        <c:v>2006</c:v>
                      </c:pt>
                      <c:pt idx="193">
                        <c:v>2007</c:v>
                      </c:pt>
                      <c:pt idx="205">
                        <c:v>2008</c:v>
                      </c:pt>
                      <c:pt idx="217">
                        <c:v>2009</c:v>
                      </c:pt>
                      <c:pt idx="229">
                        <c:v>2010</c:v>
                      </c:pt>
                      <c:pt idx="241">
                        <c:v>2011</c:v>
                      </c:pt>
                      <c:pt idx="253">
                        <c:v>2012</c:v>
                      </c:pt>
                      <c:pt idx="265">
                        <c:v>2013</c:v>
                      </c:pt>
                      <c:pt idx="278">
                        <c:v>2014</c:v>
                      </c:pt>
                      <c:pt idx="289">
                        <c:v>2015</c:v>
                      </c:pt>
                      <c:pt idx="301">
                        <c:v>2016</c:v>
                      </c:pt>
                      <c:pt idx="313">
                        <c:v>2017</c:v>
                      </c:pt>
                      <c:pt idx="325">
                        <c:v>2018</c:v>
                      </c:pt>
                      <c:pt idx="337">
                        <c:v>2019</c:v>
                      </c:pt>
                      <c:pt idx="349" formatCode="0">
                        <c:v>2020</c:v>
                      </c:pt>
                      <c:pt idx="361">
                        <c:v>2021</c:v>
                      </c:pt>
                      <c:pt idx="373">
                        <c:v>2022</c:v>
                      </c:pt>
                      <c:pt idx="385">
                        <c:v>2023</c:v>
                      </c:pt>
                      <c:pt idx="39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List1!$B$1:$OG$1</c15:sqref>
                        </c15:formulaRef>
                      </c:ext>
                    </c:extLst>
                    <c:numCache>
                      <c:formatCode>General</c:formatCode>
                      <c:ptCount val="396"/>
                      <c:pt idx="0">
                        <c:v>1991</c:v>
                      </c:pt>
                      <c:pt idx="12">
                        <c:v>1992</c:v>
                      </c:pt>
                      <c:pt idx="24">
                        <c:v>1993</c:v>
                      </c:pt>
                      <c:pt idx="36">
                        <c:v>1994</c:v>
                      </c:pt>
                      <c:pt idx="48">
                        <c:v>1995</c:v>
                      </c:pt>
                      <c:pt idx="60">
                        <c:v>1996</c:v>
                      </c:pt>
                      <c:pt idx="72">
                        <c:v>1997</c:v>
                      </c:pt>
                      <c:pt idx="84">
                        <c:v>1998</c:v>
                      </c:pt>
                      <c:pt idx="96">
                        <c:v>1999</c:v>
                      </c:pt>
                      <c:pt idx="108">
                        <c:v>2000</c:v>
                      </c:pt>
                      <c:pt idx="120">
                        <c:v>2001</c:v>
                      </c:pt>
                      <c:pt idx="132">
                        <c:v>2002</c:v>
                      </c:pt>
                      <c:pt idx="144">
                        <c:v>2003</c:v>
                      </c:pt>
                      <c:pt idx="156">
                        <c:v>2004</c:v>
                      </c:pt>
                      <c:pt idx="168">
                        <c:v>2005</c:v>
                      </c:pt>
                      <c:pt idx="180">
                        <c:v>2006</c:v>
                      </c:pt>
                      <c:pt idx="192">
                        <c:v>2007</c:v>
                      </c:pt>
                      <c:pt idx="204">
                        <c:v>2008</c:v>
                      </c:pt>
                      <c:pt idx="216">
                        <c:v>2009</c:v>
                      </c:pt>
                      <c:pt idx="228">
                        <c:v>2010</c:v>
                      </c:pt>
                      <c:pt idx="240">
                        <c:v>2011</c:v>
                      </c:pt>
                      <c:pt idx="252">
                        <c:v>2012</c:v>
                      </c:pt>
                      <c:pt idx="264">
                        <c:v>2013</c:v>
                      </c:pt>
                      <c:pt idx="277">
                        <c:v>2014</c:v>
                      </c:pt>
                      <c:pt idx="288">
                        <c:v>2015</c:v>
                      </c:pt>
                      <c:pt idx="300">
                        <c:v>2016</c:v>
                      </c:pt>
                      <c:pt idx="312">
                        <c:v>2017</c:v>
                      </c:pt>
                      <c:pt idx="324">
                        <c:v>2018</c:v>
                      </c:pt>
                      <c:pt idx="336">
                        <c:v>2019</c:v>
                      </c:pt>
                      <c:pt idx="348" formatCode="0">
                        <c:v>2020</c:v>
                      </c:pt>
                      <c:pt idx="360">
                        <c:v>2021</c:v>
                      </c:pt>
                      <c:pt idx="372">
                        <c:v>2022</c:v>
                      </c:pt>
                      <c:pt idx="384">
                        <c:v>2023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90C-FD4C-B185-5547F9D1B7E1}"/>
                  </c:ext>
                </c:extLst>
              </c15:ser>
            </c15:filteredLineSeries>
          </c:ext>
        </c:extLst>
      </c:lineChart>
      <c:catAx>
        <c:axId val="12441088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8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795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954432"/>
        <c:scaling>
          <c:orientation val="minMax"/>
          <c:max val="650000"/>
          <c:min val="0"/>
        </c:scaling>
        <c:delete val="0"/>
        <c:axPos val="l"/>
        <c:majorGridlines>
          <c:spPr>
            <a:ln w="317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osoby, místa v tis.</a:t>
                </a:r>
              </a:p>
            </c:rich>
          </c:tx>
          <c:layout>
            <c:manualLayout>
              <c:xMode val="edge"/>
              <c:yMode val="edge"/>
              <c:x val="2.5508380079940995E-3"/>
              <c:y val="0.395520997375328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24410880"/>
        <c:crossesAt val="1"/>
        <c:crossBetween val="between"/>
        <c:majorUnit val="50000"/>
        <c:dispUnits>
          <c:builtInUnit val="thousands"/>
        </c:dispUnits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3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</cdr:x>
      <cdr:y>0.93839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713511" y="5657850"/>
          <a:ext cx="2573364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800">
              <a:latin typeface="Arial" panose="020B0604020202020204" pitchFamily="34" charset="0"/>
              <a:cs typeface="Arial" panose="020B0604020202020204" pitchFamily="34" charset="0"/>
            </a:rPr>
            <a:t>Periodicky</a:t>
          </a:r>
          <a:r>
            <a:rPr lang="cs-CZ" sz="800" baseline="0">
              <a:latin typeface="Arial" panose="020B0604020202020204" pitchFamily="34" charset="0"/>
              <a:cs typeface="Arial" panose="020B0604020202020204" pitchFamily="34" charset="0"/>
            </a:rPr>
            <a:t> aktualizovaná s</a:t>
          </a:r>
          <a:r>
            <a:rPr lang="en-US" sz="800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cs-CZ" sz="800">
              <a:latin typeface="Arial" panose="020B0604020202020204" pitchFamily="34" charset="0"/>
              <a:cs typeface="Arial" panose="020B0604020202020204" pitchFamily="34" charset="0"/>
            </a:rPr>
            <a:t>zónně</a:t>
          </a:r>
          <a:r>
            <a:rPr lang="cs-CZ" sz="800" baseline="0">
              <a:latin typeface="Arial" panose="020B0604020202020204" pitchFamily="34" charset="0"/>
              <a:cs typeface="Arial" panose="020B0604020202020204" pitchFamily="34" charset="0"/>
            </a:rPr>
            <a:t> očištěné data</a:t>
          </a:r>
          <a:r>
            <a:rPr lang="cs-CZ" sz="800">
              <a:latin typeface="Arial" panose="020B0604020202020204" pitchFamily="34" charset="0"/>
              <a:cs typeface="Arial" panose="020B0604020202020204" pitchFamily="34" charset="0"/>
            </a:rPr>
            <a:t> /</a:t>
          </a:r>
          <a:r>
            <a:rPr lang="cs-CZ" sz="800" i="1">
              <a:latin typeface="Arial" panose="020B0604020202020204" pitchFamily="34" charset="0"/>
              <a:cs typeface="Arial" panose="020B0604020202020204" pitchFamily="34" charset="0"/>
            </a:rPr>
            <a:t> Rolling seasonally</a:t>
          </a:r>
          <a:r>
            <a:rPr lang="cs-CZ" sz="800" i="1" baseline="0">
              <a:latin typeface="Arial" panose="020B0604020202020204" pitchFamily="34" charset="0"/>
              <a:cs typeface="Arial" panose="020B0604020202020204" pitchFamily="34" charset="0"/>
            </a:rPr>
            <a:t> adjusted figures</a:t>
          </a:r>
          <a:endParaRPr lang="cs-CZ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0.39715</cdr:x>
      <cdr:y>0.55307</cdr:y>
    </cdr:from>
    <cdr:to>
      <cdr:x>0.65929</cdr:x>
      <cdr:y>0.59337</cdr:y>
    </cdr:to>
    <cdr:sp macro="" textlink="">
      <cdr:nvSpPr>
        <cdr:cNvPr id="40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1250" y="5053785"/>
          <a:ext cx="3802753" cy="368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cs-CZ" sz="2000" b="1" i="0" u="none" strike="noStrike" baseline="0">
              <a:solidFill>
                <a:srgbClr val="000080"/>
              </a:solidFill>
              <a:latin typeface="Arial"/>
              <a:cs typeface="Arial"/>
            </a:rPr>
            <a:t>uchazeči o zaměstnání</a:t>
          </a:r>
        </a:p>
      </cdr:txBody>
    </cdr:sp>
  </cdr:relSizeAnchor>
  <cdr:relSizeAnchor xmlns:cdr="http://schemas.openxmlformats.org/drawingml/2006/chartDrawing">
    <cdr:from>
      <cdr:x>0.42746</cdr:x>
      <cdr:y>0.6536</cdr:y>
    </cdr:from>
    <cdr:to>
      <cdr:x>0.63375</cdr:x>
      <cdr:y>0.69883</cdr:y>
    </cdr:to>
    <cdr:sp macro="" textlink="">
      <cdr:nvSpPr>
        <cdr:cNvPr id="41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00930" y="5972361"/>
          <a:ext cx="2992561" cy="4132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cs-CZ" sz="2000" b="1" i="0" u="none" strike="noStrike" baseline="0" dirty="0">
              <a:solidFill>
                <a:srgbClr val="FF00FF"/>
              </a:solidFill>
              <a:latin typeface="Arial"/>
              <a:cs typeface="Arial"/>
            </a:rPr>
            <a:t>volná pracovní místa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2732A4-8A8C-9690-A7E2-F70BF539046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FED36A-F232-3A27-63E5-861784698A4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7648" y="0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7C6283-5F7E-1DF3-8AB9-C7E9FF371AE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0472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BBF588-609A-49B8-55AD-91C4871CE5F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7648" y="9430472"/>
            <a:ext cx="2949991" cy="496007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4B5C27-C2CD-7849-9A67-151DF37E7D82}" type="slidenum">
              <a:t>‹#›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1618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197BEE-BC5A-7C64-B076-D8FF8B9830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20645" y="882652"/>
            <a:ext cx="7734296" cy="43513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7B3D58-4B53-32B8-3C4E-69BE3CEB07B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49350" y="5513191"/>
            <a:ext cx="5994440" cy="52228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F48F24D3-F375-DC2E-24F9-D7EA15DB7C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DB9033-04BD-21D6-3D80-E39FE6DF2B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41325" y="0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A1E966-F03C-914E-C902-37FF442E817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1026777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3414B3-DAE6-05C8-2F9A-F206606C81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3D2FBC2-8945-8546-98A5-AFFE834519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4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E9D1D5C-24F8-B29F-BB84-A0BE4E6CD4F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E0813A-5273-9A42-9C05-61A06405111F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BFC0E2C-E706-EFCE-FC85-478B4A16F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2713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EF178DD-D6F6-BBB6-9D2D-85D06B8343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39B14-6B99-E54E-CC13-65CD1BE5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1E49C88-3289-AC7A-A161-69553801095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D9EEDCA-19C7-B238-3A04-7A76EEF8F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3E54F71-54C2-27E1-70F8-79713ECF4C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39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D3AF-FAF9-4B73-F630-DF39AC35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7D4A59B-A114-CC5F-A81F-00D6C9528264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601540B-3E9F-18C9-1FE2-8BA6547CF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074823C-51D9-DE3E-2168-61CA0AED66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20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D85E-F6A0-06C1-CC3A-5B6F1C1D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1C64345-39A9-4D9A-0244-F3206D3F552C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F5D2EDE-00D2-1C62-F9CA-DCCDD8A96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9635395-67E0-7BEC-04A3-8E3BBD69CB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18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DDEBF-8ABB-3E8B-DDED-EC5E1A96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EA9CD8F-2CBD-E520-1008-BDC3717EED05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5180C71-7E67-2E77-6A8B-0389A7F73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3DACFFA-A3C5-AB37-714E-B5F232FF1B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27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B5CF-5835-6900-1A8A-1AD3CFFE2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A855BB6-E1C9-7445-F82B-BD64AE943C3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3079DD1-D3F5-902E-585D-2AE66EEA6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296F76F-9D47-C536-54A7-D3A1CE95AA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35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9D4F5-3ED5-CDBD-842B-1AE95607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1D0E436-BB42-82BC-48D9-ACD3E334D048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1E78710-9D1E-7526-4655-F77BFBB35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397A157-426C-ED5A-4B27-6DD2E15C50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34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C32D-68BE-4594-449A-7DD4CD10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A4CAC0D-9AA7-3D2A-1E5D-4694B913863D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4B998FF-71EC-ECD3-F7F4-1C6FDD48B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E07FFA6-5734-8BB5-E291-CB02CE339D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619A-E751-6128-C188-2CC4D5A71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AD870A7-FEBE-B0DA-2902-13F08572A379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E3C8AF0-E13D-84D8-FA20-2BA17BFC8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5DD807E-5063-7CC2-D295-A477A11CE3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66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739D5-BC55-1F97-1520-02BACC0B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9825B8B-BBDD-15F1-D3EC-35B92B97B8A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025595D-A8EB-7AE1-7C98-5B2DFEFED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3BF18AF-10E9-B4D4-F1DC-61114FEDCE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447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6A88-829E-39A1-E7DD-1AF40C98F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3D9860C-8F44-5DA6-6E1F-2AAF7CF7095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19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6953491-C9E3-6F1F-B38A-07EEF2EC1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F17AB87-F524-6103-C308-5AEE995279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41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1CB1FB2-0F41-2EDD-86D4-170809560CF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68D6A3-C8B8-7645-88C8-333AC4B564D7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AB82D15-CEB4-71FC-1594-8FA1AB1C7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58B5400-1D71-3271-6747-7A132C0710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200C-CDC8-005A-8811-66F18226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B3589F4-4341-4D56-D121-733221AC4D1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8D1B64D-9C4E-EA33-42CA-FB1F21E36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FD661BD-6390-D1B1-3AE8-EB85D2254B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862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EB87-AFD5-FA45-22CD-E091194CD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43C5055-683B-CEAE-EB92-C0C3F2FDFC4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072BC21-F2ED-7C80-293A-A332E2A7B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FC39AC1-44EF-3AE2-A537-0A5D4858A3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980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77959-5912-9B40-073D-5B1D78312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756F98-A1C1-4BD3-DEDB-40B9ACA3452A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0B01429-D010-3289-5B45-0155F64B8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31B975E-FC8E-DEC6-D2A7-D9F7C034E0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78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C9E6-6340-8894-3801-EA9D9064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DCA404D-8273-96E8-6AD9-3F6D407A6502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F28D4D0-9E5B-C48D-D8AA-BE21D398D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3BA2D6B-E785-DF26-81B0-527AF6D5AD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96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2BA7-A4CB-DD4D-6F79-30482A9F9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72F65A3-A73D-8442-ECE0-518FF3EE3FD4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4030B2F-0B92-9352-F994-4C0E0878A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49E530A-56A0-28B2-B557-BAE79D5040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15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C2219-ED89-0B51-54A4-CD02BD5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4B108CB-2A78-3D52-B6BF-D09CE83243D4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73C60BB-FEEB-A152-1D2C-CACC8D636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3EDC725-F1BF-2335-CB53-B0E57C7761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886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9F512-D47F-34F8-C49A-96F51F95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2B9A050-5452-51BF-C5B8-E00BD42AA51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6127E87-563D-146A-A4C9-AEAF0F5A0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71027EA-28CB-8B2A-18F7-BCFA1C17B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957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E0256-7DFE-3BF0-AADF-34EEEDF04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3FAC494-7651-3DD2-8A7E-B9069815AA9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591C6DF-5ED3-4510-CC87-38AC5CBD1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E108BCF-21B4-84D5-31AF-3B9D5AC941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429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62AC-4F97-5B45-59D5-1891B8BC4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F72C95C-BF53-084D-DBD5-36C9C84E630F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517DF2D-C659-DBF3-09A3-72BA0B629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A8AD852-7371-4782-85B2-79C92A0D46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545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6411-E034-A4E0-D307-84037379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A2CB2A2-AC78-E582-B23B-4E062FA7360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29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0B994A1-FE37-6EA6-387E-1FD32E459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6EAEA80-F0C8-56D8-5592-A13DFA9566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9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C88E691-A029-104E-C9FC-38F7F887E1A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783929-6CAF-4042-9EA1-2A7E4B01F692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A972704-131E-ED2F-FBD1-4D1DD37BA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F726EF7-83F9-D2E2-EA70-4763833A3D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32DE-A540-6DD3-5B32-752C44E3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4540679-F519-474B-C58F-F7892FFE63B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61880AB-6C5C-FD97-7D67-7EF134724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DCF9F36-1519-DDB6-1EE2-4234538933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105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3EF2-3F23-04CF-07C5-388EE859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D295ED7-43CF-4D2F-6C63-FB9CB8E1F5B9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9EF756B-0AF6-74F1-D479-DAFD5D970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B1F5A6E-643F-5961-40D3-2CAB78C5E9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58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FEA7-3736-4DCE-498E-4E392B88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797E63C-0FF1-CE36-0CD3-BCF3CEEF9282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49E9992-99C3-CBF7-8BEF-E42593FEB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22E84D3-7C3A-FD2D-AA3C-1B17F552C4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35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A5D31-04DE-872D-5029-EA65AAD7A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5B8DA8D-FC32-FB7F-0F06-B7D5D8ABB6F1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65F0EDD-5544-229F-DA64-F35DE1977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1064BB8-A772-3FA5-4269-C1939DB3C7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259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11AA-A7E0-766E-FEA3-305B85AE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FE4DDD2-0E38-C600-A024-92388393F8A9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DA4D138-D804-6F3D-C13B-8E55E00A8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6706984-B6E7-CD64-BF38-B4CF210216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929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A1D6D-DB5B-FD84-57E0-9C2046B5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6494A15-30CB-3B3A-AD83-867B21E98CEF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7BE0B34-671C-078E-2F40-A226C8A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30FB3B9-2066-6E8D-6434-B081635D8E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528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A4DFE-6246-4B6B-00F8-315033FCF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AEA6C63-FA56-E634-78CB-F06051BBC92C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84759A5-30E3-A4A1-7AE5-6482AE44E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76E32CA-3ED9-E5CC-AFBA-E74298F70B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942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2C739-F524-AD8C-4993-E0A9B515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8887C01-4073-3FFF-255B-BCE37AD5B945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A27FD73-8642-BEC8-A7B5-40AE4DA07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9B5BBB6-34F8-7D83-8465-D3C8E2F766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70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453AD-C07A-FD75-65D8-4998294C5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6BF9427-29EA-0774-092B-8BB6520B36F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B8B7D6A-2A7B-1A33-56E7-6E641E8CA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F5BA0DC-6845-2EF3-23B3-4E1028B272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293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638E7-5985-9531-BFE2-B17292A7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18EEB75-9C87-9979-2BCC-3BB2BA992BD8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39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0AFF1C9-CBCF-CF38-A497-0B38A557E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7ED5D49-5571-5E06-F216-6CA82B3160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01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5F2A673-82D6-9687-5BE0-114F05343DB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DD1DB6D-F54F-5613-E34E-324EB4CAC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C010C80-8CE5-1374-2253-F4DFCBCA1B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0998A-F9B8-185F-69D1-1D4B911B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32498C9-1B9F-F22C-4900-150447B2118A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502F898-09C0-E720-6E66-12A8BBB59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0460368-B7CA-1D43-7911-A38C5C4D9A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75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0681-E7AC-C07D-B582-3CE2A0BA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B1D7661-5308-ECC5-BC07-42534E04E271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394320E-AF77-A109-0D4B-7BF6E6E28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01F0623-BC1F-1B69-0156-39FD6F6CA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76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C39C4-BD72-7571-DE99-2566EF219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2B727A1-142B-EF13-0612-3B5D228F324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60AD19D-A0D7-F068-A570-C848C513D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414E876-A421-3230-8885-519BA007D4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951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138A7-77C2-669F-9383-90004E45D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25DFA15-E5F1-9C69-F101-BCA992A13D75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C54FE1B-4925-FF6B-42B3-E17C7C3EF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F0DBBED-E74F-7E9A-E0AF-15F03B7902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328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C4A0-CB17-8447-E25F-6E1971CE6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F78AA34-1490-B24C-F07C-3426203B8DA1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6B3715C-2832-C9BD-265C-AAD4A2A3B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74F91F5-9C6C-9D73-AA48-183AE38852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6386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5424C-2CF8-63F2-E4CE-8ECDBC194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6DD007B-13CE-A8B3-2EB6-52EF41BB780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B3DDDFD-1404-08A5-2FAF-848A90087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385462D-5F8F-2873-84A4-544A43745C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736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D0745-B876-0395-3669-2C8B09CC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C3E59A4-AB09-FD40-131E-D1A36108ECF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99D590F-1028-EF80-224F-2FAEF8DBB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23B89F2-8AD6-7136-E479-8CD3C5A9E8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707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956C0-8684-2934-61F1-45CB0BDA3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807846C-564F-D9A7-C1D3-FFD13710339A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C9E1DA3-FCC8-7C11-C47C-58E34FC62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33D0A64-3426-F21D-E5C8-5BAF2F954C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6321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8EEF-936C-A2B8-52B2-AADB0DCA5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13C5C74-071B-87AF-13F3-959E22142058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376839A-77A1-2048-B9F1-B6AB1C9DF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96FAF80-CB01-1403-205E-DC7C2F9E6E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162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3699-18ED-B50B-0F08-C6EA85B77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56EB1AE-90B9-4887-37E6-36349FEDC30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49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361C5B5-6E68-5CEC-723F-DDC982C15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E35C17C-CA02-0990-77FB-D55CF34ADF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8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EEE4E-842B-816E-3E65-3480E2ED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72C2AD6-FC63-4603-1FD7-EE0B1815F0F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9C35ADC-A950-8190-FAB2-14B17ACF1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883EDF7-0866-F588-BEC1-9828C02528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74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0FE1-37A1-51CE-BD45-6F9E3D7B4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A8EEF65-325B-D597-1465-E0403DD1B94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4645C5F-4FF1-CC7D-7D1C-C8117F5B6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D5DF42F1-B0F6-752D-7838-5A6A23ED6B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4614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DD406-7A39-1BBF-D89B-C4E4834CE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69290F1-F421-E538-D3CC-028E3FDFBFF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80FD52C-8868-2305-2306-90FBD5809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E530460-2FC8-0F06-E19C-CE3BAB7B47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7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21ACD-CCA9-28D0-308C-542281C05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02F75A5-FC35-F791-EF32-7983D71B6901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C73084A-B834-E682-9DC6-BC109E1D2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C4CBE24-E46D-E2EB-A137-FBB770A2A5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2506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B1E0C-BE2F-45EC-25C1-114986F1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3D812F7-EAF2-F0CA-6892-86AE2DE9728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AC58FDF-078D-AA9A-62FC-CA9012E2A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1527678-6669-B80E-2FE0-0FC2A71DA2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030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700F7-DBF2-6A2F-CB65-2476C8C2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6DFD2AE-A893-6018-64B9-AD6F4E8D58CE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C76C262-5B4B-13BE-15A6-B5FA89117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F35E4EA-BB95-5E1A-2ABF-44BB3723DB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3676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2DF1-3D96-D5C6-266F-8279410D0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77C2FFC6-2701-A593-5386-7E59ADB72EA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C4EC718-262E-A2E4-DE7E-766AE6396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7954029-3DB1-2716-B1F6-362F33BDFB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687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8C93-9900-D8A2-5873-97F1F3518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4ED71CC-8C07-BEFB-96AB-D1F56BAB623A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A414FAA-4824-D5CC-6241-69C45C55D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728BF83-CDC1-7390-6D0E-A532269FD5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9795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D39DC-DF10-7E2E-EBD5-1B4716E3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11B6229-025C-E241-4318-8277949740E6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69FBCC7-FE0A-A197-EF12-B47952CD1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0EFC930-C0A6-ADE4-EBD3-BBA978FE07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4802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0C07-59FD-B72B-930F-4EE573433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FE4D849-EC07-8393-DD30-54B1F786F68F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EC9D237-0A90-7A63-A5C3-6963CCEFF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891F3CD-A751-86F0-146A-830B211966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3289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90975-30E7-F32E-CBC6-3E4FB038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67DFA83-65B9-1918-8275-B1F266938547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59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6834623-73DA-DBBE-838F-F3568C68A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7584650-E03A-807E-61C2-953463F47E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C9CF-05D4-41D7-54BD-FF67D26D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63CE270-3C2D-9C80-9DB1-64868E9E50FF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75E0286-7CBF-9057-DAC4-C3F9A5CF1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22F6151-D525-474F-C6ED-AA4F7D4A88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9879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E9C2E-7E83-2D45-0702-361C87BC5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9D14061-93EA-C83C-C45D-AE4BE7A812E0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60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48867CB-CA26-2DC2-D620-C64917712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E455A6A-764E-2E63-F08D-13422E9850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D84E5-AE31-396C-1450-F0BE2CD1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82DA87C-145A-D40E-261B-D0F3477B26A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02636B8-96E3-0F71-7ECE-37D4E4787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ED76E78-EF06-AF93-CC95-1C9FAF154F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67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1DBC3-4403-0861-B42C-FE11DBD9D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BEC29AA-4811-E90F-0EC4-1F7C7434CA1B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AF865DD-C32F-FDE7-8219-CEAB1A2FC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635844D-4107-381A-2FC1-495FE2D7B1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2EE0-B23D-16B2-CC47-2D19C5D8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C29AE8F-7995-2B9F-98EE-C4EFD466DCBC}"/>
              </a:ext>
            </a:extLst>
          </p:cNvPr>
          <p:cNvSpPr txBox="1"/>
          <p:nvPr/>
        </p:nvSpPr>
        <p:spPr>
          <a:xfrm>
            <a:off x="4241325" y="11026777"/>
            <a:ext cx="3251825" cy="5799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AE26-E8F5-8E4B-93E4-D85FCAC0C030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FB1030A-6A92-9AB6-2343-7BE33B1AE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0DC656B-405C-4DDD-79CC-BCBF0C3A01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19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818BD-95A3-A97A-4BEF-17F67E2F33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A60D8F-65B3-BE9B-C56F-95C8CC3985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2577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5FCC3-7830-F245-F0E7-CC93E51491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634ECA-8A61-5E3E-335A-E8F59BBC221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824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4A31C5-7FB6-01DD-1F9D-9CFE7AC9BE5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4789"/>
            <a:ext cx="2057400" cy="439261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0E7A0B-252B-3B59-4F10-CC02133EE22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4789"/>
            <a:ext cx="6019796" cy="43926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88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E3EC2-7334-6DD8-B5AC-51E0CE8E8A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6E392B-41C2-B7C9-6B5D-BC1269C1D5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05E773-FC8C-6DDC-D1E2-B06F0DA039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BD8EE7-7D6E-DE61-3C9B-B444E051F0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87CCB4-5BE7-2146-B14D-B36E1C7B9B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12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E77F2-50D1-8463-C0B3-EA78C9980A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B1A36-7E4E-536B-3BCF-4E332985B13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73A1F0-A86D-E50D-FB3F-CDF50B29CD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8878DE-0D7C-C133-F12A-214F017940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4EBFD-DE4F-0B40-9AA9-17D3A863C2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2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420F3-1EC9-A5E4-A08E-8530B71155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7243E-341B-4FC3-E07B-B0F305A17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84D062-7ED1-A5EC-D8C1-4875C32B84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C43271-2BB5-B644-8307-766E21AC74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014B9-5603-FC45-93F9-F6763EE9DA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7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70AE3-F777-B2DA-6F59-8B0FE2E865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DD494-945E-83EA-E5F2-7580172529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19DAE2-C31F-2195-C47E-7CA5879E89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F3DA95-BA22-0CF3-78C6-4A6C083028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24EA39-1BE6-7DCD-5409-088EFB409F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E0CC3-A0B1-664B-AF6D-AFD375ADCFC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70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CB1D5-3E0E-D7D8-A388-8DB914C080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F73EA3-B6F6-FE7C-B8DA-2C9A9D2B4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F92BC4-FABE-87A6-0E43-62089F1D2F8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0786AD-5339-D55A-9444-FEDC492CF08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260472"/>
            <a:ext cx="3887791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E41B60-B723-B10C-2271-4ACE2D1202E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FD8EE8C-654A-27D4-6C94-242DBC25B6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47953F1-2ADC-62E7-0586-EEF818ED9A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9BAF88-30BC-7C40-A5A2-94A58BA0B8E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07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20FB9-E754-DE06-2CC2-713999C30B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0FE9CF-63F4-0A18-3262-4885D0677C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3AD613-94C4-74A1-3FD5-821E3D3585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A12863-E94D-C340-B6A2-3013AE553F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0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558B9-0CB2-4D33-07D8-47FA00A3B3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600929-E72A-5318-3354-A1F1AA36EA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D061C1-4E1A-4B4B-A0C2-96C5C61AD8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37594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0B28F-D83E-BF58-0A03-AEE8085D73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EE6A4-78DD-84B4-01D1-C972F40D4C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20FC87-D9C3-B4EF-95A5-0C23A431813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C74017-B74B-6E16-490D-20DD5CA915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9D060C-B8C0-2E97-A17E-C7035593FA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385FA-AB03-6549-B4F5-4838A97008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6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4C63C-6B28-CFED-2832-E48E36D773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9E38D-0ED9-E14B-827B-5BBD26DE23C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1022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4A6D9-9CC0-F258-2883-6F736A316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9FC179-4F32-26E3-BCE5-1152A15D6E2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6A813E-F78C-48B2-65E3-4D4906CB56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E4A8CD-7A2E-6E2A-EF08-F9D88F6D16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2CDD27-3F5B-0CD0-42BC-7A42A034D5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CFBDC-F140-2B41-BC56-9351D19C5F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94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0EA3A-184A-ACE8-DB01-9D3554F430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AA86B8-9CF3-12BA-6338-DEDCA8F292E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1585A-E38D-003D-D5EC-3D3B0C1617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879936-69D3-D1D8-81C8-2F2511253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9CFCCD-B818-2D4F-922B-9CB82FAD949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1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2AD0A70-0E11-EA41-0955-504DF5E1B93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78595" y="195260"/>
            <a:ext cx="2108204" cy="440214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EFAAA6-CA1F-BEF0-1A2A-72C764EC2E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52410" y="195260"/>
            <a:ext cx="6173791" cy="44021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D01D5-E54D-23E6-4289-B7C47D28E6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DA4AE9-2B48-17B5-38A3-13F360642D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4296C-9374-204F-9DE8-4FDE1FD96B2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D1656-8739-74EE-F63B-EC561DD26F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3815C3-B9CB-2BB3-64D5-481F4E85368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836391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452C-24B4-B4FA-E7C1-57551E6E8B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A193E-81F2-B8BE-70A4-C6B138292F6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346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8CD2F-8918-109A-EA77-03E598F5D1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C17C2C-CE18-2836-F5CA-D1B6A15741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25505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C3948-7A43-8498-03F9-3E4CF5F6C4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13721-A766-9A16-BB62-5916A1DEB2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6EE489-EE6A-F228-21D5-D520F80B05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848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BD0EF-2627-2A4F-B7D5-2B12B71DE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517C6B-5F53-926C-748D-01B5590B6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0D2233-A392-E9C3-E25F-0F164C39908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B23039-5044-AAD2-BBE9-4946F747CBF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260472"/>
            <a:ext cx="3887791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A210F4-82B1-A1EF-0B55-12706388C3F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124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1F278-80A5-5829-015E-B91FDAA7AB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84360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882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CAA95-9C6C-0658-0191-61A764FAAF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A85F1-806C-E08F-7EE8-02424BF9C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078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6F675-D7DA-A4EF-EF21-23970CC463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44775-3C85-3F89-B942-41F592B5EC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8BF985-4A84-13F3-9094-81F1464978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86109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1400F-DEE8-8FDF-2DE4-A9311510C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D3BFB3-7B96-B682-8C5A-9AF1AFB70D0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F59F58-9D5F-4373-4B43-42685F9A55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7088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3E3DA-B933-BFAE-9D71-D65AC8084E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BF8198-082E-0939-79E7-AF7FE1BAC69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68044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DA09B68-0316-8B24-2218-7DFBA5E1112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4789"/>
            <a:ext cx="2057400" cy="439261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018112-6F04-CCBE-D363-854E6A2759F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4789"/>
            <a:ext cx="6019796" cy="43926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1691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DB153-235F-0466-EC67-EBBF874AF8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8C75B-E99B-B164-7EF3-3D882CC970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40E0DA-E589-F15B-43CD-0B325A18C1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2356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559C8-D08B-AD0B-86C8-8DAD616D5E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85B1CE-CBC6-C219-711E-9D2335A86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D2A1DA-CA33-8560-A33B-10B953B6A4B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D17D32-06BA-61BD-975F-CA525A85154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0" y="1260472"/>
            <a:ext cx="3887791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EDD785-8864-144A-C82F-D1DE52237C2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0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5608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7723-95A5-EBC9-DCFD-CDEC6D1ADF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9675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15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7039C-5FE5-E21A-3638-8FBF47CB1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378D2-AB98-E68B-D35D-C85265A2FF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D868D5-A983-1FD4-DC3D-46D08D5F332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223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BDCCD-B075-5982-49E0-F18C1E2583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D81B8B-1ED2-19B5-50CD-EAE460932B4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50" cy="365442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2D904E-F5CD-1D03-D08F-16E9E64D7C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6036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14810B-DDA9-DE88-D8CA-2C346EF27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C7DB38-3B02-6361-51B6-5AB21C9063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3394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18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98AE2D8E-9D43-D5F8-CA7E-EDDDB9C2F054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56358" y="226798"/>
            <a:ext cx="955794" cy="745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C624501-2FB1-FA09-65A3-A1007F973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642" y="195480"/>
            <a:ext cx="4536000" cy="5072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cs-CZ"/>
              <a:t>Klepněte pro úpravu formátu titulního textuNázev listu</a:t>
            </a:r>
          </a:p>
        </p:txBody>
      </p:sp>
      <p:sp>
        <p:nvSpPr>
          <p:cNvPr id="4" name="Přímá spojnice 8">
            <a:extLst>
              <a:ext uri="{FF2B5EF4-FFF2-40B4-BE49-F238E27FC236}">
                <a16:creationId xmlns:a16="http://schemas.microsoft.com/office/drawing/2014/main" id="{672C9942-BF0E-1FA0-0D57-FAA57BAD862E}"/>
              </a:ext>
            </a:extLst>
          </p:cNvPr>
          <p:cNvSpPr/>
          <p:nvPr/>
        </p:nvSpPr>
        <p:spPr>
          <a:xfrm>
            <a:off x="251277" y="699479"/>
            <a:ext cx="741671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 cap="flat">
            <a:solidFill>
              <a:srgbClr val="655481"/>
            </a:solidFill>
            <a:custDash>
              <a:ds d="134572" sp="134572"/>
            </a:custDash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Přímá spojnice 10">
            <a:extLst>
              <a:ext uri="{FF2B5EF4-FFF2-40B4-BE49-F238E27FC236}">
                <a16:creationId xmlns:a16="http://schemas.microsoft.com/office/drawing/2014/main" id="{E7857295-64BD-36B3-B56D-9AA89FFF313A}"/>
              </a:ext>
            </a:extLst>
          </p:cNvPr>
          <p:cNvSpPr/>
          <p:nvPr/>
        </p:nvSpPr>
        <p:spPr>
          <a:xfrm>
            <a:off x="251277" y="4731837"/>
            <a:ext cx="866052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 cap="flat">
            <a:solidFill>
              <a:srgbClr val="655481"/>
            </a:solidFill>
            <a:custDash>
              <a:ds d="134572" sp="134572"/>
            </a:custDash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Zástupný symbol pro zápatí 18">
            <a:extLst>
              <a:ext uri="{FF2B5EF4-FFF2-40B4-BE49-F238E27FC236}">
                <a16:creationId xmlns:a16="http://schemas.microsoft.com/office/drawing/2014/main" id="{95ABEE64-A0C7-4AA0-E60B-45AE251A5F2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36162" y="4731837"/>
            <a:ext cx="2895118" cy="27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8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Lucida Sans Unicode" pitchFamily="2"/>
                <a:cs typeface="Times New Roman" pitchFamily="18"/>
              </a:defRPr>
            </a:lvl1pPr>
          </a:lstStyle>
          <a:p>
            <a:pPr lvl="0"/>
            <a:r>
              <a:rPr lang="cs-CZ"/>
              <a:t>Prostor pro doplňující informace, poznámky</a:t>
            </a:r>
          </a:p>
        </p:txBody>
      </p:sp>
      <p:sp>
        <p:nvSpPr>
          <p:cNvPr id="7" name="Zástupný symbol pro číslo snímku 19">
            <a:extLst>
              <a:ext uri="{FF2B5EF4-FFF2-40B4-BE49-F238E27FC236}">
                <a16:creationId xmlns:a16="http://schemas.microsoft.com/office/drawing/2014/main" id="{22B73D8E-BF97-1E42-654D-04C611A0F2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812359" y="4731837"/>
            <a:ext cx="1079641" cy="27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2B042B7-D874-E843-8058-160C6E1A485D}" type="slidenum">
              <a:t>‹#›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9869331-AAE3-CCF8-BFD7-8DF4EB9B7D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3394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4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Times New Roman" pitchFamily="18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1A08CC-CEED-FC70-9E5E-B4A7EC059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199419-1D6F-EFBD-B101-6D97F563D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3394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18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655481"/>
          </a:solidFill>
          <a:uFillTx/>
          <a:latin typeface="Times New Roman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niprostor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Beveridge#cite_note-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00BE5804-E605-E88C-AD4D-023C5749CE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8361" y="555479"/>
            <a:ext cx="1699202" cy="13251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7">
            <a:extLst>
              <a:ext uri="{FF2B5EF4-FFF2-40B4-BE49-F238E27FC236}">
                <a16:creationId xmlns:a16="http://schemas.microsoft.com/office/drawing/2014/main" id="{65C4E548-1077-2AB7-9BE3-A31A29A6E900}"/>
              </a:ext>
            </a:extLst>
          </p:cNvPr>
          <p:cNvSpPr/>
          <p:nvPr/>
        </p:nvSpPr>
        <p:spPr>
          <a:xfrm>
            <a:off x="251642" y="267480"/>
            <a:ext cx="5616363" cy="4607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655481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DC896C7-5C9E-B892-A3B4-B15216CA5A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642" y="699479"/>
            <a:ext cx="5112355" cy="2159995"/>
          </a:xfrm>
        </p:spPr>
        <p:txBody>
          <a:bodyPr lIns="90004" tIns="44997" rIns="90004" bIns="44997" anchor="t"/>
          <a:lstStyle/>
          <a:p>
            <a:pPr lvl="0"/>
            <a:r>
              <a:rPr lang="cs-CZ" sz="2000" b="1" dirty="0">
                <a:solidFill>
                  <a:srgbClr val="FFFFFF"/>
                </a:solidFill>
                <a:cs typeface="Times New Roman" pitchFamily="18"/>
              </a:rPr>
              <a:t>Právo sociálního zabezpečení</a:t>
            </a:r>
            <a:endParaRPr lang="cs-CZ" sz="2000" b="1" dirty="0">
              <a:cs typeface="Times New Roman" pitchFamily="18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A54F0E3F-62D6-A705-BF00-3E9CC99DF3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63639" y="3219840"/>
            <a:ext cx="3888001" cy="1367640"/>
          </a:xfrm>
        </p:spPr>
        <p:txBody>
          <a:bodyPr lIns="90004" tIns="44997" rIns="90004" bIns="44997"/>
          <a:lstStyle/>
          <a:p>
            <a:pPr lvl="0" algn="r">
              <a:spcAft>
                <a:spcPts val="0"/>
              </a:spcAft>
            </a:pPr>
            <a:endParaRPr lang="cs-CZ" sz="1200" dirty="0">
              <a:solidFill>
                <a:srgbClr val="FFFFFF"/>
              </a:solidFill>
            </a:endParaRPr>
          </a:p>
          <a:p>
            <a:pPr lvl="0" algn="r"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  <a:cs typeface="Times New Roman" pitchFamily="18"/>
              </a:rPr>
              <a:t>letní semestr 2025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30D0834-3623-744B-B8E7-4C6D271694A0}"/>
              </a:ext>
            </a:extLst>
          </p:cNvPr>
          <p:cNvSpPr/>
          <p:nvPr/>
        </p:nvSpPr>
        <p:spPr>
          <a:xfrm>
            <a:off x="6955923" y="3723839"/>
            <a:ext cx="2015995" cy="115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1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JUDr. Michal Vítek, Ph.D.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Odborný asistent, ÚVSSP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michal.vitek@fvp.slu.cz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1FDA7-26F5-2FB5-7BC9-91A2A946F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812B5-F4EE-6179-2C82-0FDCB214F8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CE5256-38BF-DA32-D317-3993BA474D1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9363C37-818C-76A0-FB1A-B0A201B21A35}"/>
              </a:ext>
            </a:extLst>
          </p:cNvPr>
          <p:cNvSpPr txBox="1"/>
          <p:nvPr/>
        </p:nvSpPr>
        <p:spPr>
          <a:xfrm>
            <a:off x="479685" y="1034320"/>
            <a:ext cx="713531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Československá republika (1918– 1938):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legislativní „smršť“ také v oblasti sociálního pojištění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zákon č. 221/1924 </a:t>
            </a:r>
            <a:r>
              <a:rPr lang="cs-CZ" sz="1400" b="1" dirty="0" err="1"/>
              <a:t>Sb.z</a:t>
            </a:r>
            <a:r>
              <a:rPr lang="cs-CZ" sz="1400" b="1" dirty="0"/>
              <a:t> a n. o pojištění zaměstnanců pro případ nemoci, invalidity a stáří</a:t>
            </a:r>
            <a:r>
              <a:rPr lang="cs-CZ" sz="1400" dirty="0"/>
              <a:t>, účinný od 1.7.1926 – nejvýznamnější norma, základní norma, která stanoví povinné pojištění všech zaměstnanců (prakticky dělnictvo, úředníci a státní zaměstnanci vyloučeni). Nemocenské pojištění provádí nemocenské pojišťovny, pojištění invalidní a starobní poskytuje Ústřední sociální pojišťovna jako ústřední orgán ČSR se sídlem v Praze.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Poskytuje se zejména: pomoc v nemoci (lékařská pomoc, léčiva, výlohy), pomoc v mateřství a pohřebné. Nemocenská se poskytuje nejdéle po dobu 1 roku, výše závislá na zařazení zaměstnance do příslušných platových tříd (10 tříd)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 invalidního a starobního pojištění se poskytuje zejména: důchod invalidní, starobní, vyrovnávací příplatky, důchod vdovský, vdovecký, sirotčí důchod a odbytné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Polovinu pojistného hradí zaměstnanec a polovinu zaměstnavatel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21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29D02-2471-52ED-ED4E-D804DDF4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3A158-DC2C-488E-FF33-0884757D0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79DE61-D8A0-98D8-DD2A-512943A0719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5BDFFD-8346-08B6-5716-676B183983ED}"/>
              </a:ext>
            </a:extLst>
          </p:cNvPr>
          <p:cNvSpPr txBox="1"/>
          <p:nvPr/>
        </p:nvSpPr>
        <p:spPr>
          <a:xfrm>
            <a:off x="479685" y="1034320"/>
            <a:ext cx="71353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Československá republika (1918– 1938):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221/1925 </a:t>
            </a:r>
            <a:r>
              <a:rPr lang="cs-CZ" sz="1400" dirty="0" err="1"/>
              <a:t>Sb.z</a:t>
            </a:r>
            <a:r>
              <a:rPr lang="cs-CZ" sz="1400" dirty="0"/>
              <a:t>. a n.: o nemocenském pojištění veřejných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43/1929 </a:t>
            </a:r>
            <a:r>
              <a:rPr lang="cs-CZ" sz="1400" dirty="0" err="1"/>
              <a:t>Sb.z</a:t>
            </a:r>
            <a:r>
              <a:rPr lang="cs-CZ" sz="1400" dirty="0"/>
              <a:t> a n.: státní starobní podpory, stanovení nároků na důchod pro zaměstnance, kteří byli nemajetní, výdělku neschopní a dovršili věku 65 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r>
              <a:rPr lang="cs-CZ" sz="1400" dirty="0"/>
              <a:t>Chudinská péče za první republiky byla organizována zejména domovskými obcemi, které zřizovaly starobince, chudobince, sirotčince, útulky, obecní kuchyně. </a:t>
            </a:r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37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3AC08-9C27-F4CB-4CAB-F19A83D1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725AB-2BFF-80C8-EBA3-F1976FA0B1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E0E14-FC73-B60F-DFC7-37C38236AAF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6C149E-8146-4B1F-7436-58040BB3921A}"/>
              </a:ext>
            </a:extLst>
          </p:cNvPr>
          <p:cNvSpPr txBox="1"/>
          <p:nvPr/>
        </p:nvSpPr>
        <p:spPr>
          <a:xfrm>
            <a:off x="479685" y="1034320"/>
            <a:ext cx="71353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Reformy po roce 1946: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99/1948 Sb., o národním pojištění – významná legislativní změna, vychází obsahově z </a:t>
            </a:r>
            <a:r>
              <a:rPr lang="cs-CZ" sz="1400" dirty="0" err="1"/>
              <a:t>Beveridgovy</a:t>
            </a:r>
            <a:r>
              <a:rPr lang="cs-CZ" sz="1400" dirty="0"/>
              <a:t> zprávy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Sjednocení roztříštěné úpravy sociálního pojištění v jedné právní normě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Vytvoření jednotného státního systému národního pojištění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Zrovnoprávnění nároků dělníků a „</a:t>
            </a:r>
            <a:r>
              <a:rPr lang="cs-CZ" sz="1400" dirty="0" err="1"/>
              <a:t>white</a:t>
            </a:r>
            <a:r>
              <a:rPr lang="cs-CZ" sz="1400" dirty="0"/>
              <a:t> </a:t>
            </a:r>
            <a:r>
              <a:rPr lang="cs-CZ" sz="1400" dirty="0" err="1"/>
              <a:t>collar</a:t>
            </a:r>
            <a:r>
              <a:rPr lang="cs-CZ" sz="1400" dirty="0"/>
              <a:t>“ profesí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Pojištění je povinné a vzniká v podstatě začátkem výdělečné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Platil pouze několik let  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58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82FF-D552-9539-26EC-F1859F9C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3F66F-4DEB-2DC3-B30E-28759AA3B6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333200-6C2F-22D5-0CDF-497BD167871A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2A42F1-816D-C64A-AFE3-25485FCA74D5}"/>
              </a:ext>
            </a:extLst>
          </p:cNvPr>
          <p:cNvSpPr txBox="1"/>
          <p:nvPr/>
        </p:nvSpPr>
        <p:spPr>
          <a:xfrm>
            <a:off x="479685" y="1034320"/>
            <a:ext cx="713531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Vývoj v letech 1949 až 1989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54/1956 Sb., o nemocenském pojištění zaměstnanců (platil s novelami až do roku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55/1956 Sb., o sociálním zabezpečení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101/1964 Sb., o sociálním zabezpečení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103/1964 Sb., o sociálním zabezpečení družstevních rolníků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Zákon č. 121/1975 Sb., o sociálním zabezpečení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27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020C9-AD34-B73A-ED08-27883FFA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48B0C-FB38-76F8-BC22-EE96679DF9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860B33-51CA-D644-B0D6-B283BEBE6B1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E176AA-5B21-7FCB-2DDC-9D3D715138F2}"/>
              </a:ext>
            </a:extLst>
          </p:cNvPr>
          <p:cNvSpPr txBox="1"/>
          <p:nvPr/>
        </p:nvSpPr>
        <p:spPr>
          <a:xfrm>
            <a:off x="479685" y="1034320"/>
            <a:ext cx="71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Sociální výdaje v optice rozpočtu ČR 2025</a:t>
            </a:r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8" name="Obrázek 7" descr="Obsah obrázku text, snímek obrazovky, Značka, design&#10;&#10;Obsah vygenerovaný umělou inteligencí může být nesprávný.">
            <a:extLst>
              <a:ext uri="{FF2B5EF4-FFF2-40B4-BE49-F238E27FC236}">
                <a16:creationId xmlns:a16="http://schemas.microsoft.com/office/drawing/2014/main" id="{2B5BB6D8-4E3C-9ED7-0E65-69B26FDD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5" y="1345572"/>
            <a:ext cx="6471569" cy="34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BFC1-1D99-B30A-2797-128B9E111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E33B7-B3B8-D9F0-FAC4-7401EAF6A3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2EBA8A-93C0-778F-2116-4F37267EBCA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E21E08-AC57-6C4A-186D-FAE4879FB6F4}"/>
              </a:ext>
            </a:extLst>
          </p:cNvPr>
          <p:cNvSpPr txBox="1"/>
          <p:nvPr/>
        </p:nvSpPr>
        <p:spPr>
          <a:xfrm>
            <a:off x="695327" y="1228749"/>
            <a:ext cx="71353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Demografie České republiky</a:t>
            </a:r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ED56B4-E997-A723-F81F-F547778D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2" y="892929"/>
            <a:ext cx="806986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7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363D-3D8E-65CC-87EF-D9A5BF66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5DC12-56CD-5616-32D3-55294FD2B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F66BDF-794E-7ED8-1894-CBDE74D6A0C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D1CB37-B04D-3BF4-FCC2-AE7606DB14AA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C137BD8-3F5B-F33A-D895-B9A241C6E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A866014-1992-B8B7-96EB-F8A44A7B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5" y="702715"/>
            <a:ext cx="7135318" cy="3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0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64ADA-7375-3703-FDE6-E4F3D9C3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D425-F56F-B6B5-2FEC-96B9500152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D2ABEB-BAF1-D2CA-DE37-159D7BDEDE9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EC61EB-E350-7323-36D2-1671B717541B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443E14-0BE8-F391-4802-27C5797E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4" y="702715"/>
            <a:ext cx="6790841" cy="4015331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8BEE28E-FC00-F26A-A0CF-E28D2BAF94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46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C3AE-0EFE-AE77-5083-EF153D85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A938F-9EFF-23DA-3822-F9BDC114C3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63F95-3E13-A23E-6D4C-3D5B4847449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AA656B-2D0B-1086-D996-80B37004B04C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766D1B6-A92A-0DCC-26FD-F0512AFC77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B2DA15-D88C-A150-B3D0-02965D8B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4" y="702715"/>
            <a:ext cx="7022196" cy="39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8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186E-CD80-6FB0-928F-D5DB77038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46AAE-16AD-BABF-0566-EE29186C36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4C5A89-6955-843A-4F27-8D9D9D1798AD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7E11F0-134D-AD09-7FE1-F6B167F92E3F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B7031A7-62BE-96D4-7000-B542F2B7C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8416D3-ECE3-D0D3-E1D3-798D5089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2" y="702714"/>
            <a:ext cx="7356523" cy="39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84CA9-D6DA-9E78-D565-E71CBAE81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>
                <a:cs typeface="Arial" pitchFamily="2"/>
              </a:rPr>
              <a:t>Podmínky absolvování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F74997-6A83-4894-C779-10EB6EA661D4}"/>
              </a:ext>
            </a:extLst>
          </p:cNvPr>
          <p:cNvSpPr/>
          <p:nvPr/>
        </p:nvSpPr>
        <p:spPr>
          <a:xfrm>
            <a:off x="395642" y="987478"/>
            <a:ext cx="6768361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Zisk 80 kvalifikačních bodů.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Body je možné získat: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Aktivní účastí v rozsahu max. 10 bodů (účast nad 70%)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Vypracováním eseje na </a:t>
            </a: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zvolené téma v rozsahu max. 10 bodů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AutoNum type="alphaL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Písem</a:t>
            </a:r>
            <a:r>
              <a:rPr lang="cs-CZ" sz="1400" kern="0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ným testem z předmětu max. 100 bodů 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457200" marR="0" lvl="1" indent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Doporučená literatura: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Zákon + komentář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Studijní opory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Monografie (zejména </a:t>
            </a:r>
            <a:r>
              <a:rPr lang="cs-CZ" sz="1400" b="0" i="0" u="none" strike="noStrike" kern="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Wolters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cs-CZ" sz="1400" b="0" i="0" u="none" strike="noStrike" kern="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Kluwer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)</a:t>
            </a:r>
          </a:p>
          <a:p>
            <a:pPr marL="742950" marR="0" lvl="1" indent="-28575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www.epravo.cz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, </a:t>
            </a:r>
            <a:r>
              <a:rPr lang="cs-CZ" sz="1400" b="0" i="0" u="none" strike="noStrike" kern="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www.pravniprostor.cz</a:t>
            </a: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2229-A855-56B8-FDAF-E1AD5FDE1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63768-C2FB-C502-BFF6-20D3ECA010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2CD137-4CF3-1F5D-CA99-E6EED43E1B6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BFC0EA-A79D-A146-E082-AF33FF47D64E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F99D848-625D-A972-7AD2-5C240C318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B14A5F-4572-F961-ADFD-265FD063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7" y="702714"/>
            <a:ext cx="7343825" cy="41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71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43FD7-CF86-99C1-6D7F-FADE25CE5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49F62-A5AC-B888-AC02-0626524776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DBEAAA-F667-41E0-8B7F-F702C433931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394C7F-A510-6448-5D54-FC087AE3D495}"/>
              </a:ext>
            </a:extLst>
          </p:cNvPr>
          <p:cNvSpPr txBox="1"/>
          <p:nvPr/>
        </p:nvSpPr>
        <p:spPr>
          <a:xfrm>
            <a:off x="479685" y="1034320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6BD0988-B230-FCA7-2B2B-0AB2DBD2B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B7611D-3842-CD0E-8F23-9457F71B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3" y="731573"/>
            <a:ext cx="7742176" cy="3377607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729DF5C-08E6-BAEC-8C64-6B2F0AC72DEE}"/>
              </a:ext>
            </a:extLst>
          </p:cNvPr>
          <p:cNvGraphicFramePr>
            <a:graphicFrameLocks noGrp="1"/>
          </p:cNvGraphicFramePr>
          <p:nvPr/>
        </p:nvGraphicFramePr>
        <p:xfrm>
          <a:off x="4309698" y="1203325"/>
          <a:ext cx="524604" cy="3394075"/>
        </p:xfrm>
        <a:graphic>
          <a:graphicData uri="http://schemas.openxmlformats.org/drawingml/2006/table">
            <a:tbl>
              <a:tblPr/>
              <a:tblGrid>
                <a:gridCol w="36006">
                  <a:extLst>
                    <a:ext uri="{9D8B030D-6E8A-4147-A177-3AD203B41FA5}">
                      <a16:colId xmlns:a16="http://schemas.microsoft.com/office/drawing/2014/main" val="3001460017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1620702774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1991974543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2165364532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687707376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1201081264"/>
                    </a:ext>
                  </a:extLst>
                </a:gridCol>
                <a:gridCol w="81433">
                  <a:extLst>
                    <a:ext uri="{9D8B030D-6E8A-4147-A177-3AD203B41FA5}">
                      <a16:colId xmlns:a16="http://schemas.microsoft.com/office/drawing/2014/main" val="3374052291"/>
                    </a:ext>
                  </a:extLst>
                </a:gridCol>
              </a:tblGrid>
              <a:tr h="68942"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 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nemocenského pojištění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státní sociální podpory*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pěstounské péče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pomoci v hmotné nouzi**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pro osoby se zdravotním postižením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" b="1">
                          <a:effectLst/>
                        </a:rPr>
                        <a:t>příspěvek na péči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966036"/>
                  </a:ext>
                </a:extLst>
              </a:tr>
              <a:tr h="84852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Česko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45 451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54 085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4 929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5 858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3 759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37 175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270169"/>
                  </a:ext>
                </a:extLst>
              </a:tr>
              <a:tr h="25985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Hlavní město Praha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9 178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7 001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360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557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298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3 120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416273"/>
                  </a:ext>
                </a:extLst>
              </a:tr>
              <a:tr h="24394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Středočeský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4 643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6 460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524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526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419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4 211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457797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Jihočeský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2 407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2 961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269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2 359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05210"/>
                  </a:ext>
                </a:extLst>
              </a:tr>
              <a:tr h="19622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Plzeňský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2 418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2 462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287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217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2 203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599850"/>
                  </a:ext>
                </a:extLst>
              </a:tr>
              <a:tr h="24394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Karlovarský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774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1 373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1 041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842087"/>
                  </a:ext>
                </a:extLst>
              </a:tr>
              <a:tr h="18031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Ústecký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2 738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4 822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526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938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312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2 902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341365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Liberecký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1 551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2 343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263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1 648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27230"/>
                  </a:ext>
                </a:extLst>
              </a:tr>
              <a:tr h="307588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Královéhradecký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2 198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2 648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213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2 156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69273"/>
                  </a:ext>
                </a:extLst>
              </a:tr>
              <a:tr h="22803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Pardubický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2 035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2 446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193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1 861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505882"/>
                  </a:ext>
                </a:extLst>
              </a:tr>
              <a:tr h="19622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Kraj Vysočina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1 852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2 259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180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130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196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1 995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4068"/>
                  </a:ext>
                </a:extLst>
              </a:tr>
              <a:tr h="259859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Jihomoravský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5 082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6 188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439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517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444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4 386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3248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Olomoucký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2 392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3 103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271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388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232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2 369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387325"/>
                  </a:ext>
                </a:extLst>
              </a:tr>
              <a:tr h="180310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Zlínský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2 646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2 587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204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175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245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2 443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139625"/>
                  </a:ext>
                </a:extLst>
              </a:tr>
              <a:tr h="307588">
                <a:tc>
                  <a:txBody>
                    <a:bodyPr/>
                    <a:lstStyle/>
                    <a:p>
                      <a:pPr algn="l"/>
                      <a:r>
                        <a:rPr lang="cs-CZ" sz="100" b="0">
                          <a:effectLst/>
                        </a:rPr>
                        <a:t>Moravskoslezský kraj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5 536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7 432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933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1 225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>
                          <a:effectLst/>
                        </a:rPr>
                        <a:t>425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" b="0" dirty="0">
                          <a:effectLst/>
                        </a:rPr>
                        <a:t>4 479</a:t>
                      </a:r>
                    </a:p>
                  </a:txBody>
                  <a:tcPr marL="5303" marR="5303" marT="2652" marB="26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517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29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3A82-2543-E984-0753-8B127FC4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2ADD2-4A50-2DAD-EF84-02736EC138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7A156B-FCF6-D964-4166-71C965BB63E8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4038A7B-9B5E-CDAF-4E4E-47B408C18963}"/>
              </a:ext>
            </a:extLst>
          </p:cNvPr>
          <p:cNvSpPr txBox="1"/>
          <p:nvPr/>
        </p:nvSpPr>
        <p:spPr>
          <a:xfrm>
            <a:off x="-115226" y="1397877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F165DC8-0FA5-D28E-F2AE-95E51AFA5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8A30DB4-8439-ABCF-C6D3-9482F643A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5" y="837461"/>
            <a:ext cx="6472744" cy="41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5943F-4753-BA2B-D32B-94BAA367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3110F-350C-670D-2D5C-574FDA56B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Demografie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386D10-EC53-3A38-F8F4-7EE4C7652F4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A53E5D-4850-77C8-249C-4B08C7F9A965}"/>
              </a:ext>
            </a:extLst>
          </p:cNvPr>
          <p:cNvSpPr txBox="1"/>
          <p:nvPr/>
        </p:nvSpPr>
        <p:spPr>
          <a:xfrm>
            <a:off x="-115226" y="1397877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AD62EF6-D6C8-2AFA-C2E0-0C95917D48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527050"/>
            <a:ext cx="72136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EAD714-4430-9CE8-16A4-A67A6CEB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0" y="825538"/>
            <a:ext cx="6562050" cy="37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2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FD488-7618-04F7-3774-B50F3388E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A8558-65B9-BD06-29A7-BC7DF81627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6324522" cy="507235"/>
          </a:xfrm>
        </p:spPr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Problémy společnosti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9842C6-58DA-55D9-03EA-A487D7C92B8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F9285D-6E17-3ED5-F6E8-8099A6922DCE}"/>
              </a:ext>
            </a:extLst>
          </p:cNvPr>
          <p:cNvSpPr txBox="1"/>
          <p:nvPr/>
        </p:nvSpPr>
        <p:spPr>
          <a:xfrm>
            <a:off x="-36944" y="1451689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CC11D25-C1BA-EF36-E57B-8E012B55C0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307" y="771744"/>
            <a:ext cx="7790493" cy="38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Sociální událost je definována jako 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okolnost s níž právo spojuje vznik, změnu nebo zánik práv a povinností, s jejichž pomocí lze předejít, zmírnit nebo překonat tíživou životní situaci, která je způsobena takovou událostí.</a:t>
            </a: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Třídění soc. událostí: </a:t>
            </a: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- v užším slova smyslu a širším slova smyslu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- 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přirozené vs. nepřirozené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- biologické vs. sociální</a:t>
            </a: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- předvídatelné vs. nepředvídatelné</a:t>
            </a: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Jednotlivé druhy soc. události: stáří, chudoba, nemoc, ostatní (konkrétní: narození dítěte atd.)</a:t>
            </a:r>
          </a:p>
          <a:p>
            <a:endParaRPr lang="cs-CZ" baseline="30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75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CB75-CF43-5B68-1391-1EFA0337E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34C78-4F5F-1BE1-9365-EFFC4EBFC7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6324522" cy="507235"/>
          </a:xfrm>
        </p:spPr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Problémy společnosti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EB53B3-A5B8-7A4D-B264-C1A2162DC48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7D29C0-F055-9FF3-1E2D-792C9DD4F635}"/>
              </a:ext>
            </a:extLst>
          </p:cNvPr>
          <p:cNvSpPr txBox="1"/>
          <p:nvPr/>
        </p:nvSpPr>
        <p:spPr>
          <a:xfrm>
            <a:off x="-36944" y="1451689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D110081-C448-0A64-294A-3E0633C34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771744"/>
            <a:ext cx="7213600" cy="38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lphaUcParenR"/>
            </a:pPr>
            <a:r>
              <a:rPr lang="cs-CZ" dirty="0"/>
              <a:t>Problematika spojená s chudobou a sociálním vyloučením:</a:t>
            </a:r>
          </a:p>
          <a:p>
            <a:r>
              <a:rPr lang="cs-CZ" dirty="0"/>
              <a:t> - cca. 668 tis. osob v exekuci a v dluhové pasti, 149 tis. osob s větším množstvím exekucí</a:t>
            </a:r>
          </a:p>
          <a:p>
            <a:r>
              <a:rPr lang="cs-CZ" dirty="0"/>
              <a:t> - cca. 7,6% populace v exekucích, celkem 4,1 mil. vedených řízení</a:t>
            </a:r>
          </a:p>
          <a:p>
            <a:r>
              <a:rPr lang="cs-CZ" dirty="0"/>
              <a:t> - 620 mld. Kč vymáhaná částka (2022)</a:t>
            </a:r>
          </a:p>
          <a:p>
            <a:r>
              <a:rPr lang="cs-CZ" dirty="0"/>
              <a:t> - cca. 1 mil. osob na hranici chudoby</a:t>
            </a:r>
          </a:p>
          <a:p>
            <a:r>
              <a:rPr lang="cs-CZ" dirty="0"/>
              <a:t> - meziročně klesá</a:t>
            </a:r>
          </a:p>
          <a:p>
            <a:r>
              <a:rPr lang="cs-CZ" dirty="0"/>
              <a:t> - fenomén „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poor</a:t>
            </a:r>
            <a:r>
              <a:rPr lang="cs-CZ" dirty="0"/>
              <a:t>“</a:t>
            </a:r>
          </a:p>
          <a:p>
            <a:r>
              <a:rPr lang="cs-CZ" dirty="0"/>
              <a:t> - cca. 10% rodin s příjmem pod 60% mediánu (příjmová chudoba, průměr EU cca. 16%)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95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87167-4998-778F-374B-895E1326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737E1-BE10-CA62-EC32-5BA2919F79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6324522" cy="507235"/>
          </a:xfrm>
        </p:spPr>
        <p:txBody>
          <a:bodyPr/>
          <a:lstStyle/>
          <a:p>
            <a:pPr lvl="0"/>
            <a:r>
              <a:rPr lang="cs-CZ" sz="2000" b="1" dirty="0">
                <a:cs typeface="Arial" pitchFamily="2"/>
              </a:rPr>
              <a:t>Kde aktuálně jsme? Problémy společnosti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C9BB8E-2688-A508-DA42-D29D48EA8B2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8E97C4-E7C0-12F3-3441-21F84F301C70}"/>
              </a:ext>
            </a:extLst>
          </p:cNvPr>
          <p:cNvSpPr txBox="1"/>
          <p:nvPr/>
        </p:nvSpPr>
        <p:spPr>
          <a:xfrm>
            <a:off x="-36944" y="1451689"/>
            <a:ext cx="71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DCC70352-FEEB-B7D1-4067-1E4BA4DEC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00" y="771744"/>
            <a:ext cx="7213600" cy="38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B) Problematika spojená s nemocností a sociálně patologickými jevy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49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D0BC7-228A-0C03-9D6B-1609BA4F0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BC101-C358-8221-7FD3-01880DAEAC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26D891-D098-98F9-0602-35A7D63EB69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DBB28F8-D300-FA64-5C3B-530BA667A2EE}"/>
              </a:ext>
            </a:extLst>
          </p:cNvPr>
          <p:cNvSpPr txBox="1"/>
          <p:nvPr/>
        </p:nvSpPr>
        <p:spPr>
          <a:xfrm>
            <a:off x="479685" y="1034320"/>
            <a:ext cx="7135318" cy="718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politika</a:t>
            </a:r>
            <a:endParaRPr lang="cs-CZ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 užším smyslu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soubor aktivit, nástrojů a opatření, jejichž smyslem je reakce na nepříznivé sociální události (stáří, nemoc, invalidita, nezaměstnanost či chudoba)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systém sociálních programů, dávek a zdravotního či sociálního pojištění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jejím rozsahu a charakteru rozhodují zejména zákonodárci a MPSV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spoluutváří ji nadnárodní neziskové organizace jako třeba UNICEF, Charita Česká republika či Člověk v tísni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 širším smyslu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způsob, jakým naplňujeme podstatu sociálního státu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Cílem 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vytváření důstojných životních podmínek pro všechny občany a prosazování hodnot spravedlnosti, rovnosti a solidarity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28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381A-0F67-8AEA-5386-1F7CF4994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99DBE-0E28-ADEF-2212-82CF62D730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18EC2D-9BD3-E79F-4E51-BBD10DDBED9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31AFC9-9A00-633A-F9E7-F1440EB6E0BD}"/>
              </a:ext>
            </a:extLst>
          </p:cNvPr>
          <p:cNvSpPr txBox="1"/>
          <p:nvPr/>
        </p:nvSpPr>
        <p:spPr>
          <a:xfrm>
            <a:off x="479685" y="1034320"/>
            <a:ext cx="7135318" cy="94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Principy sociální politiky: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Spravedlnosti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(Utilitarismus)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spravedlnost lze chápat různými způsoby – český ekonom Josef Macek definuje sociální spravedlnost jako „největší štěstí největšího počtu“</a:t>
            </a:r>
            <a:endParaRPr lang="cs-CZ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Solidarity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Solidarita = etický příkaz jednotlivci splatit dluh za prospěch a výhody poskytované mu společností, státem (Masarykův slovník naučný)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 hlediska sociální politiky – </a:t>
            </a: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dobrovolná </a:t>
            </a:r>
            <a:r>
              <a:rPr lang="cs-CZ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vynucená</a:t>
            </a:r>
            <a:endParaRPr lang="cs-CZ" sz="11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Subsidiarity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nejefektivnější je řešit problémy přímo v jejich jádru, v tomto případě na co nejnižší úrovni veřejné správy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právo občanů účastnit se tvorby a realizace opatření, která se jich týkají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Účast na tomto rozhodování má v ideálním případě za důsledek větší míru ztotožnění s politikou státu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4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573C4-B303-9A9A-F031-720BF9BC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C267C-8AF3-CF86-E599-7A7A7D06EF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6DBD4-47A4-2861-D4E4-D27F1CAA63F9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81271F-A9FA-FCBC-008E-D059C4711551}"/>
              </a:ext>
            </a:extLst>
          </p:cNvPr>
          <p:cNvSpPr txBox="1"/>
          <p:nvPr/>
        </p:nvSpPr>
        <p:spPr>
          <a:xfrm>
            <a:off x="479685" y="1034320"/>
            <a:ext cx="7135318" cy="1005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Funkce sociální politiky</a:t>
            </a:r>
            <a:endParaRPr lang="cs-CZ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Ochranná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dresné cílení na sociální </a:t>
            </a:r>
            <a:r>
              <a:rPr lang="cs-CZ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události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Preventivní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předcházet rizikovým situacím; zřetelná především ve vzdělávací a zdravotní politice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Stimulační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podněcovat žádoucí sociální jednání skupin a jednotlivců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levnější a efektivnější je problémům předcházet, než je dodatečně řešit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Například, je mnohem výhodnější realizovat program preventivních prohlídek, než hradit pozdní nákladnou léčbu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oblasti zaměstnanosti je pro stát výhodnější vytvářet co nejlepší podmínky pro tvorbu nových pracovních míst a zlepšení situace na trhu práce, než hradit nákladnou pasivní pomoc nezaměstnaným formou vyplácení podpor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Přerozdělovací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(nejvýznamnější)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uskutečňuje se výběrem daní a rozdělováním dávek a důchodů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Stát by měl v ideálním případě usilovat a zajištění důstojných životních podmínek všem občanům a snažit se zajistit rovné šance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 založena na principu klesajícího mezního užitku → přerozdělování od bohatých k chudým povede k většímu celkovému blahobytu ve společnosti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14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A0AB28A-3B23-66C3-C250-757ED93AEBA6}"/>
              </a:ext>
            </a:extLst>
          </p:cNvPr>
          <p:cNvSpPr/>
          <p:nvPr/>
        </p:nvSpPr>
        <p:spPr>
          <a:xfrm>
            <a:off x="251642" y="267480"/>
            <a:ext cx="3456002" cy="4607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655481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67BD38-503A-E9CA-8E43-561923C4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56002" y="226798"/>
            <a:ext cx="955794" cy="688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A551251-409C-D36A-CFAA-70E9EB85BAFF}"/>
              </a:ext>
            </a:extLst>
          </p:cNvPr>
          <p:cNvSpPr/>
          <p:nvPr/>
        </p:nvSpPr>
        <p:spPr>
          <a:xfrm>
            <a:off x="395642" y="1923842"/>
            <a:ext cx="2448004" cy="26640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5D6F8F0-31AA-721F-02AA-1B9649132E85}"/>
              </a:ext>
            </a:extLst>
          </p:cNvPr>
          <p:cNvSpPr/>
          <p:nvPr/>
        </p:nvSpPr>
        <p:spPr>
          <a:xfrm>
            <a:off x="4068001" y="1131478"/>
            <a:ext cx="3887635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Základní milníky tématu: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pojem </a:t>
            </a:r>
            <a:r>
              <a:rPr lang="cs-CZ" sz="1400" b="1" i="0" u="none" strike="noStrike" kern="120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welfare</a:t>
            </a: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cs-CZ" sz="1400" b="1" i="0" u="none" strike="noStrike" kern="1200" cap="none" spc="0" baseline="0" dirty="0" err="1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state</a:t>
            </a: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– jsme stále ještě sociální stát, anebo již stát zaopatřující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perspektiva demografie, veřejných financí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historická východiska práva sociálního zabezpečení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655481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- limit sociálního státu?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dirty="0">
              <a:solidFill>
                <a:srgbClr val="655481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 dirty="0">
                <a:solidFill>
                  <a:srgbClr val="655481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Utopické představy: nepodmíněný příjem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E313F82-5B8C-ED1E-2110-93E8420C274C}"/>
              </a:ext>
            </a:extLst>
          </p:cNvPr>
          <p:cNvSpPr/>
          <p:nvPr/>
        </p:nvSpPr>
        <p:spPr>
          <a:xfrm>
            <a:off x="388080" y="411480"/>
            <a:ext cx="3182761" cy="2015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 dirty="0">
                <a:solidFill>
                  <a:srgbClr val="FFFF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Blok A)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Pojem sociálního zabezpečení, </a:t>
            </a:r>
            <a:r>
              <a:rPr lang="cs-CZ" sz="2400" b="1" kern="0" dirty="0" err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welfare</a:t>
            </a:r>
            <a:r>
              <a:rPr lang="cs-CZ" sz="2400" b="1" kern="0" dirty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cs-CZ" sz="2400" b="1" kern="0" dirty="0" err="1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state</a:t>
            </a:r>
            <a:r>
              <a:rPr lang="cs-CZ" sz="2400" b="1" kern="0" dirty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, jeho krize a perspektivy</a:t>
            </a:r>
            <a:endParaRPr lang="cs-CZ" sz="2400" b="1" i="0" u="none" strike="noStrike" kern="0" cap="none" spc="0" baseline="0" dirty="0">
              <a:solidFill>
                <a:srgbClr val="FFFFFF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226017F-4969-5601-0A0A-D526C928DE5F}"/>
              </a:ext>
            </a:extLst>
          </p:cNvPr>
          <p:cNvSpPr/>
          <p:nvPr/>
        </p:nvSpPr>
        <p:spPr>
          <a:xfrm>
            <a:off x="395642" y="2571841"/>
            <a:ext cx="2952003" cy="2015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426B0-48A3-BD19-0C76-003945AF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5276B-B810-4619-8EC1-D4B1AE2AC6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F38994-9281-9842-D580-61E414C386FB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9BBD2F-0B9E-463B-697F-B2AC121A4774}"/>
              </a:ext>
            </a:extLst>
          </p:cNvPr>
          <p:cNvSpPr txBox="1"/>
          <p:nvPr/>
        </p:nvSpPr>
        <p:spPr>
          <a:xfrm>
            <a:off x="479685" y="1034320"/>
            <a:ext cx="7135318" cy="836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Nástroje sociální politiky</a:t>
            </a:r>
            <a:endParaRPr lang="cs-CZ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Právní normy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Ekonomické nástroje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Fiskální nástroje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Úvěrové nástroje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Cenová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dokumenty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Nátlakové akce </a:t>
            </a:r>
          </a:p>
          <a:p>
            <a:pPr lvl="0">
              <a:lnSpc>
                <a:spcPct val="107000"/>
              </a:lnSpc>
            </a:pPr>
            <a:endParaRPr lang="cs-CZ" sz="1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Oblasti sociální politiky: 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Zdravotní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Vzdělávací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Bytová politika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Politika zaměstnanosti</a:t>
            </a:r>
          </a:p>
          <a:p>
            <a:pPr marL="228600" lvl="0" indent="-228600">
              <a:lnSpc>
                <a:spcPct val="107000"/>
              </a:lnSpc>
              <a:buAutoNum type="alphaUcParenR"/>
            </a:pPr>
            <a:r>
              <a:rPr lang="cs-CZ" sz="1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Rodinná politika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404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6ED4-DFC0-AC5E-A872-FF170C68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355C8-5CB0-54FA-A7A6-79ECF12A49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71FBC-A84C-A50C-9183-A19851F6E2A4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5221BD-2707-85C0-2842-B94A4F2D2864}"/>
              </a:ext>
            </a:extLst>
          </p:cNvPr>
          <p:cNvSpPr txBox="1"/>
          <p:nvPr/>
        </p:nvSpPr>
        <p:spPr>
          <a:xfrm>
            <a:off x="479685" y="1034320"/>
            <a:ext cx="7135318" cy="946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Koncepce sociálního zabezpečení v Č</a:t>
            </a:r>
            <a:r>
              <a:rPr lang="cs-CZ" sz="12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zabezpečení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„produktem“ sociální politiky státu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užší pojetí = zabezpečení ve stáří, při invaliditě a při ztrátě živitele a sociální péči 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širší pojetí = zabezpečení v nemoci, při pracovním úrazu a nemoci z povolání, mateřství a rodičovství, těhotenství a při nezaměstnanosti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ochrana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Účelem = chránit občany (event. jejich rodiny) v případě, že jim hrozí určité „sociální nebezpečí,“ tedy hrozí, že dojde k sociálně nepříznivé situaci, nebo k ní již dokonce došlo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zahrnuje všechna opatření, jež mají zabraňovat vzniku nepříznivých sociálních situací, nebo alespoň zmírňovat jejich dopad na život jedince a jeho rodiny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Skupiny sociální ochrany dle primární funkce: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Preventivní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zahrnuje všechny zábranné mechanismy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Terapeutická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jednotlivec poskytuje jinému službu a tím zabraňuje nepříznivým následkům tíživých sociálních situací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a integrační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jeden subjekt druhému napomáhá při udržování či znovuzískání si svého přirozeného sociálního prostředí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184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CF98-6702-205A-685D-1DE6620EB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923D0-3EA9-3570-B96D-A062DD4354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2" y="195480"/>
            <a:ext cx="5840686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obecné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A83269-47CB-C3CE-2F0A-318243B1549D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1739AD2-032F-E685-4092-35B1DCC62E46}"/>
              </a:ext>
            </a:extLst>
          </p:cNvPr>
          <p:cNvSpPr txBox="1"/>
          <p:nvPr/>
        </p:nvSpPr>
        <p:spPr>
          <a:xfrm>
            <a:off x="479685" y="1034320"/>
            <a:ext cx="7135318" cy="949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Proč v dnešní době potřebujeme sociální politiku a redistribuci?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Zejména k tomu vedou ekonomické důvody - individuální či kolektivní?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Thomas </a:t>
            </a:r>
            <a:r>
              <a:rPr lang="cs-CZ" sz="14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Piketty</a:t>
            </a:r>
            <a:endParaRPr lang="cs-CZ" sz="1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„Nerovnost bohatství a příjmů má tendenci se v kapitalistických ekonomikách zvyšovat, pokud není regulována politickými zásahy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Piketty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 argumentuje, že historicky 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výnos z kapitálu (</a:t>
            </a:r>
            <a:r>
              <a:rPr lang="cs-CZ" sz="14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r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)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bývá vyšší než ekonomický růst (g), tedy že </a:t>
            </a:r>
            <a:r>
              <a:rPr lang="cs-CZ" sz="14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r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 &gt; g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To znamená, že bohatí, kteří vlastní kapitál (nemovitosti, akcie, podniky), hromadí bohatství rychleji, než jakým tempem roste ekonomika a mzdy běžných pracujících.</a:t>
            </a:r>
          </a:p>
          <a:p>
            <a:pPr algn="l"/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Tento mechanismus vede k 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prohlubování nerovnosti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a koncentraci bohatství v rukou malé elity, což může ohrozit sociální stabilitu a demokracii.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Piketty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 proto navrhuje 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progresivní zdanění majetku a vysokých příjmů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, aby bylo možné tento trend korigovat a zajistit spravedlivější rozdělení bohatství.“</a:t>
            </a:r>
          </a:p>
          <a:p>
            <a:pPr algn="l"/>
            <a:r>
              <a:rPr lang="cs-CZ" sz="1400" dirty="0">
                <a:solidFill>
                  <a:srgbClr val="000000"/>
                </a:solidFill>
                <a:latin typeface="+mj-lt"/>
              </a:rPr>
              <a:t>*</a:t>
            </a:r>
            <a:r>
              <a:rPr lang="cs-CZ" sz="1400" i="1" dirty="0">
                <a:solidFill>
                  <a:srgbClr val="000000"/>
                </a:solidFill>
                <a:latin typeface="+mj-lt"/>
              </a:rPr>
              <a:t>převzato z Chat GPT, zdroj: </a:t>
            </a:r>
            <a:r>
              <a:rPr lang="cs-CZ" sz="1400" i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e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capital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 au 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XXIe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cs-CZ" sz="14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siecle</a:t>
            </a:r>
            <a:r>
              <a:rPr lang="cs-CZ" sz="1400" b="0" i="1" u="none" strike="noStrike" dirty="0">
                <a:solidFill>
                  <a:srgbClr val="A6A5A5"/>
                </a:solidFill>
                <a:effectLst/>
                <a:latin typeface="+mj-lt"/>
              </a:rPr>
              <a:t>,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+mj-lt"/>
              </a:rPr>
              <a:t> 2013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5AC756-CBE0-FE67-58C6-4216A2D4CA4B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58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1A66-24E4-D609-7D08-57CA13B09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FDD4F-0EE4-69CC-A4A4-863D507D70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FE0B6-8FBE-65C5-59CE-5606B875289D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5E3E15-9843-CE84-997A-EEDF34605E67}"/>
              </a:ext>
            </a:extLst>
          </p:cNvPr>
          <p:cNvSpPr txBox="1"/>
          <p:nvPr/>
        </p:nvSpPr>
        <p:spPr>
          <a:xfrm>
            <a:off x="479685" y="1034320"/>
            <a:ext cx="7135318" cy="924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/>
              <a:t>Systém práva sociálního zabezpečení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  <a:tabLst>
                <a:tab pos="2447925" algn="l"/>
              </a:tabLst>
            </a:pPr>
            <a:r>
              <a:rPr lang="cs-CZ" sz="1400" b="1" dirty="0"/>
              <a:t>Sociální pojištění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Zdravotní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Nemocenské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Důchodové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Úrazové (povinnost pojištění zaměstnavatele)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  <a:tabLst>
                <a:tab pos="2447925" algn="l"/>
              </a:tabLst>
            </a:pPr>
            <a:r>
              <a:rPr lang="cs-CZ" sz="1400" b="1" dirty="0"/>
              <a:t>Státní zaopatření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Státní sociální podpora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Dávky pěstounské péče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Zajištění v nezaměstnanosti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  <a:tabLst>
                <a:tab pos="2447925" algn="l"/>
              </a:tabLst>
            </a:pPr>
            <a:r>
              <a:rPr lang="cs-CZ" sz="1400" b="1" dirty="0"/>
              <a:t>Sociální pomoc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Pomoc v hmotné nouzi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Dávky osobám se zdravotním postižením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2447925" algn="l"/>
              </a:tabLst>
            </a:pPr>
            <a:r>
              <a:rPr lang="cs-CZ" sz="1400" dirty="0"/>
              <a:t>Sociální služby</a:t>
            </a: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F528C6-CF45-9AA4-449D-2BF20FA83003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8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6042-1DF9-F446-52EE-79A1D214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EE027-655A-20A3-7DB8-934CED88D2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24DB4A-2E40-9F7D-CEB6-1EB2EF8B9590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29C51-CC1C-8168-52FC-DE7926335E2A}"/>
              </a:ext>
            </a:extLst>
          </p:cNvPr>
          <p:cNvSpPr txBox="1"/>
          <p:nvPr/>
        </p:nvSpPr>
        <p:spPr>
          <a:xfrm>
            <a:off x="479685" y="1034320"/>
            <a:ext cx="7135318" cy="580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FCF591-3DE3-CFB3-18D9-7355A5344D02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D5F6435-3601-3032-4C0B-663070EB7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45088"/>
              </p:ext>
            </p:extLst>
          </p:nvPr>
        </p:nvGraphicFramePr>
        <p:xfrm>
          <a:off x="479685" y="876193"/>
          <a:ext cx="7311504" cy="41115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99427">
                  <a:extLst>
                    <a:ext uri="{9D8B030D-6E8A-4147-A177-3AD203B41FA5}">
                      <a16:colId xmlns:a16="http://schemas.microsoft.com/office/drawing/2014/main" val="2235524611"/>
                    </a:ext>
                  </a:extLst>
                </a:gridCol>
                <a:gridCol w="1941535">
                  <a:extLst>
                    <a:ext uri="{9D8B030D-6E8A-4147-A177-3AD203B41FA5}">
                      <a16:colId xmlns:a16="http://schemas.microsoft.com/office/drawing/2014/main" val="3506635074"/>
                    </a:ext>
                  </a:extLst>
                </a:gridCol>
                <a:gridCol w="3870542">
                  <a:extLst>
                    <a:ext uri="{9D8B030D-6E8A-4147-A177-3AD203B41FA5}">
                      <a16:colId xmlns:a16="http://schemas.microsoft.com/office/drawing/2014/main" val="3904278301"/>
                    </a:ext>
                  </a:extLst>
                </a:gridCol>
              </a:tblGrid>
              <a:tr h="338248">
                <a:tc>
                  <a:txBody>
                    <a:bodyPr/>
                    <a:lstStyle/>
                    <a:p>
                      <a:r>
                        <a:rPr lang="cs-CZ" sz="1200" dirty="0"/>
                        <a:t>Odvětví 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Subsystém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17705"/>
                  </a:ext>
                </a:extLst>
              </a:tr>
              <a:tr h="750634">
                <a:tc>
                  <a:txBody>
                    <a:bodyPr/>
                    <a:lstStyle/>
                    <a:p>
                      <a:r>
                        <a:rPr lang="cs-CZ" sz="1200" b="1" dirty="0"/>
                        <a:t>Sociální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Důchodové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 o důchodovém pojištění, o organizaci a provádění soc. </a:t>
                      </a:r>
                      <a:r>
                        <a:rPr lang="cs-CZ" sz="1200" dirty="0" err="1"/>
                        <a:t>zabezp</a:t>
                      </a:r>
                      <a:r>
                        <a:rPr lang="cs-CZ" sz="1200" dirty="0"/>
                        <a:t>., o pojistném, o penzijním připojištění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0062"/>
                  </a:ext>
                </a:extLst>
              </a:tr>
              <a:tr h="423462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Nemocenské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nemocenském pojištění, o pojistném na soc. zabezpečení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47478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Zdravotní pojištění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VZP a další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83852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r>
                        <a:rPr lang="cs-CZ" sz="1200" b="1" dirty="0"/>
                        <a:t>Státní zaopatření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Státní sociální podpora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státní soc. podpoře, o životním a existenčním minimu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26064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Pěstounské dávky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soc.-</a:t>
                      </a:r>
                      <a:r>
                        <a:rPr lang="cs-CZ" sz="1200" dirty="0" err="1"/>
                        <a:t>pr</a:t>
                      </a:r>
                      <a:r>
                        <a:rPr lang="cs-CZ" sz="1200" dirty="0"/>
                        <a:t>. ochraně dětí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05285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Zaměstnanost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zaměstnanosti, o ÚP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23509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r>
                        <a:rPr lang="cs-CZ" sz="1200" b="1" dirty="0"/>
                        <a:t>Sociální pomoc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Pomoc v hmotné nouzi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pomoci v hmotné nouzi, o životním a existenčním minimu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79245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Dávky pro osoby se ZP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poskytování dávek osobám se zdrav. postižením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27814"/>
                  </a:ext>
                </a:extLst>
              </a:tr>
              <a:tr h="338248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Sociální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 soc. službách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08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465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E922-84AD-1EF0-383B-928B8DDA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CA0ED-757F-E012-F3D2-868A17D74F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33CEAA-12EC-FF3B-9202-FEB780C1D54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E2E893-8EA0-3121-BB61-3AD1DFFC6C4F}"/>
              </a:ext>
            </a:extLst>
          </p:cNvPr>
          <p:cNvSpPr txBox="1"/>
          <p:nvPr/>
        </p:nvSpPr>
        <p:spPr>
          <a:xfrm>
            <a:off x="479685" y="1034320"/>
            <a:ext cx="7135318" cy="785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Koncepce sociální politiky</a:t>
            </a:r>
            <a:endParaRPr lang="cs-CZ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Přístupy k řešení sociálních problémů → dva typy sociální politiky: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Aktivní (perspektivní) sociální politika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která se vyznačuje snahou o předcházení vzniku sociálních problémů a přijímání preventivních opatření</a:t>
            </a: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Těch lze dosáhnout jednak systémovou změnou sociální politiky nebo intervencí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Pasivní (retrospektivní) politika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zaměřuje na řešení již vzniklých sociálních problémů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Její povaha je vždy intervenční</a:t>
            </a: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3FBB8F-543A-FB51-DD05-899D90F53CB5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24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D6CDC-05D5-695F-A544-F1E95428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5DA59-A0E3-FA18-B173-F77AD3549F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E170EA-D236-9678-B4B9-63B0D433E2F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95D88E-4619-C4A9-8CB1-79389126FA7A}"/>
              </a:ext>
            </a:extLst>
          </p:cNvPr>
          <p:cNvSpPr txBox="1"/>
          <p:nvPr/>
        </p:nvSpPr>
        <p:spPr>
          <a:xfrm>
            <a:off x="479685" y="1034320"/>
            <a:ext cx="7135318" cy="993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Obecné zásady PSZ: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Komplexnosti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(úplnosti)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  státu,   zákonodárce,   aby   dávky   pokryly všechny právně zakotvené (základní) sociální události, má souvislost také se zásadou univerzality (ohledně   subjektů,  na které se vztahuje)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Univerzality</a:t>
            </a:r>
            <a:r>
              <a:rPr lang="cs-CZ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(všeobecnosti)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systém sociálního zabezpečení se vztahuje na všechny osoby žijící na území určitého státu 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pohledu subjektů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na které se systém SZ vztahuje – všechny subjekty splňující určité obecné   kritérium   (státní   příslušnost,   trvalé   bydliště,   pobyt, ekonomické aktivity na území ČR) 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pohledu sociálních událostí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při kterých se poskytuje plnění – události splňující náležitosti tíživé situace v životě člověka, které jsou jako tíživé široce akceptovány a přijímány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solidarity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(sounáležitosti)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je systém financován → ekonomicky   aktivní   obyvatelé   vytvářejí   zdroje,   jež   jsou   využívány   zejména (nikoli samozřejmě výhradně)  těmi, co je nevytvořili  (a vytvářet je aktuálně ani nemohou)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intergenerační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→ solidarita osob v produktivním věku s osobami v postproduktivním věku (zejména tedy staří a mladí),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intragenerační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→ solidarita zdravých s nemocnými (nemocenské pojištění),   ekonomicky aktivních s neaktivními, bohatých s chudými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09CC17-B5BE-5C64-8227-1C36E26730CC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71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946AB-460E-E74A-780C-B3451D25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A9B93-9E71-4739-27B3-759C0D0C54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2BAADE-F46C-1B40-4132-BD098AF6F3D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7F6DD53-1274-A1E5-B343-7C436AA1AF20}"/>
              </a:ext>
            </a:extLst>
          </p:cNvPr>
          <p:cNvSpPr txBox="1"/>
          <p:nvPr/>
        </p:nvSpPr>
        <p:spPr>
          <a:xfrm>
            <a:off x="479685" y="1034320"/>
            <a:ext cx="7135318" cy="9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Obecné zásady PSZ: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Adekvátnosti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(přiměřenosti)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o přiměřenost dávek, jejich výše, frekvence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adekvátní vzhledem k individuálnímu přispění i sociálním potřebám jednotlivců, kteří o ně žádají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adekvátní i k možnostem státu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Garance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stát je základním garantem dávek poskytovaných jednotlivými orgány sociálního   zabezpečení,  připravuje  legislativu,  musí   být   solventní   a poskytnout plnění bez ohledu na tíživou momentální situaci (př. finanční krizi)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Uniformity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(rovnosti)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snaha   zabezpečit   všechny   oprávněné   osoby   podle stejných pravidel, bez neodůvodněných rozdílů a </a:t>
            </a:r>
            <a:r>
              <a:rPr lang="cs-CZ" sz="12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nikoli rovné dávky</a:t>
            </a: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šlo by již o rovnostářství (zohledněna aktivita a aktuální potřeba a je vyloučeno subjektivní posuzování co do vzniku nároku)</a:t>
            </a:r>
            <a:endParaRPr lang="cs-CZ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A3FCEE-A685-0EFD-81A3-9C8EAB9F66AD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901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4327-2F77-338D-D497-9FBFCA0BF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04ECB-8BD1-AA02-F8A9-F1B928525E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7A755E-AC24-4306-1916-44C7250AD1D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36E1BF-7285-F22F-6063-15798ABE5139}"/>
              </a:ext>
            </a:extLst>
          </p:cNvPr>
          <p:cNvSpPr txBox="1"/>
          <p:nvPr/>
        </p:nvSpPr>
        <p:spPr>
          <a:xfrm>
            <a:off x="479685" y="1034320"/>
            <a:ext cx="7135318" cy="7752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Zvláštní zásady PSZ: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Zásluhovost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potřebnost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Zabezpečení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Iniciace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Valorizace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Kompenzace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Odstraňování tvrdosti</a:t>
            </a: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F5B88D-44E9-A74E-D207-BAB35838E699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304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BD565-4F5E-3687-A133-2203BF408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72C68-B2CE-D5C0-EC18-B491BE79C1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128B2D-E9FF-85D7-AB8B-8B55887FBCAA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B7FAD2-7BFE-E11D-A51B-F516D09D3CAC}"/>
              </a:ext>
            </a:extLst>
          </p:cNvPr>
          <p:cNvSpPr txBox="1"/>
          <p:nvPr/>
        </p:nvSpPr>
        <p:spPr>
          <a:xfrm>
            <a:off x="479685" y="1034320"/>
            <a:ext cx="7135318" cy="932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Sociální práva a jejich uplatňování:</a:t>
            </a:r>
            <a:endParaRPr lang="cs-CZ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práci a na náležitou přípravu na povolání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uspokojivé pracovní podmínky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životní úroveň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rodinu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právo na sociální zabezpečení 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sdružování</a:t>
            </a:r>
          </a:p>
          <a:p>
            <a:pPr lvl="1">
              <a:tabLst>
                <a:tab pos="1543050" algn="l"/>
              </a:tabLst>
            </a:pPr>
            <a:endParaRPr lang="cs-CZ" sz="1400" b="1" kern="100" dirty="0">
              <a:latin typeface="+mj-lt"/>
              <a:cs typeface="Times New Roman" panose="02020603050405020304" pitchFamily="18" charset="0"/>
            </a:endParaRPr>
          </a:p>
          <a:p>
            <a:pPr lvl="1">
              <a:tabLst>
                <a:tab pos="1543050" algn="l"/>
              </a:tabLst>
            </a:pPr>
            <a:endParaRPr lang="cs-CZ" sz="1400" b="1" kern="1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latin typeface="+mj-lt"/>
                <a:cs typeface="Times New Roman" panose="02020603050405020304" pitchFamily="18" charset="0"/>
              </a:rPr>
              <a:t>Právo na soc. zabezpečení – čl. 41 LZPS: </a:t>
            </a:r>
            <a:r>
              <a:rPr lang="cs-CZ" sz="1400" kern="100" dirty="0">
                <a:latin typeface="+mj-lt"/>
                <a:cs typeface="Times New Roman" panose="02020603050405020304" pitchFamily="18" charset="0"/>
              </a:rPr>
              <a:t>lze se domáhat jen v mezích zákonné úpravy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kern="100" dirty="0">
                <a:latin typeface="+mj-lt"/>
                <a:cs typeface="Times New Roman" panose="02020603050405020304" pitchFamily="18" charset="0"/>
              </a:rPr>
              <a:t>Cílí na ochranu občanů před důsledky následujících sociálních událostí s dopadem do kvality života (sociální události): rodičovství a mateřství, nemoc a úraz, invalidita, stáří, smrt, nezaměstnanost, chudoba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ADD40-007E-30E4-993B-CC1A81FCC308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20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FD9B9-C69F-411D-2FC0-B06836CB8A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76B4EC-78F3-AEE7-FA33-69B695D9A01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90523C-6C30-7642-9E79-3FC9FBFAA46B}"/>
              </a:ext>
            </a:extLst>
          </p:cNvPr>
          <p:cNvSpPr txBox="1"/>
          <p:nvPr/>
        </p:nvSpPr>
        <p:spPr>
          <a:xfrm>
            <a:off x="479685" y="1034320"/>
            <a:ext cx="71353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Pojem „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“</a:t>
            </a:r>
          </a:p>
          <a:p>
            <a:endParaRPr lang="cs-CZ" sz="1400" dirty="0"/>
          </a:p>
          <a:p>
            <a:r>
              <a:rPr lang="cs-CZ" sz="1400" dirty="0"/>
              <a:t>1942: </a:t>
            </a:r>
            <a:r>
              <a:rPr lang="cs-CZ" sz="1400" dirty="0" err="1"/>
              <a:t>Beveridge</a:t>
            </a:r>
            <a:r>
              <a:rPr lang="cs-CZ" sz="1400" dirty="0"/>
              <a:t> report – měl sloužit jako program pro obnovu poválečného hospodářství</a:t>
            </a:r>
          </a:p>
          <a:p>
            <a:pPr marL="285750" indent="-285750">
              <a:buFontTx/>
              <a:buChar char="-"/>
            </a:pPr>
            <a:r>
              <a:rPr lang="cs-CZ" sz="1400" dirty="0" err="1"/>
              <a:t>Beveridge</a:t>
            </a:r>
            <a:r>
              <a:rPr lang="cs-CZ" sz="1400" dirty="0"/>
              <a:t> je do jisté míry kontroverzní osobou, člen eugenické společnosti, současně „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1909, he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proposed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who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not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supported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"but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complete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permanent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citizen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rights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including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not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franchise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but civil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freedom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sz="14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fatherhood</a:t>
            </a:r>
            <a:r>
              <a:rPr lang="cs-CZ" sz="14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."</a:t>
            </a:r>
            <a:r>
              <a:rPr lang="cs-CZ" sz="1400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[</a:t>
            </a:r>
            <a:endParaRPr lang="cs-CZ" sz="1400" dirty="0"/>
          </a:p>
          <a:p>
            <a:pPr marL="285750" indent="-285750">
              <a:buFontTx/>
              <a:buChar char="-"/>
            </a:pPr>
            <a:r>
              <a:rPr lang="cs-CZ" sz="1400" dirty="0"/>
              <a:t>Východiskem je analýza tzv. spodní hranice životní úrovně, a to po linii tzv. „neefektivních výdajů“ – pivo, tabák, noviny, lístky do kina apod.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Žádné přídavky na první dítě, důchody postupně navyšovány, 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Definováno “5 zel moderní doby“: chudoba, nemoc, nevšímavost, špína a zahálka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Nutnost zjednodušení systému sociální péče vede k ustavení NHS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4651-5FFD-73E6-BFE9-F370686DF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28A68-0719-71E7-9D54-D08F2A4D6A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461ED0-B523-7E84-BFBE-6F01532A7AF9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47F001-27A4-0B25-EB5A-812B16790AFE}"/>
              </a:ext>
            </a:extLst>
          </p:cNvPr>
          <p:cNvSpPr txBox="1"/>
          <p:nvPr/>
        </p:nvSpPr>
        <p:spPr>
          <a:xfrm>
            <a:off x="479685" y="1034320"/>
            <a:ext cx="7135318" cy="1001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sz="1800" b="1" i="1" dirty="0">
              <a:solidFill>
                <a:srgbClr val="2020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Hl. IV LZPS: sociální, hospodářská a kulturní práva:</a:t>
            </a:r>
          </a:p>
          <a:p>
            <a:pPr lvl="0"/>
            <a:endParaRPr lang="cs-CZ" sz="1800" b="1" i="1" dirty="0">
              <a:solidFill>
                <a:srgbClr val="20202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čl. 26 </a:t>
            </a:r>
            <a:r>
              <a:rPr lang="cs-CZ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(právo na svobodnou volbu povolání, podnikat a provozovat 	jinou hospodářskou činnost)</a:t>
            </a:r>
          </a:p>
          <a:p>
            <a:pPr marL="285750" lvl="0" indent="-285750">
              <a:buFontTx/>
              <a:buChar char="-"/>
            </a:pPr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čl. 27 </a:t>
            </a:r>
            <a:r>
              <a:rPr lang="cs-CZ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(právo se svobodně sdružovat)</a:t>
            </a:r>
          </a:p>
          <a:p>
            <a:pPr marL="285750" lvl="0" indent="-285750">
              <a:buFontTx/>
              <a:buChar char="-"/>
            </a:pPr>
            <a:r>
              <a:rPr lang="cs-CZ" b="1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Čl. 29 </a:t>
            </a:r>
            <a:r>
              <a:rPr lang="cs-CZ" i="1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(ženy, mladiství a osoby zdravotně postižené mají právo na zvýšenou ochranu při práci a na zvláštní pracovní podmínky)</a:t>
            </a:r>
          </a:p>
          <a:p>
            <a:pPr marL="285750" lvl="0" indent="-285750">
              <a:buFontTx/>
              <a:buChar char="-"/>
            </a:pPr>
            <a:r>
              <a:rPr lang="cs-CZ" sz="1800" b="1" i="1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Čl. 30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(zabezpečení ve stáří, při nezpůsobilosti k práci, ztrátě živitele,</a:t>
            </a:r>
          </a:p>
          <a:p>
            <a:pPr lvl="0"/>
            <a:r>
              <a:rPr lang="cs-CZ" dirty="0">
                <a:solidFill>
                  <a:srgbClr val="202020"/>
                </a:solidFill>
                <a:latin typeface="+mj-lt"/>
                <a:ea typeface="Calibri" panose="020F0502020204030204" pitchFamily="34" charset="0"/>
              </a:rPr>
              <a:t>        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pomoc v nouzi)</a:t>
            </a: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b="1" i="1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Čl. 31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(právo na ochranu zdraví + veřejné pojištění → bezplatná zdravotní péče a pomůcky)</a:t>
            </a: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800" b="1" i="1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Čl. 32 </a:t>
            </a:r>
            <a:r>
              <a:rPr lang="cs-CZ" sz="18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(ochrana rodiny a rodičovství, zvláštní ochrana ženy v těhotenství, pomoc státu při péči o dítě) + čl. 33 právo na vzdělání</a:t>
            </a: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B30E39-45D9-4277-D778-BE9CA5E1943B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037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2C673-D426-C9AA-D3B9-72811757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19D8F-C5FE-6069-6980-54A9CC0FBE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aktuální systém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C3C612-E284-19E7-8042-395C192061B7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D9A8F9-6E1C-1AF8-5E54-E9758D846E39}"/>
              </a:ext>
            </a:extLst>
          </p:cNvPr>
          <p:cNvSpPr txBox="1"/>
          <p:nvPr/>
        </p:nvSpPr>
        <p:spPr>
          <a:xfrm>
            <a:off x="479685" y="1034320"/>
            <a:ext cx="7135318" cy="958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Rozhodování Ústavního soudu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400" u="sng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Test proporcionality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cs-CZ" sz="1400" dirty="0" err="1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Pl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. ÚS 4/94) 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vhodnost 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– zda institut omezující určité základní právo, umožňuje dosáhnout sledovaný cíl (ochranu jiných práv)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potřebnost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– porovnání prostředku s jinými opatřeními, umožňujícími dosažení stejného cíle za nižšího dopadu na základní práva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přiměřenost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– porovnání závažnosti obou v kolizi základních práv; zvážení kontextových a empirických argumentů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400" u="sng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Test racionality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cs-CZ" sz="1400" dirty="0" err="1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Pl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Calibri" panose="020F0502020204030204" pitchFamily="34" charset="0"/>
              </a:rPr>
              <a:t>. ÚS 1/08) 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významné jsou aspekty sociálně ekonomické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vymezení smyslu a podstaty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sociálního práva (esenciální obsah)	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zhodnocení, </a:t>
            </a: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zda se zákon nedotýká samotné existence sociálního práva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nebo jeho realizace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posouzení, </a:t>
            </a: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zda zákonná úprava sleduje legitimní cíl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 (zamezení svévoli)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posouzení, </a:t>
            </a:r>
            <a:r>
              <a:rPr lang="cs-CZ" sz="1400" b="1" i="1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zda zákonný prostředek použitý k jeho dosažení je rozumný</a:t>
            </a:r>
            <a:r>
              <a:rPr lang="cs-CZ" sz="1400" dirty="0">
                <a:solidFill>
                  <a:srgbClr val="202020"/>
                </a:solidFill>
                <a:effectLst/>
                <a:latin typeface="+mj-lt"/>
                <a:ea typeface="Times New Roman" panose="02020603050405020304" pitchFamily="18" charset="0"/>
              </a:rPr>
              <a:t>, ne nutně nejlepší, ale racionální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74D21E8-3DFC-B4D8-C5FF-BD55C34BF949}"/>
              </a:ext>
            </a:extLst>
          </p:cNvPr>
          <p:cNvSpPr txBox="1"/>
          <p:nvPr/>
        </p:nvSpPr>
        <p:spPr>
          <a:xfrm>
            <a:off x="1528997" y="18322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497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45214-6A3D-BDCC-CB50-55FA89D72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75E12-0C60-4811-0E38-B056D2EB7E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systém práva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88AB07-28B8-7B1B-4EFF-1DADD2272B86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8D004A-039D-2685-C353-D75E1D814B62}"/>
              </a:ext>
            </a:extLst>
          </p:cNvPr>
          <p:cNvSpPr txBox="1"/>
          <p:nvPr/>
        </p:nvSpPr>
        <p:spPr>
          <a:xfrm>
            <a:off x="479685" y="1034320"/>
            <a:ext cx="7135318" cy="991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/>
              <a:t>Subjekty práva sociálního zabezpečení: orgány a fyzické osoby (oprávněný, pojištěnec, žadatel)</a:t>
            </a:r>
          </a:p>
          <a:p>
            <a:pPr algn="just">
              <a:tabLst>
                <a:tab pos="1828800" algn="l"/>
              </a:tabLst>
            </a:pPr>
            <a:endParaRPr lang="cs-CZ" sz="1400" dirty="0"/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nemocenské   a   důchodové   pojištění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  správa sociálního   zabezpečení   (ČSSZ)  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 okresní   správy   sociálního zabezpečení   (OSSZ)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popř.   služební   orgány   pro   příslušníky bezpečnostních sborů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 pojištění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 ČR a další tzv. zaměstnanecké zdravotní pojišťovny</a:t>
            </a:r>
            <a:endParaRPr lang="cs-CZ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pomoc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 v hmotné nouzi → </a:t>
            </a: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Úřadu práce</a:t>
            </a:r>
            <a:endParaRPr lang="cs-CZ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o příspěvek na péči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Úřadu práce ČR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krajské úřady, poskytovatelé služeb sociálních služeb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péče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Úřadu práce ČR</a:t>
            </a:r>
            <a:endParaRPr lang="cs-CZ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cs-CZ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státní sociální podpora: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MPSV ČR, krajské pobočky </a:t>
            </a: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Úřadu práce ČR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(potažmo vždy detašovaná lokální pracoviště)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4AF63D-7227-9BB4-5147-8C9D8A5FA6C2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5D3225-A12B-0834-E7CA-05008D0A0A82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6FFEBD-58D3-5FCA-B7DF-5CFCF6CCC5B7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49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2BEA-FAC0-C0AA-080F-D17146D5F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87102-C665-14B9-8ECE-B825F9D28F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systém práva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0A884D-3374-A22B-95DA-5602967E187C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D8DDCA-1076-82AF-7CB8-1799DA998D6A}"/>
              </a:ext>
            </a:extLst>
          </p:cNvPr>
          <p:cNvSpPr txBox="1"/>
          <p:nvPr/>
        </p:nvSpPr>
        <p:spPr>
          <a:xfrm>
            <a:off x="479685" y="1034320"/>
            <a:ext cx="7135318" cy="948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/>
              <a:t>Obsah práv a povinností – v hmotněprávní rovině se jedná o:</a:t>
            </a:r>
          </a:p>
          <a:p>
            <a:pPr algn="just">
              <a:tabLst>
                <a:tab pos="1828800" algn="l"/>
              </a:tabLst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Povinností fyzické osoby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cs-CZ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splnění podmínek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dávkového nároku.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Tomu odpovídá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oprávnění orgánu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požadovat splnění těchto podmínek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Právem fyzické osoby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cs-CZ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nárok na dávku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na poskytnutí dávkového plnění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Tomu odpovídá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 orgánu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plnění poskytnout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28800" algn="l"/>
              </a:tabLs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právních vztazích sociálního pojištění: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 fyzické osoby k úhradě pojistného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oprávnění orgánu přijímat toto plnění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28800" algn="l"/>
              </a:tabLs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Procesní stránka: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Procesním právem účastníka řízení je především jeho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právo uplatnit nárok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podat žádost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uplatnit opravný prostředek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Tomuto právu odpovídá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 orgánu</a:t>
            </a:r>
            <a:r>
              <a:rPr lang="cs-CZ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reagovat na podání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8288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tabLst>
                <a:tab pos="1828800" algn="l"/>
              </a:tabLs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2538B5-097E-F336-5225-789867DDB877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BB51A0-39AB-7962-E7F7-713CEE65904B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0FF633-094C-C7EF-21CA-2E343854B221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027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EAD6E-45AB-8DCD-777A-B570F18B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B9EDC-164C-06CE-EDAC-CD658BBDA0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systém práva soc.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B9346A-948D-08D5-3382-CBA90868EB4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084143-D4F1-F5B4-44F2-87E358D62032}"/>
              </a:ext>
            </a:extLst>
          </p:cNvPr>
          <p:cNvSpPr txBox="1"/>
          <p:nvPr/>
        </p:nvSpPr>
        <p:spPr>
          <a:xfrm>
            <a:off x="479685" y="1034320"/>
            <a:ext cx="7135318" cy="786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Způsoby financování sociálního systému:</a:t>
            </a:r>
          </a:p>
          <a:p>
            <a:pPr algn="just">
              <a:tabLst>
                <a:tab pos="1828800" algn="l"/>
              </a:tabLs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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Pojistné systémy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platí se pojištění (příspěvek na podporu v nezaměstnanosti, veřejné zdravotní pojištění, sociální pojištění, úrazové pojištění zaměstnanců, důchodové pojištění, důchodové připojištění)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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Nepojistné systémy</a:t>
            </a:r>
            <a:endParaRPr lang="cs-CZ" sz="1400" dirty="0">
              <a:latin typeface="+mj-lt"/>
            </a:endParaRPr>
          </a:p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Fondové financování vs. Průběžné financování.</a:t>
            </a: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63D189-92BD-EBBC-FAAF-5C0E60A28215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37DFEE-DE53-3D0A-DA86-43AC6FEBA738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317C96-2181-36AE-1CCE-1C8C6354C41D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207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B2CD8-5018-058B-674A-2F4FDB13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64C56-1317-1E0D-DCD9-3929D0D8D1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47A7A6-FDDB-3580-D7D2-618A410FA1C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7A34CF-EEDA-3463-1662-C78D54C8D1F8}"/>
              </a:ext>
            </a:extLst>
          </p:cNvPr>
          <p:cNvSpPr txBox="1"/>
          <p:nvPr/>
        </p:nvSpPr>
        <p:spPr>
          <a:xfrm>
            <a:off x="479685" y="1034320"/>
            <a:ext cx="7135318" cy="382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Právo na práci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- Čl. 26 odst. 3 LZPS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„každý má právo získávat prostředky pro své životní potřeby prací“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občany, kteří toto právo nemohou bez své viny vykonávat, stát v přiměřeném rozsahu hmotně zajišťuje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právo na práci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= subjektivní právo každého občana na uplatnění vlastních schopností v pracovním procesu a prostřednictvím využití své pracovní síly (souhrnu duševních a fyzických vlastností člověka) i právo na získání prostředků k uspokojení svých základních potřeb, nelze jej chápat jako právo absolutní, stát nemá povinnost každého občana za každou cenu zaměstnat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457200"/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Právo na vhodné zaměstnání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- Čl. 26 odst. 1 LZPS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každý má právo na svobodnou volbu povolání a přípravu k němu, jakož i právo podnikat a provozovat jinou hospodářskou činnost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Zákon o zaměstnanosti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→ právem na zaměstnání je právo fyzické osoby, která chce a může pracovat a o práci se uchází, na zaměstnání v pracovněprávním vztahu, na zprostředkování zaměstnání a na poskytnutí dalších služeb za podmínek stanovených zákonem o zaměstnanosti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fyzická osoba má právo si sama svobodně zvolit a zabezpečit zaměstnání a vykonávat je na celém území ČR, nebo si může zabezpečit zaměstnání v zahraničí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6B915C-3A97-A984-FA53-17D7304AA35D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86143C-C452-4980-FD88-ECE6CA66BFC8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1EA7D0-13BB-26E3-139D-5759EB7DC852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754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D0CF-CB29-EC19-009B-3C8844B9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ADC42-D786-849F-7D2A-93088A647A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E159AC-C766-D62F-65A9-AB8B507A2618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F52BC6-72E3-5590-D3E5-7509955356B3}"/>
              </a:ext>
            </a:extLst>
          </p:cNvPr>
          <p:cNvSpPr txBox="1"/>
          <p:nvPr/>
        </p:nvSpPr>
        <p:spPr>
          <a:xfrm>
            <a:off x="479685" y="1034320"/>
            <a:ext cx="7135318" cy="315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72F033-1C97-F8BC-14D1-6DC1924EF6F9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B82F9A-D87E-EFF6-3DED-1A811E5688F0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3B64B0-5FC5-11E6-5A28-33D65EB779B1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94625"/>
              </p:ext>
            </p:extLst>
          </p:nvPr>
        </p:nvGraphicFramePr>
        <p:xfrm>
          <a:off x="-75361" y="-435777"/>
          <a:ext cx="8228762" cy="521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331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B99C1-41F4-1211-8E5D-32FF41126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AE663-90C9-71E7-6728-E05CFB34E8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99B5CB-B1D4-B3E2-3439-D611446D9680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12FD48-745B-3E7B-F5F1-67D4E1FFC750}"/>
              </a:ext>
            </a:extLst>
          </p:cNvPr>
          <p:cNvSpPr txBox="1"/>
          <p:nvPr/>
        </p:nvSpPr>
        <p:spPr>
          <a:xfrm>
            <a:off x="251641" y="1884366"/>
            <a:ext cx="47926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B351DB-3ECC-E115-9B21-CFEE1EF4DBE4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CFA118-6B76-57A8-9310-9489B4DCD089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253A93-0DA2-27C7-0B43-45733C804D69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7EFA98-7E0F-2D1D-E9D8-64DE3FC3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6" y="1044560"/>
            <a:ext cx="5098803" cy="33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59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1F40-38AA-B925-6D97-8A7A17F49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F2DB3-7B1F-1EC3-5679-D177127A79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98DE21-1339-235F-278E-C0F41D87E0E9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F77836-295D-6055-5B18-CDFD592C6912}"/>
              </a:ext>
            </a:extLst>
          </p:cNvPr>
          <p:cNvSpPr txBox="1"/>
          <p:nvPr/>
        </p:nvSpPr>
        <p:spPr>
          <a:xfrm>
            <a:off x="345086" y="1834286"/>
            <a:ext cx="5465133" cy="501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136577-4B64-45B8-BC1E-784C5B75A1C0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4A65CD-B108-7D4D-B51B-9EE3CEE57CA9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31C374-BBA4-FCC8-2C84-F2A4EA43D0DD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Nezamestnanost infografika">
            <a:extLst>
              <a:ext uri="{FF2B5EF4-FFF2-40B4-BE49-F238E27FC236}">
                <a16:creationId xmlns:a16="http://schemas.microsoft.com/office/drawing/2014/main" id="{1DE62197-DB8B-0799-A63F-8C5483B7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5" y="799968"/>
            <a:ext cx="5787991" cy="38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74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C5594-7A20-F5E6-F791-078A7B31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1EB30-C12E-B6BC-6B4D-BD3E9B14CC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8CE9B2-E105-0888-BF53-620451E6B9C0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E5B545-0555-9926-6735-2D885657FD7D}"/>
              </a:ext>
            </a:extLst>
          </p:cNvPr>
          <p:cNvSpPr txBox="1"/>
          <p:nvPr/>
        </p:nvSpPr>
        <p:spPr>
          <a:xfrm>
            <a:off x="479685" y="1034320"/>
            <a:ext cx="7135318" cy="786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Způsoby financování sociálního systému:</a:t>
            </a:r>
          </a:p>
          <a:p>
            <a:pPr algn="just">
              <a:tabLst>
                <a:tab pos="1828800" algn="l"/>
              </a:tabLs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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Pojistné systémy</a:t>
            </a: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platí se pojištění (příspěvek na podporu v nezaměstnanosti, veřejné zdravotní pojištění, sociální pojištění, úrazové pojištění zaměstnanců, důchodové pojištění, důchodové připojištění)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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Nepojistné systémy</a:t>
            </a:r>
            <a:endParaRPr lang="cs-CZ" sz="1400" dirty="0">
              <a:latin typeface="+mj-lt"/>
            </a:endParaRPr>
          </a:p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Fondové financování vs. Průběžné financování.</a:t>
            </a: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986AEFF-0C59-D48B-31F2-85F49D0D1BF4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B28D110-DEE1-7AF9-D03B-FCA3FE7AA2F1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370599-E399-40B5-ABEA-CF0ECCDF867E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49D18708-310E-42B3-94B7-37AEC08BE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641313"/>
              </p:ext>
            </p:extLst>
          </p:nvPr>
        </p:nvGraphicFramePr>
        <p:xfrm>
          <a:off x="421627" y="779134"/>
          <a:ext cx="7023387" cy="394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F0C3B-0400-A176-CFC6-914B13B31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2CFA5-0AB3-7E82-EC56-463A1FE243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79FA55-7300-5981-9C43-E0D947DCC73F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DB4604-9B73-89AF-14D6-83AE5B84DFF6}"/>
              </a:ext>
            </a:extLst>
          </p:cNvPr>
          <p:cNvSpPr txBox="1"/>
          <p:nvPr/>
        </p:nvSpPr>
        <p:spPr>
          <a:xfrm>
            <a:off x="479685" y="1034320"/>
            <a:ext cx="71353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Pojem „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“</a:t>
            </a:r>
          </a:p>
          <a:p>
            <a:endParaRPr lang="cs-CZ" sz="1400" dirty="0"/>
          </a:p>
          <a:p>
            <a:r>
              <a:rPr lang="cs-CZ" dirty="0"/>
              <a:t>Postupně začal být pojem </a:t>
            </a:r>
            <a:r>
              <a:rPr lang="cs-CZ" dirty="0" err="1"/>
              <a:t>Welfare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/</a:t>
            </a:r>
            <a:r>
              <a:rPr lang="cs-CZ" dirty="0" err="1"/>
              <a:t>Sozialstaat</a:t>
            </a:r>
            <a:r>
              <a:rPr lang="cs-CZ" dirty="0"/>
              <a:t> asociován jako předpoklad dlouhodobé demokratické udržitelnosti. </a:t>
            </a:r>
          </a:p>
          <a:p>
            <a:endParaRPr lang="cs-CZ" dirty="0"/>
          </a:p>
          <a:p>
            <a:r>
              <a:rPr lang="cs-CZ" dirty="0"/>
              <a:t>Julius </a:t>
            </a:r>
            <a:r>
              <a:rPr lang="cs-CZ" dirty="0" err="1"/>
              <a:t>Ofner</a:t>
            </a:r>
            <a:r>
              <a:rPr lang="cs-CZ" dirty="0"/>
              <a:t> (1894: </a:t>
            </a:r>
            <a:r>
              <a:rPr lang="cs-CZ" dirty="0" err="1"/>
              <a:t>Studien</a:t>
            </a:r>
            <a:r>
              <a:rPr lang="cs-CZ" dirty="0"/>
              <a:t> </a:t>
            </a:r>
            <a:r>
              <a:rPr lang="cs-CZ" dirty="0" err="1"/>
              <a:t>sozialer</a:t>
            </a:r>
            <a:r>
              <a:rPr lang="cs-CZ" dirty="0"/>
              <a:t> </a:t>
            </a:r>
            <a:r>
              <a:rPr lang="cs-CZ" dirty="0" err="1"/>
              <a:t>Jurisprudenz</a:t>
            </a:r>
            <a:r>
              <a:rPr lang="cs-CZ" dirty="0"/>
              <a:t>): Sociální stát je nezbytně související s demokratickým státem.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493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A22B-EF2D-9CDA-083C-E188AF87D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1F1C8-E84B-F17C-C635-E6C9EDA0F9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CA8D49-9C50-0A47-85C4-810F6FD187F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34F79C-0A58-B8FC-C9D5-FD4D47B66B2A}"/>
              </a:ext>
            </a:extLst>
          </p:cNvPr>
          <p:cNvSpPr txBox="1"/>
          <p:nvPr/>
        </p:nvSpPr>
        <p:spPr>
          <a:xfrm>
            <a:off x="479685" y="1034320"/>
            <a:ext cx="7135318" cy="682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Způsoby financování sociálního systému:</a:t>
            </a:r>
          </a:p>
          <a:p>
            <a:pPr algn="just">
              <a:tabLst>
                <a:tab pos="1828800" algn="l"/>
              </a:tabLs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"/>
            </a:pPr>
            <a:r>
              <a:rPr lang="cs-CZ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Nepojistné systémy</a:t>
            </a:r>
            <a:endParaRPr lang="cs-CZ" sz="1400" dirty="0">
              <a:latin typeface="+mj-lt"/>
            </a:endParaRPr>
          </a:p>
          <a:p>
            <a:pPr algn="just">
              <a:tabLst>
                <a:tab pos="1828800" algn="l"/>
              </a:tabLst>
            </a:pPr>
            <a:r>
              <a:rPr lang="cs-CZ" sz="1400" dirty="0">
                <a:latin typeface="+mj-lt"/>
              </a:rPr>
              <a:t>Fondové financování vs. Průběžné financování.</a:t>
            </a:r>
          </a:p>
          <a:p>
            <a:pPr>
              <a:lnSpc>
                <a:spcPct val="107000"/>
              </a:lnSpc>
            </a:pPr>
            <a:endParaRPr lang="cs-CZ" sz="1400" dirty="0"/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38A89F4-5144-EB92-BBFC-E03C46FE9790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BD18B1-7C5D-D3FF-FBF7-02BA528639FC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F1B1D1-EDB4-EFC5-8B02-56A99478235F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8" name="Obrázek 7" descr="Obsah obrázku text, mapa, snímek obrazovky&#10;&#10;Popis byl vytvořen automaticky">
            <a:extLst>
              <a:ext uri="{FF2B5EF4-FFF2-40B4-BE49-F238E27FC236}">
                <a16:creationId xmlns:a16="http://schemas.microsoft.com/office/drawing/2014/main" id="{F19530D7-4A3D-D8B8-783C-174D291E7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771744"/>
            <a:ext cx="5617845" cy="39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3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578DF-3105-EDB1-2550-51142499E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BF072-1AA7-BAE4-F37D-48E9240489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F37EF6-119C-5312-492D-35C7FA3B827B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E34122-F09A-8BD1-0268-250AA0969EA7}"/>
              </a:ext>
            </a:extLst>
          </p:cNvPr>
          <p:cNvSpPr txBox="1"/>
          <p:nvPr/>
        </p:nvSpPr>
        <p:spPr>
          <a:xfrm>
            <a:off x="479685" y="1034320"/>
            <a:ext cx="7135318" cy="380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Aktivní politika zaměstnanosti: </a:t>
            </a: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souhrn opatření směřujících k zajištění maximálně možné úrovně zaměstnanosti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MPSV a Úřad práce; podle situace na trhu práce spolupracují s dalšími subjekty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Nástroje,</a:t>
            </a: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jimiž je realizována aktivní politika zaměstnanosti: 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rekvalifikace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investiční pobídky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veřejně prospěšné práce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společensky účelná pracovní místa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překlenovací příspěvek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příspěvek na zapracování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příspěvek při přechodu na nový podnikatelský program</a:t>
            </a:r>
          </a:p>
          <a:p>
            <a:pPr lvl="1"/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Úřady práce ČR: v evidenci ÚP registrováno celkem 272 tis. </a:t>
            </a: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</a:t>
            </a: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chazečů o zaměstnání (30.06.2024),  ÚP má 11.204 služebních a 639 pracovních zaměstnanců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3F58855-91B9-AB29-F2C6-3ECC10EBE40C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095A9C-A634-115F-4C83-B421A1C54171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0AD275-F689-E7A6-1945-2BA97B4BC944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448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F76E-8A07-646F-C40F-670E2705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956E6-FDDA-F796-A102-8AE5CC02A3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FB170B-8629-4D9C-8C18-8EA19B747A99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682C55-4BAC-20E9-7479-71118AB3914B}"/>
              </a:ext>
            </a:extLst>
          </p:cNvPr>
          <p:cNvSpPr txBox="1"/>
          <p:nvPr/>
        </p:nvSpPr>
        <p:spPr>
          <a:xfrm>
            <a:off x="479684" y="1069944"/>
            <a:ext cx="7135318" cy="356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Rekvalifikace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získání nové kvalifikace a zvýšení, rozšíření nebo prohloubení dosavadní kvalifikace, včetně jejího udržování nebo obnovování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může ji provádět zařízení s akreditovaným vzdělávacím programem (od MŠMT)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písemná dohoda zařízení s ÚP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uskutečňuje se na základě dohody mezi Úřadem práce a uchazečem o zaměstnání nebo zájemcem o zaměstnání, vyžaduje-li to jejich uplatnění na trhu práce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za účastníka rekvalifikace hradí Úřad práce náklady rekvalifikace a může mu poskytnout příspěvek na úhradu prokázaných nutných nákladů 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rekvalifikaci zajišťuje krajská pobočka Úřadu práce příslušná podle místa bydliště uchazeče o zaměstnání nebo zájemce o zaměstnání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uchazeč o zaměstnání nebo zájemce si může zabezpečit rekvalifikaci sám a zvolit druh pracovní činnosti, na kterou se chce rekvalifikovat a rekvalifikační zařízení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může být prováděna i u zaměstnavatele v zájmu dalšího uplatnění jeho zaměstnanců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397F77-A7D8-C9CF-9A45-D7F1EFF5F465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FC013A-4BA2-9219-4A60-1451106C9CFB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D8C62A-C186-7F4C-D26E-83B2D6AADC69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64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8B8E-0AA6-3DF7-D484-C48B2224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5BC15-296C-38B8-7DC7-27B98F2CB7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2C3798-BB08-B26B-CDAC-E0F145D6CF8F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2FB294-E778-111B-443A-87CB63AE175F}"/>
              </a:ext>
            </a:extLst>
          </p:cNvPr>
          <p:cNvSpPr txBox="1"/>
          <p:nvPr/>
        </p:nvSpPr>
        <p:spPr>
          <a:xfrm>
            <a:off x="479684" y="1069944"/>
            <a:ext cx="7135318" cy="290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Společensky účelná pracovní místa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pracovní místa, která zaměstnavatel zřizuje nebo vyhrazuje na základě dohody s ÚP a obsazuje je uchazeči o zaměstnání, kterým nelze zajistit pracovní uplatnění jiným způsobem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má-li být zřízeno více než 5 pracovních míst, je Úřad práce povinen vyžádat si vypracování odborného posudku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výše příspěvku (pokud v okrese nezaměstnanost nedosahuje průměru ČR)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maximálně 4x průměrné mzdy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v národním hospodářství za 1. – 3. čtvrtletí předchozího kalendářního roku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při zřízení více než 10 pracovních míst na základě jedné dohody může výše příspěvku činit maximálně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6x této průměrné mzdy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příspěvek může být poskytován nejdéle po dobu 24 měsíců</a:t>
            </a:r>
          </a:p>
          <a:p>
            <a:pPr lvl="0">
              <a:buClr>
                <a:srgbClr val="000000"/>
              </a:buClr>
            </a:pPr>
            <a:endParaRPr lang="cs-CZ" sz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endParaRPr lang="cs-CZ" sz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cs-CZ" sz="1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Program Antivirus - neaktuální</a:t>
            </a:r>
            <a:endParaRPr lang="cs-CZ" sz="1200" b="1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07745C-24F8-3CD8-88EF-BE60C50638A2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A51858-42A9-886C-605F-E1DE04CB2F11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4FDB28-C700-2522-BE1A-3B22407BC433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765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2182E-D3C3-3987-3941-82A6256F4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C1C31-49F6-5ACA-D8A3-E5FA32E54E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6D3112-6A50-4560-4ED9-4A3BE8C11C68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45CB5A-59B5-5DBE-ED4D-0CE12F5CC25D}"/>
              </a:ext>
            </a:extLst>
          </p:cNvPr>
          <p:cNvSpPr txBox="1"/>
          <p:nvPr/>
        </p:nvSpPr>
        <p:spPr>
          <a:xfrm>
            <a:off x="479684" y="1069944"/>
            <a:ext cx="7135318" cy="399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Investiční pobídky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nástrojem aktivní politiky zaměstnanosti, kterým se u zaměstnavatele, kterému bylo vydáno rozhodnutí o příslibu investiční pobídky hmotně podporuje: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vytváření nových pracovních míst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rekvalifikace nebo školení zaměstnanců na nových pracovních místech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hmotnou podporu na vytváření nových pracovních míst a hmotnou podporu rekvalifikace nebo školení zaměstnanců na nových pracovních místech poskytuje ÚP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jsou účelově určeny a nemohou být použity na jiný účel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Veřejně prospěšné práce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časově omezené pracovní příležitosti spočívající zejména v údržbě veřejných prostranství, úklidu a údržbě veřejných budov a komunikací nebo jiných obdobných činnostech ve prospěch obcí nebo ve prospěch státních nebo jiných obecně prospěšných institucí, které vytváří zaměstnavatel nejdéle na 24 po sobě jdoucích kalendářních měsíců, a to i opakovaně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4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příspěvek</a:t>
            </a: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lze poskytnout </a:t>
            </a:r>
            <a:r>
              <a:rPr lang="cs-CZ" sz="14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až do výše skutečně vynaložených prostředků na mzdy</a:t>
            </a: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nebo platy na zaměstnance umístěného na tyto práce, </a:t>
            </a:r>
            <a:r>
              <a:rPr lang="cs-CZ" sz="14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včetně pojistného</a:t>
            </a:r>
            <a:r>
              <a:rPr lang="cs-CZ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na sociální zabezpečení a příspěvku na státní politiku zaměstnanosti a pojistného na veřejné zdravotní pojištění</a:t>
            </a:r>
            <a:endParaRPr lang="cs-CZ" sz="14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E6A4F3-8A31-306E-1E50-9A1C9E3E856E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035441-4945-C4EC-7A75-8E5D752214DB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4D8352-EFDE-52F8-123A-F4F23FD7D146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924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C40E-59C2-B968-A3F4-D608F0178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8421B-672D-4678-2DD2-AB072689FF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E28135-F5DB-9BAF-A703-DFEE70071ACA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E530174-E762-EF04-3C47-0E572C22CFEA}"/>
              </a:ext>
            </a:extLst>
          </p:cNvPr>
          <p:cNvSpPr txBox="1"/>
          <p:nvPr/>
        </p:nvSpPr>
        <p:spPr>
          <a:xfrm>
            <a:off x="479684" y="1069944"/>
            <a:ext cx="7135318" cy="258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Pasivní podpora zaměstnanosti:</a:t>
            </a:r>
          </a:p>
          <a:p>
            <a:pPr marL="342900" indent="-342900">
              <a:lnSpc>
                <a:spcPct val="107000"/>
              </a:lnSpc>
              <a:buAutoNum type="alphaUcParenR"/>
            </a:pP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Podpora v nezaměstnanosti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žádost do 3 pracovních dnů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nepobírá starobní důchod, povinná účast v důchodovém pojištění po dobu 12 měsíců v předchozích 2 letech před ztrátou zaměstnání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žadatel do 50 let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5 měsíců vyplácení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žadatel 50-55 let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8 měsíců vyplácení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žadatel nad 50 let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11 měsíců vyplácení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první dva měsíce = </a:t>
            </a:r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65 % 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průměrného měsíčního čistého výdělku v posledním zaměstnání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další dva měsíce = </a:t>
            </a:r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50 %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 konce podpůrčí doby = </a:t>
            </a:r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45 % téhož</a:t>
            </a:r>
          </a:p>
          <a:p>
            <a:pPr lvl="2"/>
            <a:r>
              <a:rPr lang="cs-CZ" sz="1200" b="1" dirty="0" err="1">
                <a:solidFill>
                  <a:srgbClr val="000000"/>
                </a:solidFill>
                <a:latin typeface="+mj-lt"/>
              </a:rPr>
              <a:t>Zastropováno</a:t>
            </a:r>
            <a:r>
              <a:rPr lang="cs-CZ" sz="1200" b="1" dirty="0">
                <a:solidFill>
                  <a:srgbClr val="000000"/>
                </a:solidFill>
                <a:latin typeface="+mj-lt"/>
              </a:rPr>
              <a:t> částkou 26.162,- Kč.</a:t>
            </a:r>
          </a:p>
          <a:p>
            <a:pPr lvl="2"/>
            <a:endParaRPr lang="cs-CZ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D17E5E-0E63-C229-22F1-3B6475193DC4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76A873-C3BD-F3AD-252C-0FE234F86736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366669-5647-819B-F935-BD4869FEB583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452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D7DBF-0FC4-47EA-B66F-605C565D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C6F7B-16CB-DC56-E3BB-1AA1CF649E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státní politika zaměstnanosti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F1A537-6B0E-EBB6-F408-A5B7187584F4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5AA822-672B-3956-B112-3495BA6C1C18}"/>
              </a:ext>
            </a:extLst>
          </p:cNvPr>
          <p:cNvSpPr txBox="1"/>
          <p:nvPr/>
        </p:nvSpPr>
        <p:spPr>
          <a:xfrm>
            <a:off x="479684" y="1069944"/>
            <a:ext cx="7135318" cy="338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cs-CZ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Pasivní podpora zaměstnanosti:</a:t>
            </a:r>
          </a:p>
          <a:p>
            <a:pPr>
              <a:lnSpc>
                <a:spcPct val="107000"/>
              </a:lnSpc>
            </a:pP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Podpora při rekvalifikaci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určena uchazečům o zaměstnání v evidenci Úřadu práce, kteří se zúčastní rekvalifikace a zároveň kteří nepobírají starobní důchod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výše podpory při rekvalifikaci u uchazeče, který pracoval v pracovním poměru, je 60 % průměrného měsíčního čistého výdělku, kterého dosáhl v předchozím zaměstnání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výše podpory při rekvalifikaci u uchazeče, který podnikal: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první dva měsíce = 65% přepočteného vyměřovacího základu na jeden kal. měsíc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další dva měsíce = 50% téhož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 konce podpůrčí doby = 45% téhož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pokud nelze doložit výši průměrného výdělku a uchazeč na tom nenese vinu, počítá se výše podpory v nezaměstnanosti podílem z průměrné mzdy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první dva měsíce = 0,15 násobek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další dva měsíce = 0,12 násobek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 konce podpůrčí doby = 0,11 násobek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maximální výše podpory při rekvalifikaci činí 0,65násobek průměrné mzdy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2"/>
            <a:endParaRPr lang="cs-CZ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EFD9B60-E103-F649-38B4-3230545C3B06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BBFA7BC-57EB-5EF7-1569-29841D06E03A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DDC5F3-9A2A-6603-0D6D-D141D77788DD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854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96A6-707A-6C5E-91AB-FA07F710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30A4F-95FD-9D18-FD66-644A1F9B18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pomoc v hmotné nouzi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D6E64-50A0-A698-A8B8-8A97B548806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7ECF0B-F6E8-DA2C-E84F-44DBAA01CE7C}"/>
              </a:ext>
            </a:extLst>
          </p:cNvPr>
          <p:cNvSpPr txBox="1"/>
          <p:nvPr/>
        </p:nvSpPr>
        <p:spPr>
          <a:xfrm>
            <a:off x="479684" y="1069944"/>
            <a:ext cx="7135318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Právní úprava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111/2006 Sb., o pomoci v hmotné nouzi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110/2006 Sb., o životním a existenčním minimu</a:t>
            </a:r>
            <a:endParaRPr lang="cs-CZ" sz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Clr>
                <a:srgbClr val="000000"/>
              </a:buClr>
              <a:buFont typeface="Calibri" panose="020F0502020204030204" pitchFamily="34" charset="0"/>
              <a:buChar char="-"/>
            </a:pPr>
            <a:endParaRPr lang="cs-CZ" sz="1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Dávky pomoci v hmotné nouzi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Příspěvek na živobytí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Doplatek na bydlení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Mimořádná okamžitá pomoc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lvl="0">
              <a:spcBef>
                <a:spcPts val="500"/>
              </a:spcBef>
              <a:buClr>
                <a:srgbClr val="000000"/>
              </a:buClr>
            </a:pP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Osoba v hmotné nouzi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Osoba či rodina nemá dostatečné příjmy a její celkové sociální a majetkové poměry neumožňují uspokojení základních životních potřeb na úrovni ještě přijatelné pro společnost.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Současně si tyto příjmy nemůže z objektivních důvodů zvýšit (uplatněním nároků a pohledávek, prodejem nebo využitím majetku) a vyřešit tak svoji nelehkou situaci vlastním přičiněním. 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lvl="0">
              <a:spcBef>
                <a:spcPts val="500"/>
              </a:spcBef>
              <a:buClr>
                <a:srgbClr val="000000"/>
              </a:buClr>
            </a:pP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lvl="0">
              <a:spcBef>
                <a:spcPts val="500"/>
              </a:spcBef>
              <a:buClr>
                <a:srgbClr val="000000"/>
              </a:buClr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3AD488-F667-67BC-1615-7F04726A8DE3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C152FD-D377-F584-F475-06D0CB909EE0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5C68F8-60A3-A1B3-CB0A-53807DD4439D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084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1672-A99A-3C8C-1777-DEEF7924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B43FB-282F-0C3F-955C-7B2A85CF1A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pomoc v hmotné nouzi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4A744F-EAF2-FCFA-1DED-1DC8B1253B19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0F3370-D574-1793-6203-E1599C3FCA07}"/>
              </a:ext>
            </a:extLst>
          </p:cNvPr>
          <p:cNvSpPr txBox="1"/>
          <p:nvPr/>
        </p:nvSpPr>
        <p:spPr>
          <a:xfrm>
            <a:off x="479684" y="1069944"/>
            <a:ext cx="7135318" cy="400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Příspěvek na živobytí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základní dávkou pomoci v hmotné nouzi, která pomáhá osobě či společně posuzovaným osobám při nedostatečném příjmu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Nárok na příspěvek na živobytí vzniká osobě či rodině, pokud </a:t>
            </a:r>
            <a:r>
              <a:rPr lang="cs-CZ" sz="12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po odečtení přiměřených nákladů na bydlení nedosahuje příjem osoby či rodiny částky živobytí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pokud lze důvodně předpokládat, že se jedná pouze o přechodný stav hmotné nouze, poskytne se příspěvek s tím, že osoba je povinna vrátit příspěvek nebo jeho část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Výše příspěvku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za kalendářní měsíc rozdíl mezi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částkou živobytí osoby a příjmem osoby, není-li společně posuzována s jinými osobami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částkou živobytí společně posuzovaných osob a příjmem společně posuzovaných osob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Částka živobytí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je stanovena pro každou osobu individuálně, a to na základě hodnocení její snahy a možností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hodnotí se především možnost zvýšení příjmu vlastní prací, řádným uplatněním nároků a pohledávek, prodejem nebo jiným využitím majetku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pro stanovení živobytí rodiny se jednotlivé částky živobytí osob sčítají 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odvíjí se od částek existenčního a životního minima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zvyšuje se, pokud zdravotní stav osoby vyžaduje podle doporučení příslušného odborného lékaře zvýšené náklady na dietní stravování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spcBef>
                <a:spcPts val="500"/>
              </a:spcBef>
              <a:buClr>
                <a:srgbClr val="000000"/>
              </a:buClr>
            </a:pP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lvl="0">
              <a:spcBef>
                <a:spcPts val="500"/>
              </a:spcBef>
              <a:buClr>
                <a:srgbClr val="000000"/>
              </a:buClr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1AE3AF-9B1B-DD5D-A865-5D33262F7ADC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4DB9FF9-5250-B0CF-3B53-5307CB6BEB0F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27130B-16E8-4AEE-EF9B-6CA4EE46922B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154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04944-76DE-27D6-64FD-6C61ED85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2610D-2008-1705-78E7-5D3438459A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pomoc v hmotné nouzi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B7152C-38E0-424E-FC23-C76B1481AEF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EFCAD1-484D-4FB7-B0EB-FB6325925258}"/>
              </a:ext>
            </a:extLst>
          </p:cNvPr>
          <p:cNvSpPr txBox="1"/>
          <p:nvPr/>
        </p:nvSpPr>
        <p:spPr>
          <a:xfrm>
            <a:off x="479684" y="862681"/>
            <a:ext cx="7135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Doplatek na bydlení – zákon č. 111/2006 Sb., o pomoci v hmotné nouzi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řeší nedostatek příjmu k uhrazení nákladů na bydlení tam, kde nestačí vlastní příjmy osoby či rodiny včetně příspěvku na bydlení ze systému státní sociální podpory (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PnB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příjem vlastníka bytu nebo jiné osoby, která užívá byt, zvýšený o vyplacený příspěvek na živobytí je nižší než částka živobytí osoby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příjem společně posuzovaných osob zvýšený o vyplacený příspěvek na živobytí nižší než částka živobytí společně posuzovaných osob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ž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adatel musí </a:t>
            </a:r>
            <a:r>
              <a:rPr lang="cs-CZ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pobírat </a:t>
            </a:r>
            <a:r>
              <a:rPr lang="cs-CZ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PnB</a:t>
            </a:r>
            <a:endParaRPr lang="cs-CZ" sz="12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ž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ádá se na ÚP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dávka je poskytována vlastníku užívajícímu byt, nebo jiné osobě, která užívá byt na základě smlouvy, rozhodnutí, nebo jiného právního titulu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lze také poskytnout vlastníku stavby pro individuální či rodinnou rekreaci, která splňuje zákonem dané stavebně technické standardy kvality bydlení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podmínkou nároku na doplatek na bydlení je získání nároku na příspěvek na živobytí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zákon umožňuje poskytnout doplatek na bydlení (s přihlédnutím k celkovým sociálním a majetkovým poměrům), i v případě, že příspěvek na živobytí nebyl přiznán z důvodu, že příjem osoby a společně posuzovaných osob přesáhl částku živobytí osoby a společně posuzovaných osob, ale nepřesáhl 1,3násobek částky živobytí osoby a společně posuzovaných osob</a:t>
            </a:r>
            <a:endParaRPr lang="cs-CZ" sz="12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12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Výše doplatku</a:t>
            </a: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na bydlení je stanovena tak, aby po zaplacení odůvodněných nákladů na bydlení (tj. nájmu, služeb s bydlením spojených a nákladů za dodávky energií) zůstala osobě či rodině částka živobytí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35EE6D-3415-46DD-D70D-3D26DF638398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B28B8F-A3D0-6BCB-E53D-37B9E4E69045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B720EB-F661-A1A5-4C91-F012059284AE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3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8BDC-70F4-975D-25C3-950970A44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9C68-B9C6-5E8D-8E6B-0824CF1FA7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D25235-A5B9-25A8-5692-3F56760A74E3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7E67DC-D026-CB1C-6EAB-100267F40683}"/>
              </a:ext>
            </a:extLst>
          </p:cNvPr>
          <p:cNvSpPr txBox="1"/>
          <p:nvPr/>
        </p:nvSpPr>
        <p:spPr>
          <a:xfrm>
            <a:off x="479685" y="1034320"/>
            <a:ext cx="71353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Do 19. stol.:</a:t>
            </a:r>
          </a:p>
          <a:p>
            <a:endParaRPr lang="cs-CZ" sz="1400" dirty="0"/>
          </a:p>
          <a:p>
            <a:r>
              <a:rPr lang="cs-CZ" sz="1400" dirty="0"/>
              <a:t>Prehistorická doba – faktické rozdělení činností v rámci prvobytně pospolné společnosti</a:t>
            </a:r>
          </a:p>
          <a:p>
            <a:endParaRPr lang="cs-CZ" sz="1400" dirty="0"/>
          </a:p>
          <a:p>
            <a:r>
              <a:rPr lang="cs-CZ" sz="1400" dirty="0"/>
              <a:t>Starověká doba – různé formy, vesměs v rámci rodinných společenství</a:t>
            </a:r>
          </a:p>
          <a:p>
            <a:endParaRPr lang="cs-CZ" sz="1400" dirty="0"/>
          </a:p>
          <a:p>
            <a:r>
              <a:rPr lang="cs-CZ" sz="1400" dirty="0"/>
              <a:t>Středověk – svépomocné podpůrné spolky (hornická bratrstva, první podpůrné pokladny) církev, první záznam o hornické podpůrné pokladně pochází z roku 1527 (Ferdinand I potvrzuje statut pokladny) – vesměs organizováno po linii profesní samosprávy</a:t>
            </a:r>
          </a:p>
          <a:p>
            <a:endParaRPr lang="cs-CZ" sz="1400" dirty="0"/>
          </a:p>
          <a:p>
            <a:r>
              <a:rPr lang="cs-CZ" sz="1400" dirty="0"/>
              <a:t>V r. 1661 přijat patent o tulácích a žebrácích: obce mohou přiznávat právo žebrat jen práce neschopným</a:t>
            </a:r>
          </a:p>
          <a:p>
            <a:endParaRPr lang="cs-CZ" sz="1400" dirty="0"/>
          </a:p>
          <a:p>
            <a:r>
              <a:rPr lang="cs-CZ" sz="1400" dirty="0"/>
              <a:t>Církevní povinnost pečovat o chudé a nemocné nařízením z r. 1758 uložena nově vrchnosti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427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39989-792D-57E4-1661-C231CB670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E6142-DA73-C2E4-DC92-C48733F880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1" y="195480"/>
            <a:ext cx="7363361" cy="507235"/>
          </a:xfrm>
        </p:spPr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Právo sociálního zabezpečení – pomoc v hmotné nouzi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5B9038-A267-6552-F549-41B06D7E4C62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9D259A0-E685-91A3-9152-81670CB3DCDA}"/>
              </a:ext>
            </a:extLst>
          </p:cNvPr>
          <p:cNvSpPr txBox="1"/>
          <p:nvPr/>
        </p:nvSpPr>
        <p:spPr>
          <a:xfrm>
            <a:off x="2286000" y="3974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CC90A0-A193-A858-2370-218B06735CF5}"/>
              </a:ext>
            </a:extLst>
          </p:cNvPr>
          <p:cNvSpPr txBox="1"/>
          <p:nvPr/>
        </p:nvSpPr>
        <p:spPr>
          <a:xfrm>
            <a:off x="2438400" y="4126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75D9FD-EBA5-C16D-C2AC-E56A61217AA9}"/>
              </a:ext>
            </a:extLst>
          </p:cNvPr>
          <p:cNvSpPr txBox="1"/>
          <p:nvPr/>
        </p:nvSpPr>
        <p:spPr>
          <a:xfrm>
            <a:off x="2590800" y="4279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F3E2FC-2CB4-BE4F-5EDD-12D1D02845DE}"/>
              </a:ext>
            </a:extLst>
          </p:cNvPr>
          <p:cNvSpPr txBox="1"/>
          <p:nvPr/>
        </p:nvSpPr>
        <p:spPr>
          <a:xfrm>
            <a:off x="341074" y="855115"/>
            <a:ext cx="796347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Mimořádná okamžitá pomoc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jednorázová dávka </a:t>
            </a:r>
            <a:endParaRPr lang="cs-CZ" sz="1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zajišťuje, aby nikdo, kdo se ocitl v nepříznivé situaci, nezůstal bez pomoci, i když nesplňuje podmínky pro vznik nároku na jiné dávky sociálního zabezpečení </a:t>
            </a:r>
            <a:endParaRPr lang="cs-CZ" sz="1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je poskytována osobám, které se ocitnou v situacích, které je nutno bezodkladně řešit, zákon stanoví </a:t>
            </a:r>
            <a:r>
              <a:rPr lang="cs-CZ" sz="1000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šest takových situací:</a:t>
            </a: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cs-CZ" sz="10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nejsou plněny podmínky pro poskytnutí opakovaných dávek, ale v případě neposkytnutí pomoci osobě </a:t>
            </a:r>
            <a:r>
              <a:rPr lang="cs-CZ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hrozí vážná újma na zdraví</a:t>
            </a: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dávku lze poskytnout v částce, která doplní příjem osoby do výše existenčního minima (v případě nezaopatřeného dítěte do životního minima)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postižení vážnou mimořádnou událostí</a:t>
            </a: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(živelní pohroma, větrná pohroma, ekologická havárie, požár apod.)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až do výše 15násobku částky životního minima jednotlivce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nedostatek prostředků k úhradě jednorázového výdaje</a:t>
            </a: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spojeného např. se zaplacením poplatku za vystavení duplikátů osobních dokladů nebo v případě ztráty peněžních prostředků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 výše tohoto jednorázového výdaje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nedostatek prostředků k nákupu nebo opravě předmětů dlouhodobé potřeby</a:t>
            </a: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až do výše těchto výdajů, maximálně však v průběhu kalendářního roku do výše 10násobku částky životního minima jednotlivce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nedostatek prostředků k uhrazení odůvodněných nákladů vznikajících v souvislosti se vzděláním</a:t>
            </a: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nebo se zájmovou činností nezaopatřených dětí a na zajištění nezbytných činností souvisejících se sociálně-právní ochranou dětí –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až do výše těchto výdajů, maximálně však v průběhu kalendářního roku do výše 10násobku částky životního minima jednotlivce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ohrožení sociálním vyloučením</a:t>
            </a: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jde např. o situace osob vracejících se z vězení, z dětského domova a z pěstounské péče po dosažení zletilosti nebo po ukončení léčby chorobných závislostí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cs-CZ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až do výše 1000 Kč, v průběhu roku může být poskytnuta opakovaně, součet však nesmí překročit 4násobek částky životního minima 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8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8FBBB-4925-4D95-1EB2-8069C4ED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52048-D5C1-B3DC-30AA-D4EB761C07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61ECE0-B8FB-163A-0A7B-1EA0261BA1AE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DCE948-07BC-1AFE-DEC6-AAE0C314DE7E}"/>
              </a:ext>
            </a:extLst>
          </p:cNvPr>
          <p:cNvSpPr txBox="1"/>
          <p:nvPr/>
        </p:nvSpPr>
        <p:spPr>
          <a:xfrm>
            <a:off x="479685" y="1034320"/>
            <a:ext cx="71353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Do 19. stol.:</a:t>
            </a:r>
          </a:p>
          <a:p>
            <a:endParaRPr lang="cs-CZ" sz="1400" dirty="0"/>
          </a:p>
          <a:p>
            <a:r>
              <a:rPr lang="cs-CZ" sz="1400" dirty="0"/>
              <a:t>V r. 1771 pensijní normál pro vdovy a sirotky po zaměstnancích, kteří „věrně sloužili“</a:t>
            </a:r>
          </a:p>
          <a:p>
            <a:endParaRPr lang="cs-CZ" sz="1400" dirty="0"/>
          </a:p>
          <a:p>
            <a:r>
              <a:rPr lang="cs-CZ" sz="1400" dirty="0"/>
              <a:t>V r. 1781 pensijní normál pro zaměstnance, kteří se po 10 letech služby stali neschopni práce</a:t>
            </a:r>
          </a:p>
          <a:p>
            <a:endParaRPr lang="cs-CZ" sz="1400" dirty="0"/>
          </a:p>
          <a:p>
            <a:r>
              <a:rPr lang="cs-CZ" sz="1400" dirty="0"/>
              <a:t>Oba penzijní normály jsou počátkem sociálního zaopatření na našem území</a:t>
            </a:r>
          </a:p>
          <a:p>
            <a:endParaRPr lang="cs-CZ" sz="1400" dirty="0"/>
          </a:p>
          <a:p>
            <a:r>
              <a:rPr lang="cs-CZ" sz="1400" dirty="0"/>
              <a:t>V r. 1868 uzákoněna zásada, že péče se poskytuje pouze chudým a nemocným s domovským právem - “chudinská správa“ se stala de facto součástí veřejné obecní správy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32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C4326-5463-85F4-0524-492E88F44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7F78F-0414-609A-6976-06C5034C7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90699C-C514-112B-599A-45B7B72208FF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45DD29-FC4B-7D20-D213-D9D6357DF352}"/>
              </a:ext>
            </a:extLst>
          </p:cNvPr>
          <p:cNvSpPr txBox="1"/>
          <p:nvPr/>
        </p:nvSpPr>
        <p:spPr>
          <a:xfrm>
            <a:off x="479685" y="1034320"/>
            <a:ext cx="713531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Od 19. stol.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1837 – dekret dvorské kanceláře, uložení povinnosti vybraným profesním skupinám (továrníci, živnostníci, obchodníci) platit stravné v nemocnici dělnictvu, alespoň po dobu 4 týdnů</a:t>
            </a:r>
          </a:p>
          <a:p>
            <a:endParaRPr lang="cs-CZ" sz="1400" dirty="0"/>
          </a:p>
          <a:p>
            <a:r>
              <a:rPr lang="cs-CZ" sz="1400" dirty="0"/>
              <a:t>1854 – první povinné zřizování bratrských pokladen v dolech, položení základu pro samostatné hornické sociální pojištění (v ČSR až do r. 1948)</a:t>
            </a:r>
          </a:p>
          <a:p>
            <a:endParaRPr lang="cs-CZ" sz="1400" dirty="0"/>
          </a:p>
          <a:p>
            <a:r>
              <a:rPr lang="cs-CZ" sz="1400" dirty="0"/>
              <a:t>Horní zákon č. 146/1854 </a:t>
            </a:r>
            <a:r>
              <a:rPr lang="cs-CZ" sz="1400" dirty="0" err="1"/>
              <a:t>ř.z</a:t>
            </a:r>
            <a:r>
              <a:rPr lang="cs-CZ" sz="1400" dirty="0"/>
              <a:t>., nařizuje majitelům dolů, aby pro podporu svých dělníků zřídili samostatnou bratrskou pokladnu, anebo se za tím účelem spojili s jinými podnikateli</a:t>
            </a:r>
          </a:p>
          <a:p>
            <a:endParaRPr lang="cs-CZ" sz="1400" dirty="0"/>
          </a:p>
          <a:p>
            <a:r>
              <a:rPr lang="cs-CZ" sz="1400" dirty="0"/>
              <a:t>Živnostenský řád č. 227/1859 </a:t>
            </a:r>
            <a:r>
              <a:rPr lang="cs-CZ" sz="1400" dirty="0" err="1"/>
              <a:t>ř.z</a:t>
            </a:r>
            <a:r>
              <a:rPr lang="cs-CZ" sz="1400" dirty="0"/>
              <a:t>. – ukládá podobně jako horní zákon závodům, které zaměstnávaly více než 20 dělníků, aby zřizovaly ústavy pro podporu onemocnělých, následně novela č. 39/1883 </a:t>
            </a:r>
            <a:r>
              <a:rPr lang="cs-CZ" sz="1400" dirty="0" err="1"/>
              <a:t>ř.z</a:t>
            </a:r>
            <a:r>
              <a:rPr lang="cs-CZ" sz="1400" dirty="0"/>
              <a:t>. – povinnost všem podnikatelům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9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2D1EB-01F9-B50B-C8E7-71D6339C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A2D67-A498-8CFE-F74E-97BCE015D2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2000" b="1" dirty="0">
                <a:latin typeface="+mj-lt"/>
                <a:cs typeface="Arial" pitchFamily="2"/>
              </a:rPr>
              <a:t>Pojem </a:t>
            </a:r>
            <a:r>
              <a:rPr lang="cs-CZ" sz="2000" b="1" dirty="0" err="1">
                <a:latin typeface="+mj-lt"/>
                <a:cs typeface="Arial" pitchFamily="2"/>
              </a:rPr>
              <a:t>Welfare</a:t>
            </a:r>
            <a:r>
              <a:rPr lang="cs-CZ" sz="2000" b="1" dirty="0">
                <a:latin typeface="+mj-lt"/>
                <a:cs typeface="Arial" pitchFamily="2"/>
              </a:rPr>
              <a:t> </a:t>
            </a:r>
            <a:r>
              <a:rPr lang="cs-CZ" sz="2000" b="1" dirty="0" err="1">
                <a:latin typeface="+mj-lt"/>
                <a:cs typeface="Arial" pitchFamily="2"/>
              </a:rPr>
              <a:t>State</a:t>
            </a:r>
            <a:r>
              <a:rPr lang="cs-CZ" sz="2000" b="1" dirty="0">
                <a:latin typeface="+mj-lt"/>
                <a:cs typeface="Arial" pitchFamily="2"/>
              </a:rPr>
              <a:t> a jeho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61335A-056C-91CD-B817-51CB7B4426C5}"/>
              </a:ext>
            </a:extLst>
          </p:cNvPr>
          <p:cNvSpPr/>
          <p:nvPr/>
        </p:nvSpPr>
        <p:spPr>
          <a:xfrm>
            <a:off x="259954" y="771744"/>
            <a:ext cx="8044598" cy="3600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 dirty="0">
              <a:solidFill>
                <a:srgbClr val="655481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75EF97-C5DE-29FD-FFF0-AC2CD72A786C}"/>
              </a:ext>
            </a:extLst>
          </p:cNvPr>
          <p:cNvSpPr txBox="1"/>
          <p:nvPr/>
        </p:nvSpPr>
        <p:spPr>
          <a:xfrm>
            <a:off x="479685" y="1034320"/>
            <a:ext cx="713531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Cesta k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: </a:t>
            </a:r>
          </a:p>
          <a:p>
            <a:endParaRPr lang="cs-CZ" sz="1400" dirty="0"/>
          </a:p>
          <a:p>
            <a:r>
              <a:rPr lang="cs-CZ" sz="1400" dirty="0"/>
              <a:t>Vznik moderních systémů sociálního a zdravotního pojištění: </a:t>
            </a:r>
          </a:p>
          <a:p>
            <a:r>
              <a:rPr lang="cs-CZ" sz="1400" dirty="0"/>
              <a:t>Tzv. „</a:t>
            </a:r>
            <a:r>
              <a:rPr lang="cs-CZ" sz="1400" dirty="0" err="1"/>
              <a:t>Taafeho</a:t>
            </a:r>
            <a:r>
              <a:rPr lang="cs-CZ" sz="1400" dirty="0"/>
              <a:t> zákony“ – návrhy 1883 a 1885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1/1888 </a:t>
            </a:r>
            <a:r>
              <a:rPr lang="cs-CZ" sz="1400" dirty="0" err="1"/>
              <a:t>ř.z</a:t>
            </a:r>
            <a:r>
              <a:rPr lang="cs-CZ" sz="1400" dirty="0"/>
              <a:t>. zákon o úrazovém pojištění dělníků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33/1888 </a:t>
            </a:r>
            <a:r>
              <a:rPr lang="cs-CZ" sz="1400" dirty="0" err="1"/>
              <a:t>ř.z</a:t>
            </a:r>
            <a:r>
              <a:rPr lang="cs-CZ" sz="1400" dirty="0"/>
              <a:t>. zákon o nemocenském pojištění dělníků (účinný 1.8.1889)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127/1889 </a:t>
            </a:r>
            <a:r>
              <a:rPr lang="cs-CZ" sz="1400" dirty="0" err="1"/>
              <a:t>ř.z</a:t>
            </a:r>
            <a:r>
              <a:rPr lang="cs-CZ" sz="1400" dirty="0"/>
              <a:t>., o bratrských pokladnách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zákon č. 1/1907 Sb., o penzijním pojištění zřízenců ve službách soukromých a službách veřejných</a:t>
            </a:r>
          </a:p>
          <a:p>
            <a:endParaRPr lang="cs-CZ" sz="1400" dirty="0"/>
          </a:p>
          <a:p>
            <a:r>
              <a:rPr lang="cs-CZ" sz="1400" dirty="0"/>
              <a:t>Nároky mají pouze pojištění, nikoliv rodinní příslušníci. Nárok na dávky peněžité a věcné. Pojištěné ženy mají nárok na pomoc porodní asistentky a lékaře a nárok na pomůcky + nárok na peněžitou pomoc po dobu 4 týdnů od porodu.</a:t>
            </a:r>
          </a:p>
          <a:p>
            <a:endParaRPr lang="cs-CZ" sz="1400" dirty="0"/>
          </a:p>
          <a:p>
            <a:r>
              <a:rPr lang="cs-CZ" sz="1400" dirty="0"/>
              <a:t>Starobní a invalidní pojištění dělnictva nebylo do roku 1918 zavedeno.</a:t>
            </a:r>
          </a:p>
          <a:p>
            <a:endParaRPr lang="cs-CZ" sz="1400" dirty="0"/>
          </a:p>
          <a:p>
            <a:r>
              <a:rPr lang="cs-CZ" sz="1400" dirty="0"/>
              <a:t>V Německu první „Bismarckova“ reforma v r. 1881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78181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ýchozí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Výchozí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68589</TotalTime>
  <Words>5706</Words>
  <Application>Microsoft Macintosh PowerPoint</Application>
  <PresentationFormat>Předvádění na obrazovce (16:9)</PresentationFormat>
  <Paragraphs>1368</Paragraphs>
  <Slides>60</Slides>
  <Notes>60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60</vt:i4>
      </vt:variant>
    </vt:vector>
  </HeadingPairs>
  <TitlesOfParts>
    <vt:vector size="70" baseType="lpstr">
      <vt:lpstr>Aptos</vt:lpstr>
      <vt:lpstr>Arial</vt:lpstr>
      <vt:lpstr>Calibri</vt:lpstr>
      <vt:lpstr>Courier New</vt:lpstr>
      <vt:lpstr>Symbol</vt:lpstr>
      <vt:lpstr>Times New Roman</vt:lpstr>
      <vt:lpstr>Wingdings</vt:lpstr>
      <vt:lpstr>Výchozí</vt:lpstr>
      <vt:lpstr>Výchozí 1</vt:lpstr>
      <vt:lpstr>Výchozí 2</vt:lpstr>
      <vt:lpstr>Právo sociálního zabezpečení</vt:lpstr>
      <vt:lpstr>Podmínky absolvování předmětu</vt:lpstr>
      <vt:lpstr>Prezentace aplikace PowerPoint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Pojem Welfare State a jeho vývoj</vt:lpstr>
      <vt:lpstr>Kde aktuálně jsme?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Demografie ČR </vt:lpstr>
      <vt:lpstr>Kde aktuálně jsme? Problémy společnosti v ČR</vt:lpstr>
      <vt:lpstr>Kde aktuálně jsme? Problémy společnosti v ČR</vt:lpstr>
      <vt:lpstr>Kde aktuálně jsme? Problémy společnosti v ČR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obecné otázky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aktuální systém soc. zabezpečení</vt:lpstr>
      <vt:lpstr>Právo sociálního zabezpečení – systém práva soc. zabezpečení</vt:lpstr>
      <vt:lpstr>Právo sociálního zabezpečení – systém práva soc. zabezpečení</vt:lpstr>
      <vt:lpstr>Právo sociálního zabezpečení – systém práva soc. zabezpečení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státní politika zaměstnanosti</vt:lpstr>
      <vt:lpstr>Právo sociálního zabezpečení – pomoc v hmotné nouzi</vt:lpstr>
      <vt:lpstr>Právo sociálního zabezpečení – pomoc v hmotné nouzi</vt:lpstr>
      <vt:lpstr>Právo sociálního zabezpečení – pomoc v hmotné nouzi</vt:lpstr>
      <vt:lpstr>Právo sociálního zabezpečení – pomoc v hmotné nouzi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Pojem rodinného práva - úprava</dc:title>
  <dc:creator>User</dc:creator>
  <cp:lastModifiedBy>Michal Vítek</cp:lastModifiedBy>
  <cp:revision>185</cp:revision>
  <cp:lastPrinted>2020-10-27T12:15:27Z</cp:lastPrinted>
  <dcterms:modified xsi:type="dcterms:W3CDTF">2025-02-27T12:21:02Z</dcterms:modified>
</cp:coreProperties>
</file>