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0"/>
  </p:handoutMasterIdLst>
  <p:sldIdLst>
    <p:sldId id="334" r:id="rId2"/>
    <p:sldId id="335" r:id="rId3"/>
    <p:sldId id="295" r:id="rId4"/>
    <p:sldId id="336" r:id="rId5"/>
    <p:sldId id="296" r:id="rId6"/>
    <p:sldId id="297" r:id="rId7"/>
    <p:sldId id="319" r:id="rId8"/>
    <p:sldId id="337" r:id="rId9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94712" autoAdjust="0"/>
  </p:normalViewPr>
  <p:slideViewPr>
    <p:cSldViewPr>
      <p:cViewPr>
        <p:scale>
          <a:sx n="66" d="100"/>
          <a:sy n="66" d="100"/>
        </p:scale>
        <p:origin x="-15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CD7DA9-2253-4B9F-9D05-803205142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2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5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5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7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42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849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49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F008FD2-AB7E-4B76-B575-F623A1C28FC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74B87F1-7FA2-42DE-9FC4-340BD6333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A304-D232-469D-A4D2-310E07B6D7D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3F28-C465-4A24-BC4C-3869B5688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75F9-F166-4DB1-8F3D-5932E1985AE2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672E-2610-4227-9474-887E36808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1C05-7693-495D-89F5-4CF92F9A2C6F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AF5-F4AD-4A0A-A315-860760E5F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B8E0-C3F3-4053-8BBB-1FC7FC78D383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D0987-7443-4C1F-B525-036E899CE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DD06-8421-4A07-87A8-9EAF273F7DC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0B194-FD99-4773-8931-F27A38F7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7367-F58F-46E7-9FE6-12C25A01C4C1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E1C-177D-4BA1-A067-DDBC50668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9A4F-64DF-4BE2-AE65-3FB4528FBCFE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BC15-AD4E-4761-88AF-2D4D8D65E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5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BF65A-8729-4DCD-AC98-3BBE60256516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0AB9-90C3-4C62-8CE1-F3B1995CA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2C53-2803-4CDC-97AE-63212436621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BA4B4-C9D3-470F-996B-D940A9DFB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E71F-7C20-4569-BB8F-9511BF1C6C78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09131-F46B-4A39-89C3-6C5B9418E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4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3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8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09" y="270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746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747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C23A7A-3D87-4DC4-BA0C-37930A51A12A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747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47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F99D4A-5433-402C-A4E1-032CC8775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47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47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 smtClean="0"/>
              <a:t>Sociální </a:t>
            </a:r>
            <a:r>
              <a:rPr lang="cs-CZ" dirty="0" smtClean="0"/>
              <a:t>klima školy a školní třídy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4963"/>
          </a:xfrm>
        </p:spPr>
        <p:txBody>
          <a:bodyPr/>
          <a:lstStyle/>
          <a:p>
            <a:r>
              <a:rPr lang="cs-CZ" sz="4000" dirty="0" smtClean="0"/>
              <a:t>Vymezení pojmu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02125"/>
          </a:xfrm>
        </p:spPr>
        <p:txBody>
          <a:bodyPr/>
          <a:lstStyle/>
          <a:p>
            <a:r>
              <a:rPr lang="cs-CZ" sz="2400" dirty="0" smtClean="0"/>
              <a:t>Základní definice: </a:t>
            </a:r>
          </a:p>
          <a:p>
            <a:pPr lvl="1"/>
            <a:r>
              <a:rPr lang="cs-CZ" sz="2000" i="1" dirty="0">
                <a:effectLst/>
              </a:rPr>
              <a:t>sociálně </a:t>
            </a:r>
            <a:r>
              <a:rPr lang="cs-CZ" sz="2000" i="1" dirty="0" smtClean="0">
                <a:effectLst/>
              </a:rPr>
              <a:t>psychologická proměnná, </a:t>
            </a:r>
            <a:r>
              <a:rPr lang="cs-CZ" sz="2000" i="1" dirty="0">
                <a:effectLst/>
              </a:rPr>
              <a:t>vyjadřující kvalitu interpersonálních vztahů a sociálních procesů, které fungují v dané škole tak, jak ji vnímají, prožívají a hodnotí všichni její </a:t>
            </a:r>
            <a:r>
              <a:rPr lang="cs-CZ" sz="2000" i="1" dirty="0" smtClean="0">
                <a:effectLst/>
              </a:rPr>
              <a:t>aktéři (</a:t>
            </a:r>
            <a:r>
              <a:rPr lang="cs-CZ" sz="2000" dirty="0" smtClean="0">
                <a:effectLst/>
              </a:rPr>
              <a:t>Průcha</a:t>
            </a:r>
            <a:r>
              <a:rPr lang="cs-CZ" sz="2000" dirty="0">
                <a:effectLst/>
              </a:rPr>
              <a:t>, Walterová, Mareš, </a:t>
            </a:r>
            <a:r>
              <a:rPr lang="cs-CZ" sz="2000" dirty="0" smtClean="0">
                <a:effectLst/>
              </a:rPr>
              <a:t>2009, s. 124-125)</a:t>
            </a:r>
          </a:p>
          <a:p>
            <a:pPr lvl="1"/>
            <a:r>
              <a:rPr lang="cs-CZ" sz="2000" i="1" dirty="0" smtClean="0">
                <a:effectLst/>
              </a:rPr>
              <a:t>projev prostředí školy </a:t>
            </a:r>
            <a:r>
              <a:rPr lang="cs-CZ" sz="2000" i="1" dirty="0">
                <a:effectLst/>
              </a:rPr>
              <a:t>(s dimenzemi personální, sociální, kulturní a materiální) ve vnímání, prožívání a hodnocení účastníků (žáků, učitelů, rodičů atd.). O klimatu školy se hovoří jako o psychosociálním fenoménu subjektivní povahy, čímž se liší od objektivní reality prostředí školy. </a:t>
            </a:r>
            <a:r>
              <a:rPr lang="cs-CZ" sz="2000" i="1" dirty="0" smtClean="0">
                <a:effectLst/>
              </a:rPr>
              <a:t>(</a:t>
            </a:r>
            <a:r>
              <a:rPr lang="cs-CZ" sz="2000" dirty="0" err="1" smtClean="0">
                <a:effectLst/>
              </a:rPr>
              <a:t>Grecmanová</a:t>
            </a:r>
            <a:r>
              <a:rPr lang="cs-CZ" sz="2000" dirty="0">
                <a:effectLst/>
              </a:rPr>
              <a:t>, </a:t>
            </a:r>
            <a:r>
              <a:rPr lang="cs-CZ" sz="2000" dirty="0" smtClean="0">
                <a:effectLst/>
              </a:rPr>
              <a:t>2015, s. 8)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3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Základní znaky klimatu školy</a:t>
            </a:r>
            <a:endParaRPr lang="cs-CZ" sz="3600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  <a:p>
            <a:r>
              <a:rPr lang="cs-CZ" sz="2400" dirty="0">
                <a:effectLst/>
              </a:rPr>
              <a:t>Klima školy je charakteristické:</a:t>
            </a:r>
          </a:p>
          <a:p>
            <a:pPr lvl="0"/>
            <a:r>
              <a:rPr lang="cs-CZ" sz="2400" i="1" dirty="0">
                <a:effectLst/>
              </a:rPr>
              <a:t>relativní stabilitou</a:t>
            </a:r>
            <a:r>
              <a:rPr lang="cs-CZ" sz="2400" dirty="0">
                <a:effectLst/>
              </a:rPr>
              <a:t> </a:t>
            </a:r>
            <a:r>
              <a:rPr lang="cs-CZ" sz="2400" dirty="0" smtClean="0">
                <a:effectLst/>
              </a:rPr>
              <a:t>(relativně ustálená, stabilní kvalita charakteristik; změny se odehrávají pozvolna),</a:t>
            </a:r>
          </a:p>
          <a:p>
            <a:pPr lvl="0"/>
            <a:r>
              <a:rPr lang="cs-CZ" sz="2400" i="1" dirty="0" smtClean="0">
                <a:effectLst/>
              </a:rPr>
              <a:t>subjektivním charakterem</a:t>
            </a:r>
            <a:r>
              <a:rPr lang="cs-CZ" sz="2400" dirty="0" smtClean="0">
                <a:effectLst/>
              </a:rPr>
              <a:t> (jde o subjektivně vnímané chování, vnímanou realitu, nejdůležitější je, jak klima vidí, prožívají a hodnotí samotní aktéři),</a:t>
            </a:r>
          </a:p>
          <a:p>
            <a:pPr lvl="0"/>
            <a:r>
              <a:rPr lang="cs-CZ" sz="2400" i="1" dirty="0" smtClean="0">
                <a:effectLst/>
              </a:rPr>
              <a:t>kolektivním </a:t>
            </a:r>
            <a:r>
              <a:rPr lang="cs-CZ" sz="2400" i="1" dirty="0">
                <a:effectLst/>
              </a:rPr>
              <a:t>vnímáním</a:t>
            </a:r>
            <a:r>
              <a:rPr lang="cs-CZ" sz="2400" dirty="0">
                <a:effectLst/>
              </a:rPr>
              <a:t> (sleduje se většinový, převažující názor),</a:t>
            </a:r>
          </a:p>
          <a:p>
            <a:r>
              <a:rPr lang="cs-CZ" sz="2400" i="1" dirty="0">
                <a:effectLst/>
              </a:rPr>
              <a:t>kontinuální povahou jevu</a:t>
            </a:r>
            <a:r>
              <a:rPr lang="cs-CZ" sz="2400" dirty="0">
                <a:effectLst/>
              </a:rPr>
              <a:t> (má ve svém vývoji souvislou povahu)</a:t>
            </a:r>
            <a:endParaRPr lang="cs-CZ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Typy klimatu školy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r>
              <a:rPr lang="cs-CZ" sz="2400" dirty="0" smtClean="0"/>
              <a:t>Podle převažujícího stylu výchovy</a:t>
            </a:r>
          </a:p>
          <a:p>
            <a:pPr lvl="1"/>
            <a:r>
              <a:rPr lang="cs-CZ" sz="2000" dirty="0" smtClean="0"/>
              <a:t>Autoritativní</a:t>
            </a:r>
          </a:p>
          <a:p>
            <a:pPr lvl="1"/>
            <a:r>
              <a:rPr lang="cs-CZ" sz="2000" dirty="0" smtClean="0"/>
              <a:t>Demokratické liberální</a:t>
            </a:r>
          </a:p>
          <a:p>
            <a:r>
              <a:rPr lang="cs-CZ" sz="2400" dirty="0" smtClean="0"/>
              <a:t>Podle uniformity a plurality</a:t>
            </a:r>
          </a:p>
          <a:p>
            <a:pPr lvl="1"/>
            <a:r>
              <a:rPr lang="cs-CZ" sz="2000" dirty="0" smtClean="0"/>
              <a:t>Uniformní</a:t>
            </a:r>
          </a:p>
          <a:p>
            <a:pPr lvl="1"/>
            <a:r>
              <a:rPr lang="cs-CZ" sz="2000" dirty="0" smtClean="0"/>
              <a:t>Pluralitní</a:t>
            </a:r>
          </a:p>
          <a:p>
            <a:r>
              <a:rPr lang="cs-CZ" sz="2400" dirty="0" smtClean="0"/>
              <a:t>Podle autentičnosti chování</a:t>
            </a:r>
          </a:p>
          <a:p>
            <a:pPr lvl="1"/>
            <a:r>
              <a:rPr lang="cs-CZ" sz="2000" dirty="0" smtClean="0"/>
              <a:t>Otevřené</a:t>
            </a:r>
          </a:p>
          <a:p>
            <a:pPr lvl="1"/>
            <a:r>
              <a:rPr lang="cs-CZ" sz="2000" dirty="0" smtClean="0"/>
              <a:t>Uzavřené</a:t>
            </a:r>
          </a:p>
          <a:p>
            <a:r>
              <a:rPr lang="cs-CZ" sz="2400" dirty="0" smtClean="0"/>
              <a:t>Podle spokojenosti učitelů </a:t>
            </a:r>
          </a:p>
          <a:p>
            <a:pPr lvl="1"/>
            <a:r>
              <a:rPr lang="cs-CZ" sz="2000" dirty="0" smtClean="0"/>
              <a:t>Pozitivní </a:t>
            </a:r>
          </a:p>
          <a:p>
            <a:pPr lvl="1"/>
            <a:r>
              <a:rPr lang="cs-CZ" sz="2000" dirty="0" smtClean="0"/>
              <a:t>Negativní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522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/>
              <a:t>Pozitivní klima školy</a:t>
            </a:r>
            <a:endParaRPr lang="cs-CZ" sz="3200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Je možné charakterizovat z hlediska:</a:t>
            </a:r>
          </a:p>
          <a:p>
            <a:pPr lvl="1" eaLnBrk="1" hangingPunct="1">
              <a:defRPr/>
            </a:pPr>
            <a:r>
              <a:rPr lang="cs-CZ" sz="2000" dirty="0" smtClean="0"/>
              <a:t>Emocionálního</a:t>
            </a:r>
          </a:p>
          <a:p>
            <a:pPr lvl="1" eaLnBrk="1" hangingPunct="1">
              <a:defRPr/>
            </a:pPr>
            <a:r>
              <a:rPr lang="cs-CZ" sz="2000" dirty="0" smtClean="0"/>
              <a:t>Sociálního</a:t>
            </a:r>
          </a:p>
          <a:p>
            <a:pPr lvl="1" eaLnBrk="1" hangingPunct="1">
              <a:defRPr/>
            </a:pPr>
            <a:r>
              <a:rPr lang="cs-CZ" sz="2000" dirty="0" smtClean="0"/>
              <a:t>Pracovního</a:t>
            </a:r>
          </a:p>
          <a:p>
            <a:pPr lvl="1"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400" dirty="0" smtClean="0"/>
              <a:t>Znaky pozitivního klimatu z pohledu:</a:t>
            </a:r>
          </a:p>
          <a:p>
            <a:pPr lvl="1" eaLnBrk="1" hangingPunct="1">
              <a:defRPr/>
            </a:pPr>
            <a:r>
              <a:rPr lang="cs-CZ" sz="2000" dirty="0" smtClean="0"/>
              <a:t>Žáků</a:t>
            </a:r>
          </a:p>
          <a:p>
            <a:pPr lvl="1" eaLnBrk="1" hangingPunct="1">
              <a:defRPr/>
            </a:pPr>
            <a:r>
              <a:rPr lang="cs-CZ" sz="2000" dirty="0" smtClean="0"/>
              <a:t>Učitelů </a:t>
            </a:r>
          </a:p>
          <a:p>
            <a:pPr lvl="1" eaLnBrk="1" hangingPunct="1">
              <a:defRPr/>
            </a:pPr>
            <a:r>
              <a:rPr lang="cs-CZ" sz="2000" dirty="0" smtClean="0"/>
              <a:t>Rodičů</a:t>
            </a:r>
          </a:p>
          <a:p>
            <a:pPr lvl="1" eaLnBrk="1" hangingPunct="1">
              <a:defRPr/>
            </a:pPr>
            <a:r>
              <a:rPr lang="cs-CZ" sz="2000" dirty="0" smtClean="0"/>
              <a:t>Veřejnosti </a:t>
            </a:r>
          </a:p>
          <a:p>
            <a:pPr eaLnBrk="1" hangingPunct="1"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 smtClean="0"/>
              <a:t>Klima školní třídy</a:t>
            </a:r>
            <a:endParaRPr lang="cs-CZ" sz="3600" b="1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i="1" dirty="0" smtClean="0">
                <a:effectLst/>
              </a:rPr>
              <a:t>„...je sociálně-psychologická </a:t>
            </a:r>
            <a:r>
              <a:rPr lang="cs-CZ" sz="2000" i="1" dirty="0">
                <a:effectLst/>
              </a:rPr>
              <a:t>proměnná, kterou tvoří ustálené postupy vnímání, prožívání, hodnocení a reagování všech aktérů na to, co se ve třídě odehrálo, právě odehrává nebo se má v budoucnu odehrát</a:t>
            </a:r>
            <a:r>
              <a:rPr lang="cs-CZ" sz="2000" dirty="0" smtClean="0">
                <a:effectLst/>
              </a:rPr>
              <a:t>.“</a:t>
            </a:r>
            <a:r>
              <a:rPr lang="cs-CZ" sz="2000" dirty="0">
                <a:effectLst/>
              </a:rPr>
              <a:t>(Průcha, 2013, s. 125</a:t>
            </a:r>
            <a:r>
              <a:rPr lang="cs-CZ" sz="2000" dirty="0" smtClean="0">
                <a:effectLst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>
                <a:effectLst/>
              </a:rPr>
              <a:t>„...</a:t>
            </a:r>
            <a:r>
              <a:rPr lang="cs-CZ" sz="2000" dirty="0">
                <a:effectLst/>
              </a:rPr>
              <a:t> je </a:t>
            </a:r>
            <a:r>
              <a:rPr lang="cs-CZ" sz="2000" i="1" dirty="0" smtClean="0">
                <a:effectLst/>
              </a:rPr>
              <a:t>souhrn </a:t>
            </a:r>
            <a:r>
              <a:rPr lang="cs-CZ" sz="2000" i="1" dirty="0">
                <a:effectLst/>
              </a:rPr>
              <a:t>subjektivních hodnocení a sebehodnocení vnímání, prožitků, emocí a vzájemného působení všech účastníků, které v nich jako ve spolutvůrcích a konzumentech vyvolávají edukační a jiné činnosti v daném prostředí.</a:t>
            </a:r>
            <a:r>
              <a:rPr lang="cs-CZ" sz="2000" dirty="0">
                <a:effectLst/>
              </a:rPr>
              <a:t>“ (Čapek, 2010, s. 13)</a:t>
            </a:r>
            <a:endParaRPr lang="cs-CZ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>
                <a:effectLst/>
              </a:rPr>
              <a:t>Na </a:t>
            </a:r>
            <a:r>
              <a:rPr lang="cs-CZ" sz="2000" dirty="0">
                <a:effectLst/>
              </a:rPr>
              <a:t>tvorbě klimatu třídy se podílí celá řada </a:t>
            </a:r>
            <a:r>
              <a:rPr lang="cs-CZ" sz="2000" dirty="0" smtClean="0">
                <a:effectLst/>
              </a:rPr>
              <a:t>činitelů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effectLst/>
              </a:rPr>
              <a:t>Klima třídy může být tzv. aktuální (reálně existující) nebo preferované</a:t>
            </a:r>
            <a:r>
              <a:rPr lang="cs-CZ" sz="2000" dirty="0" smtClean="0">
                <a:effectLst/>
              </a:rPr>
              <a:t>, ideální.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>
                <a:effectLst/>
              </a:rPr>
              <a:t>Znaky: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>
                <a:effectLst/>
              </a:rPr>
              <a:t>skupinová záležitost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>
                <a:effectLst/>
              </a:rPr>
              <a:t>sociálně konstruované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sociálně sdílené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Metody pro zjišťování klimatu školy a třídy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Kvalitativní metody:</a:t>
            </a:r>
          </a:p>
          <a:p>
            <a:pPr lvl="1">
              <a:defRPr/>
            </a:pPr>
            <a:r>
              <a:rPr lang="cs-CZ" sz="2000" dirty="0">
                <a:effectLst/>
              </a:rPr>
              <a:t>rozhovor, řízené diskuse v ohniskové skupině, analýza žákovských deníků a žákovských výroků, projektivní metody, kresby a fotografie školního života</a:t>
            </a:r>
            <a:r>
              <a:rPr lang="cs-CZ" sz="2000" dirty="0" smtClean="0">
                <a:effectLst/>
              </a:rPr>
              <a:t>.</a:t>
            </a:r>
          </a:p>
          <a:p>
            <a:pPr>
              <a:defRPr/>
            </a:pPr>
            <a:r>
              <a:rPr lang="cs-CZ" sz="2400" dirty="0" smtClean="0">
                <a:effectLst/>
              </a:rPr>
              <a:t>Kvantitativní metody:</a:t>
            </a:r>
          </a:p>
          <a:p>
            <a:pPr lvl="1">
              <a:defRPr/>
            </a:pPr>
            <a:r>
              <a:rPr lang="cs-CZ" sz="2000" dirty="0" smtClean="0"/>
              <a:t>Dotazníky klimatu školy – například H. </a:t>
            </a:r>
            <a:r>
              <a:rPr lang="cs-CZ" sz="2000" dirty="0" err="1" smtClean="0">
                <a:effectLst/>
              </a:rPr>
              <a:t>Grecmanová</a:t>
            </a:r>
            <a:r>
              <a:rPr lang="cs-CZ" sz="2000" dirty="0" smtClean="0">
                <a:effectLst/>
              </a:rPr>
              <a:t> (2008) a Mareš (2013)</a:t>
            </a:r>
          </a:p>
          <a:p>
            <a:pPr lvl="1">
              <a:defRPr/>
            </a:pPr>
            <a:r>
              <a:rPr lang="cs-CZ" sz="2000" dirty="0" smtClean="0">
                <a:effectLst/>
              </a:rPr>
              <a:t>Dotazníky klimatu třídy – například </a:t>
            </a:r>
            <a:r>
              <a:rPr lang="cs-CZ" sz="2000" dirty="0">
                <a:effectLst/>
              </a:rPr>
              <a:t>CLASSROOM LIFE (autoři Fox, </a:t>
            </a:r>
            <a:r>
              <a:rPr lang="cs-CZ" sz="2000" dirty="0" err="1">
                <a:effectLst/>
              </a:rPr>
              <a:t>Luszki</a:t>
            </a:r>
            <a:r>
              <a:rPr lang="cs-CZ" sz="2000" dirty="0">
                <a:effectLst/>
              </a:rPr>
              <a:t>, </a:t>
            </a:r>
            <a:r>
              <a:rPr lang="cs-CZ" sz="2000" dirty="0" err="1">
                <a:effectLst/>
              </a:rPr>
              <a:t>Schmuck</a:t>
            </a:r>
            <a:r>
              <a:rPr lang="cs-CZ" sz="2000" dirty="0">
                <a:effectLst/>
              </a:rPr>
              <a:t>, </a:t>
            </a:r>
            <a:r>
              <a:rPr lang="cs-CZ" sz="2000" dirty="0" smtClean="0">
                <a:effectLst/>
              </a:rPr>
              <a:t>1966 in Čapek, 2010</a:t>
            </a:r>
            <a:r>
              <a:rPr lang="cs-CZ" sz="2000" dirty="0">
                <a:effectLst/>
              </a:rPr>
              <a:t>). </a:t>
            </a:r>
            <a:endParaRPr lang="cs-CZ" sz="2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Význam klimatu školy a klimatu školní třídy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</a:rPr>
              <a:t>důležitou součástí vzdělávacího procesu, </a:t>
            </a:r>
            <a:endParaRPr lang="cs-CZ" sz="2400" dirty="0" smtClean="0">
              <a:effectLst/>
            </a:endParaRPr>
          </a:p>
          <a:p>
            <a:r>
              <a:rPr lang="cs-CZ" sz="2400" dirty="0" smtClean="0">
                <a:effectLst/>
              </a:rPr>
              <a:t>čím </a:t>
            </a:r>
            <a:r>
              <a:rPr lang="cs-CZ" sz="2400" dirty="0">
                <a:effectLst/>
              </a:rPr>
              <a:t>je pozitivnější klima třídy, větší soudržnost </a:t>
            </a:r>
            <a:r>
              <a:rPr lang="cs-CZ" sz="2400" dirty="0" smtClean="0">
                <a:effectLst/>
              </a:rPr>
              <a:t>třídy a </a:t>
            </a:r>
            <a:r>
              <a:rPr lang="cs-CZ" sz="2400" dirty="0">
                <a:effectLst/>
              </a:rPr>
              <a:t>spokojenost ve třídě, tím lepší vzdělávací </a:t>
            </a:r>
            <a:r>
              <a:rPr lang="cs-CZ" sz="2400" dirty="0" smtClean="0">
                <a:effectLst/>
              </a:rPr>
              <a:t>výsledky</a:t>
            </a:r>
          </a:p>
          <a:p>
            <a:r>
              <a:rPr lang="cs-CZ" sz="2400" dirty="0">
                <a:effectLst/>
              </a:rPr>
              <a:t>Pozitivní klima umožňuje žákům rozvíjet se samostatněji, samostatné objevné </a:t>
            </a:r>
            <a:r>
              <a:rPr lang="cs-CZ" sz="2400" dirty="0" smtClean="0">
                <a:effectLst/>
              </a:rPr>
              <a:t>učení,</a:t>
            </a:r>
          </a:p>
          <a:p>
            <a:r>
              <a:rPr lang="cs-CZ" sz="2400" dirty="0" smtClean="0">
                <a:effectLst/>
              </a:rPr>
              <a:t>je modelem fungující komunity, </a:t>
            </a:r>
          </a:p>
          <a:p>
            <a:r>
              <a:rPr lang="cs-CZ" sz="2400" dirty="0" smtClean="0">
                <a:effectLst/>
              </a:rPr>
              <a:t>je </a:t>
            </a:r>
            <a:r>
              <a:rPr lang="cs-CZ" sz="2400" dirty="0">
                <a:effectLst/>
              </a:rPr>
              <a:t>významným podpůrným faktorem procesu primární prevence </a:t>
            </a:r>
            <a:r>
              <a:rPr lang="cs-CZ" sz="2400">
                <a:effectLst/>
              </a:rPr>
              <a:t>rizikového </a:t>
            </a:r>
            <a:r>
              <a:rPr lang="cs-CZ" sz="2400" smtClean="0">
                <a:effectLst/>
              </a:rPr>
              <a:t>chování.</a:t>
            </a:r>
            <a:endParaRPr lang="cs-CZ" sz="2400" dirty="0" smtClean="0"/>
          </a:p>
          <a:p>
            <a:r>
              <a:rPr lang="cs-CZ" sz="2400" smtClean="0"/>
              <a:t>Na </a:t>
            </a:r>
            <a:r>
              <a:rPr lang="cs-CZ" sz="2400" dirty="0" smtClean="0"/>
              <a:t>zlepšování klimatu je důležitá participace všech zúčastněných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5713838"/>
      </p:ext>
    </p:extLst>
  </p:cSld>
  <p:clrMapOvr>
    <a:masterClrMapping/>
  </p:clrMapOvr>
</p:sld>
</file>

<file path=ppt/theme/theme1.xml><?xml version="1.0" encoding="utf-8"?>
<a:theme xmlns:a="http://schemas.openxmlformats.org/drawingml/2006/main" name="Parabola">
  <a:themeElements>
    <a:clrScheme name="Parabola 7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2910</TotalTime>
  <Words>434</Words>
  <Application>Microsoft Office PowerPoint</Application>
  <PresentationFormat>Předvádění na obrazovce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Parabola</vt:lpstr>
      <vt:lpstr>Sociální klima školy a školní třídy</vt:lpstr>
      <vt:lpstr>Vymezení pojmu </vt:lpstr>
      <vt:lpstr>Základní znaky klimatu školy</vt:lpstr>
      <vt:lpstr>Typy klimatu školy</vt:lpstr>
      <vt:lpstr>Pozitivní klima školy</vt:lpstr>
      <vt:lpstr>Klima školní třídy</vt:lpstr>
      <vt:lpstr>Metody pro zjišťování klimatu školy a třídy</vt:lpstr>
      <vt:lpstr>Význam klimatu školy a klimatu školní třídy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Citlivost – náctiletých ke školní zátěži</dc:title>
  <dc:creator>Eva Urbanovská</dc:creator>
  <cp:lastModifiedBy>EVA</cp:lastModifiedBy>
  <cp:revision>128</cp:revision>
  <dcterms:created xsi:type="dcterms:W3CDTF">2006-08-21T07:46:46Z</dcterms:created>
  <dcterms:modified xsi:type="dcterms:W3CDTF">2019-06-27T14:00:26Z</dcterms:modified>
</cp:coreProperties>
</file>