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2" r:id="rId26"/>
    <p:sldId id="280" r:id="rId27"/>
    <p:sldId id="281" r:id="rId28"/>
    <p:sldId id="393" r:id="rId29"/>
    <p:sldId id="394" r:id="rId30"/>
    <p:sldId id="395" r:id="rId31"/>
    <p:sldId id="396" r:id="rId32"/>
    <p:sldId id="397" r:id="rId33"/>
    <p:sldId id="398" r:id="rId34"/>
    <p:sldId id="399" r:id="rId35"/>
    <p:sldId id="400" r:id="rId36"/>
    <p:sldId id="401" r:id="rId37"/>
    <p:sldId id="402" r:id="rId38"/>
    <p:sldId id="403" r:id="rId39"/>
    <p:sldId id="404" r:id="rId40"/>
    <p:sldId id="405" r:id="rId41"/>
    <p:sldId id="406" r:id="rId42"/>
    <p:sldId id="407" r:id="rId43"/>
    <p:sldId id="408" r:id="rId44"/>
    <p:sldId id="409" r:id="rId45"/>
    <p:sldId id="410" r:id="rId46"/>
    <p:sldId id="411" r:id="rId47"/>
    <p:sldId id="412" r:id="rId48"/>
    <p:sldId id="413" r:id="rId49"/>
    <p:sldId id="414" r:id="rId50"/>
    <p:sldId id="415" r:id="rId51"/>
    <p:sldId id="416" r:id="rId52"/>
    <p:sldId id="417" r:id="rId53"/>
    <p:sldId id="418" r:id="rId54"/>
    <p:sldId id="419" r:id="rId55"/>
    <p:sldId id="420" r:id="rId56"/>
    <p:sldId id="421" r:id="rId57"/>
    <p:sldId id="422"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sorterViewPr>
    <p:cViewPr>
      <p:scale>
        <a:sx n="100" d="100"/>
        <a:sy n="100" d="100"/>
      </p:scale>
      <p:origin x="0" y="-614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9/4/2020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9/4/2020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9/4/2020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9/4/2020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9/4/2020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D5F5BB-7316-4612-B733-AE5EB973CAC5}"/>
              </a:ext>
            </a:extLst>
          </p:cNvPr>
          <p:cNvSpPr>
            <a:spLocks noGrp="1"/>
          </p:cNvSpPr>
          <p:nvPr>
            <p:ph type="title"/>
          </p:nvPr>
        </p:nvSpPr>
        <p:spPr/>
        <p:txBody>
          <a:bodyPr/>
          <a:lstStyle/>
          <a:p>
            <a:r>
              <a:rPr lang="cs-CZ" dirty="0"/>
              <a:t>Kontrola ve VS</a:t>
            </a:r>
          </a:p>
        </p:txBody>
      </p:sp>
    </p:spTree>
    <p:extLst>
      <p:ext uri="{BB962C8B-B14F-4D97-AF65-F5344CB8AC3E}">
        <p14:creationId xmlns:p14="http://schemas.microsoft.com/office/powerpoint/2010/main" val="3662726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F26FF1-C5B0-47A7-9B00-FC2CC0052D14}"/>
              </a:ext>
            </a:extLst>
          </p:cNvPr>
          <p:cNvSpPr>
            <a:spLocks noGrp="1"/>
          </p:cNvSpPr>
          <p:nvPr>
            <p:ph type="title"/>
          </p:nvPr>
        </p:nvSpPr>
        <p:spPr/>
        <p:txBody>
          <a:bodyPr/>
          <a:lstStyle/>
          <a:p>
            <a:r>
              <a:rPr lang="cs-CZ" dirty="0"/>
              <a:t>Typy kontrol dle zákona č. 320/2001 Sb.</a:t>
            </a:r>
          </a:p>
        </p:txBody>
      </p:sp>
      <p:sp>
        <p:nvSpPr>
          <p:cNvPr id="3" name="Zástupný symbol pro obsah 2">
            <a:extLst>
              <a:ext uri="{FF2B5EF4-FFF2-40B4-BE49-F238E27FC236}">
                <a16:creationId xmlns:a16="http://schemas.microsoft.com/office/drawing/2014/main" id="{5651F2A1-C3DC-4B5A-BB4E-C999494A1A5E}"/>
              </a:ext>
            </a:extLst>
          </p:cNvPr>
          <p:cNvSpPr>
            <a:spLocks noGrp="1"/>
          </p:cNvSpPr>
          <p:nvPr>
            <p:ph idx="1"/>
          </p:nvPr>
        </p:nvSpPr>
        <p:spPr/>
        <p:txBody>
          <a:bodyPr>
            <a:normAutofit lnSpcReduction="10000"/>
          </a:bodyPr>
          <a:lstStyle/>
          <a:p>
            <a:r>
              <a:rPr lang="cs-CZ" b="1" dirty="0"/>
              <a:t>Předběžná kontrola</a:t>
            </a:r>
            <a:r>
              <a:rPr lang="cs-CZ" dirty="0"/>
              <a:t> je prováděna v období před přijetím rozhodnutí nebo uzavřením smlouvy, která zavazuje obec k veřejným výdajům nebo jiným plněním majetkové podstaty. Může být prováděna kontrolou dokladů předložených kontrolovanou osobou nebo kontrolou na místě.</a:t>
            </a:r>
          </a:p>
          <a:p>
            <a:r>
              <a:rPr lang="cs-CZ" b="1" dirty="0"/>
              <a:t>Průběžná kontrola</a:t>
            </a:r>
            <a:r>
              <a:rPr lang="cs-CZ" dirty="0"/>
              <a:t> je prováděna u operací, které probíhají průběžně v reálném čase, až do jejich vyúčtování. Je prováděna na základě předložených materiálů, případně kontrolou na místě u kontrolované osoby.</a:t>
            </a:r>
          </a:p>
          <a:p>
            <a:r>
              <a:rPr lang="cs-CZ" b="1" dirty="0"/>
              <a:t>Následná kontrola</a:t>
            </a:r>
            <a:r>
              <a:rPr lang="cs-CZ" dirty="0"/>
              <a:t> je prováděna následně po vyúčtování operací zpravidla na místě a prověřuje, zkoumá a vyhodnocuje u vybraného vzorku operací, zda jsou operace v souladu s právními a vnitřními předpisy, uzavřenými smlouvami, rozhodnutími apod., nebo zda byla splněna případná opatření k odstranění, předcházení nebo zmírnění rizik, přijata v rámci průběžné kontroly.</a:t>
            </a:r>
          </a:p>
          <a:p>
            <a:endParaRPr lang="cs-CZ" dirty="0"/>
          </a:p>
        </p:txBody>
      </p:sp>
    </p:spTree>
    <p:extLst>
      <p:ext uri="{BB962C8B-B14F-4D97-AF65-F5344CB8AC3E}">
        <p14:creationId xmlns:p14="http://schemas.microsoft.com/office/powerpoint/2010/main" val="1707572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057F831-2A9C-48DF-BD77-9064F4442E50}"/>
              </a:ext>
            </a:extLst>
          </p:cNvPr>
          <p:cNvSpPr>
            <a:spLocks noGrp="1"/>
          </p:cNvSpPr>
          <p:nvPr>
            <p:ph type="title"/>
          </p:nvPr>
        </p:nvSpPr>
        <p:spPr/>
        <p:txBody>
          <a:bodyPr>
            <a:normAutofit fontScale="90000"/>
          </a:bodyPr>
          <a:lstStyle/>
          <a:p>
            <a:r>
              <a:rPr lang="cs-CZ" b="1" cap="all" dirty="0"/>
              <a:t>Kontrola ve veřejné správě Pojem, funkce, druhy a zásady kontroly</a:t>
            </a:r>
            <a:br>
              <a:rPr lang="cs-CZ" dirty="0"/>
            </a:br>
            <a:endParaRPr lang="cs-CZ" dirty="0"/>
          </a:p>
        </p:txBody>
      </p:sp>
    </p:spTree>
    <p:extLst>
      <p:ext uri="{BB962C8B-B14F-4D97-AF65-F5344CB8AC3E}">
        <p14:creationId xmlns:p14="http://schemas.microsoft.com/office/powerpoint/2010/main" val="259068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8602FC52-082A-40EB-B992-707C1719E4FE}"/>
              </a:ext>
            </a:extLst>
          </p:cNvPr>
          <p:cNvSpPr>
            <a:spLocks noGrp="1"/>
          </p:cNvSpPr>
          <p:nvPr>
            <p:ph type="title"/>
          </p:nvPr>
        </p:nvSpPr>
        <p:spPr/>
        <p:txBody>
          <a:bodyPr/>
          <a:lstStyle/>
          <a:p>
            <a:r>
              <a:rPr lang="cs-CZ" dirty="0"/>
              <a:t>Kontrola</a:t>
            </a:r>
          </a:p>
        </p:txBody>
      </p:sp>
      <p:sp>
        <p:nvSpPr>
          <p:cNvPr id="4" name="Zástupný symbol pro obsah 3">
            <a:extLst>
              <a:ext uri="{FF2B5EF4-FFF2-40B4-BE49-F238E27FC236}">
                <a16:creationId xmlns:a16="http://schemas.microsoft.com/office/drawing/2014/main" id="{885EFABD-5511-4343-9868-6693229804BE}"/>
              </a:ext>
            </a:extLst>
          </p:cNvPr>
          <p:cNvSpPr>
            <a:spLocks noGrp="1"/>
          </p:cNvSpPr>
          <p:nvPr>
            <p:ph idx="1"/>
          </p:nvPr>
        </p:nvSpPr>
        <p:spPr/>
        <p:txBody>
          <a:bodyPr/>
          <a:lstStyle/>
          <a:p>
            <a:pPr marL="0" indent="0" algn="just">
              <a:buNone/>
            </a:pPr>
            <a:r>
              <a:rPr lang="cs-CZ" dirty="0"/>
              <a:t>Kontrola je nezbytnou součástí každé organizované činnosti. Pojem kontrola je název pro soubor činností, jehož jádro záleží v porovnávání skutečného stavu se stavem, který je stanoven obecně závaznými právními předpisy. Tento soubor činností tvoří celek, složený z více elementů, z nichž základními jsou tyto:</a:t>
            </a:r>
          </a:p>
          <a:p>
            <a:pPr lvl="1" algn="just">
              <a:buFont typeface="Arial" panose="020B0604020202020204" pitchFamily="34" charset="0"/>
              <a:buChar char="•"/>
            </a:pPr>
            <a:r>
              <a:rPr lang="cs-CZ" dirty="0"/>
              <a:t>zjišťování (pozorování) a analýza skutečného stavu,</a:t>
            </a:r>
            <a:endParaRPr lang="cs-CZ" sz="3600" dirty="0"/>
          </a:p>
          <a:p>
            <a:pPr lvl="1" algn="just">
              <a:buFont typeface="Arial" panose="020B0604020202020204" pitchFamily="34" charset="0"/>
              <a:buChar char="•"/>
            </a:pPr>
            <a:r>
              <a:rPr lang="cs-CZ" dirty="0"/>
              <a:t>porovnávání skutečného a požadovaného stavu,</a:t>
            </a:r>
            <a:endParaRPr lang="cs-CZ" sz="3600" dirty="0"/>
          </a:p>
          <a:p>
            <a:pPr lvl="1" algn="just">
              <a:buFont typeface="Arial" panose="020B0604020202020204" pitchFamily="34" charset="0"/>
              <a:buChar char="•"/>
            </a:pPr>
            <a:r>
              <a:rPr lang="cs-CZ" dirty="0"/>
              <a:t>zhodnocení skutečného stavu</a:t>
            </a:r>
            <a:endParaRPr lang="cs-CZ" sz="3600" dirty="0"/>
          </a:p>
          <a:p>
            <a:pPr lvl="1" algn="just">
              <a:buFont typeface="Arial" panose="020B0604020202020204" pitchFamily="34" charset="0"/>
              <a:buChar char="•"/>
            </a:pPr>
            <a:r>
              <a:rPr lang="cs-CZ" dirty="0"/>
              <a:t>zjišťování příčin případných odchylek,</a:t>
            </a:r>
            <a:endParaRPr lang="cs-CZ" sz="3600" dirty="0"/>
          </a:p>
          <a:p>
            <a:pPr lvl="1" algn="just">
              <a:buFont typeface="Arial" panose="020B0604020202020204" pitchFamily="34" charset="0"/>
              <a:buChar char="•"/>
            </a:pPr>
            <a:r>
              <a:rPr lang="cs-CZ" dirty="0"/>
              <a:t>přijetí opatření k odstranění zjištěných odchylek a k uplatnění odpovědnosti za protiprávní jednání.</a:t>
            </a:r>
            <a:endParaRPr lang="cs-CZ" sz="3600" dirty="0"/>
          </a:p>
          <a:p>
            <a:endParaRPr lang="cs-CZ" dirty="0"/>
          </a:p>
        </p:txBody>
      </p:sp>
    </p:spTree>
    <p:extLst>
      <p:ext uri="{BB962C8B-B14F-4D97-AF65-F5344CB8AC3E}">
        <p14:creationId xmlns:p14="http://schemas.microsoft.com/office/powerpoint/2010/main" val="3118985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F2988D-8583-4C93-B0E7-8B0103647A98}"/>
              </a:ext>
            </a:extLst>
          </p:cNvPr>
          <p:cNvSpPr>
            <a:spLocks noGrp="1"/>
          </p:cNvSpPr>
          <p:nvPr>
            <p:ph type="title"/>
          </p:nvPr>
        </p:nvSpPr>
        <p:spPr/>
        <p:txBody>
          <a:bodyPr/>
          <a:lstStyle/>
          <a:p>
            <a:r>
              <a:rPr lang="cs-CZ" dirty="0"/>
              <a:t>Funkce kontroly</a:t>
            </a:r>
          </a:p>
        </p:txBody>
      </p:sp>
      <p:sp>
        <p:nvSpPr>
          <p:cNvPr id="3" name="Zástupný symbol pro obsah 2">
            <a:extLst>
              <a:ext uri="{FF2B5EF4-FFF2-40B4-BE49-F238E27FC236}">
                <a16:creationId xmlns:a16="http://schemas.microsoft.com/office/drawing/2014/main" id="{D024155B-46B5-4826-9437-6C4BAF14E17D}"/>
              </a:ext>
            </a:extLst>
          </p:cNvPr>
          <p:cNvSpPr>
            <a:spLocks noGrp="1"/>
          </p:cNvSpPr>
          <p:nvPr>
            <p:ph idx="1"/>
          </p:nvPr>
        </p:nvSpPr>
        <p:spPr/>
        <p:txBody>
          <a:bodyPr/>
          <a:lstStyle/>
          <a:p>
            <a:pPr marL="0" indent="0">
              <a:buNone/>
            </a:pPr>
            <a:r>
              <a:rPr lang="cs-CZ" dirty="0"/>
              <a:t>Základní činnosti, které naplňují obsah pojmu kontroly, jsou zároveň základními funkcemi kontroly.</a:t>
            </a:r>
          </a:p>
          <a:p>
            <a:pPr marL="0" indent="0">
              <a:buNone/>
            </a:pPr>
            <a:r>
              <a:rPr lang="cs-CZ" dirty="0"/>
              <a:t> Funkce kontroly:</a:t>
            </a:r>
          </a:p>
          <a:p>
            <a:pPr lvl="0"/>
            <a:r>
              <a:rPr lang="cs-CZ" dirty="0"/>
              <a:t>poznávací,</a:t>
            </a:r>
          </a:p>
          <a:p>
            <a:pPr lvl="0"/>
            <a:r>
              <a:rPr lang="cs-CZ" dirty="0"/>
              <a:t>porovnávací,</a:t>
            </a:r>
          </a:p>
          <a:p>
            <a:pPr lvl="0"/>
            <a:r>
              <a:rPr lang="cs-CZ" dirty="0"/>
              <a:t>hodnotící</a:t>
            </a:r>
          </a:p>
          <a:p>
            <a:r>
              <a:rPr lang="cs-CZ" dirty="0"/>
              <a:t>nápravná.</a:t>
            </a:r>
          </a:p>
        </p:txBody>
      </p:sp>
      <p:pic>
        <p:nvPicPr>
          <p:cNvPr id="4" name="Obrázek 3">
            <a:extLst>
              <a:ext uri="{FF2B5EF4-FFF2-40B4-BE49-F238E27FC236}">
                <a16:creationId xmlns:a16="http://schemas.microsoft.com/office/drawing/2014/main" id="{80CF8404-4290-4DE8-96EA-D912B0025E17}"/>
              </a:ext>
            </a:extLst>
          </p:cNvPr>
          <p:cNvPicPr>
            <a:picLocks noChangeAspect="1"/>
          </p:cNvPicPr>
          <p:nvPr/>
        </p:nvPicPr>
        <p:blipFill>
          <a:blip r:embed="rId2"/>
          <a:stretch>
            <a:fillRect/>
          </a:stretch>
        </p:blipFill>
        <p:spPr>
          <a:xfrm>
            <a:off x="4833889" y="2827356"/>
            <a:ext cx="4218798" cy="2243522"/>
          </a:xfrm>
          <a:prstGeom prst="rect">
            <a:avLst/>
          </a:prstGeom>
        </p:spPr>
      </p:pic>
    </p:spTree>
    <p:extLst>
      <p:ext uri="{BB962C8B-B14F-4D97-AF65-F5344CB8AC3E}">
        <p14:creationId xmlns:p14="http://schemas.microsoft.com/office/powerpoint/2010/main" val="3127086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2DE2AC-D11D-4226-A140-718E87A87F36}"/>
              </a:ext>
            </a:extLst>
          </p:cNvPr>
          <p:cNvSpPr>
            <a:spLocks noGrp="1"/>
          </p:cNvSpPr>
          <p:nvPr>
            <p:ph type="title"/>
          </p:nvPr>
        </p:nvSpPr>
        <p:spPr/>
        <p:txBody>
          <a:bodyPr/>
          <a:lstStyle/>
          <a:p>
            <a:r>
              <a:rPr lang="cs-CZ" dirty="0"/>
              <a:t>Podmínky a pravidla</a:t>
            </a:r>
          </a:p>
        </p:txBody>
      </p:sp>
      <p:sp>
        <p:nvSpPr>
          <p:cNvPr id="3" name="Zástupný symbol pro obsah 2">
            <a:extLst>
              <a:ext uri="{FF2B5EF4-FFF2-40B4-BE49-F238E27FC236}">
                <a16:creationId xmlns:a16="http://schemas.microsoft.com/office/drawing/2014/main" id="{6F8EA547-5B03-40EC-A251-A1CF20C757D8}"/>
              </a:ext>
            </a:extLst>
          </p:cNvPr>
          <p:cNvSpPr>
            <a:spLocks noGrp="1"/>
          </p:cNvSpPr>
          <p:nvPr>
            <p:ph idx="1"/>
          </p:nvPr>
        </p:nvSpPr>
        <p:spPr/>
        <p:txBody>
          <a:bodyPr/>
          <a:lstStyle/>
          <a:p>
            <a:pPr algn="just"/>
            <a:r>
              <a:rPr lang="cs-CZ" dirty="0"/>
              <a:t>V rámci kontrolní činnosti, kontrolní orgán hodnotí skutečný stav jeho porovnáním se stavem požadovaným. Požadovaný stav musí být normován a je hodnotícím kritériem kontroly. Právní problematika porovnávací činnosti je proto spojena s právním vymezením těchto kritérií a jejich používáním:</a:t>
            </a:r>
          </a:p>
          <a:p>
            <a:pPr lvl="0" algn="just"/>
            <a:r>
              <a:rPr lang="cs-CZ" dirty="0"/>
              <a:t>V rámci výkonu státní správy je vzhledem k různorodosti jejich funkcí a úkolů kladena řada požadavků zároveň. Proto právní předpisy stanoví různá hodnotící kritéria kontroly, kterými jsou mj. dodržování právních norem (zákonnost), interních aktů, věcnou správnost, účelnost, hospodárnost, efektivnost,</a:t>
            </a:r>
          </a:p>
          <a:p>
            <a:pPr lvl="0" algn="just"/>
            <a:r>
              <a:rPr lang="cs-CZ" dirty="0"/>
              <a:t>Kontrolní orgán může používat jen kritéria zákonem přikázaná nebo dovolená a je povinen se jimi řídit.</a:t>
            </a:r>
          </a:p>
          <a:p>
            <a:endParaRPr lang="cs-CZ" dirty="0"/>
          </a:p>
        </p:txBody>
      </p:sp>
    </p:spTree>
    <p:extLst>
      <p:ext uri="{BB962C8B-B14F-4D97-AF65-F5344CB8AC3E}">
        <p14:creationId xmlns:p14="http://schemas.microsoft.com/office/powerpoint/2010/main" val="1748084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17C783-E327-43E9-88B3-F6EF30C5DC67}"/>
              </a:ext>
            </a:extLst>
          </p:cNvPr>
          <p:cNvSpPr>
            <a:spLocks noGrp="1"/>
          </p:cNvSpPr>
          <p:nvPr>
            <p:ph type="title"/>
          </p:nvPr>
        </p:nvSpPr>
        <p:spPr/>
        <p:txBody>
          <a:bodyPr/>
          <a:lstStyle/>
          <a:p>
            <a:r>
              <a:rPr lang="cs-CZ" b="1" dirty="0"/>
              <a:t>ZÁSADY KONTROLY VS</a:t>
            </a:r>
            <a:br>
              <a:rPr lang="cs-CZ" dirty="0"/>
            </a:br>
            <a:endParaRPr lang="cs-CZ" dirty="0"/>
          </a:p>
        </p:txBody>
      </p:sp>
      <p:sp>
        <p:nvSpPr>
          <p:cNvPr id="3" name="Zástupný symbol pro obsah 2">
            <a:extLst>
              <a:ext uri="{FF2B5EF4-FFF2-40B4-BE49-F238E27FC236}">
                <a16:creationId xmlns:a16="http://schemas.microsoft.com/office/drawing/2014/main" id="{AB51CD4D-5ECF-424D-B20C-4FDE551EDF25}"/>
              </a:ext>
            </a:extLst>
          </p:cNvPr>
          <p:cNvSpPr>
            <a:spLocks noGrp="1"/>
          </p:cNvSpPr>
          <p:nvPr>
            <p:ph idx="1"/>
          </p:nvPr>
        </p:nvSpPr>
        <p:spPr/>
        <p:txBody>
          <a:bodyPr>
            <a:normAutofit fontScale="70000" lnSpcReduction="20000"/>
          </a:bodyPr>
          <a:lstStyle/>
          <a:p>
            <a:pPr lvl="0"/>
            <a:r>
              <a:rPr lang="cs-CZ" dirty="0"/>
              <a:t>kontrolu musí provádět každý, kdo řídí nějaký kolektiv pracovníků </a:t>
            </a:r>
          </a:p>
          <a:p>
            <a:pPr lvl="0"/>
            <a:r>
              <a:rPr lang="cs-CZ" dirty="0"/>
              <a:t>kontrolující musí být nezaujatý </a:t>
            </a:r>
          </a:p>
          <a:p>
            <a:pPr lvl="0"/>
            <a:r>
              <a:rPr lang="cs-CZ" dirty="0"/>
              <a:t>měl by být dobře placený (nepodplatitelný) </a:t>
            </a:r>
          </a:p>
          <a:p>
            <a:pPr lvl="0"/>
            <a:r>
              <a:rPr lang="cs-CZ" dirty="0"/>
              <a:t>častá kontrola nebo naopak méně četná je špatná, je třeba hledat zlatý střed, kontrolující nesmí být odměňován podle toho, jak kontrola dopadla, výjimkou je např. odměňování revizorů v hromadné dopravě podle počtu zdržených černých pasažérů </a:t>
            </a:r>
          </a:p>
          <a:p>
            <a:pPr lvl="0"/>
            <a:r>
              <a:rPr lang="cs-CZ" dirty="0"/>
              <a:t>každý kontrolující musí mít přesně vymezená práva a povinnosti </a:t>
            </a:r>
          </a:p>
          <a:p>
            <a:pPr lvl="0"/>
            <a:r>
              <a:rPr lang="cs-CZ" dirty="0"/>
              <a:t>z časového hlediska se kontrola dělí na: </a:t>
            </a:r>
            <a:br>
              <a:rPr lang="cs-CZ" dirty="0"/>
            </a:br>
            <a:r>
              <a:rPr lang="cs-CZ" dirty="0"/>
              <a:t>1) předběžnou = kontroluje se výchozí čas věcí</a:t>
            </a:r>
            <a:br>
              <a:rPr lang="cs-CZ" dirty="0"/>
            </a:br>
            <a:r>
              <a:rPr lang="cs-CZ" dirty="0"/>
              <a:t>2) průběžnou = během činnosti</a:t>
            </a:r>
            <a:br>
              <a:rPr lang="cs-CZ" dirty="0"/>
            </a:br>
            <a:r>
              <a:rPr lang="cs-CZ" dirty="0"/>
              <a:t>3) následnou = zda výsledek odpovídá tomu, co bylo stanoveno </a:t>
            </a:r>
          </a:p>
          <a:p>
            <a:pPr lvl="0"/>
            <a:r>
              <a:rPr lang="cs-CZ" dirty="0"/>
              <a:t>slabinou kontroly nadřízeným je, že mezi kontrolujícím a kontrolovaným existuje určitá solidárnost, známost a propojení, které snižují její nestrannost </a:t>
            </a:r>
          </a:p>
          <a:p>
            <a:pPr lvl="0"/>
            <a:r>
              <a:rPr lang="cs-CZ" dirty="0"/>
              <a:t>významná úloha v kontrole VS připadá peticím, stížnostem, tisku a ostatním hromadným vzdělávacím prostředkům </a:t>
            </a:r>
          </a:p>
          <a:p>
            <a:endParaRPr lang="cs-CZ" dirty="0"/>
          </a:p>
        </p:txBody>
      </p:sp>
    </p:spTree>
    <p:extLst>
      <p:ext uri="{BB962C8B-B14F-4D97-AF65-F5344CB8AC3E}">
        <p14:creationId xmlns:p14="http://schemas.microsoft.com/office/powerpoint/2010/main" val="1159958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7BB977-0894-4B26-99D5-279DF17D55EF}"/>
              </a:ext>
            </a:extLst>
          </p:cNvPr>
          <p:cNvSpPr>
            <a:spLocks noGrp="1"/>
          </p:cNvSpPr>
          <p:nvPr>
            <p:ph type="title"/>
          </p:nvPr>
        </p:nvSpPr>
        <p:spPr/>
        <p:txBody>
          <a:bodyPr>
            <a:normAutofit fontScale="90000"/>
          </a:bodyPr>
          <a:lstStyle/>
          <a:p>
            <a:r>
              <a:rPr lang="cs-CZ" b="1" dirty="0"/>
              <a:t>KONTROLA ZALOŽENÁ NA VZTAZÍCH NADŘÍZENOSTI A PODŘÍZENOSTI</a:t>
            </a:r>
            <a:br>
              <a:rPr lang="cs-CZ" dirty="0"/>
            </a:br>
            <a:endParaRPr lang="cs-CZ" dirty="0"/>
          </a:p>
        </p:txBody>
      </p:sp>
      <p:sp>
        <p:nvSpPr>
          <p:cNvPr id="3" name="Zástupný symbol pro obsah 2">
            <a:extLst>
              <a:ext uri="{FF2B5EF4-FFF2-40B4-BE49-F238E27FC236}">
                <a16:creationId xmlns:a16="http://schemas.microsoft.com/office/drawing/2014/main" id="{F6E51AA9-83D9-4B74-B1B4-1880D0EFC3FA}"/>
              </a:ext>
            </a:extLst>
          </p:cNvPr>
          <p:cNvSpPr>
            <a:spLocks noGrp="1"/>
          </p:cNvSpPr>
          <p:nvPr>
            <p:ph idx="1"/>
          </p:nvPr>
        </p:nvSpPr>
        <p:spPr/>
        <p:txBody>
          <a:bodyPr>
            <a:normAutofit/>
          </a:bodyPr>
          <a:lstStyle/>
          <a:p>
            <a:pPr lvl="0"/>
            <a:r>
              <a:rPr lang="cs-CZ" dirty="0"/>
              <a:t>znamená kontrolu pracovníků, úřadů, vedoucími těchto úřadů a kontrolou podřízeného úřadu nadřízeným úřadem </a:t>
            </a:r>
          </a:p>
          <a:p>
            <a:pPr lvl="0"/>
            <a:r>
              <a:rPr lang="cs-CZ" dirty="0"/>
              <a:t>vedoucí správního úřadu má právo dávat podřízeným závazné pokyny směřující k odstranění zjištění nedostatků a ukládat disciplinární opatření </a:t>
            </a:r>
          </a:p>
          <a:p>
            <a:pPr lvl="0"/>
            <a:r>
              <a:rPr lang="cs-CZ" dirty="0"/>
              <a:t>nadřízené správní úřady vydávají k odstranění nedostatků závazné služební pokyny, směrnice anebo mohou zrušit nebo změnit rozhodnutí vydaná podřízenými orgány ve správním řízení </a:t>
            </a:r>
          </a:p>
          <a:p>
            <a:pPr marL="0" indent="0">
              <a:buNone/>
            </a:pPr>
            <a:endParaRPr lang="cs-CZ" dirty="0"/>
          </a:p>
        </p:txBody>
      </p:sp>
    </p:spTree>
    <p:extLst>
      <p:ext uri="{BB962C8B-B14F-4D97-AF65-F5344CB8AC3E}">
        <p14:creationId xmlns:p14="http://schemas.microsoft.com/office/powerpoint/2010/main" val="1123650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88386B-A251-4FE4-8485-23492DDB9562}"/>
              </a:ext>
            </a:extLst>
          </p:cNvPr>
          <p:cNvSpPr>
            <a:spLocks noGrp="1"/>
          </p:cNvSpPr>
          <p:nvPr>
            <p:ph type="title"/>
          </p:nvPr>
        </p:nvSpPr>
        <p:spPr/>
        <p:txBody>
          <a:bodyPr>
            <a:normAutofit fontScale="90000"/>
          </a:bodyPr>
          <a:lstStyle/>
          <a:p>
            <a:r>
              <a:rPr lang="cs-CZ" b="1" dirty="0"/>
              <a:t>STÁTNÍ DOZOR NAD VEŘEJNOPRÁVNÍMI SAMOSPRÁVNÍMI ORGANIZACEMI</a:t>
            </a:r>
            <a:br>
              <a:rPr lang="cs-CZ" dirty="0"/>
            </a:br>
            <a:endParaRPr lang="cs-CZ" dirty="0"/>
          </a:p>
        </p:txBody>
      </p:sp>
      <p:sp>
        <p:nvSpPr>
          <p:cNvPr id="3" name="Zástupný symbol pro obsah 2">
            <a:extLst>
              <a:ext uri="{FF2B5EF4-FFF2-40B4-BE49-F238E27FC236}">
                <a16:creationId xmlns:a16="http://schemas.microsoft.com/office/drawing/2014/main" id="{1BF4F0E3-6C47-479B-BC19-991D0B0891CC}"/>
              </a:ext>
            </a:extLst>
          </p:cNvPr>
          <p:cNvSpPr>
            <a:spLocks noGrp="1"/>
          </p:cNvSpPr>
          <p:nvPr>
            <p:ph idx="1"/>
          </p:nvPr>
        </p:nvSpPr>
        <p:spPr/>
        <p:txBody>
          <a:bodyPr>
            <a:normAutofit/>
          </a:bodyPr>
          <a:lstStyle/>
          <a:p>
            <a:pPr lvl="0"/>
            <a:r>
              <a:rPr lang="cs-CZ" dirty="0"/>
              <a:t>stát může zasáhnout do činnosti územně samosprávných celků, vyžaduje-li to ochrana zákona </a:t>
            </a:r>
          </a:p>
          <a:p>
            <a:pPr lvl="0"/>
            <a:r>
              <a:rPr lang="cs-CZ" dirty="0"/>
              <a:t>mají právo kontrolovat zákonnost obecně závazných vyhlášek (OZV) a odporují-li zákonu pozastavit jejich výkon </a:t>
            </a:r>
          </a:p>
          <a:p>
            <a:pPr lvl="0"/>
            <a:r>
              <a:rPr lang="cs-CZ" dirty="0"/>
              <a:t>právo zrušit OZV má Ústavní soud </a:t>
            </a:r>
          </a:p>
          <a:p>
            <a:pPr marL="0" indent="0">
              <a:buNone/>
            </a:pPr>
            <a:endParaRPr lang="cs-CZ" dirty="0"/>
          </a:p>
        </p:txBody>
      </p:sp>
    </p:spTree>
    <p:extLst>
      <p:ext uri="{BB962C8B-B14F-4D97-AF65-F5344CB8AC3E}">
        <p14:creationId xmlns:p14="http://schemas.microsoft.com/office/powerpoint/2010/main" val="3313508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E9942F-B745-4D9C-B915-E46BADE7912E}"/>
              </a:ext>
            </a:extLst>
          </p:cNvPr>
          <p:cNvSpPr>
            <a:spLocks noGrp="1"/>
          </p:cNvSpPr>
          <p:nvPr>
            <p:ph type="title"/>
          </p:nvPr>
        </p:nvSpPr>
        <p:spPr/>
        <p:txBody>
          <a:bodyPr/>
          <a:lstStyle/>
          <a:p>
            <a:r>
              <a:rPr lang="cs-CZ" dirty="0"/>
              <a:t>PARLAMENTNÍ KONTROLA</a:t>
            </a:r>
          </a:p>
        </p:txBody>
      </p:sp>
      <p:sp>
        <p:nvSpPr>
          <p:cNvPr id="3" name="Zástupný symbol pro obsah 2">
            <a:extLst>
              <a:ext uri="{FF2B5EF4-FFF2-40B4-BE49-F238E27FC236}">
                <a16:creationId xmlns:a16="http://schemas.microsoft.com/office/drawing/2014/main" id="{B990F528-F090-4007-8157-07F72F28D960}"/>
              </a:ext>
            </a:extLst>
          </p:cNvPr>
          <p:cNvSpPr>
            <a:spLocks noGrp="1"/>
          </p:cNvSpPr>
          <p:nvPr>
            <p:ph idx="1"/>
          </p:nvPr>
        </p:nvSpPr>
        <p:spPr/>
        <p:txBody>
          <a:bodyPr>
            <a:normAutofit fontScale="62500" lnSpcReduction="20000"/>
          </a:bodyPr>
          <a:lstStyle/>
          <a:p>
            <a:pPr lvl="0"/>
            <a:r>
              <a:rPr lang="cs-CZ" dirty="0"/>
              <a:t>jde o kontrolu následnou (např. projednávání státního závěrečného účtu) a kontrolu předběžnou (např. projednávání návrhu zákon o státním rozpočtu) </a:t>
            </a:r>
          </a:p>
          <a:p>
            <a:pPr lvl="0"/>
            <a:r>
              <a:rPr lang="cs-CZ" dirty="0"/>
              <a:t>parlamentní kontrolu vykonávají:</a:t>
            </a:r>
            <a:br>
              <a:rPr lang="cs-CZ" dirty="0"/>
            </a:br>
            <a:r>
              <a:rPr lang="cs-CZ" dirty="0"/>
              <a:t>a) PS; b) výbory; c) komise; d) vyšetřovací komise; e) zvláštní kontrolní orgány; f) poslanci </a:t>
            </a:r>
          </a:p>
          <a:p>
            <a:pPr lvl="0"/>
            <a:r>
              <a:rPr lang="cs-CZ" dirty="0"/>
              <a:t>PS kontroluje činnost vlády, tuto činnost provádí projednávání zpráv vlády a jejich členů o situaci a úkolech na určitém úseku státní správy </a:t>
            </a:r>
          </a:p>
          <a:p>
            <a:pPr lvl="0"/>
            <a:r>
              <a:rPr lang="cs-CZ" dirty="0"/>
              <a:t>PS přijímá ke správě vlády usnesení, ve kterém formuluje své návrhy a doporučení </a:t>
            </a:r>
          </a:p>
          <a:p>
            <a:pPr lvl="0"/>
            <a:r>
              <a:rPr lang="cs-CZ" dirty="0"/>
              <a:t>usnesením se vládě nemohou ukládat závazné úkoly </a:t>
            </a:r>
          </a:p>
          <a:p>
            <a:pPr lvl="0"/>
            <a:r>
              <a:rPr lang="cs-CZ" dirty="0"/>
              <a:t>podle Ústavy je člen vlády povinen se osobně dostavit na schůzi sněmovny </a:t>
            </a:r>
          </a:p>
          <a:p>
            <a:pPr lvl="0"/>
            <a:r>
              <a:rPr lang="cs-CZ" dirty="0"/>
              <a:t>každý z poslanců má právo vznášet na jednotlivé členy vlády dotazy, ti jsou povinni na ně odpovědět, a to nejpozději do 30 dnů </a:t>
            </a:r>
          </a:p>
          <a:p>
            <a:pPr lvl="0"/>
            <a:r>
              <a:rPr lang="cs-CZ" dirty="0"/>
              <a:t>vznášení dotazů se nazývá interpelace </a:t>
            </a:r>
          </a:p>
          <a:p>
            <a:pPr lvl="0"/>
            <a:r>
              <a:rPr lang="cs-CZ" dirty="0"/>
              <a:t>vláda musí mít důvěru PS o kterou je povinna požádat po svém jmenování, předmětem kontroly PS vůči vládě je především to, jak vláda plní své programové prohlášení (jak plní svůj plán úkolů, stanovený na volební období) </a:t>
            </a:r>
          </a:p>
          <a:p>
            <a:r>
              <a:rPr lang="cs-CZ" dirty="0"/>
              <a:t>k souhlasu PS je třeba nadpoloviční většiny přítomných poslanců </a:t>
            </a:r>
          </a:p>
        </p:txBody>
      </p:sp>
    </p:spTree>
    <p:extLst>
      <p:ext uri="{BB962C8B-B14F-4D97-AF65-F5344CB8AC3E}">
        <p14:creationId xmlns:p14="http://schemas.microsoft.com/office/powerpoint/2010/main" val="2570225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958919-B1AB-4773-BCC8-F86F811E7B07}"/>
              </a:ext>
            </a:extLst>
          </p:cNvPr>
          <p:cNvSpPr>
            <a:spLocks noGrp="1"/>
          </p:cNvSpPr>
          <p:nvPr>
            <p:ph type="title"/>
          </p:nvPr>
        </p:nvSpPr>
        <p:spPr/>
        <p:txBody>
          <a:bodyPr/>
          <a:lstStyle/>
          <a:p>
            <a:r>
              <a:rPr lang="cs-CZ" b="1" dirty="0"/>
              <a:t>KONTROLNÍ FCE VÝBORŮ PS</a:t>
            </a:r>
            <a:br>
              <a:rPr lang="cs-CZ" dirty="0"/>
            </a:br>
            <a:endParaRPr lang="cs-CZ" dirty="0"/>
          </a:p>
        </p:txBody>
      </p:sp>
      <p:sp>
        <p:nvSpPr>
          <p:cNvPr id="3" name="Zástupný symbol pro obsah 2">
            <a:extLst>
              <a:ext uri="{FF2B5EF4-FFF2-40B4-BE49-F238E27FC236}">
                <a16:creationId xmlns:a16="http://schemas.microsoft.com/office/drawing/2014/main" id="{25D64F1D-1F00-4F5E-B2E8-0EF1B192C6E8}"/>
              </a:ext>
            </a:extLst>
          </p:cNvPr>
          <p:cNvSpPr>
            <a:spLocks noGrp="1"/>
          </p:cNvSpPr>
          <p:nvPr>
            <p:ph idx="1"/>
          </p:nvPr>
        </p:nvSpPr>
        <p:spPr/>
        <p:txBody>
          <a:bodyPr/>
          <a:lstStyle/>
          <a:p>
            <a:pPr lvl="0"/>
            <a:r>
              <a:rPr lang="cs-CZ" dirty="0"/>
              <a:t>výbory projednávají kontrolní správy příslušných ministrů a kontrolují činnost jednotlivých ministerstev jim podřízených jiných státních orgánů a organizací </a:t>
            </a:r>
          </a:p>
          <a:p>
            <a:pPr lvl="0"/>
            <a:r>
              <a:rPr lang="cs-CZ" dirty="0"/>
              <a:t>PS má tyto výbory:</a:t>
            </a:r>
            <a:br>
              <a:rPr lang="cs-CZ" dirty="0"/>
            </a:br>
            <a:r>
              <a:rPr lang="cs-CZ" dirty="0"/>
              <a:t>Branný a bezpečností (zabývá se armádou a policií); Mandátový a imunitní; Rozpočtový (zabývá se problematikou státního rozpočtu); Ústavně právní; Pro lidská práva a národnosti; Pro sociální politiku a zdravotnictví; Zemědělský atd. </a:t>
            </a:r>
          </a:p>
          <a:p>
            <a:pPr lvl="0"/>
            <a:r>
              <a:rPr lang="cs-CZ" dirty="0"/>
              <a:t>jednotliví poslanci provádějí kontrolu vlády a ministrů prostřednictvím interpelace </a:t>
            </a:r>
          </a:p>
          <a:p>
            <a:pPr marL="0" indent="0">
              <a:buNone/>
            </a:pPr>
            <a:endParaRPr lang="cs-CZ" dirty="0"/>
          </a:p>
        </p:txBody>
      </p:sp>
    </p:spTree>
    <p:extLst>
      <p:ext uri="{BB962C8B-B14F-4D97-AF65-F5344CB8AC3E}">
        <p14:creationId xmlns:p14="http://schemas.microsoft.com/office/powerpoint/2010/main" val="3010211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A66A1A89-026A-4B71-9C34-A0B68C1B53C7}"/>
              </a:ext>
            </a:extLst>
          </p:cNvPr>
          <p:cNvSpPr>
            <a:spLocks noGrp="1"/>
          </p:cNvSpPr>
          <p:nvPr>
            <p:ph type="title"/>
          </p:nvPr>
        </p:nvSpPr>
        <p:spPr/>
        <p:txBody>
          <a:bodyPr/>
          <a:lstStyle/>
          <a:p>
            <a:r>
              <a:rPr lang="cs-CZ" dirty="0"/>
              <a:t>Náležitosti předmětu</a:t>
            </a:r>
          </a:p>
        </p:txBody>
      </p:sp>
      <p:sp>
        <p:nvSpPr>
          <p:cNvPr id="4" name="Zástupný symbol pro obsah 3">
            <a:extLst>
              <a:ext uri="{FF2B5EF4-FFF2-40B4-BE49-F238E27FC236}">
                <a16:creationId xmlns:a16="http://schemas.microsoft.com/office/drawing/2014/main" id="{6942CBC3-4EF5-4462-94EF-214402F3AE50}"/>
              </a:ext>
            </a:extLst>
          </p:cNvPr>
          <p:cNvSpPr>
            <a:spLocks noGrp="1"/>
          </p:cNvSpPr>
          <p:nvPr>
            <p:ph idx="1"/>
          </p:nvPr>
        </p:nvSpPr>
        <p:spPr/>
        <p:txBody>
          <a:bodyPr/>
          <a:lstStyle/>
          <a:p>
            <a:r>
              <a:rPr lang="cs-CZ" dirty="0"/>
              <a:t>Závěrečný test celkem 15 otázek</a:t>
            </a:r>
          </a:p>
        </p:txBody>
      </p:sp>
    </p:spTree>
    <p:extLst>
      <p:ext uri="{BB962C8B-B14F-4D97-AF65-F5344CB8AC3E}">
        <p14:creationId xmlns:p14="http://schemas.microsoft.com/office/powerpoint/2010/main" val="4557024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181707-4337-44C9-9FEF-251505CF7402}"/>
              </a:ext>
            </a:extLst>
          </p:cNvPr>
          <p:cNvSpPr>
            <a:spLocks noGrp="1"/>
          </p:cNvSpPr>
          <p:nvPr>
            <p:ph type="title"/>
          </p:nvPr>
        </p:nvSpPr>
        <p:spPr/>
        <p:txBody>
          <a:bodyPr/>
          <a:lstStyle/>
          <a:p>
            <a:r>
              <a:rPr lang="cs-CZ" b="1" dirty="0"/>
              <a:t>NEJVYŠŠÍ KONTROLNÍ ÚŘAD (NKÚ)</a:t>
            </a:r>
            <a:br>
              <a:rPr lang="cs-CZ" dirty="0"/>
            </a:br>
            <a:endParaRPr lang="cs-CZ" dirty="0"/>
          </a:p>
        </p:txBody>
      </p:sp>
      <p:sp>
        <p:nvSpPr>
          <p:cNvPr id="3" name="Zástupný symbol pro obsah 2">
            <a:extLst>
              <a:ext uri="{FF2B5EF4-FFF2-40B4-BE49-F238E27FC236}">
                <a16:creationId xmlns:a16="http://schemas.microsoft.com/office/drawing/2014/main" id="{2E0691BB-E5B4-4E80-98BE-3F1C124461E5}"/>
              </a:ext>
            </a:extLst>
          </p:cNvPr>
          <p:cNvSpPr>
            <a:spLocks noGrp="1"/>
          </p:cNvSpPr>
          <p:nvPr>
            <p:ph idx="1"/>
          </p:nvPr>
        </p:nvSpPr>
        <p:spPr/>
        <p:txBody>
          <a:bodyPr>
            <a:normAutofit lnSpcReduction="10000"/>
          </a:bodyPr>
          <a:lstStyle/>
          <a:p>
            <a:pPr marL="0" indent="0">
              <a:buNone/>
            </a:pPr>
            <a:r>
              <a:rPr lang="cs-CZ" dirty="0"/>
              <a:t>Je nezávislý státní orgán a provádí kontrolu:</a:t>
            </a:r>
          </a:p>
          <a:p>
            <a:pPr lvl="0"/>
            <a:r>
              <a:rPr lang="cs-CZ" dirty="0"/>
              <a:t>hospodaření se státním rozpočtem a finančními prostředky vybíranými na základě zákona</a:t>
            </a:r>
          </a:p>
          <a:p>
            <a:pPr lvl="0"/>
            <a:r>
              <a:rPr lang="cs-CZ" dirty="0"/>
              <a:t>státního závěrečného účtu ČR</a:t>
            </a:r>
          </a:p>
          <a:p>
            <a:pPr lvl="0"/>
            <a:r>
              <a:rPr lang="cs-CZ" dirty="0"/>
              <a:t>plnění stát. rozpočtu ČR</a:t>
            </a:r>
          </a:p>
          <a:p>
            <a:pPr lvl="0"/>
            <a:r>
              <a:rPr lang="cs-CZ" dirty="0"/>
              <a:t>hospodaření s prostředky, poskytnutými ČR ze zahraničí a s prostředky, za které stát převzal záruky</a:t>
            </a:r>
          </a:p>
          <a:p>
            <a:pPr lvl="0"/>
            <a:r>
              <a:rPr lang="cs-CZ" dirty="0"/>
              <a:t>vydávání a umořování státních cenných papírů</a:t>
            </a:r>
          </a:p>
          <a:p>
            <a:pPr lvl="0"/>
            <a:r>
              <a:rPr lang="cs-CZ" dirty="0"/>
              <a:t>zadávání státních zakázek</a:t>
            </a:r>
          </a:p>
          <a:p>
            <a:endParaRPr lang="cs-CZ" dirty="0"/>
          </a:p>
        </p:txBody>
      </p:sp>
    </p:spTree>
    <p:extLst>
      <p:ext uri="{BB962C8B-B14F-4D97-AF65-F5344CB8AC3E}">
        <p14:creationId xmlns:p14="http://schemas.microsoft.com/office/powerpoint/2010/main" val="2911345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A67D95-A5FE-4C66-8DC0-59460C2E61B9}"/>
              </a:ext>
            </a:extLst>
          </p:cNvPr>
          <p:cNvSpPr>
            <a:spLocks noGrp="1"/>
          </p:cNvSpPr>
          <p:nvPr>
            <p:ph type="title"/>
          </p:nvPr>
        </p:nvSpPr>
        <p:spPr/>
        <p:txBody>
          <a:bodyPr/>
          <a:lstStyle/>
          <a:p>
            <a:r>
              <a:rPr lang="cs-CZ" dirty="0"/>
              <a:t>Organizační struktura NKÚ</a:t>
            </a:r>
            <a:br>
              <a:rPr lang="cs-CZ" dirty="0"/>
            </a:br>
            <a:endParaRPr lang="cs-CZ" dirty="0"/>
          </a:p>
        </p:txBody>
      </p:sp>
      <p:sp>
        <p:nvSpPr>
          <p:cNvPr id="3" name="Zástupný symbol pro obsah 2">
            <a:extLst>
              <a:ext uri="{FF2B5EF4-FFF2-40B4-BE49-F238E27FC236}">
                <a16:creationId xmlns:a16="http://schemas.microsoft.com/office/drawing/2014/main" id="{A263F87C-2A2A-438C-986C-D8A373A26964}"/>
              </a:ext>
            </a:extLst>
          </p:cNvPr>
          <p:cNvSpPr>
            <a:spLocks noGrp="1"/>
          </p:cNvSpPr>
          <p:nvPr>
            <p:ph idx="1"/>
          </p:nvPr>
        </p:nvSpPr>
        <p:spPr/>
        <p:txBody>
          <a:bodyPr>
            <a:normAutofit fontScale="70000" lnSpcReduction="20000"/>
          </a:bodyPr>
          <a:lstStyle/>
          <a:p>
            <a:r>
              <a:rPr lang="cs-CZ" dirty="0"/>
              <a:t>Nejvyšší kontrolní úřad je kolegiální institucí složenou z orgánů, sekcí, odborů a oddělení. V čele Nejvyššího kontrolního úřadu stojí prezident, kterého zastupuje viceprezidentka. Kolektivními orgány jsou Kolegium NKÚ, senáty NKÚ a Kárná komora NKÚ. Tyto kolektivní orgány se řídí zákonem o Nejvyšším kontrolním úřadu a vlastními jednacími řády, které projednává a schvaluje Kolegium.</a:t>
            </a:r>
          </a:p>
          <a:p>
            <a:r>
              <a:rPr lang="cs-CZ" dirty="0"/>
              <a:t>Nejvyšší kontrolní úřad se podle organizačního řádu dělí na dvě sekce – sekci kontrolní a sekci správní. V jejich čele stojí vrchní ředitelé. Tyto sekce se skládají ze specializovaných odborů, které se dále dělí na jednotlivá oddělení.</a:t>
            </a:r>
          </a:p>
          <a:p>
            <a:r>
              <a:rPr lang="cs-CZ" dirty="0"/>
              <a:t>Mezi vedoucí pracovníky NKÚ patří tajemník Kolegia, vrchní ředitelé sekcí, ředitel kanceláře prezidenta, ředitelé odborů, vedoucí oddělení a vedoucí sekretariátů</a:t>
            </a:r>
          </a:p>
          <a:p>
            <a:pPr lvl="0">
              <a:buFont typeface="Wingdings" panose="05000000000000000000" pitchFamily="2" charset="2"/>
              <a:buChar char="Ø"/>
            </a:pPr>
            <a:r>
              <a:rPr lang="cs-CZ" dirty="0"/>
              <a:t>prezident NKÚ</a:t>
            </a:r>
          </a:p>
          <a:p>
            <a:pPr lvl="0">
              <a:buFont typeface="Wingdings" panose="05000000000000000000" pitchFamily="2" charset="2"/>
              <a:buChar char="Ø"/>
            </a:pPr>
            <a:r>
              <a:rPr lang="cs-CZ" dirty="0"/>
              <a:t>viceprezident NKÚ</a:t>
            </a:r>
          </a:p>
          <a:p>
            <a:pPr lvl="0">
              <a:buFont typeface="Wingdings" panose="05000000000000000000" pitchFamily="2" charset="2"/>
              <a:buChar char="Ø"/>
            </a:pPr>
            <a:r>
              <a:rPr lang="cs-CZ" dirty="0"/>
              <a:t>kolegium</a:t>
            </a:r>
          </a:p>
          <a:p>
            <a:pPr lvl="0">
              <a:buFont typeface="Wingdings" panose="05000000000000000000" pitchFamily="2" charset="2"/>
              <a:buChar char="Ø"/>
            </a:pPr>
            <a:r>
              <a:rPr lang="cs-CZ" dirty="0"/>
              <a:t>senáty</a:t>
            </a:r>
          </a:p>
          <a:p>
            <a:pPr lvl="0">
              <a:buFont typeface="Wingdings" panose="05000000000000000000" pitchFamily="2" charset="2"/>
              <a:buChar char="Ø"/>
            </a:pPr>
            <a:r>
              <a:rPr lang="cs-CZ" dirty="0"/>
              <a:t>kárná komora </a:t>
            </a:r>
          </a:p>
          <a:p>
            <a:endParaRPr lang="cs-CZ" dirty="0"/>
          </a:p>
        </p:txBody>
      </p:sp>
    </p:spTree>
    <p:extLst>
      <p:ext uri="{BB962C8B-B14F-4D97-AF65-F5344CB8AC3E}">
        <p14:creationId xmlns:p14="http://schemas.microsoft.com/office/powerpoint/2010/main" val="1074605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40E295-89B4-4DC2-982C-66217A9ECD4B}"/>
              </a:ext>
            </a:extLst>
          </p:cNvPr>
          <p:cNvSpPr>
            <a:spLocks noGrp="1"/>
          </p:cNvSpPr>
          <p:nvPr>
            <p:ph type="title"/>
          </p:nvPr>
        </p:nvSpPr>
        <p:spPr/>
        <p:txBody>
          <a:bodyPr/>
          <a:lstStyle/>
          <a:p>
            <a:r>
              <a:rPr lang="cs-CZ" dirty="0"/>
              <a:t>Organizační struktura NKÚ</a:t>
            </a:r>
          </a:p>
        </p:txBody>
      </p:sp>
      <p:sp>
        <p:nvSpPr>
          <p:cNvPr id="3" name="Zástupný symbol pro obsah 2">
            <a:extLst>
              <a:ext uri="{FF2B5EF4-FFF2-40B4-BE49-F238E27FC236}">
                <a16:creationId xmlns:a16="http://schemas.microsoft.com/office/drawing/2014/main" id="{8DE539F9-6AC4-4FEF-A497-C02B7311A920}"/>
              </a:ext>
            </a:extLst>
          </p:cNvPr>
          <p:cNvSpPr>
            <a:spLocks noGrp="1"/>
          </p:cNvSpPr>
          <p:nvPr>
            <p:ph idx="1"/>
          </p:nvPr>
        </p:nvSpPr>
        <p:spPr/>
        <p:txBody>
          <a:bodyPr/>
          <a:lstStyle/>
          <a:p>
            <a:pPr lvl="0"/>
            <a:r>
              <a:rPr lang="cs-CZ" dirty="0"/>
              <a:t>kontrolní činnost NKÚ je plánována, plán kontrolní činnosti zahrnuje kontrolní akce v rozpočtovém roce </a:t>
            </a:r>
          </a:p>
          <a:p>
            <a:pPr lvl="0"/>
            <a:r>
              <a:rPr lang="cs-CZ" dirty="0"/>
              <a:t>kontrolující pracovník má právo vstupovat do objektů, zařízení, na pozemky a do jiných prostor kontrolovaných osob, požadovat předložení písemností atd. </a:t>
            </a:r>
          </a:p>
          <a:p>
            <a:pPr lvl="0"/>
            <a:r>
              <a:rPr lang="cs-CZ" dirty="0"/>
              <a:t>výsledkem kontrolní činnosti je zápis = kontrolní závěr </a:t>
            </a:r>
          </a:p>
          <a:p>
            <a:pPr lvl="0"/>
            <a:r>
              <a:rPr lang="cs-CZ" dirty="0"/>
              <a:t>obsahuje shrnutí a vyhodnocení skutečností zjištěných při kontrole </a:t>
            </a:r>
          </a:p>
          <a:p>
            <a:pPr marL="0" indent="0">
              <a:buNone/>
            </a:pPr>
            <a:endParaRPr lang="cs-CZ" dirty="0"/>
          </a:p>
        </p:txBody>
      </p:sp>
    </p:spTree>
    <p:extLst>
      <p:ext uri="{BB962C8B-B14F-4D97-AF65-F5344CB8AC3E}">
        <p14:creationId xmlns:p14="http://schemas.microsoft.com/office/powerpoint/2010/main" val="1983084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DF9DBE-809F-4273-8EA5-716FC58ADECC}"/>
              </a:ext>
            </a:extLst>
          </p:cNvPr>
          <p:cNvSpPr>
            <a:spLocks noGrp="1"/>
          </p:cNvSpPr>
          <p:nvPr>
            <p:ph type="title"/>
          </p:nvPr>
        </p:nvSpPr>
        <p:spPr/>
        <p:txBody>
          <a:bodyPr>
            <a:normAutofit fontScale="90000"/>
          </a:bodyPr>
          <a:lstStyle/>
          <a:p>
            <a:r>
              <a:rPr lang="cs-CZ" sz="3600" cap="all" dirty="0"/>
              <a:t>Kontrola na základě petic, stížností a podnětů hromadných sdělovacích prostředků</a:t>
            </a:r>
            <a:br>
              <a:rPr lang="cs-CZ" dirty="0"/>
            </a:br>
            <a:endParaRPr lang="cs-CZ" dirty="0"/>
          </a:p>
        </p:txBody>
      </p:sp>
      <p:sp>
        <p:nvSpPr>
          <p:cNvPr id="3" name="Zástupný symbol pro obsah 2">
            <a:extLst>
              <a:ext uri="{FF2B5EF4-FFF2-40B4-BE49-F238E27FC236}">
                <a16:creationId xmlns:a16="http://schemas.microsoft.com/office/drawing/2014/main" id="{852D85D8-6C67-4AE4-A45C-5138FCE8CBEB}"/>
              </a:ext>
            </a:extLst>
          </p:cNvPr>
          <p:cNvSpPr>
            <a:spLocks noGrp="1"/>
          </p:cNvSpPr>
          <p:nvPr>
            <p:ph idx="1"/>
          </p:nvPr>
        </p:nvSpPr>
        <p:spPr/>
        <p:txBody>
          <a:bodyPr/>
          <a:lstStyle/>
          <a:p>
            <a:pPr marL="0" indent="0" algn="just">
              <a:buNone/>
            </a:pPr>
            <a:r>
              <a:rPr lang="cs-CZ" dirty="0"/>
              <a:t>V kontrole VS jsou důležité i petice, stížnosti, periodický tisk a ostatní informační sdělovací prostředky. Společným znakem těchto prostředků je to, že dávají podněty ke kontrolní činnosti, kterou provádí adresát, jemuž jsou podávány </a:t>
            </a:r>
          </a:p>
          <a:p>
            <a:endParaRPr lang="cs-CZ" dirty="0"/>
          </a:p>
        </p:txBody>
      </p:sp>
    </p:spTree>
    <p:extLst>
      <p:ext uri="{BB962C8B-B14F-4D97-AF65-F5344CB8AC3E}">
        <p14:creationId xmlns:p14="http://schemas.microsoft.com/office/powerpoint/2010/main" val="10244969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B415C7-E9D4-4946-8168-632C3697FF79}"/>
              </a:ext>
            </a:extLst>
          </p:cNvPr>
          <p:cNvSpPr>
            <a:spLocks noGrp="1"/>
          </p:cNvSpPr>
          <p:nvPr>
            <p:ph type="title"/>
          </p:nvPr>
        </p:nvSpPr>
        <p:spPr>
          <a:xfrm>
            <a:off x="1363211" y="576743"/>
            <a:ext cx="9601200" cy="631271"/>
          </a:xfrm>
        </p:spPr>
        <p:txBody>
          <a:bodyPr>
            <a:noAutofit/>
          </a:bodyPr>
          <a:lstStyle/>
          <a:p>
            <a:r>
              <a:rPr lang="cs-CZ" sz="2800" b="1" dirty="0"/>
              <a:t>PETICE</a:t>
            </a:r>
            <a:br>
              <a:rPr lang="cs-CZ" sz="2400" dirty="0"/>
            </a:br>
            <a:endParaRPr lang="cs-CZ" sz="2400" dirty="0"/>
          </a:p>
        </p:txBody>
      </p:sp>
      <p:sp>
        <p:nvSpPr>
          <p:cNvPr id="3" name="Zástupný symbol pro obsah 2">
            <a:extLst>
              <a:ext uri="{FF2B5EF4-FFF2-40B4-BE49-F238E27FC236}">
                <a16:creationId xmlns:a16="http://schemas.microsoft.com/office/drawing/2014/main" id="{2990437C-4FCD-4CF9-9BB6-53083D4A3ADE}"/>
              </a:ext>
            </a:extLst>
          </p:cNvPr>
          <p:cNvSpPr>
            <a:spLocks noGrp="1"/>
          </p:cNvSpPr>
          <p:nvPr>
            <p:ph idx="1"/>
          </p:nvPr>
        </p:nvSpPr>
        <p:spPr>
          <a:xfrm>
            <a:off x="1219200" y="1652632"/>
            <a:ext cx="9601200" cy="4739779"/>
          </a:xfrm>
        </p:spPr>
        <p:txBody>
          <a:bodyPr>
            <a:normAutofit/>
          </a:bodyPr>
          <a:lstStyle/>
          <a:p>
            <a:pPr lvl="0"/>
            <a:r>
              <a:rPr lang="cs-CZ" dirty="0"/>
              <a:t>vyřizování petic, stížností a podnětů není právním řízením a proto ten, kdo podal námět nemá nárok na to, aby vyřízení vyústilo ve vydání rozhodnutí </a:t>
            </a:r>
          </a:p>
          <a:p>
            <a:pPr lvl="0"/>
            <a:r>
              <a:rPr lang="cs-CZ" dirty="0"/>
              <a:t>petiční právo je upraveno zákonem o právu petičním </a:t>
            </a:r>
          </a:p>
          <a:p>
            <a:pPr lvl="0"/>
            <a:r>
              <a:rPr lang="cs-CZ" dirty="0"/>
              <a:t>peticemi se rozumějí žádosti, návrhy a stížnosti </a:t>
            </a:r>
          </a:p>
          <a:p>
            <a:pPr lvl="0"/>
            <a:r>
              <a:rPr lang="cs-CZ" dirty="0"/>
              <a:t>týkají se věcí veřejného nebo jiného společného zájmu </a:t>
            </a:r>
          </a:p>
          <a:p>
            <a:pPr lvl="0"/>
            <a:r>
              <a:rPr lang="cs-CZ" dirty="0"/>
              <a:t>peticemi se nesmí zasahovat do nezávislosti soudu a vyzývat k porušování základních práv a svobod a zaručených listinou </a:t>
            </a:r>
          </a:p>
          <a:p>
            <a:pPr lvl="0"/>
            <a:r>
              <a:rPr lang="cs-CZ" dirty="0"/>
              <a:t>právo předkládat petici má každý, i cizinec </a:t>
            </a:r>
          </a:p>
          <a:p>
            <a:pPr lvl="0"/>
            <a:r>
              <a:rPr lang="cs-CZ" dirty="0"/>
              <a:t>petiční právo může být uplatněno jednotlivcem nebo kolektivně (petičním výborem), osoby starší 18 let se stanovením osoby, která bude jednat jménem výboru </a:t>
            </a:r>
          </a:p>
          <a:p>
            <a:endParaRPr lang="cs-CZ" dirty="0"/>
          </a:p>
        </p:txBody>
      </p:sp>
    </p:spTree>
    <p:extLst>
      <p:ext uri="{BB962C8B-B14F-4D97-AF65-F5344CB8AC3E}">
        <p14:creationId xmlns:p14="http://schemas.microsoft.com/office/powerpoint/2010/main" val="3875654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1632AF-B080-48F0-90C7-FEF61C991346}"/>
              </a:ext>
            </a:extLst>
          </p:cNvPr>
          <p:cNvSpPr>
            <a:spLocks noGrp="1"/>
          </p:cNvSpPr>
          <p:nvPr>
            <p:ph type="title"/>
          </p:nvPr>
        </p:nvSpPr>
        <p:spPr>
          <a:xfrm>
            <a:off x="1371600" y="685800"/>
            <a:ext cx="9601200" cy="606105"/>
          </a:xfrm>
        </p:spPr>
        <p:txBody>
          <a:bodyPr/>
          <a:lstStyle/>
          <a:p>
            <a:r>
              <a:rPr lang="cs-CZ" sz="3600" dirty="0"/>
              <a:t>Petice</a:t>
            </a:r>
            <a:endParaRPr lang="cs-CZ" dirty="0"/>
          </a:p>
        </p:txBody>
      </p:sp>
      <p:sp>
        <p:nvSpPr>
          <p:cNvPr id="3" name="Zástupný symbol pro obsah 2">
            <a:extLst>
              <a:ext uri="{FF2B5EF4-FFF2-40B4-BE49-F238E27FC236}">
                <a16:creationId xmlns:a16="http://schemas.microsoft.com/office/drawing/2014/main" id="{DE4525D5-A1ED-4322-8983-36741B14294D}"/>
              </a:ext>
            </a:extLst>
          </p:cNvPr>
          <p:cNvSpPr>
            <a:spLocks noGrp="1"/>
          </p:cNvSpPr>
          <p:nvPr>
            <p:ph idx="1"/>
          </p:nvPr>
        </p:nvSpPr>
        <p:spPr>
          <a:xfrm>
            <a:off x="1371600" y="1442907"/>
            <a:ext cx="9601200" cy="4424494"/>
          </a:xfrm>
        </p:spPr>
        <p:txBody>
          <a:bodyPr>
            <a:normAutofit fontScale="85000" lnSpcReduction="20000"/>
          </a:bodyPr>
          <a:lstStyle/>
          <a:p>
            <a:pPr lvl="0"/>
            <a:r>
              <a:rPr lang="cs-CZ" dirty="0"/>
              <a:t>petiční právo může být uplatněno i právnickými osobami včetně občanských sdružení a také shromážděním občanů </a:t>
            </a:r>
          </a:p>
          <a:p>
            <a:pPr lvl="0"/>
            <a:r>
              <a:rPr lang="cs-CZ" dirty="0"/>
              <a:t>petiční zákon podrobně upravuje shromažďování podpisů pod petici i náležitosti petice </a:t>
            </a:r>
          </a:p>
          <a:p>
            <a:pPr lvl="0"/>
            <a:r>
              <a:rPr lang="cs-CZ" dirty="0"/>
              <a:t>adresátem petic jsou státní orgány, PO a orgány územní samosprávy (obce nebo kraje) </a:t>
            </a:r>
          </a:p>
          <a:p>
            <a:pPr lvl="0"/>
            <a:r>
              <a:rPr lang="cs-CZ" dirty="0"/>
              <a:t>petice má být podána tomu, do jehož rozhodování věc patří </a:t>
            </a:r>
          </a:p>
          <a:p>
            <a:pPr lvl="0"/>
            <a:r>
              <a:rPr lang="cs-CZ" dirty="0"/>
              <a:t>orgán jemuž byla petice adresována je povinen jí přijmout a nepatří-li věc do jeho působnosti, je povinen jí postoupit do 5 dnů tomu, komu patří a uvědomit o tom toho kdo jí poslal </a:t>
            </a:r>
          </a:p>
          <a:p>
            <a:pPr lvl="0"/>
            <a:r>
              <a:rPr lang="cs-CZ" dirty="0"/>
              <a:t>příslušný orgán je povinen posoudit obsah petice a do 30 dnů písemně odpovědět tomu, kdo ji poslal </a:t>
            </a:r>
          </a:p>
          <a:p>
            <a:pPr lvl="0"/>
            <a:r>
              <a:rPr lang="cs-CZ" dirty="0"/>
              <a:t>v odpovědi uvede stanovisko k obsahu petice a způsob jejího vyřízení </a:t>
            </a:r>
          </a:p>
          <a:p>
            <a:pPr lvl="0"/>
            <a:r>
              <a:rPr lang="cs-CZ" dirty="0"/>
              <a:t>z práva podat petici nevyplývá právo na to, aby petici bylo vyhověno </a:t>
            </a:r>
          </a:p>
          <a:p>
            <a:pPr lvl="0"/>
            <a:r>
              <a:rPr lang="cs-CZ" dirty="0"/>
              <a:t>stížnosti = považují se za ně podání jimiž stěžovatel oznamuje závady a nedostatky a domáhá se jejich odstranění, může jí podat kterákoli osoba; za podání stížnosti proti ní nesmí být prováděny zákroky </a:t>
            </a:r>
          </a:p>
          <a:p>
            <a:pPr lvl="0"/>
            <a:r>
              <a:rPr lang="cs-CZ" dirty="0"/>
              <a:t>orgán, jemuž je stížnost adresována je povinen v určené lhůtě odpovědět (do 30 dnů) </a:t>
            </a:r>
          </a:p>
          <a:p>
            <a:pPr marL="0" indent="0">
              <a:buNone/>
            </a:pPr>
            <a:endParaRPr lang="cs-CZ" dirty="0"/>
          </a:p>
        </p:txBody>
      </p:sp>
    </p:spTree>
    <p:extLst>
      <p:ext uri="{BB962C8B-B14F-4D97-AF65-F5344CB8AC3E}">
        <p14:creationId xmlns:p14="http://schemas.microsoft.com/office/powerpoint/2010/main" val="26316858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AD220A-8354-4B78-8480-A173E08365CD}"/>
              </a:ext>
            </a:extLst>
          </p:cNvPr>
          <p:cNvSpPr>
            <a:spLocks noGrp="1"/>
          </p:cNvSpPr>
          <p:nvPr>
            <p:ph type="title"/>
          </p:nvPr>
        </p:nvSpPr>
        <p:spPr/>
        <p:txBody>
          <a:bodyPr/>
          <a:lstStyle/>
          <a:p>
            <a:r>
              <a:rPr lang="cs-CZ" dirty="0"/>
              <a:t>Individuální podání</a:t>
            </a:r>
            <a:br>
              <a:rPr lang="cs-CZ" dirty="0"/>
            </a:br>
            <a:endParaRPr lang="cs-CZ" dirty="0"/>
          </a:p>
        </p:txBody>
      </p:sp>
      <p:sp>
        <p:nvSpPr>
          <p:cNvPr id="3" name="Zástupný symbol pro obsah 2">
            <a:extLst>
              <a:ext uri="{FF2B5EF4-FFF2-40B4-BE49-F238E27FC236}">
                <a16:creationId xmlns:a16="http://schemas.microsoft.com/office/drawing/2014/main" id="{9C953C62-5A54-474A-86A1-1AED75411272}"/>
              </a:ext>
            </a:extLst>
          </p:cNvPr>
          <p:cNvSpPr>
            <a:spLocks noGrp="1"/>
          </p:cNvSpPr>
          <p:nvPr>
            <p:ph idx="1"/>
          </p:nvPr>
        </p:nvSpPr>
        <p:spPr/>
        <p:txBody>
          <a:bodyPr/>
          <a:lstStyle/>
          <a:p>
            <a:pPr marL="0" indent="0" algn="just">
              <a:buNone/>
            </a:pPr>
            <a:r>
              <a:rPr lang="cs-CZ" dirty="0"/>
              <a:t>Právo podat individuální podání je zaručeno v čl. 18 Listiny základních práv a svobod. Na zákonné úrovni je individuální podání upraveno v § 175 správního řádu – stížnost. Stížnost se podává proti nevhodnému chování úředních osob, nebo v případě, kdy proti postupu správního orgánu neposkytuje správní řád jiný opravný prostředek. Její podání nesmí být stěžovateli na újmu. Podává se u toho správního orgánu, který vede řízení. Lze ji podat ve formě jak písemné, tak ústní. Jde-li o ústní stížnost platí, že by měla být ihned vyřešena. Lhůta pro její vyřízení je 60 dní. Byla-li stížnost shledána důvodnou nebo částečně důvodnou, je správní orgán povinen bezodkladně učinit nezbytná opatření k nápravě. O výsledku šetření a opatřeních přijatých k nápravě se učiní záznam do spisu. Má-li stěžovatel za to, že stížnost, kterou podal u příslušného správního orgánu, nebyla řádně vyřízena, může požádat nadřízený správní orgán, aby přešetřil způsob vyřízení stížnosti.</a:t>
            </a:r>
          </a:p>
          <a:p>
            <a:endParaRPr lang="cs-CZ" dirty="0"/>
          </a:p>
        </p:txBody>
      </p:sp>
    </p:spTree>
    <p:extLst>
      <p:ext uri="{BB962C8B-B14F-4D97-AF65-F5344CB8AC3E}">
        <p14:creationId xmlns:p14="http://schemas.microsoft.com/office/powerpoint/2010/main" val="243597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60F7CA-3425-4846-9811-D231296478DC}"/>
              </a:ext>
            </a:extLst>
          </p:cNvPr>
          <p:cNvSpPr>
            <a:spLocks noGrp="1"/>
          </p:cNvSpPr>
          <p:nvPr>
            <p:ph type="title"/>
          </p:nvPr>
        </p:nvSpPr>
        <p:spPr/>
        <p:txBody>
          <a:bodyPr/>
          <a:lstStyle/>
          <a:p>
            <a:r>
              <a:rPr lang="cs-CZ" dirty="0"/>
              <a:t>Kolektivní podání</a:t>
            </a:r>
            <a:br>
              <a:rPr lang="cs-CZ" dirty="0"/>
            </a:br>
            <a:endParaRPr lang="cs-CZ" dirty="0"/>
          </a:p>
        </p:txBody>
      </p:sp>
      <p:sp>
        <p:nvSpPr>
          <p:cNvPr id="3" name="Zástupný symbol pro obsah 2">
            <a:extLst>
              <a:ext uri="{FF2B5EF4-FFF2-40B4-BE49-F238E27FC236}">
                <a16:creationId xmlns:a16="http://schemas.microsoft.com/office/drawing/2014/main" id="{EB06C1E0-6A1E-46C2-803D-A264470CDB50}"/>
              </a:ext>
            </a:extLst>
          </p:cNvPr>
          <p:cNvSpPr>
            <a:spLocks noGrp="1"/>
          </p:cNvSpPr>
          <p:nvPr>
            <p:ph idx="1"/>
          </p:nvPr>
        </p:nvSpPr>
        <p:spPr>
          <a:xfrm>
            <a:off x="1489046" y="2171700"/>
            <a:ext cx="9601200" cy="3581400"/>
          </a:xfrm>
        </p:spPr>
        <p:txBody>
          <a:bodyPr/>
          <a:lstStyle/>
          <a:p>
            <a:pPr marL="0" indent="0" algn="just">
              <a:buNone/>
            </a:pPr>
            <a:r>
              <a:rPr lang="cs-CZ" dirty="0"/>
              <a:t>Kolektivní podání mají povahu petice. Petiční právo vychází z čl. 18 Listiny základních práv a svobod. Bližší úprava je v zákoně č. 85/1990 Sb., o právu petičním. Petice je forma komunikace občanů s orgány veřejné moci. Jde tedy o právo každého se obracet sám nebo společně s jinými na státní orgány se žádostmi, návrhy a stížnostmi ve věcech veřejného nebo jiného společného zájmu, které patří do působnosti těchto orgánů.</a:t>
            </a:r>
          </a:p>
          <a:p>
            <a:pPr marL="0" indent="0">
              <a:buNone/>
            </a:pPr>
            <a:endParaRPr lang="cs-CZ" dirty="0"/>
          </a:p>
        </p:txBody>
      </p:sp>
    </p:spTree>
    <p:extLst>
      <p:ext uri="{BB962C8B-B14F-4D97-AF65-F5344CB8AC3E}">
        <p14:creationId xmlns:p14="http://schemas.microsoft.com/office/powerpoint/2010/main" val="18883416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ve veřejné správě</a:t>
            </a:r>
          </a:p>
        </p:txBody>
      </p:sp>
      <p:sp>
        <p:nvSpPr>
          <p:cNvPr id="3" name="Zástupný symbol pro obsah 2"/>
          <p:cNvSpPr>
            <a:spLocks noGrp="1"/>
          </p:cNvSpPr>
          <p:nvPr>
            <p:ph idx="1"/>
          </p:nvPr>
        </p:nvSpPr>
        <p:spPr/>
        <p:txBody>
          <a:bodyPr>
            <a:noAutofit/>
          </a:bodyPr>
          <a:lstStyle/>
          <a:p>
            <a:r>
              <a:rPr lang="cs-CZ" sz="1600" dirty="0"/>
              <a:t>Veřejná správa zahrnuje kontrolu jako součást svého působení.</a:t>
            </a:r>
          </a:p>
          <a:p>
            <a:r>
              <a:rPr lang="cs-CZ" sz="1600" dirty="0"/>
              <a:t>Pro veřejnou správu je kontrola nepostradatelná, neboť je jejím cílem v obecné rovině například:</a:t>
            </a:r>
          </a:p>
          <a:p>
            <a:pPr>
              <a:buFont typeface="Wingdings" panose="05000000000000000000" pitchFamily="2" charset="2"/>
              <a:buChar char="ü"/>
            </a:pPr>
            <a:r>
              <a:rPr lang="cs-CZ" sz="1600" dirty="0"/>
              <a:t>zabránit degradaci veřejné správy</a:t>
            </a:r>
          </a:p>
          <a:p>
            <a:pPr>
              <a:buFont typeface="Wingdings" panose="05000000000000000000" pitchFamily="2" charset="2"/>
              <a:buChar char="ü"/>
            </a:pPr>
            <a:r>
              <a:rPr lang="cs-CZ" sz="1600" dirty="0"/>
              <a:t>ochránit fyzické a právnické osoby před činností vykonavatelů veřejné správy, která je v rozporu s právními předpisy, principy demokratického právního státu a dobrou správou.</a:t>
            </a:r>
          </a:p>
          <a:p>
            <a:r>
              <a:rPr lang="cs-CZ" sz="1600" b="1" u="sng" dirty="0"/>
              <a:t>Kontrola</a:t>
            </a:r>
            <a:r>
              <a:rPr lang="cs-CZ" sz="1600" dirty="0"/>
              <a:t> je obecně definována jako činnost, jejíž podstatou je zjišťování skutečného stavu a jeho porovnávání se stavem žádoucím (např. normativním).</a:t>
            </a:r>
          </a:p>
          <a:p>
            <a:r>
              <a:rPr lang="cs-CZ" sz="1600" b="1" u="sng" dirty="0"/>
              <a:t>Veřejná kontrola </a:t>
            </a:r>
            <a:r>
              <a:rPr lang="cs-CZ" sz="1600" dirty="0"/>
              <a:t>je jedním z charakteristických znaků veřejné správy (státní správy i samosprávy) a svůj název má odvozen od skutečnosti, že je realizována ve veřejném zájmu.</a:t>
            </a:r>
          </a:p>
          <a:p>
            <a:r>
              <a:rPr lang="cs-CZ" sz="1600" dirty="0"/>
              <a:t>Nejdůležitější zásady pro kontrolní činnost:</a:t>
            </a:r>
          </a:p>
          <a:p>
            <a:pPr>
              <a:buFont typeface="Wingdings" panose="05000000000000000000" pitchFamily="2" charset="2"/>
              <a:buChar char="ü"/>
            </a:pPr>
            <a:r>
              <a:rPr lang="cs-CZ" sz="1600" dirty="0"/>
              <a:t>Eficience</a:t>
            </a:r>
          </a:p>
          <a:p>
            <a:pPr>
              <a:buFont typeface="Wingdings" panose="05000000000000000000" pitchFamily="2" charset="2"/>
              <a:buChar char="ü"/>
            </a:pPr>
            <a:r>
              <a:rPr lang="cs-CZ" sz="1600" dirty="0"/>
              <a:t>Relevance</a:t>
            </a:r>
          </a:p>
          <a:p>
            <a:pPr>
              <a:buFont typeface="Wingdings" panose="05000000000000000000" pitchFamily="2" charset="2"/>
              <a:buChar char="ü"/>
            </a:pPr>
            <a:r>
              <a:rPr lang="cs-CZ" sz="1600" dirty="0"/>
              <a:t>Přesnost </a:t>
            </a:r>
          </a:p>
          <a:p>
            <a:pPr>
              <a:buFont typeface="Wingdings" panose="05000000000000000000" pitchFamily="2" charset="2"/>
              <a:buChar char="ü"/>
            </a:pPr>
            <a:r>
              <a:rPr lang="cs-CZ" sz="1600" dirty="0"/>
              <a:t>Aktualizace </a:t>
            </a:r>
          </a:p>
          <a:p>
            <a:pPr>
              <a:buFont typeface="Wingdings" panose="05000000000000000000" pitchFamily="2" charset="2"/>
              <a:buChar char="ü"/>
            </a:pPr>
            <a:r>
              <a:rPr lang="cs-CZ" sz="1600" dirty="0"/>
              <a:t>Jednoznačnost </a:t>
            </a:r>
          </a:p>
        </p:txBody>
      </p:sp>
    </p:spTree>
    <p:extLst>
      <p:ext uri="{BB962C8B-B14F-4D97-AF65-F5344CB8AC3E}">
        <p14:creationId xmlns:p14="http://schemas.microsoft.com/office/powerpoint/2010/main" val="14709392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Pojetí kontroly</a:t>
            </a:r>
          </a:p>
        </p:txBody>
      </p:sp>
      <p:sp>
        <p:nvSpPr>
          <p:cNvPr id="3" name="Zástupný symbol pro obsah 2"/>
          <p:cNvSpPr>
            <a:spLocks noGrp="1"/>
          </p:cNvSpPr>
          <p:nvPr>
            <p:ph idx="1"/>
          </p:nvPr>
        </p:nvSpPr>
        <p:spPr/>
        <p:txBody>
          <a:bodyPr>
            <a:normAutofit fontScale="92500" lnSpcReduction="10000"/>
          </a:bodyPr>
          <a:lstStyle/>
          <a:p>
            <a:r>
              <a:rPr lang="cs-CZ" dirty="0"/>
              <a:t>Obecně se v teorii uvádějí základní pojetí kontroly, kterými jsou: </a:t>
            </a:r>
            <a:r>
              <a:rPr lang="cs-CZ" i="1" dirty="0"/>
              <a:t>informační, regulační institucionální, represivní, motivační, výchovné</a:t>
            </a:r>
            <a:r>
              <a:rPr lang="cs-CZ" dirty="0"/>
              <a:t>.</a:t>
            </a:r>
          </a:p>
          <a:p>
            <a:r>
              <a:rPr lang="cs-CZ" i="1" dirty="0"/>
              <a:t>Informační pojetí </a:t>
            </a:r>
            <a:r>
              <a:rPr lang="cs-CZ" dirty="0"/>
              <a:t>(např. audit hospodaření obce): Zjišťuje skutečnosti o kontrolovaném objektu, konfrontuje skutečnosti s očekáváním, objevuje odchylky a zapisuje je.</a:t>
            </a:r>
          </a:p>
          <a:p>
            <a:r>
              <a:rPr lang="cs-CZ" i="1" dirty="0"/>
              <a:t>Regulační pojetí </a:t>
            </a:r>
            <a:r>
              <a:rPr lang="cs-CZ" dirty="0"/>
              <a:t>jako pojetí informační plus: Odstranění nežádoucích odchylek, jde o kontrolu se zpětnou vazbou.</a:t>
            </a:r>
          </a:p>
        </p:txBody>
      </p:sp>
    </p:spTree>
    <p:extLst>
      <p:ext uri="{BB962C8B-B14F-4D97-AF65-F5344CB8AC3E}">
        <p14:creationId xmlns:p14="http://schemas.microsoft.com/office/powerpoint/2010/main" val="2417952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9428EB-2C8A-497B-B550-A6804D272770}"/>
              </a:ext>
            </a:extLst>
          </p:cNvPr>
          <p:cNvSpPr>
            <a:spLocks noGrp="1"/>
          </p:cNvSpPr>
          <p:nvPr>
            <p:ph type="title"/>
          </p:nvPr>
        </p:nvSpPr>
        <p:spPr/>
        <p:txBody>
          <a:bodyPr/>
          <a:lstStyle/>
          <a:p>
            <a:r>
              <a:rPr lang="cs-CZ" dirty="0"/>
              <a:t>Struktura předmětu</a:t>
            </a:r>
          </a:p>
        </p:txBody>
      </p:sp>
      <p:sp>
        <p:nvSpPr>
          <p:cNvPr id="3" name="Zástupný symbol pro obsah 2">
            <a:extLst>
              <a:ext uri="{FF2B5EF4-FFF2-40B4-BE49-F238E27FC236}">
                <a16:creationId xmlns:a16="http://schemas.microsoft.com/office/drawing/2014/main" id="{7A4B75D8-673C-4EED-9B13-8CB814AA9636}"/>
              </a:ext>
            </a:extLst>
          </p:cNvPr>
          <p:cNvSpPr>
            <a:spLocks noGrp="1"/>
          </p:cNvSpPr>
          <p:nvPr>
            <p:ph idx="1"/>
          </p:nvPr>
        </p:nvSpPr>
        <p:spPr/>
        <p:txBody>
          <a:bodyPr>
            <a:normAutofit fontScale="70000" lnSpcReduction="20000"/>
          </a:bodyPr>
          <a:lstStyle/>
          <a:p>
            <a:pPr lvl="0"/>
            <a:r>
              <a:rPr lang="cs-CZ" dirty="0"/>
              <a:t>Obecná charakteristika. Základy, prameny a principy kontroly</a:t>
            </a:r>
          </a:p>
          <a:p>
            <a:pPr lvl="0"/>
            <a:r>
              <a:rPr lang="cs-CZ" dirty="0"/>
              <a:t>Kontrola a dozor z pohledu teorie veřejné správy</a:t>
            </a:r>
          </a:p>
          <a:p>
            <a:pPr lvl="0"/>
            <a:r>
              <a:rPr lang="cs-CZ" dirty="0"/>
              <a:t>Význam a členění kontroly ve VS</a:t>
            </a:r>
          </a:p>
          <a:p>
            <a:pPr lvl="0"/>
            <a:r>
              <a:rPr lang="cs-CZ" dirty="0"/>
              <a:t>Parlament České republiky a veřejná správa</a:t>
            </a:r>
          </a:p>
          <a:p>
            <a:pPr lvl="0"/>
            <a:r>
              <a:rPr lang="cs-CZ" dirty="0"/>
              <a:t>Soudy a veřejná správa</a:t>
            </a:r>
          </a:p>
          <a:p>
            <a:pPr lvl="0"/>
            <a:r>
              <a:rPr lang="cs-CZ" dirty="0"/>
              <a:t>Nejvyšší kontrolní úřad a veřejná správa</a:t>
            </a:r>
          </a:p>
          <a:p>
            <a:pPr lvl="0"/>
            <a:r>
              <a:rPr lang="cs-CZ" dirty="0"/>
              <a:t>Veřejný ochránce práva</a:t>
            </a:r>
          </a:p>
          <a:p>
            <a:pPr lvl="0"/>
            <a:r>
              <a:rPr lang="cs-CZ" dirty="0"/>
              <a:t>Kontrola veřejné správy veřejností</a:t>
            </a:r>
          </a:p>
          <a:p>
            <a:pPr lvl="0"/>
            <a:r>
              <a:rPr lang="cs-CZ" dirty="0"/>
              <a:t>Správní kontrola a její etapy</a:t>
            </a:r>
          </a:p>
          <a:p>
            <a:pPr lvl="0"/>
            <a:r>
              <a:rPr lang="cs-CZ" dirty="0"/>
              <a:t>Finanční kontrola, subjekty, působnost kontrolních orgánů, přestupky, správní delikty</a:t>
            </a:r>
          </a:p>
          <a:p>
            <a:pPr lvl="0"/>
            <a:r>
              <a:rPr lang="cs-CZ" dirty="0"/>
              <a:t>Kontrola hospodaření podle rozpočtu státu, rozpočtu ÚSC</a:t>
            </a:r>
          </a:p>
          <a:p>
            <a:pPr marL="0" indent="0">
              <a:buNone/>
            </a:pPr>
            <a:endParaRPr lang="cs-CZ" dirty="0"/>
          </a:p>
        </p:txBody>
      </p:sp>
    </p:spTree>
    <p:extLst>
      <p:ext uri="{BB962C8B-B14F-4D97-AF65-F5344CB8AC3E}">
        <p14:creationId xmlns:p14="http://schemas.microsoft.com/office/powerpoint/2010/main" val="31968431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Pojetí kontroly</a:t>
            </a:r>
          </a:p>
        </p:txBody>
      </p:sp>
      <p:sp>
        <p:nvSpPr>
          <p:cNvPr id="3" name="Zástupný symbol pro obsah 2"/>
          <p:cNvSpPr>
            <a:spLocks noGrp="1"/>
          </p:cNvSpPr>
          <p:nvPr>
            <p:ph idx="1"/>
          </p:nvPr>
        </p:nvSpPr>
        <p:spPr>
          <a:xfrm>
            <a:off x="1981200" y="1600200"/>
            <a:ext cx="8229600" cy="4781128"/>
          </a:xfrm>
        </p:spPr>
        <p:txBody>
          <a:bodyPr>
            <a:noAutofit/>
          </a:bodyPr>
          <a:lstStyle/>
          <a:p>
            <a:r>
              <a:rPr lang="cs-CZ" sz="2300" b="1" dirty="0"/>
              <a:t>Institucionální pojetí </a:t>
            </a:r>
            <a:r>
              <a:rPr lang="cs-CZ" sz="2300" dirty="0"/>
              <a:t>– jako pojetí regulační, ale je popisováno ve vztahu k instituci, která kontrolu realizuje. Například Nejvyšší kontrolní úřad (NKÚ), Česká obchodní inspekce, Úřad pro jadernou bezpečnost, Česká školní inspekce, Státní zastupitelství ve vztahu k vězeňství, Veřejný ochránce práv, některé nevládní neziskové organizace (především s ekologickým posláním a posláním ochránce lidských práv), auditorské a účetní firmy, kontroly finančních úřadů, živnostenských úřadů apod.</a:t>
            </a:r>
          </a:p>
          <a:p>
            <a:r>
              <a:rPr lang="cs-CZ" sz="2300" b="1" dirty="0"/>
              <a:t>Represivní (negační) pojetí kontroly </a:t>
            </a:r>
            <a:r>
              <a:rPr lang="cs-CZ" sz="2300" dirty="0"/>
              <a:t>–jako pojetí regulační plus: vyvození represivních důsledků. Vychází se z předpokladu, že rozhodnutí (normy, plány, příkazy, apod.) jsou správné. Odchylky od nich jsou proto nežádoucí, je zapotřebí je odstranit a současně vyvodit důsledky za jejich vznik.</a:t>
            </a:r>
          </a:p>
        </p:txBody>
      </p:sp>
    </p:spTree>
    <p:extLst>
      <p:ext uri="{BB962C8B-B14F-4D97-AF65-F5344CB8AC3E}">
        <p14:creationId xmlns:p14="http://schemas.microsoft.com/office/powerpoint/2010/main" val="31553334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Pojetí kontroly</a:t>
            </a:r>
          </a:p>
        </p:txBody>
      </p:sp>
      <p:sp>
        <p:nvSpPr>
          <p:cNvPr id="3" name="Zástupný symbol pro obsah 2"/>
          <p:cNvSpPr>
            <a:spLocks noGrp="1"/>
          </p:cNvSpPr>
          <p:nvPr>
            <p:ph idx="1"/>
          </p:nvPr>
        </p:nvSpPr>
        <p:spPr/>
        <p:txBody>
          <a:bodyPr>
            <a:normAutofit fontScale="85000" lnSpcReduction="20000"/>
          </a:bodyPr>
          <a:lstStyle/>
          <a:p>
            <a:r>
              <a:rPr lang="cs-CZ" b="1" dirty="0"/>
              <a:t>Motivační pojetí </a:t>
            </a:r>
            <a:r>
              <a:rPr lang="cs-CZ" dirty="0"/>
              <a:t>– jako regulační a opak negačního pojetí. Vychází z principu, že kontrola má nejenom postihovat viníky neplnění norem, ale také a především zhodnotit dobře vykonanou práci, dobrý výkon svěřené funkce u voleného i jmenovaného funkcionáře veřejné správy, a tím pozitivně motivovat pracovníky, aby permanentně zvyšovali jak kvalitu, tak efektivnost výkonu funkce.</a:t>
            </a:r>
          </a:p>
          <a:p>
            <a:r>
              <a:rPr lang="cs-CZ" b="1" dirty="0"/>
              <a:t>Výchovné pojetí </a:t>
            </a:r>
            <a:r>
              <a:rPr lang="cs-CZ" dirty="0"/>
              <a:t>– spočívá v tom, že subjekty kontroly působí na kontrolovaný objekt jako výchovný činitel a ve smyslu právních norem vychovává k přesnosti, čestnosti a odpovědnosti při výkonu práce. Svým způsobem se jedná i o výchovu proti korupci.</a:t>
            </a:r>
          </a:p>
        </p:txBody>
      </p:sp>
    </p:spTree>
    <p:extLst>
      <p:ext uri="{BB962C8B-B14F-4D97-AF65-F5344CB8AC3E}">
        <p14:creationId xmlns:p14="http://schemas.microsoft.com/office/powerpoint/2010/main" val="2215651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Formy kontroly</a:t>
            </a:r>
            <a:br>
              <a:rPr lang="cs-CZ" dirty="0"/>
            </a:br>
            <a:r>
              <a:rPr lang="cs-CZ" sz="1400" dirty="0"/>
              <a:t>Pro veřejnou správu jsou typické různé formy kontrol</a:t>
            </a:r>
          </a:p>
        </p:txBody>
      </p:sp>
      <p:sp>
        <p:nvSpPr>
          <p:cNvPr id="3" name="Zástupný symbol pro obsah 2"/>
          <p:cNvSpPr>
            <a:spLocks noGrp="1"/>
          </p:cNvSpPr>
          <p:nvPr>
            <p:ph idx="1"/>
          </p:nvPr>
        </p:nvSpPr>
        <p:spPr/>
        <p:txBody>
          <a:bodyPr>
            <a:normAutofit fontScale="62500" lnSpcReduction="20000"/>
          </a:bodyPr>
          <a:lstStyle/>
          <a:p>
            <a:r>
              <a:rPr lang="cs-CZ" b="1" u="sng" dirty="0"/>
              <a:t>Přímá a nepřímá kontrola</a:t>
            </a:r>
          </a:p>
          <a:p>
            <a:pPr>
              <a:buFont typeface="Wingdings" panose="05000000000000000000" pitchFamily="2" charset="2"/>
              <a:buChar char="ü"/>
            </a:pPr>
            <a:r>
              <a:rPr lang="cs-CZ" u="sng" dirty="0"/>
              <a:t>Přímá</a:t>
            </a:r>
            <a:r>
              <a:rPr lang="cs-CZ" dirty="0"/>
              <a:t> kontrola je nedílnou součástí systému řízení („kdo řídí, kontroluje“). Je operativní – může bezprostředně zasahovat do fungování kontrolovaného objektu (to je její výhoda). Její nevýhodu je, že může být subjektivní, zejména vlivem mezilidských vztahů na pracovišti.</a:t>
            </a:r>
          </a:p>
          <a:p>
            <a:pPr>
              <a:buFont typeface="Wingdings" panose="05000000000000000000" pitchFamily="2" charset="2"/>
              <a:buChar char="ü"/>
            </a:pPr>
            <a:r>
              <a:rPr lang="cs-CZ" u="sng" dirty="0"/>
              <a:t>Nepřímá</a:t>
            </a:r>
            <a:r>
              <a:rPr lang="cs-CZ" dirty="0"/>
              <a:t> (externí, vnější) kontrola pouze zjišťuje, ověřuje, hodnotí určité skutečnosti a podává o nich zprávu orgánům kompetentním činit opatření. Je tedy méně operativní, může však být objektivnější. Nepřímou kontrolu lze dále dělit na </a:t>
            </a:r>
            <a:r>
              <a:rPr lang="cs-CZ" u="sng" dirty="0"/>
              <a:t>vnitřní</a:t>
            </a:r>
            <a:r>
              <a:rPr lang="cs-CZ" dirty="0"/>
              <a:t> (kontrolní útvar je organizační součástí dané instituce, obvykle je podřízený vedoucímu celé instituce) a </a:t>
            </a:r>
            <a:r>
              <a:rPr lang="cs-CZ" u="sng" dirty="0"/>
              <a:t>vnějš</a:t>
            </a:r>
            <a:r>
              <a:rPr lang="cs-CZ" dirty="0"/>
              <a:t>í (kontrolu provádí specializovaná instituce nebo organizační součást nadřízeného orgánu).</a:t>
            </a:r>
          </a:p>
          <a:p>
            <a:pPr>
              <a:buFont typeface="Wingdings" panose="05000000000000000000" pitchFamily="2" charset="2"/>
              <a:buChar char="ü"/>
            </a:pPr>
            <a:r>
              <a:rPr lang="cs-CZ" dirty="0"/>
              <a:t>Z jiného pohledu rozlišujeme kontrolu </a:t>
            </a:r>
            <a:r>
              <a:rPr lang="cs-CZ" u="sng" dirty="0"/>
              <a:t>vnitřní</a:t>
            </a:r>
            <a:r>
              <a:rPr lang="cs-CZ" dirty="0"/>
              <a:t> (prováděnou uvnitř jednotlivých institucí veřejné správy) a vnější (tu zajišťují specializované instituce nebo organizační součástí nadřízených orgánů). </a:t>
            </a:r>
            <a:r>
              <a:rPr lang="cs-CZ" u="sng" dirty="0"/>
              <a:t>Vnější </a:t>
            </a:r>
            <a:r>
              <a:rPr lang="cs-CZ" dirty="0"/>
              <a:t>kontrolu zabezpečuje např. NKÚ, Veřejný ochrance práv, parlament, soudy, správní orgány.</a:t>
            </a:r>
          </a:p>
        </p:txBody>
      </p:sp>
    </p:spTree>
    <p:extLst>
      <p:ext uri="{BB962C8B-B14F-4D97-AF65-F5344CB8AC3E}">
        <p14:creationId xmlns:p14="http://schemas.microsoft.com/office/powerpoint/2010/main" val="30773571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Formy kontroly</a:t>
            </a:r>
          </a:p>
        </p:txBody>
      </p:sp>
      <p:sp>
        <p:nvSpPr>
          <p:cNvPr id="3" name="Zástupný symbol pro obsah 2"/>
          <p:cNvSpPr>
            <a:spLocks noGrp="1"/>
          </p:cNvSpPr>
          <p:nvPr>
            <p:ph idx="1"/>
          </p:nvPr>
        </p:nvSpPr>
        <p:spPr/>
        <p:txBody>
          <a:bodyPr>
            <a:normAutofit fontScale="70000" lnSpcReduction="20000"/>
          </a:bodyPr>
          <a:lstStyle/>
          <a:p>
            <a:r>
              <a:rPr lang="cs-CZ" b="1" u="sng" dirty="0"/>
              <a:t>Občanská a profesionální kontrola</a:t>
            </a:r>
          </a:p>
          <a:p>
            <a:pPr>
              <a:buFont typeface="Wingdings" panose="05000000000000000000" pitchFamily="2" charset="2"/>
              <a:buChar char="ü"/>
            </a:pPr>
            <a:r>
              <a:rPr lang="cs-CZ" u="sng" dirty="0"/>
              <a:t>Občanská kontrola </a:t>
            </a:r>
            <a:r>
              <a:rPr lang="cs-CZ" dirty="0"/>
              <a:t>je prováděna občansky. Každý občan má právo a povinnosti ji provádět buď svou účastí na zasedání zastupitelstva kraje či obce, nebo prostřednictvím svých zástupců ve volených orgánech. Může podávat interpelace, zúčastňovat se veřejně organizovaných anket a využívat především možnosti, které skýtá zákon č. 106/1999 Sb., o svobodném přístupu k informacím, v němž je uveden postup, jak může subjekt (občan, právnická osoba) postupovat při vyžádání informací od institucí veřejné správy a jimi zřizovaných institucí.</a:t>
            </a:r>
          </a:p>
          <a:p>
            <a:pPr>
              <a:buFont typeface="Wingdings" panose="05000000000000000000" pitchFamily="2" charset="2"/>
              <a:buChar char="ü"/>
            </a:pPr>
            <a:r>
              <a:rPr lang="cs-CZ" u="sng" dirty="0"/>
              <a:t>Profesionální kontrolu</a:t>
            </a:r>
            <a:r>
              <a:rPr lang="cs-CZ" dirty="0"/>
              <a:t>, provádějí odborné kontrolní orgány (např. Nejvyšší kontrolní úřad, Veřejný ochránce práv, apod.). Kontrolu provádí jednak ze zákona, jednak z podnětů občanské kontroly a ze své vlastní iniciativy. Výsledky kontroly musí být zveřejňovány.</a:t>
            </a:r>
          </a:p>
        </p:txBody>
      </p:sp>
    </p:spTree>
    <p:extLst>
      <p:ext uri="{BB962C8B-B14F-4D97-AF65-F5344CB8AC3E}">
        <p14:creationId xmlns:p14="http://schemas.microsoft.com/office/powerpoint/2010/main" val="37403035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Kontrola ve veřejné správě podle subjektu kontroly</a:t>
            </a:r>
          </a:p>
        </p:txBody>
      </p:sp>
      <p:sp>
        <p:nvSpPr>
          <p:cNvPr id="3" name="Zástupný symbol pro obsah 2"/>
          <p:cNvSpPr>
            <a:spLocks noGrp="1"/>
          </p:cNvSpPr>
          <p:nvPr>
            <p:ph idx="1"/>
          </p:nvPr>
        </p:nvSpPr>
        <p:spPr/>
        <p:txBody>
          <a:bodyPr>
            <a:normAutofit fontScale="92500" lnSpcReduction="20000"/>
          </a:bodyPr>
          <a:lstStyle/>
          <a:p>
            <a:r>
              <a:rPr lang="cs-CZ" dirty="0"/>
              <a:t>Podle subjektu kontroly lze rozlišit ve veřejné správě následující typy kontrol. Jedná se převážně o:</a:t>
            </a:r>
          </a:p>
          <a:p>
            <a:pPr>
              <a:buFont typeface="Wingdings" panose="05000000000000000000" pitchFamily="2" charset="2"/>
              <a:buChar char="ü"/>
            </a:pPr>
            <a:r>
              <a:rPr lang="cs-CZ" dirty="0"/>
              <a:t>kontrolu vykovávanou parlamentem, interpelace,</a:t>
            </a:r>
          </a:p>
          <a:p>
            <a:pPr>
              <a:buFont typeface="Wingdings" panose="05000000000000000000" pitchFamily="2" charset="2"/>
              <a:buChar char="ü"/>
            </a:pPr>
            <a:r>
              <a:rPr lang="cs-CZ" dirty="0"/>
              <a:t>kontrolu řízenou vládou (institucemi státní správy),</a:t>
            </a:r>
          </a:p>
          <a:p>
            <a:pPr>
              <a:buFont typeface="Wingdings" panose="05000000000000000000" pitchFamily="2" charset="2"/>
              <a:buChar char="ü"/>
            </a:pPr>
            <a:r>
              <a:rPr lang="cs-CZ" dirty="0"/>
              <a:t>kontrolu řízenou územní samosprávou,</a:t>
            </a:r>
          </a:p>
          <a:p>
            <a:pPr>
              <a:buFont typeface="Wingdings" panose="05000000000000000000" pitchFamily="2" charset="2"/>
              <a:buChar char="ü"/>
            </a:pPr>
            <a:r>
              <a:rPr lang="cs-CZ" dirty="0"/>
              <a:t>kontrolu Nejvyššího kontrolního úřadu,</a:t>
            </a:r>
          </a:p>
          <a:p>
            <a:pPr>
              <a:buFont typeface="Wingdings" panose="05000000000000000000" pitchFamily="2" charset="2"/>
              <a:buChar char="ü"/>
            </a:pPr>
            <a:r>
              <a:rPr lang="cs-CZ" dirty="0"/>
              <a:t>kontrolu Veřejného ochránce práv,</a:t>
            </a:r>
          </a:p>
          <a:p>
            <a:pPr>
              <a:buFont typeface="Wingdings" panose="05000000000000000000" pitchFamily="2" charset="2"/>
              <a:buChar char="ü"/>
            </a:pPr>
            <a:r>
              <a:rPr lang="cs-CZ" dirty="0"/>
              <a:t>soudní kontrolu</a:t>
            </a:r>
          </a:p>
        </p:txBody>
      </p:sp>
    </p:spTree>
    <p:extLst>
      <p:ext uri="{BB962C8B-B14F-4D97-AF65-F5344CB8AC3E}">
        <p14:creationId xmlns:p14="http://schemas.microsoft.com/office/powerpoint/2010/main" val="26728205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Parlamentní kontrola</a:t>
            </a:r>
          </a:p>
        </p:txBody>
      </p:sp>
      <p:sp>
        <p:nvSpPr>
          <p:cNvPr id="3" name="Zástupný symbol pro obsah 2"/>
          <p:cNvSpPr>
            <a:spLocks noGrp="1"/>
          </p:cNvSpPr>
          <p:nvPr>
            <p:ph idx="1"/>
          </p:nvPr>
        </p:nvSpPr>
        <p:spPr/>
        <p:txBody>
          <a:bodyPr>
            <a:normAutofit fontScale="62500" lnSpcReduction="20000"/>
          </a:bodyPr>
          <a:lstStyle/>
          <a:p>
            <a:r>
              <a:rPr lang="cs-CZ" dirty="0"/>
              <a:t>Parlament ČR svou kontrolní činnost vykonává především ve vztahu k moci výkonné.</a:t>
            </a:r>
          </a:p>
          <a:p>
            <a:r>
              <a:rPr lang="cs-CZ" dirty="0"/>
              <a:t>Dále patří do kompetencí Parlamentu ČR mimo jiné kontrolovat dodržování ústavy, ústavních a jiných zákonů a také kontrolovat plnění státního rozpočtu.</a:t>
            </a:r>
          </a:p>
          <a:p>
            <a:r>
              <a:rPr lang="cs-CZ" dirty="0"/>
              <a:t>Poslanecká sněmovna má ve vztahu k exekutivě nejvyšší pravomoci. Na rozdíl od Senátu má Poslanecká sněmovna vůči vládě přímou kontrolní pravomoc: schvaluje její programové prohlášení, vyslovuje jí důvěru, na návrh minimálně 50 poslanců může hlasovat o vyjádření nedůvěry, může interpelovat předsedu a členy vlády a schvaluje státní rozpočet a státní závěrečný účet.</a:t>
            </a:r>
          </a:p>
          <a:p>
            <a:r>
              <a:rPr lang="cs-CZ" dirty="0"/>
              <a:t>Poslanecká sněmovna kontroluje dále činnost organizací, které nejsou podřízeny vládě (Nejvyšší kontrolní úřad, Rada pro rozhlasové a televizní vysílání apod.).</a:t>
            </a:r>
          </a:p>
          <a:p>
            <a:r>
              <a:rPr lang="cs-CZ" dirty="0"/>
              <a:t>Hlavním nástrojem parlamentní kontroly ve vztahu k vládě jsou interpelace poslanců na členy vlády.</a:t>
            </a:r>
          </a:p>
        </p:txBody>
      </p:sp>
    </p:spTree>
    <p:extLst>
      <p:ext uri="{BB962C8B-B14F-4D97-AF65-F5344CB8AC3E}">
        <p14:creationId xmlns:p14="http://schemas.microsoft.com/office/powerpoint/2010/main" val="39163081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Kontrola řízená vládou (institucemi státní správy)</a:t>
            </a:r>
          </a:p>
        </p:txBody>
      </p:sp>
      <p:sp>
        <p:nvSpPr>
          <p:cNvPr id="3" name="Zástupný symbol pro obsah 2"/>
          <p:cNvSpPr>
            <a:spLocks noGrp="1"/>
          </p:cNvSpPr>
          <p:nvPr>
            <p:ph idx="1"/>
          </p:nvPr>
        </p:nvSpPr>
        <p:spPr/>
        <p:txBody>
          <a:bodyPr>
            <a:normAutofit fontScale="85000" lnSpcReduction="20000"/>
          </a:bodyPr>
          <a:lstStyle/>
          <a:p>
            <a:r>
              <a:rPr lang="cs-CZ" dirty="0"/>
              <a:t>Státní kontrola řízená vládou je součástí výkonné moci.</a:t>
            </a:r>
          </a:p>
          <a:p>
            <a:r>
              <a:rPr lang="cs-CZ" dirty="0"/>
              <a:t>Tuto kontrolu vykonávají všechny ústřední orgány státní správy v rozsahu stanoveném v různých zákonech (např. ministerstvo financí má ze zákona dozor nad kapitálovým trhem a pojišťovnictvím).</a:t>
            </a:r>
          </a:p>
          <a:p>
            <a:r>
              <a:rPr lang="cs-CZ" dirty="0"/>
              <a:t>Na státní kontrole se podílejí i další, specializované orgány státní správy, jejichž výlučnou náplní je kontrola, odborný dozor nebo inspekce. Tuto skupinu tvoří např. Česká zemědělská a potravinářská inspekce, Česká obchodní inspekce, Česká inspekce životního prostředí, orgány státního odborného dozoru nad bezpečností práce, památková inspekce a další.</a:t>
            </a:r>
          </a:p>
        </p:txBody>
      </p:sp>
    </p:spTree>
    <p:extLst>
      <p:ext uri="{BB962C8B-B14F-4D97-AF65-F5344CB8AC3E}">
        <p14:creationId xmlns:p14="http://schemas.microsoft.com/office/powerpoint/2010/main" val="39286842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v samosprávách</a:t>
            </a:r>
          </a:p>
        </p:txBody>
      </p:sp>
      <p:sp>
        <p:nvSpPr>
          <p:cNvPr id="3" name="Zástupný symbol pro obsah 2"/>
          <p:cNvSpPr>
            <a:spLocks noGrp="1"/>
          </p:cNvSpPr>
          <p:nvPr>
            <p:ph idx="1"/>
          </p:nvPr>
        </p:nvSpPr>
        <p:spPr/>
        <p:txBody>
          <a:bodyPr>
            <a:normAutofit fontScale="92500"/>
          </a:bodyPr>
          <a:lstStyle/>
          <a:p>
            <a:r>
              <a:rPr lang="cs-CZ" dirty="0"/>
              <a:t>Obce, kraje a jiné samosprávné instituce si zřizují, jak již bylo řečeno, své kontrolní orgány.</a:t>
            </a:r>
          </a:p>
          <a:p>
            <a:r>
              <a:rPr lang="cs-CZ" dirty="0"/>
              <a:t>Decentralizace veřejné správy na územní samosprávu umožňuje, aby stát přenesl kontrolu nad hospodárným a účelným zabezpečováním úkolů ve veřejné správě jednotlivými stupni územní samosprávy, zejména obcemi, z velké části na občany, kteří využívají veřejné služby především tam, kde žijí.</a:t>
            </a:r>
          </a:p>
          <a:p>
            <a:endParaRPr lang="cs-CZ" dirty="0"/>
          </a:p>
        </p:txBody>
      </p:sp>
    </p:spTree>
    <p:extLst>
      <p:ext uri="{BB962C8B-B14F-4D97-AF65-F5344CB8AC3E}">
        <p14:creationId xmlns:p14="http://schemas.microsoft.com/office/powerpoint/2010/main" val="16068782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Kontrola Nejvyšším kontrolním úřadem</a:t>
            </a:r>
          </a:p>
        </p:txBody>
      </p:sp>
      <p:sp>
        <p:nvSpPr>
          <p:cNvPr id="3" name="Zástupný symbol pro obsah 2"/>
          <p:cNvSpPr>
            <a:spLocks noGrp="1"/>
          </p:cNvSpPr>
          <p:nvPr>
            <p:ph idx="1"/>
          </p:nvPr>
        </p:nvSpPr>
        <p:spPr/>
        <p:txBody>
          <a:bodyPr>
            <a:normAutofit fontScale="62500" lnSpcReduction="20000"/>
          </a:bodyPr>
          <a:lstStyle/>
          <a:p>
            <a:r>
              <a:rPr lang="cs-CZ" sz="3400" dirty="0"/>
              <a:t>Specifickou, nezávislou institucí státní kontroly v ČR je – obdobně jako v jiných státech – Nejvyšší kontrolní úřad (NKÚ).</a:t>
            </a:r>
          </a:p>
          <a:p>
            <a:r>
              <a:rPr lang="cs-CZ" sz="3400" dirty="0"/>
              <a:t>Jeho existence je zakotvena v Ústavě (hlava pátá) a v samostatném zákoně.</a:t>
            </a:r>
          </a:p>
          <a:p>
            <a:r>
              <a:rPr lang="cs-CZ" sz="3400" dirty="0"/>
              <a:t>Nejvyšší kontrolní úřad není součástí výkonné moci (ale ani moci zákonodárné či soudní) Jeho jádrem je kolegium složené z 15 členů Nejvyšší kontrolní úřad zvolených Poslaneckou sněmovnou. V čele kolegia a celého Nejvyššího kontrolního úřadu jsou prezident a viceprezident Nejvyššího kontrolního úřadu, jmenovaní prezidentem republiky na návrh Poslanecké sněmovny.</a:t>
            </a:r>
          </a:p>
          <a:p>
            <a:r>
              <a:rPr lang="cs-CZ" sz="3400" dirty="0"/>
              <a:t>Kolegium rozhoduje hlasováním; schvaluje plán kontrolní činnosti Nejvyššího kontrolního úřadu, návrh rozpočtu Nejvyššího kontrolního úřadu, výroční zprávu Nejvyššího kontrolního úřadu, jednací řád a dále ty kontrolní závěry, jež mají vztah ke státnímu závěrečnému účtu a další podle plánu či rozhodnutí prezidenta Nejvyššího kontrolního úřadu.</a:t>
            </a:r>
          </a:p>
          <a:p>
            <a:endParaRPr lang="cs-CZ" dirty="0"/>
          </a:p>
        </p:txBody>
      </p:sp>
    </p:spTree>
    <p:extLst>
      <p:ext uri="{BB962C8B-B14F-4D97-AF65-F5344CB8AC3E}">
        <p14:creationId xmlns:p14="http://schemas.microsoft.com/office/powerpoint/2010/main" val="6090405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Kontrola Nejvyšším kontrolním úřadem</a:t>
            </a:r>
          </a:p>
        </p:txBody>
      </p:sp>
      <p:sp>
        <p:nvSpPr>
          <p:cNvPr id="3" name="Zástupný symbol pro obsah 2"/>
          <p:cNvSpPr>
            <a:spLocks noGrp="1"/>
          </p:cNvSpPr>
          <p:nvPr>
            <p:ph idx="1"/>
          </p:nvPr>
        </p:nvSpPr>
        <p:spPr/>
        <p:txBody>
          <a:bodyPr>
            <a:normAutofit fontScale="55000" lnSpcReduction="20000"/>
          </a:bodyPr>
          <a:lstStyle/>
          <a:p>
            <a:r>
              <a:rPr lang="cs-CZ" dirty="0"/>
              <a:t>Nejvyšší kontrolní úřad podle zákona kontroluje hospodaření se státním majetkem a s finančními prostředky vybíranými na základě zákona ve prospěch právnických osob</a:t>
            </a:r>
          </a:p>
          <a:p>
            <a:r>
              <a:rPr lang="cs-CZ" u="sng" dirty="0"/>
              <a:t>Kontroloři NKÚ </a:t>
            </a:r>
            <a:r>
              <a:rPr lang="cs-CZ" dirty="0"/>
              <a:t>kontrolují uvedené skutečnosti nejen z hlediska formální správnosti účetnictví, ale i z hlediska jejich věcné správnosti a hospodárnosti. Kontroly se provádějí podle plánu (ročního) sestaveného na základě vlastních poznatků úřadu a podnětů z Parlamentu a vlády. Každé kontrole předchází nezbytná příprava kontrolorů (kontrolní skupiny), vč. vydání písemného pověření a stanovení kritérií pro hodnocení předmětu kontroly.</a:t>
            </a:r>
          </a:p>
          <a:p>
            <a:pPr>
              <a:buFont typeface="Wingdings" panose="05000000000000000000" pitchFamily="2" charset="2"/>
              <a:buChar char="ü"/>
            </a:pPr>
            <a:r>
              <a:rPr lang="cs-CZ" dirty="0"/>
              <a:t>Kontroloři při kontrolách mohou vstupovat do kontrolovaných prostor (objektů a pozemků), požadovat předložení originálních dokladů a seznamovat se skutečnostmi tvořícími předmět státního, služebního a hospodářského tajemství.</a:t>
            </a:r>
          </a:p>
          <a:p>
            <a:pPr>
              <a:buFont typeface="Wingdings" panose="05000000000000000000" pitchFamily="2" charset="2"/>
              <a:buChar char="ü"/>
            </a:pPr>
            <a:r>
              <a:rPr lang="cs-CZ" dirty="0"/>
              <a:t>Za kladení překážek kontrolorům může Nejvyšší kontrolní úřad ukládat pokuty kontrolovaným fyzickým osobám až do výše 50 tis. Kč., a to i opakovaně.</a:t>
            </a:r>
          </a:p>
          <a:p>
            <a:r>
              <a:rPr lang="cs-CZ" dirty="0"/>
              <a:t>Z ekonomického hlediska funguje Nejvyšší kontrolní úřad jako organizační součást státu; má však vlastní rozpočtovou kapitolu, kterou kontroluje Poslanecká sněmovna. Roční účetní uzávěrka musí být ověřena auditorem.</a:t>
            </a:r>
          </a:p>
        </p:txBody>
      </p:sp>
    </p:spTree>
    <p:extLst>
      <p:ext uri="{BB962C8B-B14F-4D97-AF65-F5344CB8AC3E}">
        <p14:creationId xmlns:p14="http://schemas.microsoft.com/office/powerpoint/2010/main" val="3390178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51F919-59FB-4E12-A0A1-395D2A8AAE1E}"/>
              </a:ext>
            </a:extLst>
          </p:cNvPr>
          <p:cNvSpPr>
            <a:spLocks noGrp="1"/>
          </p:cNvSpPr>
          <p:nvPr>
            <p:ph type="title"/>
          </p:nvPr>
        </p:nvSpPr>
        <p:spPr/>
        <p:txBody>
          <a:bodyPr/>
          <a:lstStyle/>
          <a:p>
            <a:r>
              <a:rPr lang="cs-CZ" dirty="0"/>
              <a:t>Pojem kontrola</a:t>
            </a:r>
          </a:p>
        </p:txBody>
      </p:sp>
      <p:sp>
        <p:nvSpPr>
          <p:cNvPr id="3" name="Zástupný symbol pro obsah 2">
            <a:extLst>
              <a:ext uri="{FF2B5EF4-FFF2-40B4-BE49-F238E27FC236}">
                <a16:creationId xmlns:a16="http://schemas.microsoft.com/office/drawing/2014/main" id="{25CBB74E-2978-434D-9370-6CBEA29EF956}"/>
              </a:ext>
            </a:extLst>
          </p:cNvPr>
          <p:cNvSpPr>
            <a:spLocks noGrp="1"/>
          </p:cNvSpPr>
          <p:nvPr>
            <p:ph idx="1"/>
          </p:nvPr>
        </p:nvSpPr>
        <p:spPr/>
        <p:txBody>
          <a:bodyPr/>
          <a:lstStyle/>
          <a:p>
            <a:r>
              <a:rPr lang="cs-CZ" dirty="0"/>
              <a:t>Kontrola je soustavné sledování a kritické hodnocení chování, různých nastalých jevů, situací a procesů v organizaci nebo jejím okolí.  Hlavním účelem je korigování organizace žádoucím směrem. Pomocí kontroly lze také preventivně předcházet negativním jevům a má proto také vztah na řízení rizik.</a:t>
            </a:r>
          </a:p>
          <a:p>
            <a:r>
              <a:rPr lang="cs-CZ" dirty="0"/>
              <a:t>Veřejná správa je specifickým druhem společenského řízení. Každá řídící činnost musí být kontrolována. Veřejná správa může být chápána jako cílená kontrola a rovněž její činnost může být předmětem kontroly ze strany jiných subjektů. Kontrolou se zjišťuje, zda reálný stav odpovídá tomu, co být má, přičemž se zjišťují také příčiny nesplnění povinností. Zaměřuje se zejména na zákonnost veřejné správy a dodržování základních principů jako např. hospodárnost a účelnost ve veřejné správě.</a:t>
            </a:r>
          </a:p>
          <a:p>
            <a:pPr marL="0" indent="0">
              <a:buNone/>
            </a:pPr>
            <a:endParaRPr lang="cs-CZ" dirty="0"/>
          </a:p>
        </p:txBody>
      </p:sp>
    </p:spTree>
    <p:extLst>
      <p:ext uri="{BB962C8B-B14F-4D97-AF65-F5344CB8AC3E}">
        <p14:creationId xmlns:p14="http://schemas.microsoft.com/office/powerpoint/2010/main" val="28986060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Ombudsmanem</a:t>
            </a:r>
          </a:p>
        </p:txBody>
      </p:sp>
      <p:sp>
        <p:nvSpPr>
          <p:cNvPr id="3" name="Zástupný symbol pro obsah 2"/>
          <p:cNvSpPr>
            <a:spLocks noGrp="1"/>
          </p:cNvSpPr>
          <p:nvPr>
            <p:ph idx="1"/>
          </p:nvPr>
        </p:nvSpPr>
        <p:spPr/>
        <p:txBody>
          <a:bodyPr>
            <a:normAutofit fontScale="70000" lnSpcReduction="20000"/>
          </a:bodyPr>
          <a:lstStyle/>
          <a:p>
            <a:r>
              <a:rPr lang="cs-CZ" dirty="0"/>
              <a:t>Pouze formální dokonalost systému veřejné správy byla na počátku 19. století ve Švédsku korigována zřízením funkce ombudsmana (veřejného ochránce práv), úředníka nezávislého na státní správě, jehož úkolem bylo prověřovat stížnosti občanů na postup úřadů, či zneužívání úřední moci.</a:t>
            </a:r>
          </a:p>
          <a:p>
            <a:r>
              <a:rPr lang="cs-CZ" dirty="0"/>
              <a:t>V současné době funguje úřad ombudsmana již ve více než 100 zemích světa.</a:t>
            </a:r>
          </a:p>
          <a:p>
            <a:r>
              <a:rPr lang="cs-CZ" dirty="0"/>
              <a:t>Je však zcela nezávislý na výkonné moci a v řadě případů může podávat i doporučení zákonodárným orgánům.</a:t>
            </a:r>
          </a:p>
          <a:p>
            <a:r>
              <a:rPr lang="cs-CZ" dirty="0"/>
              <a:t>Už v bývalé ČSFR byl v roce 1992 připraven návrh zákona, jímž by se tato funkce zavedla i u nás. Později byl obdobný návrh připraven několikrát i pro Českou republiku, zákon o veřejném ochránci práv byl však přijat až v roce 1999 a Veřejný ochránce práv ustaven až v roce 2000.</a:t>
            </a:r>
          </a:p>
        </p:txBody>
      </p:sp>
    </p:spTree>
    <p:extLst>
      <p:ext uri="{BB962C8B-B14F-4D97-AF65-F5344CB8AC3E}">
        <p14:creationId xmlns:p14="http://schemas.microsoft.com/office/powerpoint/2010/main" val="25974046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Ombudsmanem</a:t>
            </a:r>
          </a:p>
        </p:txBody>
      </p:sp>
      <p:sp>
        <p:nvSpPr>
          <p:cNvPr id="3" name="Zástupný symbol pro obsah 2"/>
          <p:cNvSpPr>
            <a:spLocks noGrp="1"/>
          </p:cNvSpPr>
          <p:nvPr>
            <p:ph idx="1"/>
          </p:nvPr>
        </p:nvSpPr>
        <p:spPr/>
        <p:txBody>
          <a:bodyPr>
            <a:normAutofit fontScale="55000" lnSpcReduction="20000"/>
          </a:bodyPr>
          <a:lstStyle/>
          <a:p>
            <a:r>
              <a:rPr lang="cs-CZ" dirty="0"/>
              <a:t>Český veřejný ochránce práv (ombudsman) působí jako kontrolní instituce v rozsahu stanoveném zákonem č. 349/1999 Sb., k ochraně osob před jednáním úřadů a institucím, jakož i před nečinností státních úřadů. Jeho kontrolní působnost se týká ministerstev, ústředních orgánů, jimi zřizovaných organizačních jednotek, obcí při výkonu státní správy.</a:t>
            </a:r>
          </a:p>
          <a:p>
            <a:r>
              <a:rPr lang="cs-CZ" dirty="0"/>
              <a:t>Veřejný ochránce práv provádí profesionální a vnější kontrolu.</a:t>
            </a:r>
          </a:p>
          <a:p>
            <a:r>
              <a:rPr lang="cs-CZ" dirty="0"/>
              <a:t>Funkce ochránce je neslučitelná s funkcí prezidenta republiky, poslance, senátora a soudce, ale i s jakoukoliv činností ve veřejné správě.</a:t>
            </a:r>
          </a:p>
          <a:p>
            <a:r>
              <a:rPr lang="cs-CZ" dirty="0"/>
              <a:t>Výkon je také neslučitelný s jinou výdělečnou činností, s výjimkou správy vlastního majetku a činnosti vědecké, pedagogické, publicistické, literární nebo umělecké, není-li taková činnost na újmu výkonu funkce a její důstojnosti a neohrožuje-li důvěru v nezávislost a nestrannost výkonu funkce.</a:t>
            </a:r>
          </a:p>
          <a:p>
            <a:r>
              <a:rPr lang="cs-CZ" dirty="0"/>
              <a:t>Ochránce nesmí být členem politické strany nebo politického hnutí.</a:t>
            </a:r>
          </a:p>
          <a:p>
            <a:r>
              <a:rPr lang="cs-CZ" dirty="0"/>
              <a:t>Z jeho kompetencí jsou vyjmuti prezident republiky, Parlament, vláda, Nejvyšší kontrolní úřad, Česká národní banka, armáda, státní zastupitelství, soudy a zpravodajské služby.</a:t>
            </a:r>
          </a:p>
        </p:txBody>
      </p:sp>
    </p:spTree>
    <p:extLst>
      <p:ext uri="{BB962C8B-B14F-4D97-AF65-F5344CB8AC3E}">
        <p14:creationId xmlns:p14="http://schemas.microsoft.com/office/powerpoint/2010/main" val="20974125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Kontrola Ombudsmanem</a:t>
            </a:r>
          </a:p>
        </p:txBody>
      </p:sp>
      <p:sp>
        <p:nvSpPr>
          <p:cNvPr id="3" name="Zástupný symbol pro obsah 2"/>
          <p:cNvSpPr>
            <a:spLocks noGrp="1"/>
          </p:cNvSpPr>
          <p:nvPr>
            <p:ph idx="1"/>
          </p:nvPr>
        </p:nvSpPr>
        <p:spPr/>
        <p:txBody>
          <a:bodyPr>
            <a:normAutofit fontScale="92500" lnSpcReduction="20000"/>
          </a:bodyPr>
          <a:lstStyle/>
          <a:p>
            <a:r>
              <a:rPr lang="cs-CZ" dirty="0"/>
              <a:t>Veřejný ochránce práv jedná na základě:</a:t>
            </a:r>
          </a:p>
          <a:p>
            <a:pPr>
              <a:buFont typeface="Wingdings" panose="05000000000000000000" pitchFamily="2" charset="2"/>
              <a:buChar char="ü"/>
            </a:pPr>
            <a:r>
              <a:rPr lang="cs-CZ" dirty="0"/>
              <a:t>podnětu fyzické nebo právnické osoby jemu adresovaného,</a:t>
            </a:r>
          </a:p>
          <a:p>
            <a:pPr>
              <a:buFont typeface="Wingdings" panose="05000000000000000000" pitchFamily="2" charset="2"/>
              <a:buChar char="ü"/>
            </a:pPr>
            <a:r>
              <a:rPr lang="cs-CZ" dirty="0"/>
              <a:t>podnětu adresovaného poslanci nebo senátorovi, který jej ochránci postoupil,</a:t>
            </a:r>
          </a:p>
          <a:p>
            <a:pPr>
              <a:buFont typeface="Wingdings" panose="05000000000000000000" pitchFamily="2" charset="2"/>
              <a:buChar char="ü"/>
            </a:pPr>
            <a:r>
              <a:rPr lang="cs-CZ" dirty="0"/>
              <a:t>podnětu adresovaného některé z komor Parlamentu, která jej ochránci postoupila, anebo z vlastní iniciativy.</a:t>
            </a:r>
          </a:p>
          <a:p>
            <a:r>
              <a:rPr lang="cs-CZ" dirty="0"/>
              <a:t>Veřejný ochránce práv sídlí v Brně, je rozpočtovou institucí s vlastní kapitolou ve státním rozpočtu.</a:t>
            </a:r>
          </a:p>
        </p:txBody>
      </p:sp>
    </p:spTree>
    <p:extLst>
      <p:ext uri="{BB962C8B-B14F-4D97-AF65-F5344CB8AC3E}">
        <p14:creationId xmlns:p14="http://schemas.microsoft.com/office/powerpoint/2010/main" val="21841667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Soudní kontrola</a:t>
            </a:r>
          </a:p>
        </p:txBody>
      </p:sp>
      <p:sp>
        <p:nvSpPr>
          <p:cNvPr id="3" name="Zástupný symbol pro obsah 2"/>
          <p:cNvSpPr>
            <a:spLocks noGrp="1"/>
          </p:cNvSpPr>
          <p:nvPr>
            <p:ph idx="1"/>
          </p:nvPr>
        </p:nvSpPr>
        <p:spPr/>
        <p:txBody>
          <a:bodyPr>
            <a:normAutofit fontScale="55000" lnSpcReduction="20000"/>
          </a:bodyPr>
          <a:lstStyle/>
          <a:p>
            <a:r>
              <a:rPr lang="cs-CZ" dirty="0"/>
              <a:t>Soudní kontrolou, resp. soudním přezkoumáváním správních aktů se zabývá:</a:t>
            </a:r>
          </a:p>
          <a:p>
            <a:pPr>
              <a:buFont typeface="Wingdings" panose="05000000000000000000" pitchFamily="2" charset="2"/>
              <a:buChar char="ü"/>
            </a:pPr>
            <a:r>
              <a:rPr lang="cs-CZ" b="1" u="sng" dirty="0"/>
              <a:t>Správní soudnictví</a:t>
            </a:r>
            <a:r>
              <a:rPr lang="cs-CZ" dirty="0"/>
              <a:t>, které lze chápat jako část systému kontroly činnosti veřejné správy (tato kontrola může být organizována i mimosoudní cestou, příp. vzájemně kombinována oběma cestami). U nás je správní soudnictví upraveno jednak občanským soudním řádem, jednak samostatným zákonem.</a:t>
            </a:r>
          </a:p>
          <a:p>
            <a:pPr>
              <a:buFont typeface="Wingdings" panose="05000000000000000000" pitchFamily="2" charset="2"/>
              <a:buChar char="ü"/>
            </a:pPr>
            <a:r>
              <a:rPr lang="cs-CZ" b="1" u="sng" dirty="0"/>
              <a:t>Kontrola Ústavním soudem</a:t>
            </a:r>
            <a:r>
              <a:rPr lang="cs-CZ" dirty="0"/>
              <a:t>, který je zcela samostatným a koncentrovaným orgánem ochrany ústavnosti. Tradiční pravomocí Ústavního soudu je tzv. </a:t>
            </a:r>
            <a:r>
              <a:rPr lang="cs-CZ" i="1" u="sng" dirty="0"/>
              <a:t>abstraktní kontrola ústavnosti právních předpisů</a:t>
            </a:r>
            <a:r>
              <a:rPr lang="cs-CZ" dirty="0"/>
              <a:t>.</a:t>
            </a:r>
          </a:p>
          <a:p>
            <a:pPr>
              <a:buFont typeface="Wingdings" panose="05000000000000000000" pitchFamily="2" charset="2"/>
              <a:buChar char="ü"/>
            </a:pPr>
            <a:r>
              <a:rPr lang="cs-CZ" b="1" u="sng" dirty="0"/>
              <a:t>Kontrola obecným soudnictvím</a:t>
            </a:r>
          </a:p>
          <a:p>
            <a:pPr>
              <a:buFont typeface="Wingdings" panose="05000000000000000000" pitchFamily="2" charset="2"/>
              <a:buChar char="ü"/>
            </a:pPr>
            <a:r>
              <a:rPr lang="cs-CZ" b="1" u="sng" dirty="0"/>
              <a:t>Kontrola státním zastupitelstvím </a:t>
            </a:r>
            <a:r>
              <a:rPr lang="cs-CZ" dirty="0"/>
              <a:t>,Státní zastupitelství působí zejména v trestním řízení jako orgán veřejné obžaloby a orgán dozoru v přípravném trestním řízení. Státní zastupitelství je příslušné (podle zákona o státním zastupitelství) k zastupování státu u soudu, u něhož působí. Soustavu státních zastupitelství tvoří v návaznosti na soustavu soudů:</a:t>
            </a:r>
          </a:p>
          <a:p>
            <a:pPr>
              <a:buFont typeface="Wingdings" panose="05000000000000000000" pitchFamily="2" charset="2"/>
              <a:buChar char="ü"/>
            </a:pPr>
            <a:r>
              <a:rPr lang="cs-CZ" dirty="0"/>
              <a:t>Nejvyšší státní zastupitelství (sídlí v Brně),</a:t>
            </a:r>
          </a:p>
          <a:p>
            <a:pPr>
              <a:buFont typeface="Wingdings" panose="05000000000000000000" pitchFamily="2" charset="2"/>
              <a:buChar char="ü"/>
            </a:pPr>
            <a:r>
              <a:rPr lang="cs-CZ" dirty="0"/>
              <a:t>vrchní státní zastupitelství v Praze a v Olomouci,</a:t>
            </a:r>
          </a:p>
          <a:p>
            <a:pPr>
              <a:buFont typeface="Wingdings" panose="05000000000000000000" pitchFamily="2" charset="2"/>
              <a:buChar char="ü"/>
            </a:pPr>
            <a:r>
              <a:rPr lang="cs-CZ" dirty="0"/>
              <a:t>krajská a okresní státní zastupitelství.</a:t>
            </a:r>
          </a:p>
          <a:p>
            <a:endParaRPr lang="cs-CZ" dirty="0"/>
          </a:p>
          <a:p>
            <a:endParaRPr lang="cs-CZ" dirty="0"/>
          </a:p>
        </p:txBody>
      </p:sp>
    </p:spTree>
    <p:extLst>
      <p:ext uri="{BB962C8B-B14F-4D97-AF65-F5344CB8AC3E}">
        <p14:creationId xmlns:p14="http://schemas.microsoft.com/office/powerpoint/2010/main" val="16677160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Audit jako součást kontroly ve veřejné správě</a:t>
            </a:r>
          </a:p>
        </p:txBody>
      </p:sp>
      <p:sp>
        <p:nvSpPr>
          <p:cNvPr id="3" name="Zástupný symbol pro obsah 2"/>
          <p:cNvSpPr>
            <a:spLocks noGrp="1"/>
          </p:cNvSpPr>
          <p:nvPr>
            <p:ph idx="1"/>
          </p:nvPr>
        </p:nvSpPr>
        <p:spPr/>
        <p:txBody>
          <a:bodyPr>
            <a:normAutofit fontScale="77500" lnSpcReduction="20000"/>
          </a:bodyPr>
          <a:lstStyle/>
          <a:p>
            <a:r>
              <a:rPr lang="cs-CZ" dirty="0"/>
              <a:t>Audity představují specifické kontrolní procesy a mechanismy, které mají zajistit, aby hospodaření, rozpočtování a využívání zdrojů ve veřejném sektoru odpovídalo legislativě, sledovalo cíle stanovené zákonodárným sborem a vládou, resp. příslušnými  zastupitelstvy a radami územních samosprávných celků, a mělo návaznost na realizaci priorit veřejných politik.</a:t>
            </a:r>
          </a:p>
          <a:p>
            <a:r>
              <a:rPr lang="cs-CZ" dirty="0"/>
              <a:t>Audit ve veřejném sektoru plní důležitou funkci tím, že poskytuje vládě, parlamentu, radám a zastupitelstvům územních samosprávných celků a institucím, které mají v rukou konečná rozhodnutí, ale i občanům, pravidelnou informaci o kvalitě hospodaření, resp. o tom, jak se využívají veřejné prostředky, tj. peníze daňových poplatníků.</a:t>
            </a:r>
          </a:p>
        </p:txBody>
      </p:sp>
    </p:spTree>
    <p:extLst>
      <p:ext uri="{BB962C8B-B14F-4D97-AF65-F5344CB8AC3E}">
        <p14:creationId xmlns:p14="http://schemas.microsoft.com/office/powerpoint/2010/main" val="25314383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Audit jako součást kontroly ve veřejné správě</a:t>
            </a:r>
          </a:p>
        </p:txBody>
      </p:sp>
      <p:sp>
        <p:nvSpPr>
          <p:cNvPr id="3" name="Zástupný symbol pro obsah 2"/>
          <p:cNvSpPr>
            <a:spLocks noGrp="1"/>
          </p:cNvSpPr>
          <p:nvPr>
            <p:ph idx="1"/>
          </p:nvPr>
        </p:nvSpPr>
        <p:spPr/>
        <p:txBody>
          <a:bodyPr>
            <a:normAutofit fontScale="70000" lnSpcReduction="20000"/>
          </a:bodyPr>
          <a:lstStyle/>
          <a:p>
            <a:r>
              <a:rPr lang="cs-CZ" dirty="0"/>
              <a:t>Audit je v podstatě kritická analýza, která umožňuje ověřovat informace vypovídající o určitém objektu (podniku) má svůj prazáklad již ve starých civilizacích, kdy bylo nutno kontrolovat hospodaření nižších hospodářských struktur, zejména provincií.</a:t>
            </a:r>
          </a:p>
          <a:p>
            <a:r>
              <a:rPr lang="cs-CZ" dirty="0"/>
              <a:t>Moderní pojetí auditu se odvozuje od konce 19. století a má souvislost s procesy koncentrace kapitálu a se vznikem akciových společností.</a:t>
            </a:r>
          </a:p>
          <a:p>
            <a:r>
              <a:rPr lang="cs-CZ" dirty="0"/>
              <a:t>Audit, který se původně rozvíjel v korporacích tržního sektoru, se ve 20. století začal uplatňovat také ve veřejném sektoru.</a:t>
            </a:r>
          </a:p>
          <a:p>
            <a:r>
              <a:rPr lang="cs-CZ" dirty="0"/>
              <a:t>Existuje mnoho definic auditu, které se vzájemně liší nebo akcentují různé aspekty auditu. Nejobecnější definice dle T. Lea: „Audit v obecném smyslu je prostředek, jímž jedna osoba ujišťuje druhou o kvalitě, podmínkách či stavu předmětné skutečnosti a z nemožnosti tuto nejistotu nebo pochybnosti odstranit vlastními silami.“</a:t>
            </a:r>
          </a:p>
        </p:txBody>
      </p:sp>
    </p:spTree>
    <p:extLst>
      <p:ext uri="{BB962C8B-B14F-4D97-AF65-F5344CB8AC3E}">
        <p14:creationId xmlns:p14="http://schemas.microsoft.com/office/powerpoint/2010/main" val="2394922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Klasifikace auditů</a:t>
            </a:r>
          </a:p>
        </p:txBody>
      </p:sp>
      <p:sp>
        <p:nvSpPr>
          <p:cNvPr id="3" name="Zástupný symbol pro obsah 2"/>
          <p:cNvSpPr>
            <a:spLocks noGrp="1"/>
          </p:cNvSpPr>
          <p:nvPr>
            <p:ph idx="1"/>
          </p:nvPr>
        </p:nvSpPr>
        <p:spPr/>
        <p:txBody>
          <a:bodyPr>
            <a:normAutofit fontScale="70000" lnSpcReduction="20000"/>
          </a:bodyPr>
          <a:lstStyle/>
          <a:p>
            <a:r>
              <a:rPr lang="cs-CZ" dirty="0"/>
              <a:t>Audit, který byl prvotně generován v oblasti účetní a finanční, se později diverzifikoval do různorodých typů auditů.</a:t>
            </a:r>
          </a:p>
          <a:p>
            <a:r>
              <a:rPr lang="cs-CZ" dirty="0"/>
              <a:t>Jejich definice a klasifikace je mnohdy nejednotná. Nicméně základní klasifikace auditu rozlišuje audit </a:t>
            </a:r>
            <a:r>
              <a:rPr lang="cs-CZ" b="1" u="sng" dirty="0"/>
              <a:t>externí </a:t>
            </a:r>
            <a:r>
              <a:rPr lang="cs-CZ" dirty="0"/>
              <a:t>a </a:t>
            </a:r>
            <a:r>
              <a:rPr lang="cs-CZ" b="1" u="sng" dirty="0"/>
              <a:t>interní</a:t>
            </a:r>
            <a:r>
              <a:rPr lang="cs-CZ" dirty="0"/>
              <a:t>.</a:t>
            </a:r>
          </a:p>
          <a:p>
            <a:r>
              <a:rPr lang="cs-CZ" dirty="0"/>
              <a:t>Mezi vnějším a vnitřním auditem existuje základní odlišnost. Rozdíl se v zásadě týká míry nezávislosti, kterou má auditor nebo organizace odpovědná za audit ve vztahu ke kontrolované organizaci, a také toho, komu jsou výsledky auditu určeny.</a:t>
            </a:r>
          </a:p>
          <a:p>
            <a:r>
              <a:rPr lang="cs-CZ" dirty="0"/>
              <a:t>Členění na vnější a vnitřní audit vychází ze skutečnosti, zda je audit vykonáván externím subjektem (auditorem, auditorskou společností, státními orgány, apod.), nebo zda je audit prováděn organizačním prvkem zakomponovaným do organizační struktury dané společnosti či instituce.</a:t>
            </a:r>
          </a:p>
        </p:txBody>
      </p:sp>
    </p:spTree>
    <p:extLst>
      <p:ext uri="{BB962C8B-B14F-4D97-AF65-F5344CB8AC3E}">
        <p14:creationId xmlns:p14="http://schemas.microsoft.com/office/powerpoint/2010/main" val="24519585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Pojetí interního auditu v oblasti veřejné správy</a:t>
            </a:r>
          </a:p>
        </p:txBody>
      </p:sp>
      <p:sp>
        <p:nvSpPr>
          <p:cNvPr id="3" name="Zástupný symbol pro obsah 2"/>
          <p:cNvSpPr>
            <a:spLocks noGrp="1"/>
          </p:cNvSpPr>
          <p:nvPr>
            <p:ph idx="1"/>
          </p:nvPr>
        </p:nvSpPr>
        <p:spPr/>
        <p:txBody>
          <a:bodyPr>
            <a:normAutofit fontScale="70000" lnSpcReduction="20000"/>
          </a:bodyPr>
          <a:lstStyle/>
          <a:p>
            <a:r>
              <a:rPr lang="cs-CZ" dirty="0"/>
              <a:t>Interní audit v oblasti veřejné správy ČR nabyl účinnosti 1. ledna 2002.</a:t>
            </a:r>
          </a:p>
          <a:p>
            <a:r>
              <a:rPr lang="cs-CZ" dirty="0"/>
              <a:t>Orgánům veřejné správy tímto vznikla povinnost zřídit útvar interního auditu do 6 měsíců od nabytí účinnosti zákona o finanční kontrole ve veřejné správě.</a:t>
            </a:r>
          </a:p>
          <a:p>
            <a:r>
              <a:rPr lang="cs-CZ" dirty="0"/>
              <a:t>Posláním interního auditu v orgánech veřejné správy je nezávislé a objektivní přezkoumávání operací, včetně přiměřenosti a účinnosti fungování řídících a kontrolních mechanismů.</a:t>
            </a:r>
          </a:p>
          <a:p>
            <a:r>
              <a:rPr lang="cs-CZ" dirty="0"/>
              <a:t>Předmětem zájmu interního auditu není pouze vykonávání finančních auditů, ale i výkonnost veřejné správy, její hospodárnost, efektivnost a účelnost.</a:t>
            </a:r>
          </a:p>
          <a:p>
            <a:r>
              <a:rPr lang="cs-CZ" dirty="0"/>
              <a:t>Zákonem o finanční kontrole ve veřejné správě je interní audit definován jako </a:t>
            </a:r>
            <a:r>
              <a:rPr lang="cs-CZ" i="1" u="sng" dirty="0"/>
              <a:t>nezávislé a objektivní přezkoumávání a vyhodnocování operací a vnitřního kontrolního systému orgánu veřejné správy</a:t>
            </a:r>
            <a:r>
              <a:rPr lang="cs-CZ" dirty="0"/>
              <a:t>.</a:t>
            </a:r>
          </a:p>
          <a:p>
            <a:endParaRPr lang="cs-CZ" dirty="0"/>
          </a:p>
        </p:txBody>
      </p:sp>
    </p:spTree>
    <p:extLst>
      <p:ext uri="{BB962C8B-B14F-4D97-AF65-F5344CB8AC3E}">
        <p14:creationId xmlns:p14="http://schemas.microsoft.com/office/powerpoint/2010/main" val="38074423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Pojetí interního auditu v oblasti veřejné správy</a:t>
            </a:r>
          </a:p>
        </p:txBody>
      </p:sp>
      <p:sp>
        <p:nvSpPr>
          <p:cNvPr id="3" name="Zástupný symbol pro obsah 2"/>
          <p:cNvSpPr>
            <a:spLocks noGrp="1"/>
          </p:cNvSpPr>
          <p:nvPr>
            <p:ph idx="1"/>
          </p:nvPr>
        </p:nvSpPr>
        <p:spPr/>
        <p:txBody>
          <a:bodyPr>
            <a:normAutofit fontScale="70000" lnSpcReduction="20000"/>
          </a:bodyPr>
          <a:lstStyle/>
          <a:p>
            <a:r>
              <a:rPr lang="cs-CZ" dirty="0"/>
              <a:t>Funkcí interního auditu je zejména zjišťování, zda:</a:t>
            </a:r>
          </a:p>
          <a:p>
            <a:pPr>
              <a:buFont typeface="Wingdings" panose="05000000000000000000" pitchFamily="2" charset="2"/>
              <a:buChar char="ü"/>
            </a:pPr>
            <a:r>
              <a:rPr lang="cs-CZ" dirty="0"/>
              <a:t>právní předpisy, přijatá opatření a stanovené postupy jsou v činnosti orgánu veřejné správy dodržovány, </a:t>
            </a:r>
          </a:p>
          <a:p>
            <a:pPr>
              <a:buFont typeface="Wingdings" panose="05000000000000000000" pitchFamily="2" charset="2"/>
              <a:buChar char="ü"/>
            </a:pPr>
            <a:r>
              <a:rPr lang="cs-CZ" dirty="0"/>
              <a:t>rizika vztahující se k činnosti orgánu veřejné správy jsou včas rozpoznávána a zda jsou přijímána odpovídající opatření k jejich vyloučení nebo zmírnění,</a:t>
            </a:r>
          </a:p>
          <a:p>
            <a:pPr>
              <a:buFont typeface="Wingdings" panose="05000000000000000000" pitchFamily="2" charset="2"/>
              <a:buChar char="ü"/>
            </a:pPr>
            <a:r>
              <a:rPr lang="cs-CZ" dirty="0"/>
              <a:t>řídící kontroly poskytují vedoucímu orgánu veřejné správy spolehlivé a včasné provozní, finanční a jiné informace,</a:t>
            </a:r>
          </a:p>
          <a:p>
            <a:pPr>
              <a:buFont typeface="Wingdings" panose="05000000000000000000" pitchFamily="2" charset="2"/>
              <a:buChar char="ü"/>
            </a:pPr>
            <a:r>
              <a:rPr lang="cs-CZ" dirty="0"/>
              <a:t>jsou plněna provozní a finanční kritéria,</a:t>
            </a:r>
          </a:p>
          <a:p>
            <a:pPr>
              <a:buFont typeface="Wingdings" panose="05000000000000000000" pitchFamily="2" charset="2"/>
              <a:buChar char="ü"/>
            </a:pPr>
            <a:r>
              <a:rPr lang="cs-CZ" dirty="0"/>
              <a:t>zavedený vnitřní kontrolní systém je dostatečně účinný, reaguje včas na změny ekonomických, právních, provozních a jiných podmínek,</a:t>
            </a:r>
          </a:p>
          <a:p>
            <a:pPr>
              <a:buFont typeface="Wingdings" panose="05000000000000000000" pitchFamily="2" charset="2"/>
              <a:buChar char="ü"/>
            </a:pPr>
            <a:r>
              <a:rPr lang="cs-CZ" dirty="0"/>
              <a:t>dosažené výsledky při plnění rozhodujících úkolů orgánu veřejné správy poskytují dostatečné ujištění, že schválené záměry a cíle tohoto orgánu budou splněny.</a:t>
            </a:r>
          </a:p>
        </p:txBody>
      </p:sp>
    </p:spTree>
    <p:extLst>
      <p:ext uri="{BB962C8B-B14F-4D97-AF65-F5344CB8AC3E}">
        <p14:creationId xmlns:p14="http://schemas.microsoft.com/office/powerpoint/2010/main" val="35227177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Pojetí interního auditu v oblasti veřejné správy</a:t>
            </a:r>
          </a:p>
        </p:txBody>
      </p:sp>
      <p:sp>
        <p:nvSpPr>
          <p:cNvPr id="3" name="Zástupný symbol pro obsah 2"/>
          <p:cNvSpPr>
            <a:spLocks noGrp="1"/>
          </p:cNvSpPr>
          <p:nvPr>
            <p:ph idx="1"/>
          </p:nvPr>
        </p:nvSpPr>
        <p:spPr/>
        <p:txBody>
          <a:bodyPr>
            <a:normAutofit fontScale="85000" lnSpcReduction="10000"/>
          </a:bodyPr>
          <a:lstStyle/>
          <a:p>
            <a:r>
              <a:rPr lang="cs-CZ" dirty="0"/>
              <a:t>Další funkcí interního auditu je podle Standardů pro profesionální praxi interních auditorů hodnocení zavedeného systému řízení rizik, řídících a kontrolních systémů a v neposlední řadě hodnocení řízení a správy daného orgánu veřejné správy.</a:t>
            </a:r>
          </a:p>
          <a:p>
            <a:r>
              <a:rPr lang="cs-CZ" dirty="0"/>
              <a:t>Na základě svých zjištění předkládá útvar interního auditu doporučení vedoucímu orgánu veřejné správy.</a:t>
            </a:r>
          </a:p>
          <a:p>
            <a:r>
              <a:rPr lang="cs-CZ" dirty="0"/>
              <a:t>Tato doporučení směřují ke zdokonalování kvality vnitřního kontrolního systému, k předcházení nebo zmírnění rizik a k přijetí opatření k nápravě zjištěných nedostatků.</a:t>
            </a:r>
          </a:p>
        </p:txBody>
      </p:sp>
    </p:spTree>
    <p:extLst>
      <p:ext uri="{BB962C8B-B14F-4D97-AF65-F5344CB8AC3E}">
        <p14:creationId xmlns:p14="http://schemas.microsoft.com/office/powerpoint/2010/main" val="1407581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65FA47-D54E-43EC-8A4E-1F50D838EB9F}"/>
              </a:ext>
            </a:extLst>
          </p:cNvPr>
          <p:cNvSpPr>
            <a:spLocks noGrp="1"/>
          </p:cNvSpPr>
          <p:nvPr>
            <p:ph type="title"/>
          </p:nvPr>
        </p:nvSpPr>
        <p:spPr/>
        <p:txBody>
          <a:bodyPr/>
          <a:lstStyle/>
          <a:p>
            <a:r>
              <a:rPr lang="cs-CZ" b="1" dirty="0"/>
              <a:t>Správní kontrola veřejné správy</a:t>
            </a:r>
            <a:br>
              <a:rPr lang="cs-CZ" dirty="0"/>
            </a:br>
            <a:endParaRPr lang="cs-CZ" dirty="0"/>
          </a:p>
        </p:txBody>
      </p:sp>
      <p:sp>
        <p:nvSpPr>
          <p:cNvPr id="3" name="Zástupný symbol pro obsah 2">
            <a:extLst>
              <a:ext uri="{FF2B5EF4-FFF2-40B4-BE49-F238E27FC236}">
                <a16:creationId xmlns:a16="http://schemas.microsoft.com/office/drawing/2014/main" id="{8DF09C02-6ABE-46E2-844D-1B695D4E19BC}"/>
              </a:ext>
            </a:extLst>
          </p:cNvPr>
          <p:cNvSpPr>
            <a:spLocks noGrp="1"/>
          </p:cNvSpPr>
          <p:nvPr>
            <p:ph idx="1"/>
          </p:nvPr>
        </p:nvSpPr>
        <p:spPr/>
        <p:txBody>
          <a:bodyPr/>
          <a:lstStyle/>
          <a:p>
            <a:pPr marL="457200" lvl="0" indent="-457200">
              <a:buFont typeface="+mj-lt"/>
              <a:buAutoNum type="arabicPeriod"/>
            </a:pPr>
            <a:r>
              <a:rPr lang="cs-CZ" dirty="0"/>
              <a:t>správní kontrola vnitřní</a:t>
            </a:r>
          </a:p>
          <a:p>
            <a:pPr marL="457200" lvl="0" indent="-457200">
              <a:buFont typeface="+mj-lt"/>
              <a:buAutoNum type="arabicPeriod"/>
            </a:pPr>
            <a:r>
              <a:rPr lang="cs-CZ" dirty="0"/>
              <a:t>správní kontrola vnější</a:t>
            </a:r>
          </a:p>
          <a:p>
            <a:pPr marL="0" indent="0">
              <a:buNone/>
            </a:pPr>
            <a:endParaRPr lang="cs-CZ" dirty="0"/>
          </a:p>
        </p:txBody>
      </p:sp>
    </p:spTree>
    <p:extLst>
      <p:ext uri="{BB962C8B-B14F-4D97-AF65-F5344CB8AC3E}">
        <p14:creationId xmlns:p14="http://schemas.microsoft.com/office/powerpoint/2010/main" val="15575594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Pojetí interního auditu v oblasti veřejné správy</a:t>
            </a:r>
          </a:p>
        </p:txBody>
      </p:sp>
      <p:sp>
        <p:nvSpPr>
          <p:cNvPr id="3" name="Zástupný symbol pro obsah 2"/>
          <p:cNvSpPr>
            <a:spLocks noGrp="1"/>
          </p:cNvSpPr>
          <p:nvPr>
            <p:ph idx="1"/>
          </p:nvPr>
        </p:nvSpPr>
        <p:spPr/>
        <p:txBody>
          <a:bodyPr>
            <a:normAutofit fontScale="62500" lnSpcReduction="20000"/>
          </a:bodyPr>
          <a:lstStyle/>
          <a:p>
            <a:r>
              <a:rPr lang="cs-CZ" dirty="0"/>
              <a:t>Cílem interních auditorů v daném orgánu veřejné správy je poskytnout přiměřené ujištění o dosažení cílů, a to v následujících kategoriích:</a:t>
            </a:r>
          </a:p>
          <a:p>
            <a:pPr>
              <a:buFont typeface="Wingdings" panose="05000000000000000000" pitchFamily="2" charset="2"/>
              <a:buChar char="ü"/>
            </a:pPr>
            <a:r>
              <a:rPr lang="cs-CZ" dirty="0"/>
              <a:t>funkčnost, účinnost řídícího (a kontrolního) procesu,</a:t>
            </a:r>
          </a:p>
          <a:p>
            <a:pPr>
              <a:buFont typeface="Wingdings" panose="05000000000000000000" pitchFamily="2" charset="2"/>
              <a:buChar char="ü"/>
            </a:pPr>
            <a:r>
              <a:rPr lang="cs-CZ" dirty="0"/>
              <a:t>hospodárnost a efektivnost transakcí,</a:t>
            </a:r>
          </a:p>
          <a:p>
            <a:pPr>
              <a:buFont typeface="Wingdings" panose="05000000000000000000" pitchFamily="2" charset="2"/>
              <a:buChar char="ü"/>
            </a:pPr>
            <a:r>
              <a:rPr lang="cs-CZ" dirty="0"/>
              <a:t>spolehlivost finančního výkaznictví,</a:t>
            </a:r>
          </a:p>
          <a:p>
            <a:pPr>
              <a:buFont typeface="Wingdings" panose="05000000000000000000" pitchFamily="2" charset="2"/>
              <a:buChar char="ü"/>
            </a:pPr>
            <a:r>
              <a:rPr lang="cs-CZ" dirty="0"/>
              <a:t>3E v systémech/procesech orgánu veřejné správy (tzn. účinnost, hospodárnost, efektivnost), soulad s příslušnými zákony a nařízeními.</a:t>
            </a:r>
          </a:p>
          <a:p>
            <a:r>
              <a:rPr lang="cs-CZ" dirty="0"/>
              <a:t>Výjimky z povinnosti zavedení interního auditu mají orgány veřejné správy s tzv. malou pravděpodobností výskytu nepřiměřených rizik při hospodaření s veřejnými prostředky. Tato výjimka se týká: </a:t>
            </a:r>
            <a:r>
              <a:rPr lang="cs-CZ" i="1" dirty="0"/>
              <a:t>Organizačních složek státu, státních příspěvkových organizací a příspěvkových organizací územních samosprávných celků</a:t>
            </a:r>
            <a:r>
              <a:rPr lang="cs-CZ" dirty="0"/>
              <a:t>. (V těchto případech se tedy správce příslušné kapitoly státního rozpočtu či vedoucí daného územního samosprávného celku má právo rozhodnout, že interní audit u výše zmíněné organizace nebude zřízen).</a:t>
            </a:r>
          </a:p>
        </p:txBody>
      </p:sp>
    </p:spTree>
    <p:extLst>
      <p:ext uri="{BB962C8B-B14F-4D97-AF65-F5344CB8AC3E}">
        <p14:creationId xmlns:p14="http://schemas.microsoft.com/office/powerpoint/2010/main" val="19019405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Pojetí interního auditu v oblasti veřejné správy</a:t>
            </a:r>
          </a:p>
        </p:txBody>
      </p:sp>
      <p:sp>
        <p:nvSpPr>
          <p:cNvPr id="3" name="Zástupný symbol pro obsah 2"/>
          <p:cNvSpPr>
            <a:spLocks noGrp="1"/>
          </p:cNvSpPr>
          <p:nvPr>
            <p:ph idx="1"/>
          </p:nvPr>
        </p:nvSpPr>
        <p:spPr/>
        <p:txBody>
          <a:bodyPr>
            <a:normAutofit fontScale="55000" lnSpcReduction="20000"/>
          </a:bodyPr>
          <a:lstStyle/>
          <a:p>
            <a:r>
              <a:rPr lang="cs-CZ" dirty="0"/>
              <a:t>Další výjimka z povinnosti vytvořit interní audit je udělena obcím a městským částem hlavního města Prahy, které mají méně než 15 000 obyvatel.</a:t>
            </a:r>
          </a:p>
          <a:p>
            <a:r>
              <a:rPr lang="cs-CZ" dirty="0"/>
              <a:t>Útvar interního auditu musí být nahrazen přijetím jiných dostatečných opatření, např. činností kontrolního a finančního výboru nebo externím auditem.</a:t>
            </a:r>
          </a:p>
          <a:p>
            <a:r>
              <a:rPr lang="cs-CZ" dirty="0"/>
              <a:t>Interní audit zahrnuje zejména:</a:t>
            </a:r>
          </a:p>
          <a:p>
            <a:pPr>
              <a:buFont typeface="Wingdings" panose="05000000000000000000" pitchFamily="2" charset="2"/>
              <a:buChar char="ü"/>
            </a:pPr>
            <a:r>
              <a:rPr lang="cs-CZ" dirty="0"/>
              <a:t>finanční audity</a:t>
            </a:r>
          </a:p>
          <a:p>
            <a:pPr>
              <a:buFont typeface="Wingdings" panose="05000000000000000000" pitchFamily="2" charset="2"/>
              <a:buChar char="ü"/>
            </a:pPr>
            <a:r>
              <a:rPr lang="cs-CZ" dirty="0"/>
              <a:t>audity systémů</a:t>
            </a:r>
          </a:p>
          <a:p>
            <a:pPr>
              <a:buFont typeface="Wingdings" panose="05000000000000000000" pitchFamily="2" charset="2"/>
              <a:buChar char="ü"/>
            </a:pPr>
            <a:r>
              <a:rPr lang="cs-CZ" dirty="0"/>
              <a:t>audity výkonu</a:t>
            </a:r>
          </a:p>
          <a:p>
            <a:pPr>
              <a:buFont typeface="Wingdings" panose="05000000000000000000" pitchFamily="2" charset="2"/>
              <a:buChar char="ü"/>
            </a:pPr>
            <a:r>
              <a:rPr lang="cs-CZ" dirty="0"/>
              <a:t>forenzní audit</a:t>
            </a:r>
          </a:p>
          <a:p>
            <a:pPr>
              <a:buFont typeface="Wingdings" panose="05000000000000000000" pitchFamily="2" charset="2"/>
              <a:buChar char="ü"/>
            </a:pPr>
            <a:r>
              <a:rPr lang="cs-CZ" dirty="0"/>
              <a:t>audit shody</a:t>
            </a:r>
          </a:p>
          <a:p>
            <a:pPr>
              <a:buFont typeface="Wingdings" panose="05000000000000000000" pitchFamily="2" charset="2"/>
              <a:buChar char="ü"/>
            </a:pPr>
            <a:r>
              <a:rPr lang="cs-CZ" dirty="0"/>
              <a:t>audit informačních systémů</a:t>
            </a:r>
          </a:p>
          <a:p>
            <a:pPr>
              <a:buFont typeface="Wingdings" panose="05000000000000000000" pitchFamily="2" charset="2"/>
              <a:buChar char="ü"/>
            </a:pPr>
            <a:r>
              <a:rPr lang="cs-CZ" dirty="0"/>
              <a:t>audit ekologický</a:t>
            </a:r>
          </a:p>
          <a:p>
            <a:pPr>
              <a:buFont typeface="Wingdings" panose="05000000000000000000" pitchFamily="2" charset="2"/>
              <a:buChar char="ü"/>
            </a:pPr>
            <a:r>
              <a:rPr lang="cs-CZ" dirty="0"/>
              <a:t>audit personálního rozvoje apod.</a:t>
            </a:r>
          </a:p>
          <a:p>
            <a:r>
              <a:rPr lang="cs-CZ" dirty="0"/>
              <a:t>Uvedené typy či druhy interního auditu spolu úzce souvisí a vzájemně se prolínají, proto je nelze při výkonu interního auditu striktně oddělovat.</a:t>
            </a:r>
          </a:p>
        </p:txBody>
      </p:sp>
    </p:spTree>
    <p:extLst>
      <p:ext uri="{BB962C8B-B14F-4D97-AF65-F5344CB8AC3E}">
        <p14:creationId xmlns:p14="http://schemas.microsoft.com/office/powerpoint/2010/main" val="21506627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Pojetí interního auditu v oblasti veřejné správy</a:t>
            </a:r>
          </a:p>
        </p:txBody>
      </p:sp>
      <p:sp>
        <p:nvSpPr>
          <p:cNvPr id="3" name="Zástupný symbol pro obsah 2"/>
          <p:cNvSpPr>
            <a:spLocks noGrp="1"/>
          </p:cNvSpPr>
          <p:nvPr>
            <p:ph idx="1"/>
          </p:nvPr>
        </p:nvSpPr>
        <p:spPr/>
        <p:txBody>
          <a:bodyPr>
            <a:normAutofit/>
          </a:bodyPr>
          <a:lstStyle/>
          <a:p>
            <a:r>
              <a:rPr lang="cs-CZ" dirty="0"/>
              <a:t>Problematiku interního auditu řeší v České republice různé instituce a orgány.</a:t>
            </a:r>
          </a:p>
          <a:p>
            <a:r>
              <a:rPr lang="cs-CZ" dirty="0"/>
              <a:t>Gestorem pro interní audit a finanční kontrolu ve veřejné správě celkově je Ministerstvo financí ČR, které pro tuto oblast zřídilo </a:t>
            </a:r>
            <a:r>
              <a:rPr lang="cs-CZ" i="1" dirty="0"/>
              <a:t>Centrální harmonizační jednotku pro finanční kontrolu </a:t>
            </a:r>
            <a:r>
              <a:rPr lang="cs-CZ" dirty="0"/>
              <a:t>a spolupracuje s orgány Evropské unie, zejména s Evropskou komisí.</a:t>
            </a:r>
          </a:p>
        </p:txBody>
      </p:sp>
    </p:spTree>
    <p:extLst>
      <p:ext uri="{BB962C8B-B14F-4D97-AF65-F5344CB8AC3E}">
        <p14:creationId xmlns:p14="http://schemas.microsoft.com/office/powerpoint/2010/main" val="5287381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Centrální harmonizační jednotka pro finanční kontrolu</a:t>
            </a:r>
          </a:p>
        </p:txBody>
      </p:sp>
      <p:sp>
        <p:nvSpPr>
          <p:cNvPr id="3" name="Zástupný symbol pro obsah 2"/>
          <p:cNvSpPr>
            <a:spLocks noGrp="1"/>
          </p:cNvSpPr>
          <p:nvPr>
            <p:ph idx="1"/>
          </p:nvPr>
        </p:nvSpPr>
        <p:spPr/>
        <p:txBody>
          <a:bodyPr>
            <a:normAutofit fontScale="85000" lnSpcReduction="20000"/>
          </a:bodyPr>
          <a:lstStyle/>
          <a:p>
            <a:r>
              <a:rPr lang="cs-CZ" dirty="0"/>
              <a:t>Vytváří koncepci systému finanční kontroly ve veřejné správě, včetně harmonizace legislativy v návaznosti na legislativu Evropského společenství,</a:t>
            </a:r>
          </a:p>
          <a:p>
            <a:r>
              <a:rPr lang="cs-CZ" dirty="0"/>
              <a:t>vypracovává návrhy zákonů a prováděcích předpisů týkajících se finanční kontroly,</a:t>
            </a:r>
          </a:p>
          <a:p>
            <a:r>
              <a:rPr lang="cs-CZ" dirty="0"/>
              <a:t>metodicky řídí a koordinuje výkon interního auditu ve veřejné správě,</a:t>
            </a:r>
          </a:p>
          <a:p>
            <a:r>
              <a:rPr lang="cs-CZ" dirty="0"/>
              <a:t>zpracovává příslušné metodické dokumenty pro veřejnou správu (vydává tzv. metodické pokyny pro výkon interního auditu ve veřejné správě),</a:t>
            </a:r>
          </a:p>
          <a:p>
            <a:r>
              <a:rPr lang="cs-CZ" dirty="0"/>
              <a:t>zajišťuje odbornou přípravu zaměstnanců v oblasti interního auditu.</a:t>
            </a:r>
          </a:p>
        </p:txBody>
      </p:sp>
    </p:spTree>
    <p:extLst>
      <p:ext uri="{BB962C8B-B14F-4D97-AF65-F5344CB8AC3E}">
        <p14:creationId xmlns:p14="http://schemas.microsoft.com/office/powerpoint/2010/main" val="25320466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Institut interních auditorů</a:t>
            </a:r>
          </a:p>
        </p:txBody>
      </p:sp>
      <p:sp>
        <p:nvSpPr>
          <p:cNvPr id="3" name="Zástupný symbol pro obsah 2"/>
          <p:cNvSpPr>
            <a:spLocks noGrp="1"/>
          </p:cNvSpPr>
          <p:nvPr>
            <p:ph idx="1"/>
          </p:nvPr>
        </p:nvSpPr>
        <p:spPr/>
        <p:txBody>
          <a:bodyPr>
            <a:normAutofit fontScale="92500"/>
          </a:bodyPr>
          <a:lstStyle/>
          <a:p>
            <a:r>
              <a:rPr lang="cs-CZ" dirty="0"/>
              <a:t>Vzrůst potřeby nadnárodních organizací.</a:t>
            </a:r>
          </a:p>
          <a:p>
            <a:r>
              <a:rPr lang="cs-CZ" dirty="0"/>
              <a:t>Zásadní roli v celosvětovém měřítku hraje v oblasti interního auditu </a:t>
            </a:r>
            <a:r>
              <a:rPr lang="cs-CZ" i="1" dirty="0"/>
              <a:t>Institut interních auditorů (IIA)</a:t>
            </a:r>
            <a:r>
              <a:rPr lang="cs-CZ" dirty="0"/>
              <a:t> a v evropském měřítku </a:t>
            </a:r>
            <a:r>
              <a:rPr lang="cs-CZ" i="1" dirty="0"/>
              <a:t>Evropská konfederace institutů interních auditorů (ECIIA).</a:t>
            </a:r>
          </a:p>
          <a:p>
            <a:r>
              <a:rPr lang="cs-CZ" dirty="0"/>
              <a:t>Důležitou organizací, která zasahuje mimo jiné i do problematiky interního auditu, je </a:t>
            </a:r>
            <a:r>
              <a:rPr lang="cs-CZ" i="1" dirty="0"/>
              <a:t>Mezinárodní organizace nejvyšších kontrolních institucí (INTOSAI).</a:t>
            </a:r>
          </a:p>
        </p:txBody>
      </p:sp>
    </p:spTree>
    <p:extLst>
      <p:ext uri="{BB962C8B-B14F-4D97-AF65-F5344CB8AC3E}">
        <p14:creationId xmlns:p14="http://schemas.microsoft.com/office/powerpoint/2010/main" val="17600197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Institut interních auditorů</a:t>
            </a:r>
          </a:p>
        </p:txBody>
      </p:sp>
      <p:sp>
        <p:nvSpPr>
          <p:cNvPr id="3" name="Zástupný symbol pro obsah 2"/>
          <p:cNvSpPr>
            <a:spLocks noGrp="1"/>
          </p:cNvSpPr>
          <p:nvPr>
            <p:ph idx="1"/>
          </p:nvPr>
        </p:nvSpPr>
        <p:spPr/>
        <p:txBody>
          <a:bodyPr>
            <a:normAutofit fontScale="62500" lnSpcReduction="20000"/>
          </a:bodyPr>
          <a:lstStyle/>
          <a:p>
            <a:r>
              <a:rPr lang="cs-CZ" dirty="0"/>
              <a:t>Institut interních auditorů poskytuje svým členům širokou škálu služeb. Patří k nim zejména:</a:t>
            </a:r>
          </a:p>
          <a:p>
            <a:pPr>
              <a:buFont typeface="Wingdings" panose="05000000000000000000" pitchFamily="2" charset="2"/>
              <a:buChar char="ü"/>
            </a:pPr>
            <a:r>
              <a:rPr lang="cs-CZ" dirty="0"/>
              <a:t>vypracování a prosazování profesních standardů,</a:t>
            </a:r>
          </a:p>
          <a:p>
            <a:pPr>
              <a:buFont typeface="Wingdings" panose="05000000000000000000" pitchFamily="2" charset="2"/>
              <a:buChar char="ü"/>
            </a:pPr>
            <a:r>
              <a:rPr lang="cs-CZ" dirty="0"/>
              <a:t>organizování profesních certifikačních programů (např. „Certifikovaný interní auditor“ – CIA),</a:t>
            </a:r>
          </a:p>
          <a:p>
            <a:pPr>
              <a:buFont typeface="Wingdings" panose="05000000000000000000" pitchFamily="2" charset="2"/>
              <a:buChar char="ü"/>
            </a:pPr>
            <a:r>
              <a:rPr lang="cs-CZ" dirty="0"/>
              <a:t>programy profesního vzdělávání prostřednictvím konferencí a seminářů,</a:t>
            </a:r>
          </a:p>
          <a:p>
            <a:pPr>
              <a:buFont typeface="Wingdings" panose="05000000000000000000" pitchFamily="2" charset="2"/>
              <a:buChar char="ü"/>
            </a:pPr>
            <a:r>
              <a:rPr lang="cs-CZ" dirty="0"/>
              <a:t>rozvíjení a propagování vzdělávacích produktů pro zdokonalení dovedností interních auditorů,</a:t>
            </a:r>
          </a:p>
          <a:p>
            <a:pPr>
              <a:buFont typeface="Wingdings" panose="05000000000000000000" pitchFamily="2" charset="2"/>
              <a:buChar char="ü"/>
            </a:pPr>
            <a:r>
              <a:rPr lang="cs-CZ" dirty="0"/>
              <a:t>zprostředkování komunikace mezi interními auditory formou informačních bulletinů a profesního periodika „Interní auditor“,</a:t>
            </a:r>
          </a:p>
          <a:p>
            <a:pPr>
              <a:buFont typeface="Wingdings" panose="05000000000000000000" pitchFamily="2" charset="2"/>
              <a:buChar char="ü"/>
            </a:pPr>
            <a:r>
              <a:rPr lang="cs-CZ" dirty="0"/>
              <a:t>pomoc při zakládání a chodu místních poboček IIA,</a:t>
            </a:r>
          </a:p>
          <a:p>
            <a:pPr>
              <a:buFont typeface="Wingdings" panose="05000000000000000000" pitchFamily="2" charset="2"/>
              <a:buChar char="ü"/>
            </a:pPr>
            <a:r>
              <a:rPr lang="cs-CZ" dirty="0"/>
              <a:t>hodnocení kvality práce pro jednotlivé útvary interního auditu,</a:t>
            </a:r>
          </a:p>
          <a:p>
            <a:pPr>
              <a:buFont typeface="Wingdings" panose="05000000000000000000" pitchFamily="2" charset="2"/>
              <a:buChar char="ü"/>
            </a:pPr>
            <a:r>
              <a:rPr lang="cs-CZ" dirty="0"/>
              <a:t>sponzorování výzkumných studií a publikování pomůcek užitečných interním auditorům.</a:t>
            </a:r>
          </a:p>
        </p:txBody>
      </p:sp>
    </p:spTree>
    <p:extLst>
      <p:ext uri="{BB962C8B-B14F-4D97-AF65-F5344CB8AC3E}">
        <p14:creationId xmlns:p14="http://schemas.microsoft.com/office/powerpoint/2010/main" val="192515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Český institut interních</a:t>
            </a:r>
            <a:br>
              <a:rPr lang="cs-CZ" dirty="0"/>
            </a:br>
            <a:r>
              <a:rPr lang="cs-CZ" dirty="0"/>
              <a:t>auditorů</a:t>
            </a:r>
          </a:p>
        </p:txBody>
      </p:sp>
      <p:sp>
        <p:nvSpPr>
          <p:cNvPr id="3" name="Zástupný symbol pro obsah 2"/>
          <p:cNvSpPr>
            <a:spLocks noGrp="1"/>
          </p:cNvSpPr>
          <p:nvPr>
            <p:ph idx="1"/>
          </p:nvPr>
        </p:nvSpPr>
        <p:spPr/>
        <p:txBody>
          <a:bodyPr>
            <a:normAutofit fontScale="85000" lnSpcReduction="10000"/>
          </a:bodyPr>
          <a:lstStyle/>
          <a:p>
            <a:r>
              <a:rPr lang="cs-CZ" dirty="0"/>
              <a:t>V České republice působí jako národní institut této organizace Český institut interních auditorů, který vznikl v roce 1995.</a:t>
            </a:r>
          </a:p>
          <a:p>
            <a:r>
              <a:rPr lang="cs-CZ" dirty="0"/>
              <a:t>Český institut interních auditorů vydal v roce 1999 stěžejní dokument – Rámec pro profesionální praxi interního auditu (zkráceně Rámec) – který je celosvětově uznáván a aplikován do kontrolních systémů organizací soukromého i veřejného sektoru.</a:t>
            </a:r>
          </a:p>
          <a:p>
            <a:r>
              <a:rPr lang="cs-CZ" dirty="0"/>
              <a:t>Také veřejná správa v České republice se s tímto dokumentem ztotožňuje a snaží se jej implementovat do vlastní koncepce finanční kontroly.</a:t>
            </a:r>
          </a:p>
        </p:txBody>
      </p:sp>
    </p:spTree>
    <p:extLst>
      <p:ext uri="{BB962C8B-B14F-4D97-AF65-F5344CB8AC3E}">
        <p14:creationId xmlns:p14="http://schemas.microsoft.com/office/powerpoint/2010/main" val="35213855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Rámec pro profesionální praxi interního auditu</a:t>
            </a:r>
          </a:p>
        </p:txBody>
      </p:sp>
      <p:sp>
        <p:nvSpPr>
          <p:cNvPr id="3" name="Zástupný symbol pro obsah 2"/>
          <p:cNvSpPr>
            <a:spLocks noGrp="1"/>
          </p:cNvSpPr>
          <p:nvPr>
            <p:ph idx="1"/>
          </p:nvPr>
        </p:nvSpPr>
        <p:spPr/>
        <p:txBody>
          <a:bodyPr>
            <a:normAutofit fontScale="55000" lnSpcReduction="20000"/>
          </a:bodyPr>
          <a:lstStyle/>
          <a:p>
            <a:r>
              <a:rPr lang="cs-CZ" dirty="0"/>
              <a:t>Rámec pro profesionální praxi interního auditu se skládá z pěti vzájemně propojených částí:</a:t>
            </a:r>
          </a:p>
          <a:p>
            <a:pPr>
              <a:buFont typeface="Wingdings" panose="05000000000000000000" pitchFamily="2" charset="2"/>
              <a:buChar char="ü"/>
            </a:pPr>
            <a:r>
              <a:rPr lang="cs-CZ" b="1" dirty="0"/>
              <a:t>Definice interního auditu</a:t>
            </a:r>
            <a:r>
              <a:rPr lang="cs-CZ" dirty="0"/>
              <a:t>, která se stala celosvětově uznanou definicí a odráží současný pohled na roli interního auditu jako poradce pro management společností.</a:t>
            </a:r>
          </a:p>
          <a:p>
            <a:pPr>
              <a:buFont typeface="Wingdings" panose="05000000000000000000" pitchFamily="2" charset="2"/>
              <a:buChar char="ü"/>
            </a:pPr>
            <a:r>
              <a:rPr lang="cs-CZ" b="1" dirty="0"/>
              <a:t>Etický kodex </a:t>
            </a:r>
            <a:r>
              <a:rPr lang="cs-CZ" dirty="0"/>
              <a:t>slouží interním auditorům jako doporučení a návod, jak při poskytování auditorských služeb jednat a postupovat. Zahrnuje základní principy a pravidla chování, které se od interních auditorů očekávají. Základní principy dle tohoto Kodexu jsou integrita, objektivita, důvěrnost a kompetentnost. Etický kodex je podstatný také pro útvary interního auditu ve veřejné správě v ČR.</a:t>
            </a:r>
          </a:p>
          <a:p>
            <a:pPr>
              <a:buFont typeface="Wingdings" panose="05000000000000000000" pitchFamily="2" charset="2"/>
              <a:buChar char="ü"/>
            </a:pPr>
            <a:r>
              <a:rPr lang="cs-CZ" b="1" dirty="0"/>
              <a:t>Standardy pro profesionální praxi interního auditu </a:t>
            </a:r>
            <a:r>
              <a:rPr lang="cs-CZ" dirty="0"/>
              <a:t>vymezují základní kritéria pro profesi interního auditu a pro výkon interní auditorské činnosti. Hrají velice důležitou roli při hodnocení praxe interního auditu.</a:t>
            </a:r>
          </a:p>
          <a:p>
            <a:pPr>
              <a:buFont typeface="Wingdings" panose="05000000000000000000" pitchFamily="2" charset="2"/>
              <a:buChar char="ü"/>
            </a:pPr>
            <a:r>
              <a:rPr lang="cs-CZ" b="1" dirty="0"/>
              <a:t>Doporučení pro praxi a Rozvojové a praktické podmínky </a:t>
            </a:r>
            <a:r>
              <a:rPr lang="cs-CZ" dirty="0"/>
              <a:t>jsou navazující dokumenty, které rozvádějí Standardy pro jejich snadnější pochopení. Nemají tak vysokou závaznost jako Standardy, slouží spíše jako doporučení, jak postupovat při výkonu interního auditu.</a:t>
            </a:r>
          </a:p>
        </p:txBody>
      </p:sp>
    </p:spTree>
    <p:extLst>
      <p:ext uri="{BB962C8B-B14F-4D97-AF65-F5344CB8AC3E}">
        <p14:creationId xmlns:p14="http://schemas.microsoft.com/office/powerpoint/2010/main" val="890810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BFF3F6-B032-48B7-B8A8-E0D2E889FC4E}"/>
              </a:ext>
            </a:extLst>
          </p:cNvPr>
          <p:cNvSpPr>
            <a:spLocks noGrp="1"/>
          </p:cNvSpPr>
          <p:nvPr>
            <p:ph type="title"/>
          </p:nvPr>
        </p:nvSpPr>
        <p:spPr/>
        <p:txBody>
          <a:bodyPr/>
          <a:lstStyle/>
          <a:p>
            <a:r>
              <a:rPr lang="cs-CZ" b="1" dirty="0"/>
              <a:t>Vnější kontrola veřejné správy</a:t>
            </a:r>
            <a:br>
              <a:rPr lang="cs-CZ" dirty="0"/>
            </a:br>
            <a:endParaRPr lang="cs-CZ" dirty="0"/>
          </a:p>
        </p:txBody>
      </p:sp>
      <p:sp>
        <p:nvSpPr>
          <p:cNvPr id="3" name="Zástupný symbol pro obsah 2">
            <a:extLst>
              <a:ext uri="{FF2B5EF4-FFF2-40B4-BE49-F238E27FC236}">
                <a16:creationId xmlns:a16="http://schemas.microsoft.com/office/drawing/2014/main" id="{1A5F8602-446F-42E9-96E6-0D1E70089574}"/>
              </a:ext>
            </a:extLst>
          </p:cNvPr>
          <p:cNvSpPr>
            <a:spLocks noGrp="1"/>
          </p:cNvSpPr>
          <p:nvPr>
            <p:ph idx="1"/>
          </p:nvPr>
        </p:nvSpPr>
        <p:spPr/>
        <p:txBody>
          <a:bodyPr/>
          <a:lstStyle/>
          <a:p>
            <a:pPr marL="342900" lvl="0" indent="-342900" algn="just">
              <a:lnSpc>
                <a:spcPct val="107000"/>
              </a:lnSpc>
              <a:spcAft>
                <a:spcPts val="0"/>
              </a:spcAft>
              <a:buFont typeface="+mj-lt"/>
              <a:buAutoNum type="arabicPeriod"/>
              <a:tabLst>
                <a:tab pos="457200" algn="l"/>
              </a:tabLst>
            </a:pPr>
            <a:r>
              <a:rPr lang="cs-CZ" dirty="0">
                <a:ea typeface="Calibri" panose="020F0502020204030204" pitchFamily="34" charset="0"/>
                <a:cs typeface="Times New Roman" panose="02020603050405020304" pitchFamily="18" charset="0"/>
              </a:rPr>
              <a:t>kontrola vykonávaná zákonodárným sborem, respektive zastupitelskými orgány</a:t>
            </a:r>
            <a:endParaRPr lang="cs-CZ" sz="1800" dirty="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tabLst>
                <a:tab pos="457200" algn="l"/>
              </a:tabLst>
            </a:pPr>
            <a:r>
              <a:rPr lang="cs-CZ" dirty="0">
                <a:ea typeface="Calibri" panose="020F0502020204030204" pitchFamily="34" charset="0"/>
                <a:cs typeface="Times New Roman" panose="02020603050405020304" pitchFamily="18" charset="0"/>
              </a:rPr>
              <a:t>kontrola vykonávaná soudy</a:t>
            </a:r>
            <a:endParaRPr lang="cs-CZ" sz="1800" dirty="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tabLst>
                <a:tab pos="457200" algn="l"/>
              </a:tabLst>
            </a:pPr>
            <a:r>
              <a:rPr lang="cs-CZ" dirty="0">
                <a:ea typeface="Calibri" panose="020F0502020204030204" pitchFamily="34" charset="0"/>
                <a:cs typeface="Times New Roman" panose="02020603050405020304" pitchFamily="18" charset="0"/>
              </a:rPr>
              <a:t>kontrola vykonávaná Nejvyšším kontrolním úřadem</a:t>
            </a:r>
            <a:endParaRPr lang="cs-CZ" sz="1800" dirty="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tabLst>
                <a:tab pos="457200" algn="l"/>
              </a:tabLst>
            </a:pPr>
            <a:r>
              <a:rPr lang="cs-CZ" dirty="0">
                <a:ea typeface="Calibri" panose="020F0502020204030204" pitchFamily="34" charset="0"/>
                <a:cs typeface="Times New Roman" panose="02020603050405020304" pitchFamily="18" charset="0"/>
              </a:rPr>
              <a:t>kontrola vykonávaná správními orgány</a:t>
            </a:r>
            <a:endParaRPr lang="cs-CZ" sz="1800" dirty="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tabLst>
                <a:tab pos="457200" algn="l"/>
              </a:tabLst>
            </a:pPr>
            <a:r>
              <a:rPr lang="cs-CZ" dirty="0">
                <a:ea typeface="Calibri" panose="020F0502020204030204" pitchFamily="34" charset="0"/>
                <a:cs typeface="Times New Roman" panose="02020603050405020304" pitchFamily="18" charset="0"/>
              </a:rPr>
              <a:t>kontrola vykonávaná na základě podání občanů</a:t>
            </a:r>
            <a:endParaRPr lang="cs-CZ" sz="1800" dirty="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tabLst>
                <a:tab pos="457200" algn="l"/>
              </a:tabLst>
            </a:pPr>
            <a:r>
              <a:rPr lang="cs-CZ" dirty="0">
                <a:ea typeface="Calibri" panose="020F0502020204030204" pitchFamily="34" charset="0"/>
                <a:cs typeface="Times New Roman" panose="02020603050405020304" pitchFamily="18" charset="0"/>
              </a:rPr>
              <a:t>kontrola vykonávaná prostřednictvím Veřejného ochránce práv</a:t>
            </a:r>
            <a:endParaRPr lang="cs-CZ" sz="1800" dirty="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103208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3FEC36-0643-4349-A7CB-9AD96D4BFFF1}"/>
              </a:ext>
            </a:extLst>
          </p:cNvPr>
          <p:cNvSpPr>
            <a:spLocks noGrp="1"/>
          </p:cNvSpPr>
          <p:nvPr>
            <p:ph type="title"/>
          </p:nvPr>
        </p:nvSpPr>
        <p:spPr/>
        <p:txBody>
          <a:bodyPr/>
          <a:lstStyle/>
          <a:p>
            <a:r>
              <a:rPr lang="cs-CZ" dirty="0"/>
              <a:t>Vnější kontrola ve VS</a:t>
            </a:r>
          </a:p>
        </p:txBody>
      </p:sp>
      <p:sp>
        <p:nvSpPr>
          <p:cNvPr id="3" name="Zástupný symbol pro obsah 2">
            <a:extLst>
              <a:ext uri="{FF2B5EF4-FFF2-40B4-BE49-F238E27FC236}">
                <a16:creationId xmlns:a16="http://schemas.microsoft.com/office/drawing/2014/main" id="{C5FDDEFF-F327-480B-9721-34C558F71E8B}"/>
              </a:ext>
            </a:extLst>
          </p:cNvPr>
          <p:cNvSpPr>
            <a:spLocks noGrp="1"/>
          </p:cNvSpPr>
          <p:nvPr>
            <p:ph idx="1"/>
          </p:nvPr>
        </p:nvSpPr>
        <p:spPr/>
        <p:txBody>
          <a:bodyPr>
            <a:normAutofit lnSpcReduction="10000"/>
          </a:bodyPr>
          <a:lstStyle/>
          <a:p>
            <a:pPr algn="just"/>
            <a:r>
              <a:rPr lang="cs-CZ" dirty="0"/>
              <a:t>Vnější kontrola ve veřejné správě, se nazývá veřejnosprávní kontrola. Ve veřejné správě, v souvislosti s kontrolní řád (KŘ) a se zákonem č. 320/2001 Sb., o finanční kontrole, má obec dvojí postavení. Jednak má postavení kontrolního orgánu vůči fyzickým i právnickým osobám působícím v katastrálním území obce, tj. kontrola u žadatelů o veřejnou finanční podporu a příjemců veřejné finanční podpory poskytované obcí, a u osob povinných spolupůsobit při výkonu veřejnosprávní kontroly (dle zákona č. 320/2001 Sb., o finanční kontrole ve veřejné správě ve znění pozdějších předpisů) a pak má postavení kontrolovaného subjektu - osoby při výkonu samosprávy i státní správy v přenesené působnosti, kdy postavení kontrolního orgánu má zejména kraj. Ještě existuje třetí postavení, které v sobě zahrnuje sebekontrolu. Jedná se o kontrolu vnitřní. Pověření členové zastupitelstva, finančního nebo kontrolního výboru plní funkci kontrolního orgánu vůči obecnímu úřadu a jeho zaměstnancům.</a:t>
            </a:r>
          </a:p>
        </p:txBody>
      </p:sp>
    </p:spTree>
    <p:extLst>
      <p:ext uri="{BB962C8B-B14F-4D97-AF65-F5344CB8AC3E}">
        <p14:creationId xmlns:p14="http://schemas.microsoft.com/office/powerpoint/2010/main" val="972418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738046-AA5A-4A74-BB07-CD2183D17DC6}"/>
              </a:ext>
            </a:extLst>
          </p:cNvPr>
          <p:cNvSpPr>
            <a:spLocks noGrp="1"/>
          </p:cNvSpPr>
          <p:nvPr>
            <p:ph type="title"/>
          </p:nvPr>
        </p:nvSpPr>
        <p:spPr/>
        <p:txBody>
          <a:bodyPr/>
          <a:lstStyle/>
          <a:p>
            <a:r>
              <a:rPr lang="cs-CZ" dirty="0"/>
              <a:t>Typy kontrol</a:t>
            </a:r>
          </a:p>
        </p:txBody>
      </p:sp>
      <p:sp>
        <p:nvSpPr>
          <p:cNvPr id="3" name="Zástupný symbol pro obsah 2">
            <a:extLst>
              <a:ext uri="{FF2B5EF4-FFF2-40B4-BE49-F238E27FC236}">
                <a16:creationId xmlns:a16="http://schemas.microsoft.com/office/drawing/2014/main" id="{3A46BA8A-7698-4BA7-866F-C6E819DA1204}"/>
              </a:ext>
            </a:extLst>
          </p:cNvPr>
          <p:cNvSpPr>
            <a:spLocks noGrp="1"/>
          </p:cNvSpPr>
          <p:nvPr>
            <p:ph idx="1"/>
          </p:nvPr>
        </p:nvSpPr>
        <p:spPr/>
        <p:txBody>
          <a:bodyPr>
            <a:normAutofit fontScale="77500" lnSpcReduction="20000"/>
          </a:bodyPr>
          <a:lstStyle/>
          <a:p>
            <a:pPr marL="457200" lvl="0" indent="-457200">
              <a:buFont typeface="+mj-lt"/>
              <a:buAutoNum type="arabicPeriod"/>
            </a:pPr>
            <a:r>
              <a:rPr lang="cs-CZ" dirty="0"/>
              <a:t>Plánované</a:t>
            </a:r>
          </a:p>
          <a:p>
            <a:pPr marL="457200" lvl="0" indent="-457200">
              <a:buFont typeface="+mj-lt"/>
              <a:buAutoNum type="arabicPeriod"/>
            </a:pPr>
            <a:r>
              <a:rPr lang="cs-CZ" dirty="0"/>
              <a:t>operativní, mimořádné</a:t>
            </a:r>
          </a:p>
          <a:p>
            <a:pPr marL="457200" lvl="0" indent="-457200">
              <a:buFont typeface="+mj-lt"/>
              <a:buAutoNum type="arabicPeriod"/>
            </a:pPr>
            <a:r>
              <a:rPr lang="cs-CZ" dirty="0"/>
              <a:t>kontroly nápravných opatření </a:t>
            </a:r>
          </a:p>
          <a:p>
            <a:r>
              <a:rPr lang="cs-CZ" b="1" dirty="0"/>
              <a:t>Plánovaná kontrola</a:t>
            </a:r>
            <a:r>
              <a:rPr lang="cs-CZ" dirty="0"/>
              <a:t> (§ 27 zákon o finanční kontrole) vychází z plánu kontrol, které jsou v současné praxi obcí v místě obvyklém vyvěšovány v elektronické podobě na webových stránkách obce. Jestliže není možné vzhledem k povaze kontroly předem stanovit konkrétní kontrolovanou osobu, je v plánu uveden pouze počet a druh těchto kontrol.</a:t>
            </a:r>
          </a:p>
          <a:p>
            <a:r>
              <a:rPr lang="cs-CZ" b="1" dirty="0"/>
              <a:t>Operativní a mimořádná kontrola</a:t>
            </a:r>
            <a:r>
              <a:rPr lang="cs-CZ" dirty="0"/>
              <a:t> – kontroly konané na základě nově vzniklých nebo zjištěných skutečností. Tyto kontroly nejsou zahrnuty v plánech kontrolní činnosti. S výjimkou případů, kdy by byl oznámením zmařen účel kontroly, musí být oznámeny tak, jak je stanoveno u plánovaných kontrol.</a:t>
            </a:r>
          </a:p>
          <a:p>
            <a:r>
              <a:rPr lang="cs-CZ" dirty="0"/>
              <a:t>U všech typů kontrol je třeba provést kontrolu </a:t>
            </a:r>
            <a:r>
              <a:rPr lang="cs-CZ" b="1" dirty="0"/>
              <a:t>nápravných opatření</a:t>
            </a:r>
            <a:r>
              <a:rPr lang="cs-CZ" dirty="0"/>
              <a:t>, tj. kontrolu plnění opatření k nápravě nedostatků zjištěných kontrolou (prováděná na základě nápravných opatření či na základě zprávy o odstranění nebo prevenci nedostatků zjištěných kontrolou). Byla-li prvotní kontrola provedena jako veřejnosprávní bude i kontrola nápravných opatření provedena jako veřejnosprávní.</a:t>
            </a:r>
          </a:p>
          <a:p>
            <a:endParaRPr lang="cs-CZ" dirty="0"/>
          </a:p>
        </p:txBody>
      </p:sp>
    </p:spTree>
    <p:extLst>
      <p:ext uri="{BB962C8B-B14F-4D97-AF65-F5344CB8AC3E}">
        <p14:creationId xmlns:p14="http://schemas.microsoft.com/office/powerpoint/2010/main" val="2508924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F0CB75-522E-4AD5-B391-BD3D189F1B34}"/>
              </a:ext>
            </a:extLst>
          </p:cNvPr>
          <p:cNvSpPr>
            <a:spLocks noGrp="1"/>
          </p:cNvSpPr>
          <p:nvPr>
            <p:ph type="title"/>
          </p:nvPr>
        </p:nvSpPr>
        <p:spPr/>
        <p:txBody>
          <a:bodyPr/>
          <a:lstStyle/>
          <a:p>
            <a:r>
              <a:rPr lang="cs-CZ" dirty="0"/>
              <a:t>Typy kontrol</a:t>
            </a:r>
          </a:p>
        </p:txBody>
      </p:sp>
      <p:sp>
        <p:nvSpPr>
          <p:cNvPr id="3" name="Zástupný symbol pro obsah 2">
            <a:extLst>
              <a:ext uri="{FF2B5EF4-FFF2-40B4-BE49-F238E27FC236}">
                <a16:creationId xmlns:a16="http://schemas.microsoft.com/office/drawing/2014/main" id="{F4848302-1488-4309-AFBA-84883FF748C0}"/>
              </a:ext>
            </a:extLst>
          </p:cNvPr>
          <p:cNvSpPr>
            <a:spLocks noGrp="1"/>
          </p:cNvSpPr>
          <p:nvPr>
            <p:ph idx="1"/>
          </p:nvPr>
        </p:nvSpPr>
        <p:spPr/>
        <p:txBody>
          <a:bodyPr/>
          <a:lstStyle/>
          <a:p>
            <a:r>
              <a:rPr lang="cs-CZ" dirty="0"/>
              <a:t>Zákon č. 320/2001 Sb., o finanční kontrole ve veřejné správě a o změně některých zákonů ve znění pozdějších a prováděcích předpisů specifikuje řídící kontrolu, která má následující formy v souladu s § 26 a 27 tohoto zákona:</a:t>
            </a:r>
          </a:p>
          <a:p>
            <a:pPr marL="457200" lvl="0" indent="-457200">
              <a:buFont typeface="+mj-lt"/>
              <a:buAutoNum type="arabicPeriod"/>
            </a:pPr>
            <a:r>
              <a:rPr lang="cs-CZ" dirty="0"/>
              <a:t>předběžnou</a:t>
            </a:r>
          </a:p>
          <a:p>
            <a:pPr marL="457200" lvl="0" indent="-457200">
              <a:buFont typeface="+mj-lt"/>
              <a:buAutoNum type="arabicPeriod"/>
            </a:pPr>
            <a:r>
              <a:rPr lang="cs-CZ" dirty="0"/>
              <a:t>průběžnou</a:t>
            </a:r>
          </a:p>
          <a:p>
            <a:pPr marL="457200" lvl="0" indent="-457200">
              <a:buFont typeface="+mj-lt"/>
              <a:buAutoNum type="arabicPeriod"/>
            </a:pPr>
            <a:r>
              <a:rPr lang="cs-CZ" dirty="0"/>
              <a:t>následnou </a:t>
            </a:r>
          </a:p>
          <a:p>
            <a:endParaRPr lang="cs-CZ" dirty="0"/>
          </a:p>
        </p:txBody>
      </p:sp>
    </p:spTree>
    <p:extLst>
      <p:ext uri="{BB962C8B-B14F-4D97-AF65-F5344CB8AC3E}">
        <p14:creationId xmlns:p14="http://schemas.microsoft.com/office/powerpoint/2010/main" val="3645944163"/>
      </p:ext>
    </p:extLst>
  </p:cSld>
  <p:clrMapOvr>
    <a:masterClrMapping/>
  </p:clrMapOvr>
</p:sld>
</file>

<file path=ppt/theme/theme1.xml><?xml version="1.0" encoding="utf-8"?>
<a:theme xmlns:a="http://schemas.openxmlformats.org/drawingml/2006/main" name="Oříznutí">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TM10001105[[fn=Oříznutí]]</Template>
  <TotalTime>98</TotalTime>
  <Words>5923</Words>
  <Application>Microsoft Office PowerPoint</Application>
  <PresentationFormat>Širokoúhlá obrazovka</PresentationFormat>
  <Paragraphs>319</Paragraphs>
  <Slides>57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57</vt:i4>
      </vt:variant>
    </vt:vector>
  </HeadingPairs>
  <TitlesOfParts>
    <vt:vector size="63" baseType="lpstr">
      <vt:lpstr>Arial</vt:lpstr>
      <vt:lpstr>Calibri</vt:lpstr>
      <vt:lpstr>Franklin Gothic Book</vt:lpstr>
      <vt:lpstr>Times New Roman</vt:lpstr>
      <vt:lpstr>Wingdings</vt:lpstr>
      <vt:lpstr>Oříznutí</vt:lpstr>
      <vt:lpstr>Kontrola ve VS</vt:lpstr>
      <vt:lpstr>Náležitosti předmětu</vt:lpstr>
      <vt:lpstr>Struktura předmětu</vt:lpstr>
      <vt:lpstr>Pojem kontrola</vt:lpstr>
      <vt:lpstr>Správní kontrola veřejné správy </vt:lpstr>
      <vt:lpstr>Vnější kontrola veřejné správy </vt:lpstr>
      <vt:lpstr>Vnější kontrola ve VS</vt:lpstr>
      <vt:lpstr>Typy kontrol</vt:lpstr>
      <vt:lpstr>Typy kontrol</vt:lpstr>
      <vt:lpstr>Typy kontrol dle zákona č. 320/2001 Sb.</vt:lpstr>
      <vt:lpstr>Kontrola ve veřejné správě Pojem, funkce, druhy a zásady kontroly </vt:lpstr>
      <vt:lpstr>Kontrola</vt:lpstr>
      <vt:lpstr>Funkce kontroly</vt:lpstr>
      <vt:lpstr>Podmínky a pravidla</vt:lpstr>
      <vt:lpstr>ZÁSADY KONTROLY VS </vt:lpstr>
      <vt:lpstr>KONTROLA ZALOŽENÁ NA VZTAZÍCH NADŘÍZENOSTI A PODŘÍZENOSTI </vt:lpstr>
      <vt:lpstr>STÁTNÍ DOZOR NAD VEŘEJNOPRÁVNÍMI SAMOSPRÁVNÍMI ORGANIZACEMI </vt:lpstr>
      <vt:lpstr>PARLAMENTNÍ KONTROLA</vt:lpstr>
      <vt:lpstr>KONTROLNÍ FCE VÝBORŮ PS </vt:lpstr>
      <vt:lpstr>NEJVYŠŠÍ KONTROLNÍ ÚŘAD (NKÚ) </vt:lpstr>
      <vt:lpstr>Organizační struktura NKÚ </vt:lpstr>
      <vt:lpstr>Organizační struktura NKÚ</vt:lpstr>
      <vt:lpstr>Kontrola na základě petic, stížností a podnětů hromadných sdělovacích prostředků </vt:lpstr>
      <vt:lpstr>PETICE </vt:lpstr>
      <vt:lpstr>Petice</vt:lpstr>
      <vt:lpstr>Individuální podání </vt:lpstr>
      <vt:lpstr>Kolektivní podání </vt:lpstr>
      <vt:lpstr>Kontrola ve veřejné správě</vt:lpstr>
      <vt:lpstr>Pojetí kontroly</vt:lpstr>
      <vt:lpstr>Pojetí kontroly</vt:lpstr>
      <vt:lpstr>Pojetí kontroly</vt:lpstr>
      <vt:lpstr>Formy kontroly Pro veřejnou správu jsou typické různé formy kontrol</vt:lpstr>
      <vt:lpstr>Formy kontroly</vt:lpstr>
      <vt:lpstr>Kontrola ve veřejné správě podle subjektu kontroly</vt:lpstr>
      <vt:lpstr>Parlamentní kontrola</vt:lpstr>
      <vt:lpstr>Kontrola řízená vládou (institucemi státní správy)</vt:lpstr>
      <vt:lpstr>Kontrola v samosprávách</vt:lpstr>
      <vt:lpstr>Kontrola Nejvyšším kontrolním úřadem</vt:lpstr>
      <vt:lpstr>Kontrola Nejvyšším kontrolním úřadem</vt:lpstr>
      <vt:lpstr>Kontrola Ombudsmanem</vt:lpstr>
      <vt:lpstr>Kontrola Ombudsmanem</vt:lpstr>
      <vt:lpstr>Kontrola Ombudsmanem</vt:lpstr>
      <vt:lpstr>Soudní kontrola</vt:lpstr>
      <vt:lpstr>Audit jako součást kontroly ve veřejné správě</vt:lpstr>
      <vt:lpstr>Audit jako součást kontroly ve veřejné správě</vt:lpstr>
      <vt:lpstr>Klasifikace auditů</vt:lpstr>
      <vt:lpstr>Pojetí interního auditu v oblasti veřejné správy</vt:lpstr>
      <vt:lpstr>Pojetí interního auditu v oblasti veřejné správy</vt:lpstr>
      <vt:lpstr>Pojetí interního auditu v oblasti veřejné správy</vt:lpstr>
      <vt:lpstr>Pojetí interního auditu v oblasti veřejné správy</vt:lpstr>
      <vt:lpstr>Pojetí interního auditu v oblasti veřejné správy</vt:lpstr>
      <vt:lpstr>Pojetí interního auditu v oblasti veřejné správy</vt:lpstr>
      <vt:lpstr>Centrální harmonizační jednotka pro finanční kontrolu</vt:lpstr>
      <vt:lpstr>Institut interních auditorů</vt:lpstr>
      <vt:lpstr>Institut interních auditorů</vt:lpstr>
      <vt:lpstr>Český institut interních auditorů</vt:lpstr>
      <vt:lpstr>Rámec pro profesionální praxi interního auditu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Kontrola ve VS</dc:title>
  <dc:creator>Administrator</dc:creator>
  <cp:lastModifiedBy>Administrator</cp:lastModifiedBy>
  <cp:revision>7</cp:revision>
  <dcterms:created xsi:type="dcterms:W3CDTF">2019-10-24T08:26:19Z</dcterms:created>
  <dcterms:modified xsi:type="dcterms:W3CDTF">2020-09-04T07:28:36Z</dcterms:modified>
</cp:coreProperties>
</file>