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88" r:id="rId8"/>
    <p:sldId id="262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3" r:id="rId21"/>
    <p:sldId id="304" r:id="rId22"/>
    <p:sldId id="302" r:id="rId23"/>
    <p:sldId id="305" r:id="rId24"/>
    <p:sldId id="286" r:id="rId25"/>
    <p:sldId id="284" r:id="rId26"/>
    <p:sldId id="263" r:id="rId27"/>
    <p:sldId id="282" r:id="rId28"/>
    <p:sldId id="285" r:id="rId29"/>
    <p:sldId id="265" r:id="rId30"/>
    <p:sldId id="261" r:id="rId31"/>
    <p:sldId id="264" r:id="rId32"/>
    <p:sldId id="266" r:id="rId33"/>
    <p:sldId id="267" r:id="rId34"/>
    <p:sldId id="268" r:id="rId35"/>
    <p:sldId id="269" r:id="rId36"/>
    <p:sldId id="270" r:id="rId37"/>
    <p:sldId id="275" r:id="rId38"/>
    <p:sldId id="271" r:id="rId39"/>
    <p:sldId id="273" r:id="rId40"/>
    <p:sldId id="276" r:id="rId41"/>
    <p:sldId id="272" r:id="rId42"/>
    <p:sldId id="274" r:id="rId43"/>
    <p:sldId id="277" r:id="rId44"/>
    <p:sldId id="278" r:id="rId45"/>
    <p:sldId id="279" r:id="rId46"/>
    <p:sldId id="280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9" autoAdjust="0"/>
  </p:normalViewPr>
  <p:slideViewPr>
    <p:cSldViewPr>
      <p:cViewPr varScale="1">
        <p:scale>
          <a:sx n="107" d="100"/>
          <a:sy n="107" d="100"/>
        </p:scale>
        <p:origin x="178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FEE8E68-8873-4D9C-A5FB-9CC8BC672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84596EE-5AB7-4DCA-9490-2FE81081F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6A4085B-721C-4410-AE38-59D50A7F5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A58F-0457-401B-A84F-7B6FA3419D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56604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8478407C-D977-445F-9E52-905512405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CC2DCC0-2815-4CA9-9060-4599E4B41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70BCD724-FD2F-4232-96D0-591F3EA72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5BBC-91A6-41C0-81BA-156457E362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716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aafp.org/afp/20000815/825_f1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tiff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QrzFABQHQ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ett-cz.com/rettuv-syndrom/co-je-rettuv-syndrom/video-o-rettove-syndromu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Z%C3%A1kladn%C3%AD_%C5%A1kola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95946610-diagnoza/83-downuv-syndrom/video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webmic.de/images/down-s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PSYCHOPEDIE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tk a jk oaz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6723112" cy="38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27984" y="173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Milovat to, co je krásné, není těžké, ale přiznat se k jedincům, kterým osud vtiskl znak méněcennosti, vyžaduje lidí celých, lidí kultury srdce.</a:t>
            </a:r>
            <a:r>
              <a:rPr lang="cs-CZ" dirty="0"/>
              <a:t> </a:t>
            </a:r>
            <a:r>
              <a:rPr lang="cs-CZ" b="1" dirty="0" err="1"/>
              <a:t>T.G.Masaryk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4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96A6F14-D0E3-491A-B9D7-98C76FD6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Historie onemocnění DS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23C560D-87B0-4668-94B2-F2FB9E79A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848" y="1556792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1838 Jean </a:t>
            </a:r>
            <a:r>
              <a:rPr lang="cs-CZ" altLang="cs-CZ" dirty="0" err="1"/>
              <a:t>Esquirol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1846 </a:t>
            </a:r>
            <a:r>
              <a:rPr lang="cs-CZ" altLang="cs-CZ" dirty="0" err="1"/>
              <a:t>Edouard</a:t>
            </a:r>
            <a:r>
              <a:rPr lang="cs-CZ" altLang="cs-CZ" dirty="0"/>
              <a:t> </a:t>
            </a:r>
            <a:r>
              <a:rPr lang="cs-CZ" altLang="cs-CZ" dirty="0" err="1"/>
              <a:t>Seguin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rgbClr val="FF0000"/>
                </a:solidFill>
              </a:rPr>
              <a:t>1866 John </a:t>
            </a:r>
            <a:r>
              <a:rPr lang="cs-CZ" altLang="cs-CZ" dirty="0" err="1">
                <a:solidFill>
                  <a:srgbClr val="FF0000"/>
                </a:solidFill>
              </a:rPr>
              <a:t>Langdon</a:t>
            </a:r>
            <a:r>
              <a:rPr lang="cs-CZ" altLang="cs-CZ" dirty="0">
                <a:solidFill>
                  <a:srgbClr val="FF0000"/>
                </a:solidFill>
              </a:rPr>
              <a:t> Down – mongolismus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rgbClr val="FF0000"/>
                </a:solidFill>
              </a:rPr>
              <a:t>1959 </a:t>
            </a:r>
            <a:r>
              <a:rPr lang="cs-CZ" altLang="cs-CZ" dirty="0" err="1">
                <a:solidFill>
                  <a:srgbClr val="FF0000"/>
                </a:solidFill>
              </a:rPr>
              <a:t>Jerome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Lejeun</a:t>
            </a:r>
            <a:r>
              <a:rPr lang="cs-CZ" altLang="cs-CZ" dirty="0">
                <a:solidFill>
                  <a:srgbClr val="FF0000"/>
                </a:solidFill>
              </a:rPr>
              <a:t> – chromosomální anomálie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1F26D29-06A8-4BD0-9FD2-BA76418B2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Znaky nemocných DS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3709154-1A74-4E28-9DDD-85FB161478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Malá zavalitá postava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Šikmé oční štěrbiny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Zesílený jazyk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Krátký krk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Hypotonické svalstvo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Krátké končetiny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sz="240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sz="2000"/>
          </a:p>
        </p:txBody>
      </p:sp>
      <p:pic>
        <p:nvPicPr>
          <p:cNvPr id="10244" name="Picture 4" descr="Jsou mi 2!">
            <a:extLst>
              <a:ext uri="{FF2B5EF4-FFF2-40B4-BE49-F238E27FC236}">
                <a16:creationId xmlns:a16="http://schemas.microsoft.com/office/drawing/2014/main" id="{376EE12E-233A-48A9-82C1-3C59C7A81DA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1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7450" y="1643063"/>
            <a:ext cx="3340100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24E5CD42-5140-4E4B-86AC-9867D872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092825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www.trisomie21.cz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FB6F8CC-B950-425A-AB7B-939AB25A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Znaky nemocných DS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DB3B8A6-8217-4FED-841C-7E2A5B1ED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Epileptické záchvaty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Alzheimerova choroba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IQ 25-50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Poruchy štítné žlázy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Poruchy kardiovaskulárního systému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Poruchy sluchu, zraku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Atlantoaxiální instabilita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Nemoci imunitního systému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6B884F7-6955-4997-9F10-E71179CB6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Prenatální vývoj zdravý x nemocný</a:t>
            </a:r>
          </a:p>
        </p:txBody>
      </p:sp>
      <p:pic>
        <p:nvPicPr>
          <p:cNvPr id="12291" name="Picture 4" descr="fig201">
            <a:extLst>
              <a:ext uri="{FF2B5EF4-FFF2-40B4-BE49-F238E27FC236}">
                <a16:creationId xmlns:a16="http://schemas.microsoft.com/office/drawing/2014/main" id="{9C8485B8-7BCF-4021-AF00-A6F35F8F11A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189038"/>
            <a:ext cx="5921375" cy="537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EF5CF690-7881-43EA-B72F-C3B6F5D3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4912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www.downsyndrom.org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DDA7B35-8075-4308-AA5A-C416FB0E1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Postnatální vývoj zdravý x nemocný</a:t>
            </a:r>
          </a:p>
        </p:txBody>
      </p:sp>
      <p:pic>
        <p:nvPicPr>
          <p:cNvPr id="13315" name="Picture 5" descr="beautiful_baby_cdss-753029">
            <a:extLst>
              <a:ext uri="{FF2B5EF4-FFF2-40B4-BE49-F238E27FC236}">
                <a16:creationId xmlns:a16="http://schemas.microsoft.com/office/drawing/2014/main" id="{B9604AA5-FDBF-4F77-B6C3-278992CA679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0063"/>
            <a:ext cx="432117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8" descr="baby_black_and_white">
            <a:extLst>
              <a:ext uri="{FF2B5EF4-FFF2-40B4-BE49-F238E27FC236}">
                <a16:creationId xmlns:a16="http://schemas.microsoft.com/office/drawing/2014/main" id="{47EC097B-6BE0-42AE-A050-0DB5DD8FBBA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7798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11">
            <a:extLst>
              <a:ext uri="{FF2B5EF4-FFF2-40B4-BE49-F238E27FC236}">
                <a16:creationId xmlns:a16="http://schemas.microsoft.com/office/drawing/2014/main" id="{A5053C9A-BBB6-406F-9E8A-6A00E33C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www.spadaphotography.com </a:t>
            </a:r>
          </a:p>
        </p:txBody>
      </p:sp>
      <p:sp>
        <p:nvSpPr>
          <p:cNvPr id="13318" name="Text Box 12">
            <a:extLst>
              <a:ext uri="{FF2B5EF4-FFF2-40B4-BE49-F238E27FC236}">
                <a16:creationId xmlns:a16="http://schemas.microsoft.com/office/drawing/2014/main" id="{459316CA-B29C-478C-AE1E-78E680AF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16585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www.plan.ca</a:t>
            </a:r>
          </a:p>
        </p:txBody>
      </p:sp>
      <p:sp>
        <p:nvSpPr>
          <p:cNvPr id="13319" name="Text Box 13">
            <a:extLst>
              <a:ext uri="{FF2B5EF4-FFF2-40B4-BE49-F238E27FC236}">
                <a16:creationId xmlns:a16="http://schemas.microsoft.com/office/drawing/2014/main" id="{4E2E06BD-8BA3-435B-82CC-DA9812BE8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500438"/>
            <a:ext cx="433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4000" b="1">
                <a:solidFill>
                  <a:srgbClr val="FF33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4B8D5DA-7003-4B0B-A301-BD8EE9CB0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Prevence v těhotenství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969037C-275A-4D69-A1C7-97878CDFF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Vyhýbat se užití – alkoholu, tabáku, kofeinu, očkování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Vyhýbat se manipulaci s – barvami, rozpouštědly, pesticidy, herbicidy, kočičími výkaly, syrovým masem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Vyhýbat se celkově – rentgenovému záření, anestézii, infekčním a sexuálně přenosným chorobám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56AAB64-89FC-4C2E-8984-1C48B5876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/>
              <a:t>Výskyt v závislosti na věku matky</a:t>
            </a:r>
          </a:p>
        </p:txBody>
      </p:sp>
      <p:pic>
        <p:nvPicPr>
          <p:cNvPr id="15363" name="Picture 17" descr="http://www.aafp.org/afp/20000815/825_f1.gif">
            <a:extLst>
              <a:ext uri="{FF2B5EF4-FFF2-40B4-BE49-F238E27FC236}">
                <a16:creationId xmlns:a16="http://schemas.microsoft.com/office/drawing/2014/main" id="{EA96D720-5BAF-43F7-98AE-8D32E881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82148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8">
            <a:extLst>
              <a:ext uri="{FF2B5EF4-FFF2-40B4-BE49-F238E27FC236}">
                <a16:creationId xmlns:a16="http://schemas.microsoft.com/office/drawing/2014/main" id="{D4C2A2F9-C232-4E7B-8837-86F6C0AB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433387" cy="472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5365" name="Text Box 19">
            <a:extLst>
              <a:ext uri="{FF2B5EF4-FFF2-40B4-BE49-F238E27FC236}">
                <a16:creationId xmlns:a16="http://schemas.microsoft.com/office/drawing/2014/main" id="{CB4D679A-02D2-464C-AE42-434B4AD37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876925"/>
            <a:ext cx="4584700" cy="233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5366" name="WordArt 20">
            <a:extLst>
              <a:ext uri="{FF2B5EF4-FFF2-40B4-BE49-F238E27FC236}">
                <a16:creationId xmlns:a16="http://schemas.microsoft.com/office/drawing/2014/main" id="{A3129705-3287-4A78-AB39-2979C1139B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484981" y="3436144"/>
            <a:ext cx="3587750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9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výskytu Downova syndromu při narození (%)</a:t>
            </a:r>
          </a:p>
        </p:txBody>
      </p:sp>
      <p:sp>
        <p:nvSpPr>
          <p:cNvPr id="15367" name="WordArt 21">
            <a:extLst>
              <a:ext uri="{FF2B5EF4-FFF2-40B4-BE49-F238E27FC236}">
                <a16:creationId xmlns:a16="http://schemas.microsoft.com/office/drawing/2014/main" id="{A5D4D0EE-09EB-4723-8247-9D8B22E116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8000" y="5884863"/>
            <a:ext cx="804863" cy="206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9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 rodičky</a:t>
            </a:r>
          </a:p>
        </p:txBody>
      </p:sp>
      <p:sp>
        <p:nvSpPr>
          <p:cNvPr id="15368" name="Text Box 22">
            <a:extLst>
              <a:ext uri="{FF2B5EF4-FFF2-40B4-BE49-F238E27FC236}">
                <a16:creationId xmlns:a16="http://schemas.microsoft.com/office/drawing/2014/main" id="{1D1340F7-FFF5-4108-B573-674C8852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165850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www.aafp.org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335AFB0-8387-4F9C-9218-717FEA89C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Prenatální diagnostika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1294CA2-EECB-4980-9D48-6DB72DE0A6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/>
              <a:t>Neinvazivní vyšetření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    - triple test (AFP, HCG, E3)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    - ultrazvukové vyšetření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/>
              <a:t>Invazivní vyšetření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    - amniocentéza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    - biopsie choria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    - kordocentéza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   </a:t>
            </a:r>
          </a:p>
        </p:txBody>
      </p:sp>
      <p:pic>
        <p:nvPicPr>
          <p:cNvPr id="38927" name="Picture 15" descr="MCj02909420000[1]">
            <a:extLst>
              <a:ext uri="{FF2B5EF4-FFF2-40B4-BE49-F238E27FC236}">
                <a16:creationId xmlns:a16="http://schemas.microsoft.com/office/drawing/2014/main" id="{9E1D0A31-F706-4765-A812-5D0FF953E59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175" y="1916113"/>
            <a:ext cx="2832100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B8AF5B6-3D35-443B-AE09-7EB3F0E83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Amniocentéza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81C3DF6-6D80-41F6-802B-A325E0B73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15 – 18 týden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20 ml plodové vody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Jehla – délka 9, 12 nebo 15 cm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Hodnocení – změna barvy plodové vody, karyotyp plodu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Riziko – infekce, zranění plodu, poranění placenty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69888D-ECF5-46E3-A470-CA77C5A7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Amniocentéza</a:t>
            </a:r>
          </a:p>
        </p:txBody>
      </p:sp>
      <p:pic>
        <p:nvPicPr>
          <p:cNvPr id="18435" name="Picture 7" descr="pr7_amnio">
            <a:extLst>
              <a:ext uri="{FF2B5EF4-FFF2-40B4-BE49-F238E27FC236}">
                <a16:creationId xmlns:a16="http://schemas.microsoft.com/office/drawing/2014/main" id="{744CC374-CC9A-4F3B-890F-4893930E56C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196975"/>
            <a:ext cx="5761038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9">
            <a:extLst>
              <a:ext uri="{FF2B5EF4-FFF2-40B4-BE49-F238E27FC236}">
                <a16:creationId xmlns:a16="http://schemas.microsoft.com/office/drawing/2014/main" id="{7C8D2463-E11B-4862-817E-6C9ABCCE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2372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health.yahoo.com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POSTIŽENÍ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945632" cy="2044824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2013: </a:t>
            </a:r>
            <a:r>
              <a:rPr lang="cs-CZ" sz="2200" b="1" dirty="0"/>
              <a:t>1 710 249</a:t>
            </a:r>
            <a:r>
              <a:rPr lang="cs-CZ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MP: 104 574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MP-Ž: 48 751 (75 a více: 11 795)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MP-M: 55 823 (30–44 let: 13 400)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44128" cy="24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67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1D7FBD6-1044-4426-B5C6-D3A50169E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9891611-290B-4946-98B9-EBAD95818F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Panenky</a:t>
            </a:r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id="{95828BFE-0EF2-42E9-8CB3-1BD507C1565C}"/>
              </a:ext>
            </a:extLst>
          </p:cNvPr>
          <p:cNvGrpSpPr>
            <a:grpSpLocks/>
          </p:cNvGrpSpPr>
          <p:nvPr/>
        </p:nvGrpSpPr>
        <p:grpSpPr bwMode="auto">
          <a:xfrm>
            <a:off x="17463" y="2205038"/>
            <a:ext cx="3267075" cy="4425950"/>
            <a:chOff x="11" y="1389"/>
            <a:chExt cx="2058" cy="2788"/>
          </a:xfrm>
        </p:grpSpPr>
        <p:pic>
          <p:nvPicPr>
            <p:cNvPr id="22539" name="Picture 4" descr="FRANZESK">
              <a:extLst>
                <a:ext uri="{FF2B5EF4-FFF2-40B4-BE49-F238E27FC236}">
                  <a16:creationId xmlns:a16="http://schemas.microsoft.com/office/drawing/2014/main" id="{133594D2-3217-4943-8312-2AEF03B30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2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1612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40" name="Text Box 9">
              <a:extLst>
                <a:ext uri="{FF2B5EF4-FFF2-40B4-BE49-F238E27FC236}">
                  <a16:creationId xmlns:a16="http://schemas.microsoft.com/office/drawing/2014/main" id="{DD0DA65B-922A-468E-83A9-CF4E84417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" y="3946"/>
              <a:ext cx="20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www.downsyndromedolls.com </a:t>
              </a:r>
            </a:p>
          </p:txBody>
        </p:sp>
      </p:grpSp>
      <p:grpSp>
        <p:nvGrpSpPr>
          <p:cNvPr id="66573" name="Group 13">
            <a:extLst>
              <a:ext uri="{FF2B5EF4-FFF2-40B4-BE49-F238E27FC236}">
                <a16:creationId xmlns:a16="http://schemas.microsoft.com/office/drawing/2014/main" id="{735DB5C7-8984-4353-891A-1F89D1292CCC}"/>
              </a:ext>
            </a:extLst>
          </p:cNvPr>
          <p:cNvGrpSpPr>
            <a:grpSpLocks/>
          </p:cNvGrpSpPr>
          <p:nvPr/>
        </p:nvGrpSpPr>
        <p:grpSpPr bwMode="auto">
          <a:xfrm>
            <a:off x="3146425" y="2205038"/>
            <a:ext cx="3024188" cy="4425950"/>
            <a:chOff x="1982" y="1389"/>
            <a:chExt cx="1905" cy="2788"/>
          </a:xfrm>
        </p:grpSpPr>
        <p:pic>
          <p:nvPicPr>
            <p:cNvPr id="22537" name="Picture 6" descr="W11202">
              <a:extLst>
                <a:ext uri="{FF2B5EF4-FFF2-40B4-BE49-F238E27FC236}">
                  <a16:creationId xmlns:a16="http://schemas.microsoft.com/office/drawing/2014/main" id="{E547FA25-D9DD-4284-A948-20E33AB0E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1389"/>
              <a:ext cx="1709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8" name="Text Box 10">
              <a:extLst>
                <a:ext uri="{FF2B5EF4-FFF2-40B4-BE49-F238E27FC236}">
                  <a16:creationId xmlns:a16="http://schemas.microsoft.com/office/drawing/2014/main" id="{3DED62DA-DAA1-46B8-AA19-F1D266C5B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" y="3946"/>
              <a:ext cx="19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www.ketteringsurgical.co.uk </a:t>
              </a:r>
            </a:p>
          </p:txBody>
        </p:sp>
      </p:grpSp>
      <p:grpSp>
        <p:nvGrpSpPr>
          <p:cNvPr id="66574" name="Group 14">
            <a:extLst>
              <a:ext uri="{FF2B5EF4-FFF2-40B4-BE49-F238E27FC236}">
                <a16:creationId xmlns:a16="http://schemas.microsoft.com/office/drawing/2014/main" id="{8FADB385-FC2C-4F13-8257-12DB4D061816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2205038"/>
            <a:ext cx="3132137" cy="4427537"/>
            <a:chOff x="3779" y="1389"/>
            <a:chExt cx="1973" cy="2789"/>
          </a:xfrm>
        </p:grpSpPr>
        <p:pic>
          <p:nvPicPr>
            <p:cNvPr id="22535" name="Picture 8" descr="W11206">
              <a:extLst>
                <a:ext uri="{FF2B5EF4-FFF2-40B4-BE49-F238E27FC236}">
                  <a16:creationId xmlns:a16="http://schemas.microsoft.com/office/drawing/2014/main" id="{E5657809-6ADF-4BF5-8B6D-1336EAAF7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389"/>
              <a:ext cx="1653" cy="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11">
              <a:extLst>
                <a:ext uri="{FF2B5EF4-FFF2-40B4-BE49-F238E27FC236}">
                  <a16:creationId xmlns:a16="http://schemas.microsoft.com/office/drawing/2014/main" id="{6343F9CD-7FB8-4D04-B55E-F355AC3E3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" y="3947"/>
              <a:ext cx="19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www.ketteringsurgical.co.uk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E84377D-4414-4647-8DF7-3C57546D1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Péče o nemocného DS - terapie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AE3FA48-AD96-4CFC-9A07-A2F6866901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Vojtova metoda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Dotyková terapie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Míčková terapie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Canisterapie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ORF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sz="2400"/>
          </a:p>
        </p:txBody>
      </p:sp>
      <p:pic>
        <p:nvPicPr>
          <p:cNvPr id="23556" name="Picture 8" descr="canisterapie02">
            <a:extLst>
              <a:ext uri="{FF2B5EF4-FFF2-40B4-BE49-F238E27FC236}">
                <a16:creationId xmlns:a16="http://schemas.microsoft.com/office/drawing/2014/main" id="{A3C94801-1CCF-46CA-B620-5F3AC9AD4F2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420938"/>
            <a:ext cx="5410200" cy="372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10">
            <a:extLst>
              <a:ext uri="{FF2B5EF4-FFF2-40B4-BE49-F238E27FC236}">
                <a16:creationId xmlns:a16="http://schemas.microsoft.com/office/drawing/2014/main" id="{301966EC-E4B9-4264-8647-4AEA51EA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165850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www.kojenecky-ustav.cz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C68F928-2194-4254-9067-5C743BA50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Doporučení pro rodiče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2D8D8AA-2EB2-401D-B7A2-96F225C1B9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78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Integrace s okolím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Integrace se sobě rovnými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Pohybové aktivity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Neustálý kontakt s rodinou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Jasné rozdělení „dobra“ a „zla“</a:t>
            </a:r>
          </a:p>
        </p:txBody>
      </p:sp>
      <p:pic>
        <p:nvPicPr>
          <p:cNvPr id="21508" name="Picture 8" descr="img_2444">
            <a:extLst>
              <a:ext uri="{FF2B5EF4-FFF2-40B4-BE49-F238E27FC236}">
                <a16:creationId xmlns:a16="http://schemas.microsoft.com/office/drawing/2014/main" id="{B1C74BC9-D27F-4C3F-B350-827F6BA63FA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00213"/>
            <a:ext cx="3455987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10">
            <a:extLst>
              <a:ext uri="{FF2B5EF4-FFF2-40B4-BE49-F238E27FC236}">
                <a16:creationId xmlns:a16="http://schemas.microsoft.com/office/drawing/2014/main" id="{67144F40-30DE-43C4-8E06-2EDA0709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3087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joewalker.blogs.com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5478CA8-69C9-4A41-8D9E-3DF5C40F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ORF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9D2DBFB-FEBF-430F-AFEA-CD1C2B679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 = </a:t>
            </a:r>
            <a:r>
              <a:rPr lang="cs-CZ" altLang="cs-CZ" b="1" dirty="0" err="1"/>
              <a:t>Orofaciální</a:t>
            </a:r>
            <a:r>
              <a:rPr lang="cs-CZ" altLang="cs-CZ" b="1" dirty="0"/>
              <a:t> regulační terapie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dr. </a:t>
            </a:r>
            <a:r>
              <a:rPr lang="cs-CZ" altLang="cs-CZ" sz="2400" dirty="0" err="1"/>
              <a:t>Castillo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Moralles</a:t>
            </a:r>
            <a:r>
              <a:rPr lang="cs-CZ" altLang="cs-CZ" sz="2400" dirty="0"/>
              <a:t> a dr. Juan </a:t>
            </a:r>
            <a:r>
              <a:rPr lang="cs-CZ" altLang="cs-CZ" sz="2400" dirty="0" err="1"/>
              <a:t>Bronto</a:t>
            </a:r>
            <a:r>
              <a:rPr lang="cs-CZ" altLang="cs-CZ" sz="24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Léčba zlepšuje: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Polykání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Sání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Mluvení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Žvýkání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1" y="1422796"/>
            <a:ext cx="3810000" cy="1162050"/>
          </a:xfrm>
        </p:spPr>
        <p:txBody>
          <a:bodyPr/>
          <a:lstStyle/>
          <a:p>
            <a:r>
              <a:rPr lang="cs-CZ" dirty="0"/>
              <a:t>Downův syndrom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3745" y="1977257"/>
            <a:ext cx="3810000" cy="6985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90500" y="2676797"/>
            <a:ext cx="8153400" cy="39925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• malá postava</a:t>
            </a:r>
          </a:p>
          <a:p>
            <a:r>
              <a:rPr lang="cs-CZ" dirty="0"/>
              <a:t>• malá zploštělá lebka</a:t>
            </a:r>
          </a:p>
          <a:p>
            <a:r>
              <a:rPr lang="cs-CZ" dirty="0"/>
              <a:t>• mohutná šíje</a:t>
            </a:r>
          </a:p>
          <a:p>
            <a:r>
              <a:rPr lang="cs-CZ" dirty="0"/>
              <a:t>• plochý široký obličej s vystouplými lícními kostmi</a:t>
            </a:r>
          </a:p>
          <a:p>
            <a:r>
              <a:rPr lang="cs-CZ" dirty="0"/>
              <a:t>• krátké široké ruce se zakřivenými prsty</a:t>
            </a:r>
          </a:p>
          <a:p>
            <a:r>
              <a:rPr lang="cs-CZ" dirty="0"/>
              <a:t>• šikmé oči s kožními záhyby ve vnitřních koutcích</a:t>
            </a:r>
          </a:p>
          <a:p>
            <a:r>
              <a:rPr lang="cs-CZ" dirty="0"/>
              <a:t>• malá ústa a nízké patro</a:t>
            </a:r>
          </a:p>
          <a:p>
            <a:r>
              <a:rPr lang="cs-CZ" dirty="0"/>
              <a:t>• rýha napříč dlaně, tzv. opičí rýha</a:t>
            </a:r>
          </a:p>
          <a:p>
            <a:r>
              <a:rPr lang="cs-CZ" dirty="0"/>
              <a:t>• snížený svalový tonus </a:t>
            </a:r>
          </a:p>
          <a:p>
            <a:r>
              <a:rPr lang="cs-CZ" dirty="0"/>
              <a:t>• nadměrná kloubní pohyblivost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98" y="0"/>
            <a:ext cx="4119618" cy="23172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41901"/>
            <a:ext cx="2143125" cy="16097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7" y="4967782"/>
            <a:ext cx="3355416" cy="18902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3941F4-250A-E24E-A72A-F1B597C87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070" y="-8309"/>
            <a:ext cx="2673465" cy="22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715200" cy="1162050"/>
          </a:xfrm>
        </p:spPr>
        <p:txBody>
          <a:bodyPr/>
          <a:lstStyle/>
          <a:p>
            <a:r>
              <a:rPr lang="cs-CZ" dirty="0"/>
              <a:t>Syndrom lomivého X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908720"/>
            <a:ext cx="8496944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2. </a:t>
            </a:r>
            <a:r>
              <a:rPr lang="cs-CZ" dirty="0" err="1"/>
              <a:t>nejč</a:t>
            </a:r>
            <a:r>
              <a:rPr lang="cs-CZ" dirty="0"/>
              <a:t>.</a:t>
            </a:r>
          </a:p>
          <a:p>
            <a:r>
              <a:rPr lang="cs-CZ" dirty="0"/>
              <a:t>narušení metabolizmu, odlišnosti počtu </a:t>
            </a:r>
          </a:p>
          <a:p>
            <a:pPr marL="82296" indent="0">
              <a:buNone/>
            </a:pPr>
            <a:r>
              <a:rPr lang="cs-CZ" dirty="0"/>
              <a:t>nebo struktury pohlavních chromozomů chlapce, </a:t>
            </a:r>
          </a:p>
          <a:p>
            <a:pPr marL="82296" indent="0">
              <a:buNone/>
            </a:pPr>
            <a:r>
              <a:rPr lang="cs-CZ" dirty="0"/>
              <a:t>u dívek je postižení syndromem lomivého X jen vzácně.</a:t>
            </a:r>
          </a:p>
          <a:p>
            <a:pPr marL="82296" indent="0">
              <a:buNone/>
            </a:pPr>
            <a:r>
              <a:rPr lang="cs-CZ" b="1" dirty="0"/>
              <a:t>Symptomy: </a:t>
            </a:r>
          </a:p>
          <a:p>
            <a:r>
              <a:rPr lang="cs-CZ" dirty="0"/>
              <a:t>mentální postižení od lehkého až po těžký stupeň mentálního postižení, </a:t>
            </a:r>
          </a:p>
          <a:p>
            <a:r>
              <a:rPr lang="cs-CZ" dirty="0"/>
              <a:t>nápadnost zevnějšku (výrazné rysy v obličeji, velké uši, výrazné čelo a spodní čelist), </a:t>
            </a:r>
          </a:p>
          <a:p>
            <a:r>
              <a:rPr lang="cs-CZ" dirty="0"/>
              <a:t>emoční poruchy, </a:t>
            </a:r>
          </a:p>
          <a:p>
            <a:r>
              <a:rPr lang="cs-CZ" dirty="0"/>
              <a:t>konfliktní, nestojí o komunikaci s cizími lidmi</a:t>
            </a:r>
          </a:p>
          <a:p>
            <a:r>
              <a:rPr lang="cs-CZ" dirty="0"/>
              <a:t>hyperaktivita, dráždivost, impulzivní chování, neudrží pozornost. (Vágnerová, 2014). </a:t>
            </a:r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2761"/>
            <a:ext cx="3531208" cy="26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A5C97C-6149-2041-803F-4D21F6AE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6" y="5512400"/>
            <a:ext cx="4320480" cy="1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100" y="-93693"/>
            <a:ext cx="7715200" cy="1162050"/>
          </a:xfrm>
        </p:spPr>
        <p:txBody>
          <a:bodyPr/>
          <a:lstStyle/>
          <a:p>
            <a:r>
              <a:rPr lang="cs-CZ" dirty="0"/>
              <a:t>Syndrom kočičího křiku (</a:t>
            </a:r>
            <a:r>
              <a:rPr lang="cs-CZ" b="0" dirty="0">
                <a:effectLst/>
              </a:rPr>
              <a:t>Syndrom </a:t>
            </a:r>
            <a:r>
              <a:rPr lang="cs-CZ" b="0" dirty="0" err="1">
                <a:effectLst/>
              </a:rPr>
              <a:t>Cri</a:t>
            </a:r>
            <a:r>
              <a:rPr lang="cs-CZ" b="0" dirty="0">
                <a:effectLst/>
              </a:rPr>
              <a:t> </a:t>
            </a:r>
            <a:r>
              <a:rPr lang="cs-CZ" b="0" dirty="0" err="1">
                <a:effectLst/>
              </a:rPr>
              <a:t>du</a:t>
            </a:r>
            <a:r>
              <a:rPr lang="cs-CZ" b="0" dirty="0">
                <a:effectLst/>
              </a:rPr>
              <a:t> chat)</a:t>
            </a:r>
            <a:br>
              <a:rPr lang="cs-CZ" dirty="0"/>
            </a:br>
            <a:endParaRPr lang="cs-CZ" dirty="0"/>
          </a:p>
        </p:txBody>
      </p:sp>
      <p:pic>
        <p:nvPicPr>
          <p:cNvPr id="4104" name="Picture 8" descr="Výsledek obrázku pro SYNDROM KO&amp;Ccaron;I&amp;Ccaron;ÍHO K&amp;Rcaron;I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02499"/>
            <a:ext cx="2736304" cy="20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-6816" y="877971"/>
            <a:ext cx="8153400" cy="39925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Chybění části 5. chromozómu, D</a:t>
            </a:r>
          </a:p>
          <a:p>
            <a:r>
              <a:rPr lang="cs-CZ" dirty="0"/>
              <a:t>nízká por. hmotnost, neprospívají, mikrocefalus, abnormity v obličeji</a:t>
            </a:r>
          </a:p>
          <a:p>
            <a:r>
              <a:rPr lang="cs-CZ" dirty="0"/>
              <a:t>Dominuje v obličeji brada a špičatý nos, malá hlava, nízko posazené uši, šikmé oči, široké obočí, abnormálně malé čelisti. </a:t>
            </a:r>
          </a:p>
          <a:p>
            <a:r>
              <a:rPr lang="cs-CZ" dirty="0"/>
              <a:t>typický hlasový projev: křik, (nedostatečně vyvinutý hrtan)</a:t>
            </a:r>
          </a:p>
          <a:p>
            <a:r>
              <a:rPr lang="cs-CZ" dirty="0"/>
              <a:t>Problémy v kognitivní, řečové i motorické oblasti. </a:t>
            </a:r>
          </a:p>
          <a:p>
            <a:r>
              <a:rPr lang="cs-CZ" dirty="0"/>
              <a:t>růstové nedostatky, celková svalová hypotonie, psychomotorická retardace, časté respirační a ušní infekce. </a:t>
            </a:r>
          </a:p>
          <a:p>
            <a:r>
              <a:rPr lang="cs-CZ" dirty="0"/>
              <a:t>Mentální retardace bývá v pásmu těžkém až hlubokém.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49153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https://www.youtube.com/watch?v=TYQrzFABQHQ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02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116" y="-99392"/>
            <a:ext cx="8507288" cy="1162050"/>
          </a:xfrm>
        </p:spPr>
        <p:txBody>
          <a:bodyPr/>
          <a:lstStyle/>
          <a:p>
            <a:r>
              <a:rPr lang="cs-CZ" dirty="0" err="1"/>
              <a:t>Prader</a:t>
            </a:r>
            <a:r>
              <a:rPr lang="cs-CZ" dirty="0"/>
              <a:t> - </a:t>
            </a:r>
            <a:r>
              <a:rPr lang="cs-CZ" dirty="0" err="1"/>
              <a:t>Williho</a:t>
            </a:r>
            <a:r>
              <a:rPr lang="cs-CZ" dirty="0"/>
              <a:t> syndrom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-13672" y="947801"/>
            <a:ext cx="8153400" cy="44637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ztráta některého z vnitřních oblastí 15. chromozomu</a:t>
            </a:r>
          </a:p>
          <a:p>
            <a:r>
              <a:rPr lang="cs-CZ" dirty="0"/>
              <a:t>Symptomy: </a:t>
            </a:r>
          </a:p>
          <a:p>
            <a:pPr lvl="1"/>
            <a:r>
              <a:rPr lang="cs-CZ" dirty="0"/>
              <a:t>malý vzrůst, </a:t>
            </a:r>
          </a:p>
          <a:p>
            <a:pPr lvl="1"/>
            <a:r>
              <a:rPr lang="cs-CZ" dirty="0"/>
              <a:t>nadměrná, nekontrolovatelná chuť k jídlu vedoucí k obezitě, </a:t>
            </a:r>
          </a:p>
          <a:p>
            <a:pPr lvl="1"/>
            <a:r>
              <a:rPr lang="cs-CZ" dirty="0"/>
              <a:t>porucha centrálního nervového systému </a:t>
            </a:r>
          </a:p>
          <a:p>
            <a:pPr lvl="1"/>
            <a:r>
              <a:rPr lang="cs-CZ" dirty="0"/>
              <a:t>středně těžkého stupně, </a:t>
            </a:r>
          </a:p>
          <a:p>
            <a:pPr lvl="1"/>
            <a:r>
              <a:rPr lang="cs-CZ" dirty="0"/>
              <a:t>porucha emocí, spánkového cyklu,</a:t>
            </a:r>
          </a:p>
          <a:p>
            <a:pPr lvl="1"/>
            <a:r>
              <a:rPr lang="cs-CZ" dirty="0"/>
              <a:t>psychiatrické poruchy (například bipolární a obsedantně – kompulzivní poruchy), poruchy chování, výrazné záchvaty vzteku a agresivita, pokud není uspokojena nutkavá potřeba se najíst</a:t>
            </a:r>
          </a:p>
          <a:p>
            <a:pPr lvl="1"/>
            <a:r>
              <a:rPr lang="cs-CZ" dirty="0"/>
              <a:t>Vágnerová (2014) uvádí, že lidé s </a:t>
            </a:r>
            <a:r>
              <a:rPr lang="cs-CZ" dirty="0" err="1"/>
              <a:t>Preder</a:t>
            </a:r>
            <a:r>
              <a:rPr lang="cs-CZ" dirty="0"/>
              <a:t>–</a:t>
            </a:r>
            <a:r>
              <a:rPr lang="cs-CZ" dirty="0" err="1"/>
              <a:t>Wiliho</a:t>
            </a:r>
            <a:r>
              <a:rPr lang="cs-CZ" dirty="0"/>
              <a:t> syndromem bývají dráždiví, tvrdohlaví, impulzivní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56" y="-29719"/>
            <a:ext cx="1751925" cy="1408548"/>
          </a:xfrm>
          <a:prstGeom prst="rect">
            <a:avLst/>
          </a:prstGeom>
        </p:spPr>
      </p:pic>
      <p:pic>
        <p:nvPicPr>
          <p:cNvPr id="7" name="Picture 6" descr="Výsledek obrázku pro prader willi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45513"/>
            <a:ext cx="3744416" cy="22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3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Rettův</a:t>
            </a:r>
            <a:r>
              <a:rPr lang="cs-CZ" dirty="0"/>
              <a:t> syndrom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53576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geneticky podmíněné </a:t>
            </a:r>
            <a:r>
              <a:rPr lang="cs-CZ" dirty="0" err="1"/>
              <a:t>neurodegenerativní</a:t>
            </a:r>
            <a:r>
              <a:rPr lang="cs-CZ" dirty="0"/>
              <a:t> onemocnění, které postihuje téměř výhradně ženy, ale které se může vzácně vyskytnout i u mužů. </a:t>
            </a:r>
          </a:p>
          <a:p>
            <a:r>
              <a:rPr lang="cs-CZ" dirty="0" err="1"/>
              <a:t>pervazivní</a:t>
            </a:r>
            <a:r>
              <a:rPr lang="cs-CZ" dirty="0"/>
              <a:t> vývojová porucha spojená s těžkým progresívním neurologickým postižením</a:t>
            </a:r>
          </a:p>
          <a:p>
            <a:r>
              <a:rPr lang="cs-CZ" dirty="0"/>
              <a:t>Psychomotorický vývoj: zpočátku v normě, kolem jednoho roku života i dříve (pak jde o hlubší postižení) k úplné nebo částečné ztrátě manuálních a verbálních schopností. </a:t>
            </a:r>
          </a:p>
          <a:p>
            <a:r>
              <a:rPr lang="cs-CZ" dirty="0"/>
              <a:t>tělesné znaky: zpomalený růst hlavy, stereotypní kroutivé pohyby rukou (naznačující mytí rukou), nedostatečné žvýkací pohyby, problémy s dýcháním, ztráta řeči</a:t>
            </a:r>
          </a:p>
          <a:p>
            <a:r>
              <a:rPr lang="cs-CZ" dirty="0"/>
              <a:t>postupně skolióza, </a:t>
            </a:r>
            <a:r>
              <a:rPr lang="cs-CZ" dirty="0" err="1"/>
              <a:t>choreatetoidní</a:t>
            </a:r>
            <a:r>
              <a:rPr lang="cs-CZ" dirty="0"/>
              <a:t> pohyby, apraxie a epileptické záchvaty, které jsou jednou z příčin zhoršování stavu</a:t>
            </a:r>
          </a:p>
          <a:p>
            <a:r>
              <a:rPr lang="cs-CZ" dirty="0"/>
              <a:t>asi v polovině případů se v dospělosti vyvine spinální atrofie s těžkým motorickým postižením</a:t>
            </a:r>
          </a:p>
          <a:p>
            <a:r>
              <a:rPr lang="cs-CZ" dirty="0">
                <a:hlinkClick r:id="rId2"/>
              </a:rPr>
              <a:t>http://www.rett-cz.com/rettuv-syndrom/co-je-rettuv-syndrom/video-o-rettove-syndromu/</a:t>
            </a: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5" name="Picture 4" descr="Výsledek obrázku pro RETT&amp;Uring;V SYNDR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585"/>
            <a:ext cx="2730152" cy="20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58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56B197-9447-47E1-AC28-9CBEF23F129A}" type="datetime1">
              <a:rPr lang="cs-CZ" altLang="cs-CZ" sz="1400">
                <a:latin typeface="Arial" charset="0"/>
              </a:rPr>
              <a:pPr/>
              <a:t>20.11.2021</a:t>
            </a:fld>
            <a:endParaRPr lang="cs-CZ" altLang="cs-CZ" sz="1400">
              <a:latin typeface="Arial" charset="0"/>
            </a:endParaRPr>
          </a:p>
        </p:txBody>
      </p:sp>
      <p:sp>
        <p:nvSpPr>
          <p:cNvPr id="4710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7B3FEE-C4FA-4AA6-83F3-FE3ED253F6AF}" type="slidenum">
              <a:rPr lang="cs-CZ" altLang="cs-CZ" sz="1400">
                <a:latin typeface="Arial" charset="0"/>
              </a:rPr>
              <a:pPr/>
              <a:t>29</a:t>
            </a:fld>
            <a:endParaRPr lang="cs-CZ" altLang="cs-CZ" sz="1400">
              <a:latin typeface="Arial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FETÁLNÍ ALKOHOLOVÝ SYNDROM (</a:t>
            </a:r>
            <a:r>
              <a:rPr lang="cs-CZ" altLang="cs-CZ" dirty="0" err="1"/>
              <a:t>Fetal</a:t>
            </a:r>
            <a:r>
              <a:rPr lang="cs-CZ" altLang="cs-CZ" dirty="0"/>
              <a:t> </a:t>
            </a:r>
            <a:r>
              <a:rPr lang="cs-CZ" altLang="cs-CZ" dirty="0" err="1"/>
              <a:t>Alcohol</a:t>
            </a:r>
            <a:r>
              <a:rPr lang="cs-CZ" altLang="cs-CZ" dirty="0"/>
              <a:t> Syndrom)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536" y="1735138"/>
            <a:ext cx="9144000" cy="512286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u="sng" dirty="0">
                <a:cs typeface="Times New Roman" pitchFamily="18" charset="0"/>
              </a:rPr>
              <a:t>Nízká porodní hmotnost</a:t>
            </a:r>
            <a:r>
              <a:rPr lang="cs-CZ" altLang="cs-CZ" sz="2800" b="0" dirty="0">
                <a:cs typeface="Times New Roman" pitchFamily="18" charset="0"/>
              </a:rPr>
              <a:t> </a:t>
            </a:r>
            <a:r>
              <a:rPr lang="cs-CZ" altLang="cs-CZ" sz="2800" b="0" dirty="0"/>
              <a:t>a malý vzrůst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dirty="0">
                <a:cs typeface="Times New Roman" pitchFamily="18" charset="0"/>
              </a:rPr>
              <a:t>Hlava:</a:t>
            </a:r>
            <a:r>
              <a:rPr lang="cs-CZ" altLang="cs-CZ" sz="2800" b="0" dirty="0">
                <a:cs typeface="Times New Roman" pitchFamily="18" charset="0"/>
              </a:rPr>
              <a:t> </a:t>
            </a:r>
            <a:r>
              <a:rPr lang="cs-CZ" altLang="cs-CZ" sz="2800" b="0" dirty="0"/>
              <a:t>m</a:t>
            </a:r>
            <a:r>
              <a:rPr lang="cs-CZ" altLang="cs-CZ" sz="2800" b="0" dirty="0">
                <a:cs typeface="Times New Roman" pitchFamily="18" charset="0"/>
              </a:rPr>
              <a:t>alá velikost hlavy</a:t>
            </a:r>
            <a:r>
              <a:rPr lang="cs-CZ" altLang="cs-CZ" sz="2800" b="0" dirty="0"/>
              <a:t>, ú</a:t>
            </a:r>
            <a:r>
              <a:rPr lang="cs-CZ" altLang="cs-CZ" sz="2800" b="0" dirty="0">
                <a:cs typeface="Times New Roman" pitchFamily="18" charset="0"/>
              </a:rPr>
              <a:t>zké oční štěrbiny 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lochá střední část obličeje</a:t>
            </a:r>
            <a:r>
              <a:rPr lang="cs-CZ" altLang="cs-CZ" sz="2800" b="0" dirty="0"/>
              <a:t>, n</a:t>
            </a:r>
            <a:r>
              <a:rPr lang="cs-CZ" altLang="cs-CZ" sz="2800" b="0" dirty="0">
                <a:cs typeface="Times New Roman" pitchFamily="18" charset="0"/>
              </a:rPr>
              <a:t>ízký hřbet nosu</a:t>
            </a:r>
            <a:r>
              <a:rPr lang="cs-CZ" altLang="cs-CZ" sz="2800" b="0" dirty="0"/>
              <a:t>, c</a:t>
            </a:r>
            <a:r>
              <a:rPr lang="cs-CZ" altLang="cs-CZ" sz="2800" b="0" dirty="0">
                <a:cs typeface="Times New Roman" pitchFamily="18" charset="0"/>
              </a:rPr>
              <a:t>hybějící rýha mezi nosem a horním rtem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u="sng" dirty="0">
                <a:cs typeface="Times New Roman" pitchFamily="18" charset="0"/>
              </a:rPr>
              <a:t>Centrální nervový systém</a:t>
            </a:r>
            <a:r>
              <a:rPr lang="cs-CZ" altLang="cs-CZ" sz="2800" b="0" dirty="0">
                <a:cs typeface="Times New Roman" pitchFamily="18" charset="0"/>
              </a:rPr>
              <a:t>: </a:t>
            </a:r>
            <a:r>
              <a:rPr lang="cs-CZ" altLang="cs-CZ" sz="2800" b="0" dirty="0"/>
              <a:t>MR, z</a:t>
            </a:r>
            <a:r>
              <a:rPr lang="cs-CZ" altLang="cs-CZ" sz="2800" b="0" dirty="0">
                <a:cs typeface="Times New Roman" pitchFamily="18" charset="0"/>
              </a:rPr>
              <a:t>ávislost na alkoholu</a:t>
            </a:r>
            <a:r>
              <a:rPr lang="cs-CZ" altLang="cs-CZ" sz="2800" b="0" dirty="0"/>
              <a:t>, s</a:t>
            </a:r>
            <a:r>
              <a:rPr lang="cs-CZ" altLang="cs-CZ" sz="2800" b="0" dirty="0">
                <a:cs typeface="Times New Roman" pitchFamily="18" charset="0"/>
              </a:rPr>
              <a:t>labý sací reflex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oruchy spánku</a:t>
            </a:r>
            <a:r>
              <a:rPr lang="cs-CZ" altLang="cs-CZ" sz="2800" b="0" dirty="0"/>
              <a:t>, ne</a:t>
            </a:r>
            <a:r>
              <a:rPr lang="cs-CZ" altLang="cs-CZ" sz="2800" b="0" dirty="0">
                <a:cs typeface="Times New Roman" pitchFamily="18" charset="0"/>
              </a:rPr>
              <a:t>pokojnost a podrážděnost</a:t>
            </a:r>
            <a:r>
              <a:rPr lang="cs-CZ" altLang="cs-CZ" sz="2800" b="0" dirty="0"/>
              <a:t>, z</a:t>
            </a:r>
            <a:r>
              <a:rPr lang="cs-CZ" altLang="cs-CZ" sz="2800" b="0" dirty="0">
                <a:cs typeface="Times New Roman" pitchFamily="18" charset="0"/>
              </a:rPr>
              <a:t>požďování vývoje</a:t>
            </a:r>
            <a:r>
              <a:rPr lang="cs-CZ" altLang="cs-CZ" sz="2800" b="0" dirty="0"/>
              <a:t>, kr</a:t>
            </a:r>
            <a:r>
              <a:rPr lang="cs-CZ" altLang="cs-CZ" sz="2800" b="0" dirty="0">
                <a:cs typeface="Times New Roman" pitchFamily="18" charset="0"/>
              </a:rPr>
              <a:t>átkodobé udržení pozornosti 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roblémy s učením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u="sng" dirty="0">
                <a:cs typeface="Times New Roman" pitchFamily="18" charset="0"/>
              </a:rPr>
              <a:t>Orgány a části těla</a:t>
            </a:r>
            <a:r>
              <a:rPr lang="cs-CZ" altLang="cs-CZ" sz="2800" dirty="0">
                <a:cs typeface="Times New Roman" pitchFamily="18" charset="0"/>
              </a:rPr>
              <a:t>:</a:t>
            </a:r>
            <a:r>
              <a:rPr lang="cs-CZ" altLang="cs-CZ" sz="2800" b="0" dirty="0">
                <a:cs typeface="Times New Roman" pitchFamily="18" charset="0"/>
              </a:rPr>
              <a:t> </a:t>
            </a:r>
            <a:r>
              <a:rPr lang="cs-CZ" altLang="cs-CZ" sz="2800" b="0" dirty="0"/>
              <a:t>s</a:t>
            </a:r>
            <a:r>
              <a:rPr lang="cs-CZ" altLang="cs-CZ" sz="2800" b="0" dirty="0">
                <a:cs typeface="Times New Roman" pitchFamily="18" charset="0"/>
              </a:rPr>
              <a:t>valové problémy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otíže s kostmi a klouby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ohlavní defekty</a:t>
            </a:r>
            <a:r>
              <a:rPr lang="cs-CZ" altLang="cs-CZ" sz="2800" b="0" dirty="0"/>
              <a:t>, s</a:t>
            </a:r>
            <a:r>
              <a:rPr lang="cs-CZ" altLang="cs-CZ" sz="2800" b="0" dirty="0">
                <a:cs typeface="Times New Roman" pitchFamily="18" charset="0"/>
              </a:rPr>
              <a:t>rdeční poruchy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oruchy </a:t>
            </a:r>
            <a:r>
              <a:rPr lang="cs-CZ" altLang="cs-CZ" sz="2800" b="0" dirty="0" err="1">
                <a:cs typeface="Times New Roman" pitchFamily="18" charset="0"/>
              </a:rPr>
              <a:t>ledvin</a:t>
            </a:r>
            <a:r>
              <a:rPr lang="cs-CZ" altLang="cs-CZ" sz="2800" dirty="0" err="1"/>
              <a:t>Plně</a:t>
            </a:r>
            <a:r>
              <a:rPr lang="cs-CZ" altLang="cs-CZ" sz="2800" dirty="0"/>
              <a:t> vyvinutý FAS se přihodí odhadem u </a:t>
            </a:r>
            <a:r>
              <a:rPr lang="cs-CZ" altLang="cs-CZ" sz="2800" dirty="0">
                <a:solidFill>
                  <a:srgbClr val="FFFF00"/>
                </a:solidFill>
              </a:rPr>
              <a:t>1 ze 750</a:t>
            </a:r>
            <a:r>
              <a:rPr lang="cs-CZ" altLang="cs-CZ" sz="2800" dirty="0"/>
              <a:t> novorozeňat. (30 % narozených dětí u alkoholiček)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Evropský parlament -  60 000 osob v EU trpí fetálním alkoholovým syndromem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b="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4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D4EC-99A5-EF4C-954F-CD2F0221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postižení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C1F9CA7-3EC8-3F40-8B12-3ABC72DE9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148" y="1483787"/>
            <a:ext cx="8153400" cy="2663552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cs-CZ" dirty="0"/>
              <a:t>Americká asociace pro mentálně retardované (AAMR) 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podstatné omezení stávajícího výkonu vyznačující se </a:t>
            </a:r>
            <a:r>
              <a:rPr lang="cs-CZ" b="1" i="1" dirty="0"/>
              <a:t>podprůměrnou úrovní intelektových schopností</a:t>
            </a:r>
          </a:p>
          <a:p>
            <a:pPr marL="0" indent="0" algn="just">
              <a:buNone/>
            </a:pPr>
            <a:r>
              <a:rPr lang="cs-CZ" i="1" dirty="0"/>
              <a:t>+ </a:t>
            </a:r>
            <a:r>
              <a:rPr lang="cs-CZ" b="1" i="1" dirty="0"/>
              <a:t>OMEZENÍ ADAPTAČNÍCH DOVEDNOSTÍ </a:t>
            </a:r>
            <a:r>
              <a:rPr lang="cs-CZ" i="1" dirty="0"/>
              <a:t>v nejméně dvou oblastech: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E58D30-F4D1-524C-901A-EAC4AEAF4B60}"/>
              </a:ext>
            </a:extLst>
          </p:cNvPr>
          <p:cNvSpPr txBox="1"/>
          <p:nvPr/>
        </p:nvSpPr>
        <p:spPr>
          <a:xfrm>
            <a:off x="428718" y="3933056"/>
            <a:ext cx="7676964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komunikace,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sebeobsluha,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sociální dovednosti,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bydlení ve vlastním domě,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využití služeb obce,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sebeurčení,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zdraví a bezpečnost,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školní výkon,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volný čas a práce“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538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PŘÍČINY DEMENCE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úraz hlavy</a:t>
            </a:r>
          </a:p>
          <a:p>
            <a:r>
              <a:rPr lang="cs-CZ" dirty="0"/>
              <a:t>onemocnění</a:t>
            </a:r>
          </a:p>
          <a:p>
            <a:r>
              <a:rPr lang="cs-CZ" dirty="0" err="1"/>
              <a:t>atroficko</a:t>
            </a:r>
            <a:r>
              <a:rPr lang="cs-CZ" dirty="0"/>
              <a:t>–degenerativní demence, jejíž primární příčinou je degenerativní postižení mozku (Alzheimerova demence)</a:t>
            </a:r>
          </a:p>
          <a:p>
            <a:r>
              <a:rPr lang="cs-CZ" dirty="0"/>
              <a:t>demence sekundární, které vznikají v důsledku jiné primární poruchy, která poškozuje CNS </a:t>
            </a:r>
          </a:p>
          <a:p>
            <a:pPr lvl="1"/>
            <a:r>
              <a:rPr lang="cs-CZ" dirty="0"/>
              <a:t>ischemicko-vaskulární demence, které jsou následkem kardiovaskulárního onemocnění a vznikají na základě hypoxicko-ischemických změn mozku </a:t>
            </a:r>
          </a:p>
          <a:p>
            <a:pPr lvl="1"/>
            <a:r>
              <a:rPr lang="cs-CZ" dirty="0"/>
              <a:t>demence metabolické, infekční, či vzniklé v důsledku otravy</a:t>
            </a:r>
          </a:p>
          <a:p>
            <a:r>
              <a:rPr lang="cs-CZ" dirty="0"/>
              <a:t>demence smíšeného typu, kdy nemocný trpí jak Alzheimerovou chorobou, tak vaskulárním poškozením mozku</a:t>
            </a:r>
          </a:p>
        </p:txBody>
      </p:sp>
    </p:spTree>
    <p:extLst>
      <p:ext uri="{BB962C8B-B14F-4D97-AF65-F5344CB8AC3E}">
        <p14:creationId xmlns:p14="http://schemas.microsoft.com/office/powerpoint/2010/main" val="3331545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STUPNĚ MENTÁLNÍHO POSTIŽENÍ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LEHKÁ MR (50-69)</a:t>
            </a:r>
          </a:p>
          <a:p>
            <a:r>
              <a:rPr lang="cs-CZ" dirty="0"/>
              <a:t>STŘEDNÍ MR (35-49)</a:t>
            </a:r>
          </a:p>
          <a:p>
            <a:r>
              <a:rPr lang="cs-CZ" dirty="0"/>
              <a:t>TĚŽKÁ MR (20-34)</a:t>
            </a:r>
          </a:p>
          <a:p>
            <a:r>
              <a:rPr lang="cs-CZ" dirty="0"/>
              <a:t>HLUBOKÁ (pod 20)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021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153400" cy="5937523"/>
          </a:xfrm>
        </p:spPr>
        <p:txBody>
          <a:bodyPr/>
          <a:lstStyle/>
          <a:p>
            <a:pPr marL="82296" indent="0">
              <a:buNone/>
            </a:pPr>
            <a:r>
              <a:rPr lang="cs-CZ" b="1" dirty="0"/>
              <a:t>ZÁKLADNÍ CHARAKTERISTIKY JEDNOTLIVÝCH STUPŇŮ</a:t>
            </a:r>
          </a:p>
          <a:p>
            <a:r>
              <a:rPr lang="cs-CZ" dirty="0"/>
              <a:t>Neuropsychický vývoj</a:t>
            </a:r>
          </a:p>
          <a:p>
            <a:r>
              <a:rPr lang="cs-CZ" dirty="0"/>
              <a:t>Somatická postižení</a:t>
            </a:r>
          </a:p>
          <a:p>
            <a:r>
              <a:rPr lang="cs-CZ" dirty="0"/>
              <a:t>motorika</a:t>
            </a:r>
          </a:p>
          <a:p>
            <a:r>
              <a:rPr lang="cs-CZ" dirty="0"/>
              <a:t>Kognitivní schopnosti</a:t>
            </a:r>
          </a:p>
          <a:p>
            <a:r>
              <a:rPr lang="cs-CZ" dirty="0"/>
              <a:t>Komunikace a řeč</a:t>
            </a:r>
          </a:p>
          <a:p>
            <a:r>
              <a:rPr lang="cs-CZ" dirty="0"/>
              <a:t>Emoční oblast</a:t>
            </a:r>
          </a:p>
          <a:p>
            <a:r>
              <a:rPr lang="cs-CZ" dirty="0"/>
              <a:t>Sociální dovednosti</a:t>
            </a:r>
          </a:p>
        </p:txBody>
      </p:sp>
    </p:spTree>
    <p:extLst>
      <p:ext uri="{BB962C8B-B14F-4D97-AF65-F5344CB8AC3E}">
        <p14:creationId xmlns:p14="http://schemas.microsoft.com/office/powerpoint/2010/main" val="2913200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PÉČE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Služby rané péče</a:t>
            </a:r>
          </a:p>
          <a:p>
            <a:r>
              <a:rPr lang="cs-CZ" dirty="0"/>
              <a:t>předškolní vzdělávání,</a:t>
            </a:r>
          </a:p>
          <a:p>
            <a:r>
              <a:rPr lang="cs-CZ" dirty="0"/>
              <a:t>období plnění povinné školní docházky,</a:t>
            </a:r>
          </a:p>
          <a:p>
            <a:r>
              <a:rPr lang="cs-CZ" dirty="0"/>
              <a:t>střední vzdělávání,</a:t>
            </a:r>
          </a:p>
          <a:p>
            <a:r>
              <a:rPr lang="cs-CZ" dirty="0"/>
              <a:t>celoživotní vzdělávání.</a:t>
            </a:r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88432" cy="259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7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péče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Služba rané péče je ukotvena v zákoně o sociálních službách, který je znám pod číslem 108/2006 Sb., </a:t>
            </a:r>
          </a:p>
          <a:p>
            <a:r>
              <a:rPr lang="cs-CZ" dirty="0"/>
              <a:t>řídí se prováděcí vyhláškou tohoto zákona, č. 505/2006 Sb.</a:t>
            </a:r>
          </a:p>
          <a:p>
            <a:r>
              <a:rPr lang="cs-CZ" dirty="0"/>
              <a:t>řazena mezi služby sociální prevence. </a:t>
            </a:r>
          </a:p>
          <a:p>
            <a:r>
              <a:rPr lang="cs-CZ" dirty="0"/>
              <a:t>Podle zákona se jedná o službu, která je poskytována dítěti a rodičům dítěte, u kterého je přítomno zdravotní postižení nebo jehož vývoj je ohrožen v důsledku dlouhodobého nepříznivého zdravotního stavu.</a:t>
            </a:r>
          </a:p>
        </p:txBody>
      </p:sp>
    </p:spTree>
    <p:extLst>
      <p:ext uri="{BB962C8B-B14F-4D97-AF65-F5344CB8AC3E}">
        <p14:creationId xmlns:p14="http://schemas.microsoft.com/office/powerpoint/2010/main" val="3363656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3810000" cy="1162050"/>
          </a:xfrm>
        </p:spPr>
        <p:txBody>
          <a:bodyPr/>
          <a:lstStyle/>
          <a:p>
            <a:r>
              <a:rPr lang="cs-CZ" dirty="0"/>
              <a:t>Předškolní věk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153400" cy="3992563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využití programu takzvané včasné stimulace – v České republice je to program </a:t>
            </a:r>
            <a:r>
              <a:rPr lang="cs-CZ" b="1" dirty="0" err="1"/>
              <a:t>Portage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podrobně rozpracován nácvik pohybových aktivit, rozumové stimulace, sociálních dovedností, komunikačních schopností a sebeobsluhy. </a:t>
            </a:r>
          </a:p>
          <a:p>
            <a:pPr lvl="1"/>
            <a:r>
              <a:rPr lang="cs-CZ" dirty="0"/>
              <a:t>Tento stimulační program je součástí náplně práce speciálně pedagogických center pro žáky s mentálním postižením.</a:t>
            </a:r>
          </a:p>
          <a:p>
            <a:r>
              <a:rPr lang="cs-CZ" dirty="0"/>
              <a:t>V systému sociálních služeb lze v předškolním věku využít také sociálních služeb </a:t>
            </a:r>
            <a:r>
              <a:rPr lang="cs-CZ" b="1" dirty="0"/>
              <a:t>denních stacionářů nebo osobní asistence</a:t>
            </a:r>
            <a:r>
              <a:rPr lang="cs-CZ" dirty="0"/>
              <a:t> (opět jsou uvedeny v zákoně o sociálních službách č. 108/2006 Sb.,</a:t>
            </a:r>
          </a:p>
          <a:p>
            <a:pPr lvl="1"/>
            <a:r>
              <a:rPr lang="cs-CZ" dirty="0"/>
              <a:t>Denní stacionář může navštěvovat dítě, které v blízkosti trvalého bydliště nemá dostupnou žádnou vhodnou mateřskou školu (a pro rodiče je obtížné dopravovat dítě do jiného města), </a:t>
            </a:r>
          </a:p>
          <a:p>
            <a:r>
              <a:rPr lang="cs-CZ" dirty="0"/>
              <a:t>Běžná mateřská škola</a:t>
            </a:r>
          </a:p>
          <a:p>
            <a:r>
              <a:rPr lang="cs-CZ" dirty="0"/>
              <a:t>Speciální mateřská škola</a:t>
            </a:r>
          </a:p>
          <a:p>
            <a:pPr lvl="1"/>
            <a:endParaRPr lang="cs-CZ" dirty="0"/>
          </a:p>
        </p:txBody>
      </p:sp>
      <p:pic>
        <p:nvPicPr>
          <p:cNvPr id="8194" name="Picture 2" descr="ilustra&amp;ccaron;ní obrázek - matka s dcerou s Downovým syndro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12" y="4043603"/>
            <a:ext cx="1800200" cy="2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22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věk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534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Běžná základní škola</a:t>
            </a:r>
          </a:p>
          <a:p>
            <a:pPr lvl="1"/>
            <a:r>
              <a:rPr lang="cs-CZ" dirty="0"/>
              <a:t>Novela školského zákona garantuje s účinností od 1. září 2016 právo dětí na tzv.  podpůrná opatření.</a:t>
            </a:r>
          </a:p>
          <a:p>
            <a:pPr lvl="1"/>
            <a:r>
              <a:rPr lang="cs-CZ" dirty="0"/>
              <a:t>IVP: informace o</a:t>
            </a:r>
          </a:p>
          <a:p>
            <a:pPr lvl="2"/>
            <a:r>
              <a:rPr lang="cs-CZ" dirty="0"/>
              <a:t>a)  úpravách obsahu vzdělávání žáka,</a:t>
            </a:r>
          </a:p>
          <a:p>
            <a:pPr lvl="2"/>
            <a:r>
              <a:rPr lang="cs-CZ" dirty="0"/>
              <a:t>b)  časovém a obsahovém rozvržení vzdělávání,</a:t>
            </a:r>
          </a:p>
          <a:p>
            <a:pPr lvl="2"/>
            <a:r>
              <a:rPr lang="cs-CZ" dirty="0"/>
              <a:t>c)  úpravách metod a forem výuky a hodnocení žáka</a:t>
            </a:r>
          </a:p>
          <a:p>
            <a:pPr lvl="2"/>
            <a:r>
              <a:rPr lang="cs-CZ" dirty="0"/>
              <a:t>d)  případné úpravě výstupů ze vzdělávání žáka. </a:t>
            </a:r>
          </a:p>
          <a:p>
            <a:pPr lvl="1"/>
            <a:r>
              <a:rPr lang="cs-CZ" dirty="0"/>
              <a:t> Vyhláška o vzdělávání žáků se speciálními vzdělávacími potřebami a žáků nadaných č. 27/2016 Sb. </a:t>
            </a:r>
          </a:p>
          <a:p>
            <a:r>
              <a:rPr lang="cs-CZ" dirty="0"/>
              <a:t>Vzdělávací program základní školy praktické</a:t>
            </a:r>
          </a:p>
          <a:p>
            <a:r>
              <a:rPr lang="cs-CZ" dirty="0"/>
              <a:t>Vzdělávací program základní školy speciální</a:t>
            </a:r>
          </a:p>
        </p:txBody>
      </p:sp>
    </p:spTree>
    <p:extLst>
      <p:ext uri="{BB962C8B-B14F-4D97-AF65-F5344CB8AC3E}">
        <p14:creationId xmlns:p14="http://schemas.microsoft.com/office/powerpoint/2010/main" val="4101165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škola praktická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Základní školy praktické</a:t>
            </a:r>
          </a:p>
          <a:p>
            <a:r>
              <a:rPr lang="cs-CZ" dirty="0"/>
              <a:t>cílem je příprava žáků na zapojení, případně úplnou integraci do běžného života</a:t>
            </a:r>
          </a:p>
          <a:p>
            <a:r>
              <a:rPr lang="cs-CZ" dirty="0"/>
              <a:t>obdobné předměty jako na běžných </a:t>
            </a:r>
            <a:r>
              <a:rPr lang="cs-CZ" dirty="0">
                <a:hlinkClick r:id="rId2" tooltip="Základní škola"/>
              </a:rPr>
              <a:t>ZŠ</a:t>
            </a:r>
            <a:r>
              <a:rPr lang="cs-CZ" dirty="0"/>
              <a:t> donedávna s výjimkou cizích jazyků (ty byly vyučovány jako nepovinný předmět), dnes se však již i na ZŠ praktické vyučuje od 6. třídy cizí jazyk; důraz je kladen na velký počet praktických hodin a tělesné výchovy</a:t>
            </a:r>
          </a:p>
          <a:p>
            <a:r>
              <a:rPr lang="cs-CZ" dirty="0"/>
              <a:t>školy jsou devítileté</a:t>
            </a:r>
          </a:p>
          <a:p>
            <a:r>
              <a:rPr lang="cs-CZ" dirty="0"/>
              <a:t>v současné době se řídí základní škola praktická podle Rámcového vzdělávacího programu pro základní vzdělávání s přílohou upravující vzdělávání žáků s lehkým mentálním postižením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779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91264" cy="1162050"/>
          </a:xfrm>
        </p:spPr>
        <p:txBody>
          <a:bodyPr/>
          <a:lstStyle/>
          <a:p>
            <a:r>
              <a:rPr lang="cs-CZ" dirty="0"/>
              <a:t>Vzdělávací program základní školy praktické(učební plán)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68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7260"/>
            <a:ext cx="8291264" cy="1162050"/>
          </a:xfrm>
        </p:spPr>
        <p:txBody>
          <a:bodyPr/>
          <a:lstStyle/>
          <a:p>
            <a:r>
              <a:rPr lang="cs-CZ" dirty="0"/>
              <a:t>Vzdělávací program základní školy praktické, 2. stupeň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/>
          <a:lstStyle/>
          <a:p>
            <a:r>
              <a:rPr lang="cs-CZ" dirty="0"/>
              <a:t>Mentální retardace a demence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931224" cy="698500"/>
          </a:xfrm>
        </p:spPr>
        <p:txBody>
          <a:bodyPr>
            <a:noAutofit/>
          </a:bodyPr>
          <a:lstStyle/>
          <a:p>
            <a:r>
              <a:rPr lang="cs-CZ" sz="3200" dirty="0"/>
              <a:t>MENTÁLNÍ RETARDACE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Vývojová porucha integrace psychických funkcí s celkovou nižší inteligencí provázená poruchami adaptace</a:t>
            </a:r>
          </a:p>
          <a:p>
            <a:r>
              <a:rPr lang="cs-CZ" dirty="0"/>
              <a:t>2-5 %</a:t>
            </a:r>
          </a:p>
          <a:p>
            <a:r>
              <a:rPr lang="cs-CZ" dirty="0"/>
              <a:t>Příčiny v období </a:t>
            </a:r>
            <a:r>
              <a:rPr lang="cs-CZ" dirty="0" err="1"/>
              <a:t>pre</a:t>
            </a:r>
            <a:r>
              <a:rPr lang="cs-CZ" dirty="0"/>
              <a:t> (60-80 %), peri (8-10 %) a raně postnatální (15-30 %)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80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škola speciální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desetiletá školní docházka</a:t>
            </a:r>
          </a:p>
          <a:p>
            <a:r>
              <a:rPr lang="cs-CZ" dirty="0"/>
              <a:t>Základy vzdělání</a:t>
            </a:r>
          </a:p>
          <a:p>
            <a:r>
              <a:rPr lang="cs-CZ" dirty="0"/>
              <a:t>vzdělávací program se dělí na 4 stupně:</a:t>
            </a:r>
          </a:p>
          <a:p>
            <a:pPr lvl="1"/>
            <a:r>
              <a:rPr lang="cs-CZ" dirty="0"/>
              <a:t>    nižší (3 roky)</a:t>
            </a:r>
          </a:p>
          <a:p>
            <a:pPr lvl="1"/>
            <a:r>
              <a:rPr lang="cs-CZ" dirty="0"/>
              <a:t>    střední (3 roky)</a:t>
            </a:r>
          </a:p>
          <a:p>
            <a:pPr lvl="1"/>
            <a:r>
              <a:rPr lang="cs-CZ" dirty="0"/>
              <a:t>    vyšší (2 roky)</a:t>
            </a:r>
          </a:p>
          <a:p>
            <a:pPr lvl="1"/>
            <a:r>
              <a:rPr lang="cs-CZ" dirty="0"/>
              <a:t>    pracovní (2 roky)</a:t>
            </a:r>
          </a:p>
          <a:p>
            <a:r>
              <a:rPr lang="cs-CZ" dirty="0"/>
              <a:t>Třídy mají 4 - 6 žáků. </a:t>
            </a:r>
          </a:p>
          <a:p>
            <a:r>
              <a:rPr lang="cs-CZ" dirty="0"/>
              <a:t>Ke komunikaci se používají alternativní metody jako nonverbální komunikace, znaková řeč </a:t>
            </a:r>
            <a:r>
              <a:rPr lang="cs-CZ" dirty="0" err="1"/>
              <a:t>Makaton</a:t>
            </a:r>
            <a:r>
              <a:rPr lang="cs-CZ" dirty="0"/>
              <a:t> a jiné.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555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438" y="-387424"/>
            <a:ext cx="8291264" cy="1162050"/>
          </a:xfrm>
        </p:spPr>
        <p:txBody>
          <a:bodyPr/>
          <a:lstStyle/>
          <a:p>
            <a:r>
              <a:rPr lang="cs-CZ" dirty="0"/>
              <a:t>Vzdělávací program základní školy speciální</a:t>
            </a:r>
            <a:br>
              <a:rPr lang="cs-CZ" dirty="0"/>
            </a:br>
            <a:r>
              <a:rPr lang="cs-CZ" dirty="0"/>
              <a:t>10 letá, ZÁKLADY vzdělání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7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85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PŘÍPRAVA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53400" cy="4713387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Praktická škola s jednoletou přípravou</a:t>
            </a:r>
          </a:p>
          <a:p>
            <a:pPr lvl="1"/>
            <a:r>
              <a:rPr lang="cs-CZ" dirty="0"/>
              <a:t>pro žáky s těžším mentálním postižením, s více vadami, s autismem</a:t>
            </a:r>
          </a:p>
          <a:p>
            <a:pPr lvl="1"/>
            <a:r>
              <a:rPr lang="cs-CZ" dirty="0"/>
              <a:t>Hlavními předměty je zde rodinná výchova, ruční práce a praktická cvičení. </a:t>
            </a:r>
          </a:p>
          <a:p>
            <a:pPr lvl="1"/>
            <a:r>
              <a:rPr lang="cs-CZ" dirty="0"/>
              <a:t>Žáci se zde připravují většinou na práci v chráněném prostředí a na pomocné a úklidové práce v sociálních a zdravotních zařízeních.</a:t>
            </a:r>
          </a:p>
          <a:p>
            <a:r>
              <a:rPr lang="cs-CZ" b="1" dirty="0"/>
              <a:t>Praktická škola s dvouletou přípravou</a:t>
            </a:r>
          </a:p>
          <a:p>
            <a:pPr lvl="1"/>
            <a:r>
              <a:rPr lang="cs-CZ" dirty="0"/>
              <a:t>pro žáky, kteří ukončili základní školu praktickou nebo speciální, v nižším než devátém ročníku základní školy. </a:t>
            </a:r>
          </a:p>
          <a:p>
            <a:pPr lvl="1"/>
            <a:r>
              <a:rPr lang="cs-CZ" dirty="0"/>
              <a:t>Cílem školy je prohloubení znalostí získaných v povinné školní docházce a osvojení manuálních prací dle vybraného oboru, nejčastěji zemědělství, komunální služby.</a:t>
            </a:r>
          </a:p>
          <a:p>
            <a:r>
              <a:rPr lang="cs-CZ" b="1" dirty="0"/>
              <a:t>Odborné učiliště tříleté</a:t>
            </a:r>
          </a:p>
          <a:p>
            <a:pPr lvl="1"/>
            <a:r>
              <a:rPr lang="cs-CZ" dirty="0"/>
              <a:t>je svým uspořádáním podobná střednímu odbornému učilišti. </a:t>
            </a:r>
          </a:p>
          <a:p>
            <a:pPr lvl="1"/>
            <a:r>
              <a:rPr lang="cs-CZ" dirty="0"/>
              <a:t>Žáci si zde prohlubují a doplňují znalosti získané v základní škole praktické a připravují se na svou profesi (př. kamenické, kovářské, pekařské, prodavačské, zámečnické práce a další).</a:t>
            </a:r>
          </a:p>
          <a:p>
            <a:r>
              <a:rPr lang="cs-CZ" sz="3100" b="1" dirty="0"/>
              <a:t>Střední</a:t>
            </a:r>
            <a:r>
              <a:rPr lang="cs-CZ" b="1" dirty="0"/>
              <a:t> odborné učiliště</a:t>
            </a:r>
          </a:p>
          <a:p>
            <a:pPr lvl="1"/>
            <a:r>
              <a:rPr lang="cs-CZ" dirty="0"/>
              <a:t>pokud žák splní požadavky pro přijetí a jeho zdravotní způsobilost to dovoluje</a:t>
            </a:r>
          </a:p>
          <a:p>
            <a:pPr lvl="1"/>
            <a:r>
              <a:rPr lang="cs-CZ" dirty="0"/>
              <a:t>Úspěšní výuční list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076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931224" cy="1162050"/>
          </a:xfrm>
        </p:spPr>
        <p:txBody>
          <a:bodyPr/>
          <a:lstStyle/>
          <a:p>
            <a:r>
              <a:rPr lang="cs-CZ" dirty="0"/>
              <a:t>Sociální služby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153400" cy="492941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Osobní asistence</a:t>
            </a:r>
          </a:p>
          <a:p>
            <a:pPr lvl="1"/>
            <a:r>
              <a:rPr lang="cs-CZ" dirty="0"/>
              <a:t>sociální služba, která je poskytovaná v přirozeném sociálním prostředí; podpora samostatného života a rozvoj vlastních zájmů.  Výhodou je, že umožňuje uživateli zůstat v prostředí, které si sám zvolil. </a:t>
            </a:r>
          </a:p>
          <a:p>
            <a:r>
              <a:rPr lang="cs-CZ" dirty="0"/>
              <a:t>Podporované zaměstnání</a:t>
            </a:r>
          </a:p>
          <a:p>
            <a:pPr lvl="1"/>
            <a:r>
              <a:rPr lang="cs-CZ" dirty="0"/>
              <a:t>Snaží se najít pro jedince s mentální retardací pracovní místo na otevřeném trhu práce a poskytuje mu po dobu nezbytně nutnou podporu k tomu, aby dokázal danou práci samostatně zvládnout. </a:t>
            </a:r>
          </a:p>
          <a:p>
            <a:pPr lvl="1"/>
            <a:r>
              <a:rPr lang="cs-CZ" dirty="0"/>
              <a:t>Tato podpora je poskytována nejčastěji prostřednictvím pracovního asistenta. Jinou formou podpory může být také úprava pracoviště, či pomoc při nákupu vhodných kompenzačních pomůcek (</a:t>
            </a:r>
            <a:r>
              <a:rPr lang="cs-CZ" dirty="0" err="1"/>
              <a:t>Lečbych</a:t>
            </a:r>
            <a:r>
              <a:rPr lang="cs-CZ" dirty="0"/>
              <a:t>, 2008).</a:t>
            </a:r>
          </a:p>
        </p:txBody>
      </p:sp>
    </p:spTree>
    <p:extLst>
      <p:ext uri="{BB962C8B-B14F-4D97-AF65-F5344CB8AC3E}">
        <p14:creationId xmlns:p14="http://schemas.microsoft.com/office/powerpoint/2010/main" val="3738180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435280" cy="62646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Chráněné zaměstnávání</a:t>
            </a:r>
          </a:p>
          <a:p>
            <a:r>
              <a:rPr lang="cs-CZ" dirty="0"/>
              <a:t>Podpora samostatného bydlení</a:t>
            </a:r>
          </a:p>
          <a:p>
            <a:pPr lvl="1"/>
            <a:r>
              <a:rPr lang="cs-CZ" dirty="0"/>
              <a:t>Podle § 43 zákona č. 108/2006 Sb. je podpora samostatného bydlení terénní služba poskytovaná osobám, které mají sníženou soběstačnost a jejichž situace vyžaduje pomoc druhé osoby.</a:t>
            </a:r>
          </a:p>
          <a:p>
            <a:pPr lvl="1"/>
            <a:r>
              <a:rPr lang="cs-CZ" dirty="0"/>
              <a:t>může být poskytována formou komunitního bydlení, které je určeno pro dospívající jedince s mentální retardací, kteří chtějí bydlet mimo domácnost rodičů, buď na přechodnou dobu, nebo v rámci příprav na samostatné bydlení</a:t>
            </a:r>
          </a:p>
          <a:p>
            <a:r>
              <a:rPr lang="cs-CZ" dirty="0"/>
              <a:t>Domovy pro osoby se zdravotním postižením</a:t>
            </a:r>
          </a:p>
          <a:p>
            <a:pPr lvl="1"/>
            <a:r>
              <a:rPr lang="cs-CZ" dirty="0"/>
              <a:t>Podle § 48 zákona č.108/2006 Sb. o sociálních službách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dlouhodobé pobytové služby osobám se zdravotním postižením, obsahuje poskytnutí ubytování, poskytnutí stravu, pomoc při zvládání běžných úkonů péče o vlastní osobu, pomoc při osobní hygieně, výchovné, vzdělávací a aktivizační činnosti, zprostředkování kontaktu se společenským prostředím, sociálně terapeutické činnosti, pomoc při uplatňování práv, oprávněných zájmů a při obstarávání osobních záležitostí. Služba se poskytuje za úplatu. </a:t>
            </a: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515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153400" cy="586551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Centra denních služeb</a:t>
            </a:r>
          </a:p>
          <a:p>
            <a:pPr lvl="1"/>
            <a:r>
              <a:rPr lang="cs-CZ" dirty="0"/>
              <a:t>cílem je zejména smysluplné naplňování volného času jedinců s mentálním postižením a rozvíjení či udržování jejich schopností a dovedností.  </a:t>
            </a:r>
          </a:p>
          <a:p>
            <a:pPr lvl="1"/>
            <a:r>
              <a:rPr lang="cs-CZ" dirty="0"/>
              <a:t>Náplní pořádání kurzů, výletů, táborů, či rozvíjení specifických dovedností. Hlavním cílem je pak aktivizace, stabilizace a rozvoj jedinců.</a:t>
            </a:r>
          </a:p>
          <a:p>
            <a:pPr lvl="1"/>
            <a:r>
              <a:rPr lang="cs-CZ" dirty="0"/>
              <a:t>Podle § 45 zákona č.108/2006 Sb. o sociálních službách obsahuje služba tyto základní činnosti </a:t>
            </a:r>
            <a:r>
              <a:rPr lang="cs-CZ" i="1" dirty="0"/>
              <a:t>„pomoc při osobní hygieně, poskytnutí stravy, výchovné, vzdělávací a aktivizační činnosti, zprostředkování kontaktu se společenským prostředím, sociálně terapeutické činnosti, pomoc při uplatňování práv, oprávněných zájmů a při obstarávání osobních záležitostí“.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435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153400" cy="5865515"/>
          </a:xfrm>
        </p:spPr>
        <p:txBody>
          <a:bodyPr/>
          <a:lstStyle/>
          <a:p>
            <a:r>
              <a:rPr lang="cs-CZ" dirty="0"/>
              <a:t>Týdenní stacionáře</a:t>
            </a:r>
          </a:p>
          <a:p>
            <a:pPr lvl="1"/>
            <a:r>
              <a:rPr lang="cs-CZ" dirty="0"/>
              <a:t>Podle § 47 zákona č.108/2006 Sb. o sociálních službách se v týdenních stacionářích poskytují pobytové služby osobám, které mají sníženou soběstačnost a vyžadují pomoc jiné fyzické osoby. </a:t>
            </a:r>
          </a:p>
          <a:p>
            <a:pPr lvl="1"/>
            <a:r>
              <a:rPr lang="cs-CZ" dirty="0"/>
              <a:t>Základní činnosti, které služba obsahuje, jsou shodné s těmi u denního stacionáře a navíc zahrnují poskytnutí ubytování.</a:t>
            </a:r>
          </a:p>
          <a:p>
            <a:pPr marL="40233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98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http://www.ceskatelevize.cz/porady/1095946610-diagnoza/83-downuv-syndrom/video/</a:t>
            </a:r>
            <a:endParaRPr lang="cs-CZ" dirty="0"/>
          </a:p>
          <a:p>
            <a:pPr marL="82296" indent="0">
              <a:buNone/>
            </a:pPr>
            <a:r>
              <a:rPr lang="cs-CZ" dirty="0"/>
              <a:t>18 minut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r>
              <a:rPr lang="cs-CZ" dirty="0"/>
              <a:t>+ 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r>
              <a:rPr lang="cs-CZ" dirty="0"/>
              <a:t>Červíček </a:t>
            </a:r>
            <a:r>
              <a:rPr lang="cs-CZ"/>
              <a:t>v hlavě</a:t>
            </a:r>
          </a:p>
        </p:txBody>
      </p:sp>
    </p:spTree>
    <p:extLst>
      <p:ext uri="{BB962C8B-B14F-4D97-AF65-F5344CB8AC3E}">
        <p14:creationId xmlns:p14="http://schemas.microsoft.com/office/powerpoint/2010/main" val="94652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/>
          <a:lstStyle/>
          <a:p>
            <a:r>
              <a:rPr lang="cs-CZ" dirty="0"/>
              <a:t>Mentální retardace a demence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931224" cy="698500"/>
          </a:xfrm>
        </p:spPr>
        <p:txBody>
          <a:bodyPr>
            <a:noAutofit/>
          </a:bodyPr>
          <a:lstStyle/>
          <a:p>
            <a:r>
              <a:rPr lang="cs-CZ" sz="3200" dirty="0"/>
              <a:t>DEMENCE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snížení intelektu a úbytek rozvinutých </a:t>
            </a:r>
            <a:r>
              <a:rPr lang="cs-CZ" dirty="0" err="1"/>
              <a:t>kogn</a:t>
            </a:r>
            <a:r>
              <a:rPr lang="cs-CZ" dirty="0"/>
              <a:t>. schopností + poruchy paměti, úsudku, schopnosti učení, počítání, řeči, orientace a myšlení</a:t>
            </a:r>
          </a:p>
          <a:p>
            <a:r>
              <a:rPr lang="cs-CZ" dirty="0"/>
              <a:t>bývá provázeno nebo i předcházeno zhoršením sebekontroly, emoční labilitou, poruchami sociálního myšlení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3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PŘÍČINY MENTÁLNÍ RETARDACE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968552"/>
          </a:xfrm>
        </p:spPr>
        <p:txBody>
          <a:bodyPr>
            <a:normAutofit/>
          </a:bodyPr>
          <a:lstStyle/>
          <a:p>
            <a:r>
              <a:rPr lang="cs-CZ" dirty="0"/>
              <a:t>PRENATÁLNÍ</a:t>
            </a:r>
          </a:p>
          <a:p>
            <a:pPr marL="402336" lvl="1" indent="0">
              <a:buNone/>
            </a:pPr>
            <a:r>
              <a:rPr lang="cs-CZ" b="1" dirty="0"/>
              <a:t>teratogenní vlivy</a:t>
            </a:r>
          </a:p>
          <a:p>
            <a:pPr lvl="1"/>
            <a:r>
              <a:rPr lang="cs-CZ" b="1" i="1" dirty="0"/>
              <a:t>fyzikální </a:t>
            </a:r>
            <a:r>
              <a:rPr lang="cs-CZ" i="1" dirty="0"/>
              <a:t>(úraz, rtg.)</a:t>
            </a:r>
          </a:p>
          <a:p>
            <a:pPr lvl="1"/>
            <a:r>
              <a:rPr lang="cs-CZ" b="1" i="1" dirty="0"/>
              <a:t>chemické </a:t>
            </a:r>
            <a:r>
              <a:rPr lang="cs-CZ" i="1" dirty="0"/>
              <a:t>(drogy, alkohol, nikotin: podváha)</a:t>
            </a:r>
          </a:p>
          <a:p>
            <a:pPr lvl="1"/>
            <a:r>
              <a:rPr lang="cs-CZ" b="1" i="1" dirty="0"/>
              <a:t>biologické</a:t>
            </a:r>
            <a:r>
              <a:rPr lang="cs-CZ" i="1" dirty="0"/>
              <a:t> (</a:t>
            </a:r>
            <a:r>
              <a:rPr lang="cs-CZ" dirty="0"/>
              <a:t>virové, bakteriální, záporný </a:t>
            </a:r>
            <a:r>
              <a:rPr lang="cs-CZ" dirty="0" err="1"/>
              <a:t>RHfaktor</a:t>
            </a:r>
            <a:r>
              <a:rPr lang="cs-CZ" dirty="0"/>
              <a:t>, poruchy placenty, vrozené metabolické poruchy)</a:t>
            </a:r>
            <a:endParaRPr lang="cs-CZ" b="1" i="1" dirty="0"/>
          </a:p>
          <a:p>
            <a:pPr marL="402336" lvl="1" indent="0">
              <a:buNone/>
            </a:pPr>
            <a:r>
              <a:rPr lang="cs-CZ" b="1" dirty="0"/>
              <a:t>genové mutace</a:t>
            </a:r>
          </a:p>
          <a:p>
            <a:pPr marL="402336" lvl="1" indent="0">
              <a:buNone/>
            </a:pPr>
            <a:r>
              <a:rPr lang="cs-CZ" b="1" dirty="0"/>
              <a:t>psychosociální vlivy</a:t>
            </a:r>
            <a:r>
              <a:rPr lang="cs-CZ" dirty="0"/>
              <a:t> (traumata, nechtěné těhotenství)</a:t>
            </a:r>
            <a:endParaRPr lang="cs-CZ" b="1" dirty="0"/>
          </a:p>
          <a:p>
            <a:pPr marL="40233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64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PŘÍČINY MENTÁLNÍHO POSTIŽENÍ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PERINATÁLNÍ</a:t>
            </a:r>
          </a:p>
          <a:p>
            <a:pPr lvl="1"/>
            <a:r>
              <a:rPr lang="cs-CZ" dirty="0"/>
              <a:t>Poškození při porodu</a:t>
            </a:r>
          </a:p>
          <a:p>
            <a:pPr lvl="1"/>
            <a:r>
              <a:rPr lang="cs-CZ" dirty="0"/>
              <a:t>hypoxie</a:t>
            </a:r>
          </a:p>
          <a:p>
            <a:pPr lvl="1"/>
            <a:r>
              <a:rPr lang="cs-CZ" dirty="0"/>
              <a:t>Rané infekce</a:t>
            </a:r>
          </a:p>
          <a:p>
            <a:pPr lvl="1"/>
            <a:r>
              <a:rPr lang="cs-CZ" dirty="0"/>
              <a:t>Riziko: předčasné i protahované porody</a:t>
            </a:r>
          </a:p>
          <a:p>
            <a:pPr lvl="1"/>
            <a:r>
              <a:rPr lang="cs-CZ" dirty="0"/>
              <a:t>Nezralé děti s nedostatečně vyvinutou plicní ventilací</a:t>
            </a:r>
          </a:p>
          <a:p>
            <a:pPr marL="402336" lvl="1" indent="0">
              <a:buNone/>
            </a:pPr>
            <a:endParaRPr lang="cs-CZ" dirty="0"/>
          </a:p>
          <a:p>
            <a:r>
              <a:rPr lang="cs-CZ" dirty="0"/>
              <a:t>RANĚ POSTNATÁLNÍ</a:t>
            </a:r>
          </a:p>
          <a:p>
            <a:pPr lvl="1"/>
            <a:r>
              <a:rPr lang="cs-CZ" dirty="0"/>
              <a:t>Úrazy hlavy</a:t>
            </a:r>
          </a:p>
          <a:p>
            <a:pPr lvl="1"/>
            <a:r>
              <a:rPr lang="cs-CZ" dirty="0"/>
              <a:t>Infekční onemocnění mozku</a:t>
            </a:r>
          </a:p>
          <a:p>
            <a:pPr lvl="1"/>
            <a:r>
              <a:rPr lang="cs-CZ" dirty="0"/>
              <a:t>Otravy </a:t>
            </a:r>
          </a:p>
        </p:txBody>
      </p:sp>
    </p:spTree>
    <p:extLst>
      <p:ext uri="{BB962C8B-B14F-4D97-AF65-F5344CB8AC3E}">
        <p14:creationId xmlns:p14="http://schemas.microsoft.com/office/powerpoint/2010/main" val="183966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SYNDROMŮ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07288" cy="4607768"/>
          </a:xfrm>
        </p:spPr>
        <p:txBody>
          <a:bodyPr>
            <a:noAutofit/>
          </a:bodyPr>
          <a:lstStyle/>
          <a:p>
            <a:pPr lvl="2"/>
            <a:r>
              <a:rPr lang="cs-CZ" sz="3200" b="1" dirty="0">
                <a:solidFill>
                  <a:srgbClr val="FF0000"/>
                </a:solidFill>
              </a:rPr>
              <a:t>Downův syndrom, </a:t>
            </a:r>
          </a:p>
          <a:p>
            <a:pPr lvl="2"/>
            <a:r>
              <a:rPr lang="cs-CZ" sz="3200" b="1" dirty="0">
                <a:solidFill>
                  <a:srgbClr val="FF0000"/>
                </a:solidFill>
              </a:rPr>
              <a:t>Syndrom fragilního X–chromozomu, </a:t>
            </a:r>
          </a:p>
          <a:p>
            <a:pPr lvl="2"/>
            <a:r>
              <a:rPr lang="cs-CZ" sz="3200" b="1" dirty="0" err="1">
                <a:solidFill>
                  <a:srgbClr val="FF0000"/>
                </a:solidFill>
              </a:rPr>
              <a:t>Rettův</a:t>
            </a:r>
            <a:r>
              <a:rPr lang="cs-CZ" sz="3200" b="1" dirty="0">
                <a:solidFill>
                  <a:srgbClr val="FF0000"/>
                </a:solidFill>
              </a:rPr>
              <a:t> syndrom, </a:t>
            </a:r>
          </a:p>
          <a:p>
            <a:pPr lvl="2"/>
            <a:r>
              <a:rPr lang="cs-CZ" sz="3200" b="1" dirty="0" err="1">
                <a:solidFill>
                  <a:srgbClr val="FF0000"/>
                </a:solidFill>
              </a:rPr>
              <a:t>Prader</a:t>
            </a:r>
            <a:r>
              <a:rPr lang="cs-CZ" sz="3200" b="1" dirty="0">
                <a:solidFill>
                  <a:srgbClr val="FF0000"/>
                </a:solidFill>
              </a:rPr>
              <a:t>–</a:t>
            </a:r>
            <a:r>
              <a:rPr lang="cs-CZ" sz="3200" b="1" dirty="0" err="1">
                <a:solidFill>
                  <a:srgbClr val="FF0000"/>
                </a:solidFill>
              </a:rPr>
              <a:t>Williho</a:t>
            </a:r>
            <a:r>
              <a:rPr lang="cs-CZ" sz="3200" b="1" dirty="0">
                <a:solidFill>
                  <a:srgbClr val="FF0000"/>
                </a:solidFill>
              </a:rPr>
              <a:t> syndrom, </a:t>
            </a:r>
          </a:p>
          <a:p>
            <a:pPr lvl="2"/>
            <a:r>
              <a:rPr lang="cs-CZ" sz="3200" b="1" dirty="0">
                <a:solidFill>
                  <a:srgbClr val="FF0000"/>
                </a:solidFill>
              </a:rPr>
              <a:t>Syndrom kočičího křiku,</a:t>
            </a:r>
          </a:p>
          <a:p>
            <a:pPr lvl="2"/>
            <a:r>
              <a:rPr lang="cs-CZ" sz="3200" b="1" dirty="0" err="1">
                <a:solidFill>
                  <a:srgbClr val="FF0000"/>
                </a:solidFill>
              </a:rPr>
              <a:t>Lesch-Nyhanův</a:t>
            </a:r>
            <a:r>
              <a:rPr lang="cs-CZ" sz="3200" b="1" dirty="0">
                <a:solidFill>
                  <a:srgbClr val="FF0000"/>
                </a:solidFill>
              </a:rPr>
              <a:t> syndrom</a:t>
            </a:r>
            <a:br>
              <a:rPr lang="cs-CZ" sz="3200" b="1" dirty="0">
                <a:solidFill>
                  <a:srgbClr val="FF0000"/>
                </a:solidFill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Výsledek obrázku pro DOWN&amp;Uring;V SYND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1763"/>
            <a:ext cx="1896591" cy="26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0DD4B0B-93D3-44D1-95D6-9DA7BB354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Trisomie 21</a:t>
            </a: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4C88D3A9-0918-4614-ACCC-9A60B5C260C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341438"/>
            <a:ext cx="5903912" cy="4752975"/>
            <a:chOff x="1424" y="8129"/>
            <a:chExt cx="3165" cy="3261"/>
          </a:xfrm>
        </p:grpSpPr>
        <p:pic>
          <p:nvPicPr>
            <p:cNvPr id="7173" name="Picture 5" descr="http://www.webmic.de/images/down-s4.jpg">
              <a:extLst>
                <a:ext uri="{FF2B5EF4-FFF2-40B4-BE49-F238E27FC236}">
                  <a16:creationId xmlns:a16="http://schemas.microsoft.com/office/drawing/2014/main" id="{9F59541E-2E6B-4461-A7F3-8C2D226AD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8129"/>
              <a:ext cx="3165" cy="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5F5FC669-E84D-4EF8-812D-FB8243156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" y="10778"/>
              <a:ext cx="720" cy="6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cs-CZ"/>
            </a:p>
          </p:txBody>
        </p:sp>
      </p:grpSp>
      <p:sp>
        <p:nvSpPr>
          <p:cNvPr id="7172" name="Text Box 7">
            <a:extLst>
              <a:ext uri="{FF2B5EF4-FFF2-40B4-BE49-F238E27FC236}">
                <a16:creationId xmlns:a16="http://schemas.microsoft.com/office/drawing/2014/main" id="{1B821A90-EBE8-4065-866E-DA05A27B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16585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47, XY, +21   www.webmic.de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2487</Words>
  <Application>Microsoft Office PowerPoint</Application>
  <PresentationFormat>Předvádění na obrazovce (4:3)</PresentationFormat>
  <Paragraphs>310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4" baseType="lpstr">
      <vt:lpstr>Arial</vt:lpstr>
      <vt:lpstr>Gill Sans MT</vt:lpstr>
      <vt:lpstr>Times New Roman</vt:lpstr>
      <vt:lpstr>Verdana</vt:lpstr>
      <vt:lpstr>Wingdings</vt:lpstr>
      <vt:lpstr>Wingdings 2</vt:lpstr>
      <vt:lpstr>Slunovrat</vt:lpstr>
      <vt:lpstr>PSYCHOPEDIE</vt:lpstr>
      <vt:lpstr>MENTÁLNÍ POSTIŽENÍ</vt:lpstr>
      <vt:lpstr>mentální postižení</vt:lpstr>
      <vt:lpstr>Mentální retardace a demence</vt:lpstr>
      <vt:lpstr>Mentální retardace a demence</vt:lpstr>
      <vt:lpstr>PŘÍČINY MENTÁLNÍ RETARDACE</vt:lpstr>
      <vt:lpstr>PŘÍČINY MENTÁLNÍHO POSTIŽENÍ</vt:lpstr>
      <vt:lpstr>PŘÍKLADY SYNDROMŮ</vt:lpstr>
      <vt:lpstr>Trisomie 21</vt:lpstr>
      <vt:lpstr>Historie onemocnění DS</vt:lpstr>
      <vt:lpstr>Znaky nemocných DS</vt:lpstr>
      <vt:lpstr>Znaky nemocných DS</vt:lpstr>
      <vt:lpstr>Prenatální vývoj zdravý x nemocný</vt:lpstr>
      <vt:lpstr>Postnatální vývoj zdravý x nemocný</vt:lpstr>
      <vt:lpstr>Prevence v těhotenství</vt:lpstr>
      <vt:lpstr>Výskyt v závislosti na věku matky</vt:lpstr>
      <vt:lpstr>Prenatální diagnostika</vt:lpstr>
      <vt:lpstr>Amniocentéza</vt:lpstr>
      <vt:lpstr>Amniocentéza</vt:lpstr>
      <vt:lpstr>Prezentace aplikace PowerPoint</vt:lpstr>
      <vt:lpstr>Péče o nemocného DS - terapie</vt:lpstr>
      <vt:lpstr>Doporučení pro rodiče</vt:lpstr>
      <vt:lpstr>ORF</vt:lpstr>
      <vt:lpstr>Downův syndrom</vt:lpstr>
      <vt:lpstr>Syndrom lomivého X  </vt:lpstr>
      <vt:lpstr>Syndrom kočičího křiku (Syndrom Cri du chat) </vt:lpstr>
      <vt:lpstr>Prader - Williho syndrom </vt:lpstr>
      <vt:lpstr>Rettův syndrom</vt:lpstr>
      <vt:lpstr>FETÁLNÍ ALKOHOLOVÝ SYNDROM (Fetal Alcohol Syndrom)</vt:lpstr>
      <vt:lpstr>PŘÍČINY DEMENCE</vt:lpstr>
      <vt:lpstr>STUPNĚ MENTÁLNÍHO POSTIŽENÍ</vt:lpstr>
      <vt:lpstr>Prezentace aplikace PowerPoint</vt:lpstr>
      <vt:lpstr>SYSTÉM PÉČE</vt:lpstr>
      <vt:lpstr>Raná péče</vt:lpstr>
      <vt:lpstr>Předškolní věk</vt:lpstr>
      <vt:lpstr>Školní věk</vt:lpstr>
      <vt:lpstr>Základní škola praktická</vt:lpstr>
      <vt:lpstr>Vzdělávací program základní školy praktické(učební plán)</vt:lpstr>
      <vt:lpstr>Vzdělávací program základní školy praktické, 2. stupeň</vt:lpstr>
      <vt:lpstr>Základní škola speciální</vt:lpstr>
      <vt:lpstr>Vzdělávací program základní školy speciální 10 letá, ZÁKLADY vzdělání</vt:lpstr>
      <vt:lpstr>PROFESNÍ PŘÍPRAVA</vt:lpstr>
      <vt:lpstr>Sociální služby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Kolaříková</dc:creator>
  <cp:lastModifiedBy>Marta Kolaříková</cp:lastModifiedBy>
  <cp:revision>36</cp:revision>
  <dcterms:created xsi:type="dcterms:W3CDTF">2016-11-08T19:38:19Z</dcterms:created>
  <dcterms:modified xsi:type="dcterms:W3CDTF">2021-11-20T06:29:39Z</dcterms:modified>
</cp:coreProperties>
</file>