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23"/>
  </p:notesMasterIdLst>
  <p:sldIdLst>
    <p:sldId id="256" r:id="rId2"/>
    <p:sldId id="257" r:id="rId3"/>
    <p:sldId id="267" r:id="rId4"/>
    <p:sldId id="268" r:id="rId5"/>
    <p:sldId id="269" r:id="rId6"/>
    <p:sldId id="258" r:id="rId7"/>
    <p:sldId id="270" r:id="rId8"/>
    <p:sldId id="259" r:id="rId9"/>
    <p:sldId id="260" r:id="rId10"/>
    <p:sldId id="261" r:id="rId11"/>
    <p:sldId id="262" r:id="rId12"/>
    <p:sldId id="303" r:id="rId13"/>
    <p:sldId id="302" r:id="rId14"/>
    <p:sldId id="264" r:id="rId15"/>
    <p:sldId id="265" r:id="rId16"/>
    <p:sldId id="266" r:id="rId17"/>
    <p:sldId id="282" r:id="rId18"/>
    <p:sldId id="283" r:id="rId19"/>
    <p:sldId id="284" r:id="rId20"/>
    <p:sldId id="263" r:id="rId21"/>
    <p:sldId id="38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599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F85D1-8013-1242-BBC3-F8FF59A060A4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6C027-C873-AB44-B079-4A085019A9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269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AC3425E-2C79-0145-8614-763CE0E42C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10243" name="Zástupný symbol pro poznámky 2">
            <a:extLst>
              <a:ext uri="{FF2B5EF4-FFF2-40B4-BE49-F238E27FC236}">
                <a16:creationId xmlns:a16="http://schemas.microsoft.com/office/drawing/2014/main" id="{9B937492-FC2C-D042-AC4F-6714B2BAF9A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cs-CZ">
              <a:solidFill>
                <a:srgbClr val="0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50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DF49F29-3FA6-5841-876D-1B1BD27B635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12291" name="Zástupný symbol pro poznámky 2">
            <a:extLst>
              <a:ext uri="{FF2B5EF4-FFF2-40B4-BE49-F238E27FC236}">
                <a16:creationId xmlns:a16="http://schemas.microsoft.com/office/drawing/2014/main" id="{1438F79F-1EC4-3249-A42A-116C5F8E45C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cs-CZ">
              <a:solidFill>
                <a:srgbClr val="0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666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BFA64F5-57FD-424D-A28F-07EF2405DF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14339" name="Zástupný symbol pro poznámky 2">
            <a:extLst>
              <a:ext uri="{FF2B5EF4-FFF2-40B4-BE49-F238E27FC236}">
                <a16:creationId xmlns:a16="http://schemas.microsoft.com/office/drawing/2014/main" id="{0EED323E-B552-D447-8439-1BC271E8D1D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cs-CZ">
              <a:solidFill>
                <a:srgbClr val="0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910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175C903-C753-0740-95C0-9E2BA876A1B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</p:sp>
      <p:sp>
        <p:nvSpPr>
          <p:cNvPr id="20483" name="Zástupný symbol pro poznámky 2">
            <a:extLst>
              <a:ext uri="{FF2B5EF4-FFF2-40B4-BE49-F238E27FC236}">
                <a16:creationId xmlns:a16="http://schemas.microsoft.com/office/drawing/2014/main" id="{1D794715-DE1D-524E-8052-2C7852145C8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cs-CZ">
              <a:solidFill>
                <a:srgbClr val="0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999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>
            <a:extLst>
              <a:ext uri="{FF2B5EF4-FFF2-40B4-BE49-F238E27FC236}">
                <a16:creationId xmlns:a16="http://schemas.microsoft.com/office/drawing/2014/main" id="{8EB459D3-983E-0F43-A8AA-5094A27D52E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050D1953-5F7B-CE4B-985C-DB27206FDDAA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12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DAFBBDDE-E16D-C846-8E13-D04189C10BB3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9FE786B0-FEC5-0D44-BCE2-EAE2F362CB3C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075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>
            <a:extLst>
              <a:ext uri="{FF2B5EF4-FFF2-40B4-BE49-F238E27FC236}">
                <a16:creationId xmlns:a16="http://schemas.microsoft.com/office/drawing/2014/main" id="{110396AE-E616-C64E-9F5D-203B9AD92BF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/>
            <a:fld id="{44181775-C862-1945-85AF-AE5A7F9C46BA}" type="slidenum">
              <a:rPr lang="cs-CZ" altLang="cs-CZ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20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C00AD167-9C44-D548-89C9-BA581DBC4F5E}"/>
              </a:ext>
            </a:extLst>
          </p:cNvPr>
          <p:cNvSpPr txBox="1"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EB4332E3-980D-CB40-99D2-7DB0AA0E9F6F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5200" cy="4808537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218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57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8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365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8414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00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844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088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198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907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8348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EB2FFD-10DA-384C-AF82-FFC2D0283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A6FEAF-50D5-A94E-98F8-3973F30AA8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3408AFE-6EBF-D74E-BD28-23D7E45ED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0171FB-A934-7245-80C7-C89A10FF1A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2352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89D274-4BFE-1D43-8A0B-9F09E4952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3291CD-D64D-D949-8F9C-EFC529A2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DD8582E-00F4-B448-AC9A-7FC84EDD2A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956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307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8641" y="1604328"/>
            <a:ext cx="5389439" cy="452207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82400" y="1604328"/>
            <a:ext cx="5391360" cy="452207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6FA4E6F-05F3-894F-AFDF-9CCA5E46031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EEB0DE9-C233-7541-9B9B-040F71DD7B2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65610A8-F34A-C544-A352-9A94FCB4F07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B3F012-0C1B-D04E-A1A3-EA75F11127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46003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641" y="273629"/>
            <a:ext cx="10965119" cy="11406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867272E-2FA5-4C4E-B4E1-03E189E697B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FD0020-5058-B649-B76B-AAF00F8505C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0D67F2-23AA-C747-886F-35062468FE8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93AAF0-1543-4C44-8D0D-0D6142A3B59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366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59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67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91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74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53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63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4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3A27028-366B-0748-968A-91BA5C0F2143}" type="datetimeFigureOut">
              <a:rPr lang="cs-CZ" smtClean="0"/>
              <a:t>11.12.18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09BDC9D-592F-9D42-8D65-63A00B1EA0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42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  <p:sldLayoutId id="2147483784" r:id="rId18"/>
    <p:sldLayoutId id="2147483785" r:id="rId19"/>
    <p:sldLayoutId id="2147483786" r:id="rId20"/>
    <p:sldLayoutId id="2147483787" r:id="rId2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782BE-1A42-774A-AFF4-2D7D1D2609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PORUCHY AUTISTICKÉHO SPEKTRA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A26EBE-0190-1B49-8681-0551BDC6BF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621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BF382-2DA8-064F-B1DC-B1122984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Aktivity a zájmy, stereotypní chování</a:t>
            </a:r>
            <a:r>
              <a:rPr lang="cs-CZ" b="1" dirty="0"/>
              <a:t>, představivost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F73F53-CC15-EB46-8642-3599BD7F0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943101"/>
            <a:ext cx="11738609" cy="476631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zaměření na určitý vzorec chování, rutinní činnost a snahu o jejich neměnnost,</a:t>
            </a:r>
          </a:p>
          <a:p>
            <a:pPr lvl="0"/>
            <a:r>
              <a:rPr lang="cs-CZ" dirty="0"/>
              <a:t>stereotypní chování, např. plácání rukama, tleskání, kolébání a otáčení těla, grimasování, pozorování třepetajících rukou,</a:t>
            </a:r>
          </a:p>
          <a:p>
            <a:pPr lvl="0"/>
            <a:r>
              <a:rPr lang="cs-CZ" dirty="0"/>
              <a:t>přehnaný zájem o taktilní předměty nebo naopak jejich odmítání,</a:t>
            </a:r>
          </a:p>
          <a:p>
            <a:pPr lvl="0"/>
            <a:r>
              <a:rPr lang="cs-CZ" dirty="0"/>
              <a:t>při hře s hračkami zaměření se na část předmětu, neobvyklá hra,</a:t>
            </a:r>
          </a:p>
          <a:p>
            <a:pPr lvl="0"/>
            <a:r>
              <a:rPr lang="cs-CZ" dirty="0"/>
              <a:t>chuťová a čichová přecitlivělost,</a:t>
            </a:r>
          </a:p>
          <a:p>
            <a:pPr lvl="0"/>
            <a:r>
              <a:rPr lang="cs-CZ" dirty="0"/>
              <a:t>přehnaná reakce na zvuky, buď žádná, nebo přílišná,</a:t>
            </a:r>
          </a:p>
          <a:p>
            <a:pPr lvl="0"/>
            <a:r>
              <a:rPr lang="cs-CZ" dirty="0"/>
              <a:t>abnormální zraková stimulace, například rovnání předmětů do řady, obliba určité konfigurace čísel či písmen, zírání do světla (</a:t>
            </a:r>
            <a:r>
              <a:rPr lang="cs-CZ" dirty="0" err="1"/>
              <a:t>Richman</a:t>
            </a:r>
            <a:r>
              <a:rPr lang="cs-CZ" dirty="0"/>
              <a:t>, 2006).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841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A9B1C-879D-6C40-98DE-02852C855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765" y="309907"/>
            <a:ext cx="10364451" cy="650213"/>
          </a:xfrm>
        </p:spPr>
        <p:txBody>
          <a:bodyPr/>
          <a:lstStyle/>
          <a:p>
            <a:r>
              <a:rPr lang="cs-CZ" b="1" dirty="0"/>
              <a:t>Dětský autismus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F26597-7BBE-2944-9918-BF4640FD2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764" y="960120"/>
            <a:ext cx="10364452" cy="5703570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/>
              <a:t>nazýván též klasický či </a:t>
            </a:r>
            <a:r>
              <a:rPr lang="cs-CZ" altLang="cs-CZ" dirty="0" err="1"/>
              <a:t>Kannerův</a:t>
            </a:r>
            <a:endParaRPr lang="cs-CZ" dirty="0"/>
          </a:p>
          <a:p>
            <a:r>
              <a:rPr lang="cs-CZ" dirty="0"/>
              <a:t>Autismus je v podstatě syndrom, který se diagnostikuje na základě projevů chování. </a:t>
            </a:r>
          </a:p>
          <a:p>
            <a:r>
              <a:rPr lang="cs-CZ" dirty="0"/>
              <a:t>Postiženy všechny tři oblasti</a:t>
            </a:r>
          </a:p>
          <a:p>
            <a:r>
              <a:rPr lang="cs-CZ" dirty="0"/>
              <a:t>dobře nerozumí tomu, co vidí, slyší a prožívá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PŘÍČINY DĚTSKÉHO AUTISMU</a:t>
            </a:r>
            <a:endParaRPr lang="cs-CZ" dirty="0"/>
          </a:p>
          <a:p>
            <a:r>
              <a:rPr lang="cs-CZ" dirty="0"/>
              <a:t>organické poškození mozku (na neurobiologickém podkladě)</a:t>
            </a:r>
          </a:p>
          <a:p>
            <a:r>
              <a:rPr lang="cs-CZ" dirty="0"/>
              <a:t>více příčin najednou, ale je jisté, že není podmíněn </a:t>
            </a:r>
            <a:r>
              <a:rPr lang="cs-CZ" dirty="0" err="1"/>
              <a:t>sociokulturně</a:t>
            </a:r>
            <a:r>
              <a:rPr lang="cs-CZ" dirty="0"/>
              <a:t>, protože je jeho výskyt ve většině zemí stejný.</a:t>
            </a:r>
          </a:p>
          <a:p>
            <a:r>
              <a:rPr lang="cs-CZ" dirty="0"/>
              <a:t>Genetická podmíněnost byla opakovaně potvrzena. Rodiče těchto dětí měli určité nápadnosti v komunikaci, tendence k izolaci, rigiditě. </a:t>
            </a:r>
          </a:p>
          <a:p>
            <a:r>
              <a:rPr lang="cs-CZ" dirty="0"/>
              <a:t>Na rozvoj této poruchy mohou mít vliv geny X na 7, 11, 15 a 16. chromozomu. </a:t>
            </a:r>
          </a:p>
          <a:p>
            <a:r>
              <a:rPr lang="cs-CZ" dirty="0"/>
              <a:t>Dalšími příčinami jsou prenatální vlivy, např. intrauterinní infekce.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530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40441336-8335-EE48-A7C2-C90B770C104E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1948366" y="162738"/>
            <a:ext cx="8229024" cy="1131959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b="1" dirty="0"/>
              <a:t>První varovné příznaky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A865E1E-51B9-DE4F-8698-2EF73D60D1E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660" y="1306218"/>
            <a:ext cx="11189970" cy="5551782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indent="-309639">
              <a:buSzPct val="45000"/>
              <a:buFont typeface="Wingdings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sz="1996" dirty="0"/>
              <a:t>chybí spontánní odložená imitace (nenapodobuje po čase činnosti a akce, které pozoruje ve svém okolí);</a:t>
            </a:r>
          </a:p>
          <a:p>
            <a:pPr indent="-309639">
              <a:buSzPct val="45000"/>
              <a:buFont typeface="Wingdings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sz="1996" dirty="0"/>
              <a:t>nesdílí pozornost (nemá zájem o sledování činností druhé osoby, nenosí předměty na ukázku, nechlubí se, nenabízí); </a:t>
            </a:r>
          </a:p>
          <a:p>
            <a:pPr indent="-309639">
              <a:buSzPct val="45000"/>
              <a:buFont typeface="Wingdings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sz="1996" dirty="0"/>
              <a:t>neschopnost symbolického uvažování (dítě spontánně nepředstírá, že kostka je autíčko, banán telefon apod.);</a:t>
            </a:r>
          </a:p>
          <a:p>
            <a:pPr indent="-309639">
              <a:buSzPct val="45000"/>
              <a:buFont typeface="Wingdings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sz="1996" dirty="0"/>
              <a:t>nepřiměřená emoční reaktivita;</a:t>
            </a:r>
          </a:p>
          <a:p>
            <a:pPr indent="-309639">
              <a:buSzPct val="45000"/>
              <a:buFont typeface="Wingdings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sz="1996" dirty="0"/>
              <a:t>slabší sociální kontakt, dítě se může mazlit;</a:t>
            </a:r>
          </a:p>
        </p:txBody>
      </p:sp>
    </p:spTree>
    <p:extLst>
      <p:ext uri="{BB962C8B-B14F-4D97-AF65-F5344CB8AC3E}">
        <p14:creationId xmlns:p14="http://schemas.microsoft.com/office/powerpoint/2010/main" val="2647102914"/>
      </p:ext>
    </p:extLst>
  </p:cSld>
  <p:clrMapOvr>
    <a:masterClrMapping/>
  </p:clrMapOvr>
  <p:transition>
    <p:fade thruBlk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Autism%201%20APRIL">
            <a:extLst>
              <a:ext uri="{FF2B5EF4-FFF2-40B4-BE49-F238E27FC236}">
                <a16:creationId xmlns:a16="http://schemas.microsoft.com/office/drawing/2014/main" id="{B22CA2F0-3A58-7441-9583-3BA46F4C98B2}"/>
              </a:ext>
            </a:extLst>
          </p:cNvPr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40688" y="4941889"/>
            <a:ext cx="2457450" cy="1614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4451" name="Rectangle 3">
            <a:extLst>
              <a:ext uri="{FF2B5EF4-FFF2-40B4-BE49-F238E27FC236}">
                <a16:creationId xmlns:a16="http://schemas.microsoft.com/office/drawing/2014/main" id="{CE0F1D4F-61A1-174B-919B-79AD5C140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ATYPICKÝ AUTISMUS</a:t>
            </a:r>
          </a:p>
        </p:txBody>
      </p:sp>
      <p:sp>
        <p:nvSpPr>
          <p:cNvPr id="104452" name="Rectangle 4">
            <a:extLst>
              <a:ext uri="{FF2B5EF4-FFF2-40B4-BE49-F238E27FC236}">
                <a16:creationId xmlns:a16="http://schemas.microsoft.com/office/drawing/2014/main" id="{917631E1-5CC2-3E4E-AA0B-EA48568CACFE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62000" y="1676400"/>
            <a:ext cx="10587990" cy="4879976"/>
          </a:xfrm>
          <a:noFill/>
        </p:spPr>
        <p:txBody>
          <a:bodyPr>
            <a:normAutofit fontScale="62500" lnSpcReduction="20000"/>
          </a:bodyPr>
          <a:lstStyle/>
          <a:p>
            <a:r>
              <a:rPr lang="cs-CZ" altLang="cs-CZ" sz="3800" dirty="0"/>
              <a:t>chybí postižení některé ze složek triády </a:t>
            </a:r>
          </a:p>
          <a:p>
            <a:r>
              <a:rPr lang="cs-CZ" altLang="cs-CZ" sz="3800" dirty="0"/>
              <a:t>nebo je </a:t>
            </a:r>
            <a:r>
              <a:rPr lang="cs-CZ" sz="3800" dirty="0"/>
              <a:t>Abnormní vývoj zaznamenán ve všech třech oblastech diagnostické triády, nicméně způsob vyjádření, tíže a frekvence symptomů nenaplňují diagnostická kritéria</a:t>
            </a:r>
            <a:endParaRPr lang="cs-CZ" altLang="cs-CZ" sz="3800" dirty="0"/>
          </a:p>
          <a:p>
            <a:r>
              <a:rPr lang="cs-CZ" altLang="cs-CZ" sz="3800" dirty="0"/>
              <a:t>nebo se autistické symptomy začaly projevovat až po třetím roce života</a:t>
            </a:r>
          </a:p>
          <a:p>
            <a:pPr lvl="1"/>
            <a:r>
              <a:rPr lang="cs-CZ" altLang="cs-CZ" sz="2900" dirty="0"/>
              <a:t>Diagnostický manuál DSM-IV tuto kategorii nezná a zařazuje děti s atypickým autismem pod </a:t>
            </a:r>
            <a:r>
              <a:rPr lang="cs-CZ" altLang="cs-CZ" sz="2900" dirty="0" err="1"/>
              <a:t>pervazivní</a:t>
            </a:r>
            <a:r>
              <a:rPr lang="cs-CZ" altLang="cs-CZ" sz="2900" dirty="0"/>
              <a:t> vývojovou poruchu jinak nespecifikovanou. </a:t>
            </a:r>
          </a:p>
          <a:p>
            <a:pPr lvl="1"/>
            <a:r>
              <a:rPr lang="cs-CZ" altLang="cs-CZ" sz="2900" dirty="0"/>
              <a:t>Atypický autismus je diagnostická kategorie </a:t>
            </a:r>
          </a:p>
          <a:p>
            <a:pPr lvl="1">
              <a:buFont typeface="Wingdings" pitchFamily="2" charset="2"/>
              <a:buNone/>
            </a:pPr>
            <a:r>
              <a:rPr lang="cs-CZ" altLang="cs-CZ" sz="2900" dirty="0"/>
              <a:t>	vzniklá na základě potřeby zařadit </a:t>
            </a:r>
          </a:p>
          <a:p>
            <a:pPr lvl="1">
              <a:buFont typeface="Wingdings" pitchFamily="2" charset="2"/>
              <a:buNone/>
            </a:pPr>
            <a:r>
              <a:rPr lang="cs-CZ" altLang="cs-CZ" sz="2900" dirty="0"/>
              <a:t>	pod nějakou diagnózu děti, </a:t>
            </a:r>
          </a:p>
          <a:p>
            <a:pPr lvl="1">
              <a:buFont typeface="Wingdings" pitchFamily="2" charset="2"/>
              <a:buNone/>
            </a:pPr>
            <a:r>
              <a:rPr lang="cs-CZ" altLang="cs-CZ" sz="2900" dirty="0"/>
              <a:t>	jež se projevují jako autistické, ale </a:t>
            </a:r>
          </a:p>
          <a:p>
            <a:pPr lvl="1">
              <a:buFont typeface="Wingdings" pitchFamily="2" charset="2"/>
              <a:buNone/>
            </a:pPr>
            <a:r>
              <a:rPr lang="cs-CZ" altLang="cs-CZ" sz="2900" dirty="0"/>
              <a:t>	nenaplňují kritéria pro dětský autismus.</a:t>
            </a:r>
          </a:p>
          <a:p>
            <a:endParaRPr lang="cs-CZ" altLang="cs-CZ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71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0518C3-B122-BF45-80BD-16DA5A244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35" y="275617"/>
            <a:ext cx="10364451" cy="43304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Aspergerův syndrom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9BBC51-97B7-4F42-A88B-B7CF7397D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15" y="881193"/>
            <a:ext cx="10364452" cy="549674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„</a:t>
            </a:r>
            <a:r>
              <a:rPr lang="cs-CZ" i="1" dirty="0"/>
              <a:t>Abyste se stali vynikajícím vědcem nebo skvělým umělcem, musíte mít alespoň nějaké znaky Aspergerova syndromu, které vám umožní odpoutat se od tohoto světa.</a:t>
            </a:r>
            <a:r>
              <a:rPr lang="cs-CZ" dirty="0"/>
              <a:t>“ Hans </a:t>
            </a:r>
            <a:r>
              <a:rPr lang="cs-CZ" dirty="0" err="1"/>
              <a:t>Asperger</a:t>
            </a:r>
            <a:r>
              <a:rPr lang="cs-CZ" dirty="0"/>
              <a:t> (sec. cit. </a:t>
            </a:r>
            <a:r>
              <a:rPr lang="cs-CZ" dirty="0" err="1"/>
              <a:t>Thorová</a:t>
            </a:r>
            <a:r>
              <a:rPr lang="cs-CZ" dirty="0"/>
              <a:t>, 2016, s.188)</a:t>
            </a:r>
          </a:p>
          <a:p>
            <a:r>
              <a:rPr lang="cs-CZ" dirty="0"/>
              <a:t>„syndrom malých profesorů“</a:t>
            </a:r>
          </a:p>
          <a:p>
            <a:r>
              <a:rPr lang="cs-CZ" altLang="cs-CZ" dirty="0"/>
              <a:t>přítomnost postižení všech složek triády, oproti autismu jsou však projevy postižení kvalitativně odlišné – jakoby na vyšší úrovni</a:t>
            </a:r>
          </a:p>
          <a:p>
            <a:r>
              <a:rPr lang="cs-CZ" altLang="cs-CZ" dirty="0"/>
              <a:t>v prvních třech letech věku dítěte by nemělo být přítomno výraznější zpoždění vývoje </a:t>
            </a:r>
            <a:endParaRPr lang="cs-CZ" dirty="0"/>
          </a:p>
          <a:p>
            <a:r>
              <a:rPr lang="cs-CZ" dirty="0"/>
              <a:t>velká různorodost v projevech u lidí s Aspergerovým syndromem, nerovnoměrně rozložené schopnosti a existuje mnoho forem tohoto syndromu, jenž bývá nazýván také jako sociální dyslexie </a:t>
            </a:r>
          </a:p>
          <a:p>
            <a:r>
              <a:rPr lang="cs-CZ" dirty="0"/>
              <a:t>velké potíže správně chápat, rozlišovat a zvládat vlastní emoce </a:t>
            </a:r>
          </a:p>
          <a:p>
            <a:r>
              <a:rPr lang="cs-CZ" dirty="0"/>
              <a:t>v důsledku svého postižení schopní správně rozpoznat emoce jiných a následně pak nemohou ani vhodným způsobem projevit empatii a přizpůsobit své chování situaci. To však neznamená, že nemají cit. Lidé s Aspergerovým syndromem bývají velmi citliví, citově však vyzrávají později (Pešek, 2014; </a:t>
            </a:r>
            <a:r>
              <a:rPr lang="cs-CZ" dirty="0" err="1"/>
              <a:t>Vosmik</a:t>
            </a:r>
            <a:r>
              <a:rPr lang="cs-CZ" dirty="0"/>
              <a:t>, Bělohlávková, 2010; </a:t>
            </a:r>
            <a:r>
              <a:rPr lang="en-US" dirty="0" err="1"/>
              <a:t>Vágnerová</a:t>
            </a:r>
            <a:r>
              <a:rPr lang="cs-CZ" dirty="0"/>
              <a:t>, 2014).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467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5B199-8DDE-5448-B9B3-150527AD3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755" y="149887"/>
            <a:ext cx="10364451" cy="570203"/>
          </a:xfrm>
        </p:spPr>
        <p:txBody>
          <a:bodyPr>
            <a:normAutofit fontScale="90000"/>
          </a:bodyPr>
          <a:lstStyle/>
          <a:p>
            <a:r>
              <a:rPr lang="cs-CZ" dirty="0"/>
              <a:t>Narušená komunikace u as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CB3B0A-2C53-054D-93FD-217D97974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994" y="846903"/>
            <a:ext cx="11407765" cy="5679627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Mluva působí mechanicky, formálně, strnule, je </a:t>
            </a:r>
            <a:r>
              <a:rPr lang="cs-CZ" dirty="0" err="1"/>
              <a:t>pedantsky</a:t>
            </a:r>
            <a:r>
              <a:rPr lang="cs-CZ" dirty="0"/>
              <a:t> přesná a „škrobenost“ řeči žáků </a:t>
            </a:r>
          </a:p>
          <a:p>
            <a:r>
              <a:rPr lang="cs-CZ" dirty="0"/>
              <a:t>Zvuková a gramatická stránka však nebývá narušena. </a:t>
            </a:r>
          </a:p>
          <a:p>
            <a:r>
              <a:rPr lang="cs-CZ" dirty="0"/>
              <a:t>Nejvýznamnější problémy v jazyce a řeči se projevují ve složce pragmatické, dětem dělá potíže správné používání jazyka v souladu s danou sociální situací </a:t>
            </a:r>
          </a:p>
          <a:p>
            <a:r>
              <a:rPr lang="cs-CZ" dirty="0"/>
              <a:t>problém doslovného chápání vyřčených výroků, např. „leze mi krkem“ nebo „vodí mne za nos“, které žáci s Aspergerovým syndromem většinou nechápou, překládají je doslovně a jsou z nich zmateni. </a:t>
            </a:r>
          </a:p>
          <a:p>
            <a:r>
              <a:rPr lang="cs-CZ" dirty="0"/>
              <a:t>Své myšlenky říkají nahlas, verbalizují je, přestože to v danou chvíli není vhodné a okolím je vyžadován klid. </a:t>
            </a:r>
          </a:p>
          <a:p>
            <a:r>
              <a:rPr lang="cs-CZ" dirty="0"/>
              <a:t>bazírují na jasných formulacích bez užití slov možná, asi, později, pravděpodobně. </a:t>
            </a:r>
          </a:p>
          <a:p>
            <a:r>
              <a:rPr lang="cs-CZ" dirty="0"/>
              <a:t>Slovní poznámky žáků s Aspergerovým syndromem, které se tematicky nikterak neváží k probírané látce, učivu, </a:t>
            </a:r>
          </a:p>
          <a:p>
            <a:r>
              <a:rPr lang="cs-CZ" dirty="0"/>
              <a:t>neustálé přerušování hovoru nevhodným skákáním do řeči či převádění řeči zcela jiným směrem </a:t>
            </a:r>
          </a:p>
          <a:p>
            <a:r>
              <a:rPr lang="cs-CZ" dirty="0"/>
              <a:t>Objevují se i verbální rituály, kdy žák opakuje neustále dokola stejnou otázku.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301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86490-280F-DF44-8BEA-ADFEC1A95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035" y="115597"/>
            <a:ext cx="10364451" cy="1130273"/>
          </a:xfrm>
        </p:spPr>
        <p:txBody>
          <a:bodyPr/>
          <a:lstStyle/>
          <a:p>
            <a:r>
              <a:rPr lang="cs-CZ" b="1" dirty="0"/>
              <a:t>Narušené sociální chování a neverbální komunikace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E8C6FB-2A3D-574A-97D7-587EDA227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910" y="1165860"/>
            <a:ext cx="11441430" cy="5554980"/>
          </a:xfrm>
        </p:spPr>
        <p:txBody>
          <a:bodyPr>
            <a:normAutofit fontScale="92500" lnSpcReduction="20000"/>
          </a:bodyPr>
          <a:lstStyle/>
          <a:p>
            <a:r>
              <a:rPr lang="cs-CZ" i="1" dirty="0"/>
              <a:t>„U většiny dětí je škola místem, kde 85 % myšlení zabírají společenské vztahy s jinými dětmi. U dětí s Aspergerovým syndromem je proto velké nebezpečí, že 85 % jejich myšlení zaberou negativní pocity a zážitky, jako je selhání, odmítání, ponižování, neporozumění, špatné zacházení a šikana“</a:t>
            </a:r>
            <a:r>
              <a:rPr lang="cs-CZ" dirty="0"/>
              <a:t> (</a:t>
            </a:r>
            <a:r>
              <a:rPr lang="cs-CZ" dirty="0" err="1"/>
              <a:t>Boyd</a:t>
            </a:r>
            <a:r>
              <a:rPr lang="cs-CZ" dirty="0"/>
              <a:t>, 2011, s. 76) </a:t>
            </a:r>
          </a:p>
          <a:p>
            <a:r>
              <a:rPr lang="cs-CZ" i="1" dirty="0"/>
              <a:t>neschopnost (omezenou schopnost) interakce s vrstevníky, </a:t>
            </a:r>
          </a:p>
          <a:p>
            <a:r>
              <a:rPr lang="cs-CZ" i="1" dirty="0"/>
              <a:t>nízký zájem navazovat kontakty s vrstevníky (často vyplývá z nejistoty a neschopnosti kontakt navazovat), </a:t>
            </a:r>
          </a:p>
          <a:p>
            <a:r>
              <a:rPr lang="cs-CZ" i="1" dirty="0"/>
              <a:t>neodpovídající interpretaci sociálních podnětů, </a:t>
            </a:r>
          </a:p>
          <a:p>
            <a:r>
              <a:rPr lang="cs-CZ" i="1" dirty="0"/>
              <a:t>sociálně i emočně nepřiměřené chování, </a:t>
            </a:r>
          </a:p>
          <a:p>
            <a:r>
              <a:rPr lang="cs-CZ" i="1" dirty="0"/>
              <a:t>problémy s adaptabilitou, </a:t>
            </a:r>
          </a:p>
          <a:p>
            <a:r>
              <a:rPr lang="cs-CZ" b="1" i="1" u="sng" dirty="0"/>
              <a:t>zvláštní projevy neverbální komunikace</a:t>
            </a:r>
            <a:r>
              <a:rPr lang="cs-CZ" i="1" dirty="0"/>
              <a:t>: </a:t>
            </a:r>
          </a:p>
          <a:p>
            <a:pPr lvl="1"/>
            <a:r>
              <a:rPr lang="cs-CZ" i="1" dirty="0"/>
              <a:t>omezené využívání gest, nejasná řeč těla, </a:t>
            </a:r>
          </a:p>
          <a:p>
            <a:pPr lvl="1"/>
            <a:r>
              <a:rPr lang="cs-CZ" i="1" dirty="0"/>
              <a:t>malá výpovědní hodnota výrazu tváře (strnulý pohled), </a:t>
            </a:r>
          </a:p>
          <a:p>
            <a:pPr lvl="1"/>
            <a:r>
              <a:rPr lang="cs-CZ" i="1" dirty="0"/>
              <a:t>neschopnost „předávat informace“ očima, </a:t>
            </a:r>
          </a:p>
          <a:p>
            <a:pPr lvl="1"/>
            <a:r>
              <a:rPr lang="cs-CZ" i="1" dirty="0"/>
              <a:t>nedodržování dostatečného fyzického odstupu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985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Autism%201%20APRIL">
            <a:extLst>
              <a:ext uri="{FF2B5EF4-FFF2-40B4-BE49-F238E27FC236}">
                <a16:creationId xmlns:a16="http://schemas.microsoft.com/office/drawing/2014/main" id="{1D34A5E2-01A3-3F45-BF87-02CBBF73255C}"/>
              </a:ext>
            </a:extLst>
          </p:cNvPr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40688" y="4941889"/>
            <a:ext cx="2457450" cy="1614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6259" name="Rectangle 3">
            <a:extLst>
              <a:ext uri="{FF2B5EF4-FFF2-40B4-BE49-F238E27FC236}">
                <a16:creationId xmlns:a16="http://schemas.microsoft.com/office/drawing/2014/main" id="{E79653F6-8205-5A4F-8FBE-188FA6463C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SPECIFIKA LIDÍ S AUTISMEM </a:t>
            </a:r>
            <a:br>
              <a:rPr lang="cs-CZ" altLang="cs-CZ" dirty="0"/>
            </a:br>
            <a:r>
              <a:rPr lang="cs-CZ" altLang="cs-CZ" dirty="0"/>
              <a:t>– vnímání</a:t>
            </a:r>
          </a:p>
        </p:txBody>
      </p:sp>
      <p:sp>
        <p:nvSpPr>
          <p:cNvPr id="96260" name="Rectangle 4">
            <a:extLst>
              <a:ext uri="{FF2B5EF4-FFF2-40B4-BE49-F238E27FC236}">
                <a16:creationId xmlns:a16="http://schemas.microsoft.com/office/drawing/2014/main" id="{923C3B1C-E0EC-8D48-8E73-B4BDA4097E7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88621" y="1828801"/>
            <a:ext cx="10099994" cy="4302125"/>
          </a:xfrm>
          <a:noFill/>
        </p:spPr>
        <p:txBody>
          <a:bodyPr>
            <a:normAutofit fontScale="92500"/>
          </a:bodyPr>
          <a:lstStyle/>
          <a:p>
            <a:r>
              <a:rPr lang="cs-CZ" altLang="cs-CZ" sz="2800" dirty="0"/>
              <a:t>projevy abnormalit (+/-) ve vnímání projevující se v chování dítěte s PAS:</a:t>
            </a:r>
          </a:p>
          <a:p>
            <a:r>
              <a:rPr lang="cs-CZ" altLang="cs-CZ" sz="2800" dirty="0"/>
              <a:t>vizuální v. – třepání prsty před očima, fascinace žaluziemi …</a:t>
            </a:r>
          </a:p>
          <a:p>
            <a:r>
              <a:rPr lang="cs-CZ" altLang="cs-CZ" sz="2800" dirty="0"/>
              <a:t>sluchové v. – přecitlivělost na některé zvuky, zacpávání si uší, vydávání podivných zvuků …</a:t>
            </a:r>
          </a:p>
          <a:p>
            <a:r>
              <a:rPr lang="cs-CZ" altLang="cs-CZ" sz="2800" dirty="0"/>
              <a:t>chuťové v.  – olizování předmětů, </a:t>
            </a:r>
          </a:p>
          <a:p>
            <a:pPr>
              <a:buFont typeface="Wingdings" pitchFamily="2" charset="2"/>
              <a:buNone/>
            </a:pPr>
            <a:r>
              <a:rPr lang="cs-CZ" altLang="cs-CZ" sz="2800" dirty="0"/>
              <a:t>	odmítání  některých chutí v jídle …</a:t>
            </a:r>
          </a:p>
        </p:txBody>
      </p:sp>
    </p:spTree>
    <p:extLst>
      <p:ext uri="{BB962C8B-B14F-4D97-AF65-F5344CB8AC3E}">
        <p14:creationId xmlns:p14="http://schemas.microsoft.com/office/powerpoint/2010/main" val="1037095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 descr="Autism%201%20APRIL">
            <a:extLst>
              <a:ext uri="{FF2B5EF4-FFF2-40B4-BE49-F238E27FC236}">
                <a16:creationId xmlns:a16="http://schemas.microsoft.com/office/drawing/2014/main" id="{C5B0BA4F-BD71-C542-B7C4-5FFE3C241DEA}"/>
              </a:ext>
            </a:extLst>
          </p:cNvPr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40688" y="4941889"/>
            <a:ext cx="2457450" cy="1614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7283" name="Rectangle 3">
            <a:extLst>
              <a:ext uri="{FF2B5EF4-FFF2-40B4-BE49-F238E27FC236}">
                <a16:creationId xmlns:a16="http://schemas.microsoft.com/office/drawing/2014/main" id="{9B617D4E-47FD-7745-BFF0-60DA559295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SPECIFIKA LIDÍ S AUTISMEM </a:t>
            </a:r>
            <a:br>
              <a:rPr lang="cs-CZ" altLang="cs-CZ" dirty="0"/>
            </a:br>
            <a:r>
              <a:rPr lang="cs-CZ" altLang="cs-CZ" dirty="0"/>
              <a:t>– vnímání</a:t>
            </a:r>
          </a:p>
        </p:txBody>
      </p:sp>
      <p:sp>
        <p:nvSpPr>
          <p:cNvPr id="97284" name="Rectangle 4">
            <a:extLst>
              <a:ext uri="{FF2B5EF4-FFF2-40B4-BE49-F238E27FC236}">
                <a16:creationId xmlns:a16="http://schemas.microsoft.com/office/drawing/2014/main" id="{BBA9FA1B-FD83-0644-91B3-0A4029D1426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65761" y="1828801"/>
            <a:ext cx="10122854" cy="4302125"/>
          </a:xfrm>
          <a:noFill/>
        </p:spPr>
        <p:txBody>
          <a:bodyPr/>
          <a:lstStyle/>
          <a:p>
            <a:r>
              <a:rPr lang="cs-CZ" altLang="cs-CZ" sz="2800" dirty="0"/>
              <a:t>čichové v. – očichávání věcí i lidí, nesnášenlivost či výrazná preference některých pachů …</a:t>
            </a:r>
          </a:p>
          <a:p>
            <a:r>
              <a:rPr lang="cs-CZ" altLang="cs-CZ" sz="2800" dirty="0"/>
              <a:t>taktilní v. (dotek) – averze vůči oblečení z určitých druhů látek, nesnášenlivost cedulek u triček a svetrů, odmítání doteků, objetí, ale např. i rukavic, špíny na rukách …</a:t>
            </a:r>
          </a:p>
        </p:txBody>
      </p:sp>
    </p:spTree>
    <p:extLst>
      <p:ext uri="{BB962C8B-B14F-4D97-AF65-F5344CB8AC3E}">
        <p14:creationId xmlns:p14="http://schemas.microsoft.com/office/powerpoint/2010/main" val="1521079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Autism%201%20APRIL">
            <a:extLst>
              <a:ext uri="{FF2B5EF4-FFF2-40B4-BE49-F238E27FC236}">
                <a16:creationId xmlns:a16="http://schemas.microsoft.com/office/drawing/2014/main" id="{BB80E371-F375-E349-831F-0E248A191328}"/>
              </a:ext>
            </a:extLst>
          </p:cNvPr>
          <p:cNvPicPr>
            <a:picLocks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40688" y="4941889"/>
            <a:ext cx="2457450" cy="16144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8307" name="Rectangle 3">
            <a:extLst>
              <a:ext uri="{FF2B5EF4-FFF2-40B4-BE49-F238E27FC236}">
                <a16:creationId xmlns:a16="http://schemas.microsoft.com/office/drawing/2014/main" id="{9461F9B3-2BBA-2C49-9ECB-A4DC64029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SPECIFIKA LIDÍ S AUTISMEM </a:t>
            </a:r>
            <a:br>
              <a:rPr lang="cs-CZ" altLang="cs-CZ" dirty="0"/>
            </a:br>
            <a:r>
              <a:rPr lang="cs-CZ" altLang="cs-CZ" dirty="0"/>
              <a:t>– vnímání</a:t>
            </a:r>
          </a:p>
        </p:txBody>
      </p:sp>
      <p:sp>
        <p:nvSpPr>
          <p:cNvPr id="98308" name="Rectangle 4">
            <a:extLst>
              <a:ext uri="{FF2B5EF4-FFF2-40B4-BE49-F238E27FC236}">
                <a16:creationId xmlns:a16="http://schemas.microsoft.com/office/drawing/2014/main" id="{6B6E6E01-94DE-8A46-92C0-586BC44F1C5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62000" y="1676400"/>
            <a:ext cx="8507413" cy="4302125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cs-CZ" altLang="cs-CZ" sz="2800" dirty="0"/>
              <a:t>snížený/zvýšený práh bolesti – sebepoškozování, neadekvátní reakce na bolest</a:t>
            </a:r>
          </a:p>
          <a:p>
            <a:r>
              <a:rPr lang="cs-CZ" altLang="cs-CZ" sz="2800" dirty="0"/>
              <a:t>vestibulární systém – rovnováha – např. točení se, houpání…</a:t>
            </a:r>
          </a:p>
          <a:p>
            <a:r>
              <a:rPr lang="cs-CZ" altLang="cs-CZ" sz="2800" dirty="0" err="1"/>
              <a:t>propriocepce</a:t>
            </a:r>
            <a:r>
              <a:rPr lang="cs-CZ" altLang="cs-CZ" sz="2800" dirty="0"/>
              <a:t> – vnímání vlastního těla – chození po špičkách</a:t>
            </a:r>
          </a:p>
          <a:p>
            <a:r>
              <a:rPr lang="cs-CZ" altLang="cs-CZ" sz="2800" dirty="0"/>
              <a:t>citlivost na teplotu – při jídle si snadno </a:t>
            </a:r>
          </a:p>
          <a:p>
            <a:pPr>
              <a:buFont typeface="Wingdings" pitchFamily="2" charset="2"/>
              <a:buNone/>
            </a:pPr>
            <a:r>
              <a:rPr lang="cs-CZ" altLang="cs-CZ" sz="2800" dirty="0"/>
              <a:t>	spálí jazyk (neodhadne teplotu), </a:t>
            </a:r>
          </a:p>
          <a:p>
            <a:pPr>
              <a:buFont typeface="Wingdings" pitchFamily="2" charset="2"/>
              <a:buNone/>
            </a:pPr>
            <a:r>
              <a:rPr lang="cs-CZ" altLang="cs-CZ" sz="2800" dirty="0"/>
              <a:t>	nesnášenlivost teplého oblečení … </a:t>
            </a:r>
          </a:p>
        </p:txBody>
      </p:sp>
    </p:spTree>
    <p:extLst>
      <p:ext uri="{BB962C8B-B14F-4D97-AF65-F5344CB8AC3E}">
        <p14:creationId xmlns:p14="http://schemas.microsoft.com/office/powerpoint/2010/main" val="375163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35B3E4-F931-EC47-B64D-3A49D9F2A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64045"/>
            <a:ext cx="10364451" cy="704636"/>
          </a:xfrm>
        </p:spPr>
        <p:txBody>
          <a:bodyPr/>
          <a:lstStyle/>
          <a:p>
            <a:r>
              <a:rPr lang="cs-CZ" dirty="0"/>
              <a:t>Definice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4C2426-34B9-3346-867B-68C4359E7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724" y="868680"/>
            <a:ext cx="11316325" cy="5657849"/>
          </a:xfrm>
        </p:spPr>
        <p:txBody>
          <a:bodyPr>
            <a:normAutofit/>
          </a:bodyPr>
          <a:lstStyle/>
          <a:p>
            <a:r>
              <a:rPr lang="cs-CZ" dirty="0"/>
              <a:t>MKN – 10 </a:t>
            </a:r>
            <a:r>
              <a:rPr lang="cs-CZ" b="1" dirty="0"/>
              <a:t>„</a:t>
            </a:r>
            <a:r>
              <a:rPr lang="cs-CZ" b="1" dirty="0" err="1"/>
              <a:t>pervazívní</a:t>
            </a:r>
            <a:r>
              <a:rPr lang="cs-CZ" b="1" dirty="0"/>
              <a:t> vývojové poruchy je skupina poruch, pro které je typické kvalitativní porušení reciproční sociální interakce na úrovni komunikace a omezený‚ stereotypní a opakující se soubor zájmů a činností. Tyto kvalitativní abnormality jsou </a:t>
            </a:r>
            <a:r>
              <a:rPr lang="cs-CZ" b="1" dirty="0" err="1"/>
              <a:t>pervazívním</a:t>
            </a:r>
            <a:r>
              <a:rPr lang="cs-CZ" b="1" dirty="0"/>
              <a:t> rysem chování jedince v každé situaci</a:t>
            </a:r>
            <a:r>
              <a:rPr lang="cs-CZ" dirty="0"/>
              <a:t>.“ </a:t>
            </a:r>
          </a:p>
          <a:p>
            <a:pPr lvl="0"/>
            <a:r>
              <a:rPr lang="cs-CZ" dirty="0"/>
              <a:t>Dětský autismus (F 84.0)</a:t>
            </a:r>
          </a:p>
          <a:p>
            <a:pPr lvl="0"/>
            <a:r>
              <a:rPr lang="cs-CZ" dirty="0"/>
              <a:t>Atypický autismus (F 84.1)</a:t>
            </a:r>
          </a:p>
          <a:p>
            <a:pPr lvl="0"/>
            <a:r>
              <a:rPr lang="cs-CZ" dirty="0" err="1"/>
              <a:t>Rettův</a:t>
            </a:r>
            <a:r>
              <a:rPr lang="cs-CZ" dirty="0"/>
              <a:t> syndrom (F 84.2)</a:t>
            </a:r>
          </a:p>
          <a:p>
            <a:pPr lvl="0"/>
            <a:r>
              <a:rPr lang="cs-CZ" dirty="0"/>
              <a:t>Jiná dětská dezintegrační porucha (F 84.3)</a:t>
            </a:r>
          </a:p>
          <a:p>
            <a:pPr lvl="0"/>
            <a:r>
              <a:rPr lang="cs-CZ" dirty="0"/>
              <a:t>Hyperaktivní porucha sdružená s mentální retardací a stereotypními pohyby (F 84.4)</a:t>
            </a:r>
          </a:p>
          <a:p>
            <a:pPr lvl="0"/>
            <a:r>
              <a:rPr lang="cs-CZ" dirty="0"/>
              <a:t>Aspergerův syndrom (F 84.5)</a:t>
            </a:r>
          </a:p>
          <a:p>
            <a:pPr lvl="0"/>
            <a:r>
              <a:rPr lang="cs-CZ" dirty="0"/>
              <a:t>Jiné </a:t>
            </a:r>
            <a:r>
              <a:rPr lang="cs-CZ" dirty="0" err="1"/>
              <a:t>pervazivní</a:t>
            </a:r>
            <a:r>
              <a:rPr lang="cs-CZ" dirty="0"/>
              <a:t> vývojové poruchy (F 84.8)</a:t>
            </a:r>
          </a:p>
          <a:p>
            <a:pPr lvl="0"/>
            <a:r>
              <a:rPr lang="cs-CZ" dirty="0" err="1"/>
              <a:t>Pervazivní</a:t>
            </a:r>
            <a:r>
              <a:rPr lang="cs-CZ" dirty="0"/>
              <a:t> vývojová porucha NS. (F 84.9)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16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E6CDB685-C875-4E4B-9098-33AD709A0F65}"/>
              </a:ext>
            </a:extLst>
          </p:cNvPr>
          <p:cNvSpPr>
            <a:spLocks noChangeArrowheads="1"/>
          </p:cNvSpPr>
          <p:nvPr>
            <p:ph type="title"/>
          </p:nvPr>
        </p:nvSpPr>
        <p:spPr>
          <a:xfrm>
            <a:off x="1980049" y="279390"/>
            <a:ext cx="8229024" cy="1130519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b="1"/>
              <a:t>Lze autismus vyléčit, lze dětem s autismem pomoci 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133B7669-8E22-6347-826E-F0F30AF250FE}"/>
              </a:ext>
            </a:extLst>
          </p:cNvPr>
          <p:cNvSpPr>
            <a:spLocks noChangeArrowheads="1"/>
          </p:cNvSpPr>
          <p:nvPr>
            <p:ph type="subTitle" idx="4294967295"/>
          </p:nvPr>
        </p:nvSpPr>
        <p:spPr>
          <a:xfrm>
            <a:off x="2013172" y="1468955"/>
            <a:ext cx="8229024" cy="5250791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16003" rIns="91440" bIns="45720" rtlCol="0" anchor="ctr">
            <a:normAutofit fontScale="85000" lnSpcReduction="20000"/>
          </a:bodyPr>
          <a:lstStyle/>
          <a:p>
            <a:pPr indent="-309639">
              <a:spcAft>
                <a:spcPct val="0"/>
              </a:spcAft>
              <a:buSzPct val="45000"/>
              <a:buFont typeface="Wingdings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sz="2177"/>
              <a:t>Důraz se v účinné pomoci klade na </a:t>
            </a:r>
            <a:r>
              <a:rPr lang="cs-CZ" altLang="cs-CZ" sz="2177" b="1"/>
              <a:t>včasnou diagnostiku</a:t>
            </a:r>
            <a:r>
              <a:rPr lang="cs-CZ" altLang="cs-CZ" sz="2177"/>
              <a:t> a </a:t>
            </a:r>
            <a:r>
              <a:rPr lang="cs-CZ" altLang="cs-CZ" sz="2177" b="1"/>
              <a:t>zahájení rané intervence</a:t>
            </a:r>
            <a:r>
              <a:rPr lang="cs-CZ" altLang="cs-CZ" sz="2177"/>
              <a:t>. Intenzivní raná terapie a nácviky nezvyšují šanci dítěte na úplné vyléčení, ale na úspěšnou integraci do běžného života.</a:t>
            </a:r>
          </a:p>
          <a:p>
            <a:pPr indent="-309639">
              <a:spcAft>
                <a:spcPct val="0"/>
              </a:spcAft>
              <a:buSzPct val="45000"/>
              <a:buFont typeface="Wingdings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sz="2177"/>
              <a:t>Za efektivní formu pomoci jsou považovány různé </a:t>
            </a:r>
            <a:r>
              <a:rPr lang="cs-CZ" altLang="cs-CZ" sz="2177" b="1"/>
              <a:t>speciální pedagogické programy</a:t>
            </a:r>
            <a:r>
              <a:rPr lang="cs-CZ" altLang="cs-CZ" sz="2177"/>
              <a:t> s podporou behaviorálních a interakčních technik</a:t>
            </a:r>
          </a:p>
          <a:p>
            <a:pPr indent="-309639">
              <a:spcAft>
                <a:spcPct val="0"/>
              </a:spcAft>
              <a:buSzPct val="45000"/>
              <a:buFont typeface="Wingdings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sz="2177" b="1"/>
              <a:t>Léky </a:t>
            </a:r>
            <a:r>
              <a:rPr lang="cs-CZ" altLang="cs-CZ" sz="2177"/>
              <a:t>na vyléčení autismu dosud </a:t>
            </a:r>
            <a:r>
              <a:rPr lang="cs-CZ" altLang="cs-CZ" sz="2177" b="1"/>
              <a:t>neexistují</a:t>
            </a:r>
            <a:r>
              <a:rPr lang="cs-CZ" altLang="cs-CZ" sz="2177"/>
              <a:t>, nicméně k dispozici jsou již takové, které </a:t>
            </a:r>
            <a:r>
              <a:rPr lang="cs-CZ" altLang="cs-CZ" sz="2177" b="1"/>
              <a:t>pozitivně působí</a:t>
            </a:r>
            <a:r>
              <a:rPr lang="cs-CZ" altLang="cs-CZ" sz="2177"/>
              <a:t> na snižování agresivity, nepozornosti, úzkosti, poruchy spánku a obsedantně kompulzivního chování.</a:t>
            </a:r>
          </a:p>
          <a:p>
            <a:pPr indent="-309639">
              <a:spcAft>
                <a:spcPct val="0"/>
              </a:spcAft>
              <a:buSzPct val="45000"/>
              <a:buFont typeface="Wingdings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sz="2177"/>
              <a:t>Prvním problémem je </a:t>
            </a:r>
            <a:r>
              <a:rPr lang="cs-CZ" altLang="cs-CZ" sz="2177" b="1"/>
              <a:t>nadměrné předepisování léků</a:t>
            </a:r>
            <a:r>
              <a:rPr lang="cs-CZ" altLang="cs-CZ" sz="2177"/>
              <a:t> </a:t>
            </a:r>
          </a:p>
          <a:p>
            <a:pPr indent="-309639">
              <a:spcAft>
                <a:spcPct val="0"/>
              </a:spcAft>
              <a:buSzPct val="45000"/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sz="2177"/>
              <a:t>(bez terapie) </a:t>
            </a:r>
          </a:p>
          <a:p>
            <a:pPr indent="-309639">
              <a:spcAft>
                <a:spcPct val="0"/>
              </a:spcAft>
              <a:buSzPct val="45000"/>
              <a:buFont typeface="Wingdings" pitchFamily="2" charset="2"/>
              <a:buChar char=""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cs-CZ" altLang="cs-CZ" sz="2177"/>
              <a:t>Druhým problémem je </a:t>
            </a:r>
            <a:r>
              <a:rPr lang="cs-CZ" altLang="cs-CZ" sz="2177" b="1"/>
              <a:t>obecný strach</a:t>
            </a:r>
            <a:r>
              <a:rPr lang="cs-CZ" altLang="cs-CZ" sz="2177"/>
              <a:t> z léků a jejich vedlejších účinků, které rodičům brání vyhledat psychiatrickou pomoc.</a:t>
            </a:r>
          </a:p>
        </p:txBody>
      </p:sp>
    </p:spTree>
    <p:extLst>
      <p:ext uri="{BB962C8B-B14F-4D97-AF65-F5344CB8AC3E}">
        <p14:creationId xmlns:p14="http://schemas.microsoft.com/office/powerpoint/2010/main" val="651678485"/>
      </p:ext>
    </p:extLst>
  </p:cSld>
  <p:clrMapOvr>
    <a:masterClrMapping/>
  </p:clrMapOvr>
  <p:transition>
    <p:fade thruBlk="1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>
            <a:extLst>
              <a:ext uri="{FF2B5EF4-FFF2-40B4-BE49-F238E27FC236}">
                <a16:creationId xmlns:a16="http://schemas.microsoft.com/office/drawing/2014/main" id="{901ED7B9-CEFD-DF44-882C-9E0CDDDA6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Strukturované učení </a:t>
            </a:r>
          </a:p>
        </p:txBody>
      </p:sp>
      <p:sp>
        <p:nvSpPr>
          <p:cNvPr id="401411" name="Rectangle 3">
            <a:extLst>
              <a:ext uri="{FF2B5EF4-FFF2-40B4-BE49-F238E27FC236}">
                <a16:creationId xmlns:a16="http://schemas.microsoft.com/office/drawing/2014/main" id="{506DA91E-F262-DB47-A762-198FC564AE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3775" y="1955613"/>
            <a:ext cx="10364452" cy="4708077"/>
          </a:xfrm>
        </p:spPr>
        <p:txBody>
          <a:bodyPr>
            <a:normAutofit/>
          </a:bodyPr>
          <a:lstStyle/>
          <a:p>
            <a:pPr marL="533400" indent="-533400">
              <a:lnSpc>
                <a:spcPct val="105000"/>
              </a:lnSpc>
              <a:buNone/>
            </a:pPr>
            <a:r>
              <a:rPr lang="cs-CZ" altLang="cs-CZ" sz="2400" dirty="0"/>
              <a:t>Vychází z </a:t>
            </a:r>
            <a:r>
              <a:rPr lang="cs-CZ" altLang="cs-CZ" sz="2400" dirty="0" err="1"/>
              <a:t>Lovaasovy</a:t>
            </a:r>
            <a:r>
              <a:rPr lang="cs-CZ" altLang="cs-CZ" sz="2400" dirty="0"/>
              <a:t> intervenční terapie a vzdělávacích programů /v rámci TEACCH/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cs-CZ" altLang="cs-CZ" sz="2000" dirty="0"/>
              <a:t>Fyzická struktura – názorná organizace prostoru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cs-CZ" altLang="cs-CZ" sz="2000" b="1" dirty="0"/>
              <a:t>Vizualizace – informace podávány vizuálně - písemné pokyny, piktogramy, schémata, barevné kódy, připomínají pořadí nebo postup činnosti; zvýšení samostatnosti a pocitu jistoty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cs-CZ" altLang="cs-CZ" sz="2000" b="1" dirty="0"/>
              <a:t>Zajištění předvídatelnosti, vizualizace času – formy denních a pracovních režimů; usnadňuje dítěti komunikaci, adaptabilitu, snižuje úzkost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cs-CZ" altLang="cs-CZ" sz="2000" dirty="0"/>
              <a:t>Individuální přístup – přizpůsobit úrovni dítěte, deficitům, analýza chování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cs-CZ" altLang="cs-CZ" sz="2000" dirty="0"/>
              <a:t>Motivace</a:t>
            </a:r>
          </a:p>
          <a:p>
            <a:pPr marL="914400" lvl="1" indent="-457200">
              <a:lnSpc>
                <a:spcPct val="80000"/>
              </a:lnSpc>
              <a:buFontTx/>
              <a:buAutoNum type="arabicPeriod"/>
            </a:pPr>
            <a:r>
              <a:rPr lang="cs-CZ" altLang="cs-CZ" sz="2000" dirty="0"/>
              <a:t>Dokumentace a zaznamenávání údajů – četnost spontánní komunikace, výskyt problémového chování</a:t>
            </a:r>
          </a:p>
          <a:p>
            <a:pPr marL="533400" indent="-533400">
              <a:lnSpc>
                <a:spcPct val="105000"/>
              </a:lnSpc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84461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E2C4542A-B064-CD42-AC2F-FA0AB12BB96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24000" y="114301"/>
            <a:ext cx="9144000" cy="1343025"/>
          </a:xfrm>
        </p:spPr>
        <p:txBody>
          <a:bodyPr/>
          <a:lstStyle/>
          <a:p>
            <a:pPr eaLnBrk="1" hangingPunct="1">
              <a:buSzPct val="45000"/>
              <a:buFont typeface="StarSymbol"/>
              <a:buNone/>
            </a:pPr>
            <a:r>
              <a:rPr altLang="cs-CZ" b="1" u="sng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Co </a:t>
            </a:r>
            <a:r>
              <a:rPr altLang="cs-CZ" b="1" u="sng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je</a:t>
            </a:r>
            <a:r>
              <a:rPr altLang="cs-CZ" b="1" u="sng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b="1" u="sng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příčinou</a:t>
            </a:r>
            <a:r>
              <a:rPr altLang="cs-CZ" b="1" u="sng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PAS?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D5767734-705B-9F44-8D00-5E5F345D03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 bwMode="auto">
          <a:xfrm>
            <a:off x="514350" y="1196975"/>
            <a:ext cx="11158538" cy="597693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571500" indent="-571500">
              <a:spcBef>
                <a:spcPts val="638"/>
              </a:spcBef>
              <a:spcAft>
                <a:spcPts val="1413"/>
              </a:spcAft>
              <a:buFont typeface="Wingdings" panose="05000000000000000000" pitchFamily="2" charset="2"/>
              <a:buChar char="q"/>
              <a:defRPr/>
            </a:pPr>
            <a:r>
              <a:rPr altLang="cs-CZ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Přesnou příčinu se prozatím nepodařilo odhalit.</a:t>
            </a:r>
          </a:p>
          <a:p>
            <a:pPr marL="571500" indent="-571500">
              <a:spcBef>
                <a:spcPts val="638"/>
              </a:spcBef>
              <a:spcAft>
                <a:spcPts val="1413"/>
              </a:spcAft>
              <a:buFont typeface="Wingdings" panose="05000000000000000000" pitchFamily="2" charset="2"/>
              <a:buChar char="q"/>
              <a:defRPr/>
            </a:pPr>
            <a:r>
              <a:rPr altLang="cs-CZ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Zájem odborníků se nyní soustřeďuje na výzkum genetických </a:t>
            </a:r>
          </a:p>
          <a:p>
            <a:pPr marL="0" indent="0">
              <a:spcBef>
                <a:spcPts val="638"/>
              </a:spcBef>
              <a:spcAft>
                <a:spcPts val="1413"/>
              </a:spcAft>
              <a:buNone/>
              <a:defRPr/>
            </a:pPr>
            <a:r>
              <a:rPr altLang="cs-CZ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vlivů.</a:t>
            </a:r>
          </a:p>
          <a:p>
            <a:pPr marL="571500" indent="-571500">
              <a:spcBef>
                <a:spcPts val="638"/>
              </a:spcBef>
              <a:spcAft>
                <a:spcPts val="1413"/>
              </a:spcAft>
              <a:buFont typeface="Wingdings" panose="05000000000000000000" pitchFamily="2" charset="2"/>
              <a:buChar char="q"/>
              <a:defRPr/>
            </a:pPr>
            <a:endParaRPr altLang="cs-CZ" sz="40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indent="0">
              <a:spcBef>
                <a:spcPts val="638"/>
              </a:spcBef>
              <a:spcAft>
                <a:spcPts val="1413"/>
              </a:spcAft>
              <a:buNone/>
              <a:defRPr/>
            </a:pPr>
            <a:r>
              <a:rPr altLang="cs-CZ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</a:t>
            </a:r>
          </a:p>
          <a:p>
            <a:pPr marL="0" indent="0">
              <a:spcBef>
                <a:spcPts val="638"/>
              </a:spcBef>
              <a:spcAft>
                <a:spcPts val="1413"/>
              </a:spcAft>
              <a:buNone/>
              <a:defRPr/>
            </a:pPr>
            <a:endParaRPr altLang="cs-CZ" sz="36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indent="0">
              <a:spcBef>
                <a:spcPts val="638"/>
              </a:spcBef>
              <a:spcAft>
                <a:spcPts val="1413"/>
              </a:spcAft>
              <a:buNone/>
              <a:defRPr/>
            </a:pPr>
            <a:endParaRPr altLang="cs-CZ" sz="36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9220" name="Obrázek 2">
            <a:extLst>
              <a:ext uri="{FF2B5EF4-FFF2-40B4-BE49-F238E27FC236}">
                <a16:creationId xmlns:a16="http://schemas.microsoft.com/office/drawing/2014/main" id="{F0D9DA5A-D3EE-CA47-ACEE-218470A63A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238" y="4185444"/>
            <a:ext cx="2703512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Obrázek 3">
            <a:extLst>
              <a:ext uri="{FF2B5EF4-FFF2-40B4-BE49-F238E27FC236}">
                <a16:creationId xmlns:a16="http://schemas.microsoft.com/office/drawing/2014/main" id="{35AE50EE-5079-394B-8812-CA495897A2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250" y="3474245"/>
            <a:ext cx="1936750" cy="323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402385"/>
      </p:ext>
    </p:extLst>
  </p:cSld>
  <p:clrMapOvr>
    <a:masterClrMapping/>
  </p:clrMapOvr>
  <p:transition spd="slow" advTm="15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B43BB999-893C-4C4A-BFB1-7825FE18208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buSzPct val="45000"/>
              <a:buFont typeface="StarSymbol"/>
              <a:buNone/>
            </a:pPr>
            <a:r>
              <a:rPr altLang="cs-CZ" b="1" u="sng" dirty="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Co </a:t>
            </a:r>
            <a:r>
              <a:rPr altLang="cs-CZ" b="1" u="sng" dirty="0" err="1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je</a:t>
            </a:r>
            <a:r>
              <a:rPr altLang="cs-CZ" b="1" u="sng" dirty="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b="1" u="sng" dirty="0" err="1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příčinou</a:t>
            </a:r>
            <a:r>
              <a:rPr altLang="cs-CZ" b="1" u="sng" dirty="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PAS?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80108AFA-634B-0F48-85FD-3A049F50850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 bwMode="auto">
          <a:xfrm>
            <a:off x="371475" y="1125538"/>
            <a:ext cx="11501438" cy="56880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  <a:normAutofit lnSpcReduction="10000"/>
          </a:bodyPr>
          <a:lstStyle/>
          <a:p>
            <a:pPr marL="571500" indent="-571500">
              <a:spcBef>
                <a:spcPts val="638"/>
              </a:spcBef>
              <a:spcAft>
                <a:spcPts val="1413"/>
              </a:spcAft>
              <a:buFont typeface="Wingdings" panose="05000000000000000000" pitchFamily="2" charset="2"/>
              <a:buChar char="q"/>
              <a:defRPr/>
            </a:pPr>
            <a:r>
              <a:rPr altLang="cs-CZ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Předpokládá se, že důležitou roli hrají genetické faktory, různá infekční onemocnění a chemické procesy v mozku</a:t>
            </a:r>
          </a:p>
          <a:p>
            <a:pPr marL="571500" indent="-571500">
              <a:spcBef>
                <a:spcPts val="638"/>
              </a:spcBef>
              <a:spcAft>
                <a:spcPts val="1413"/>
              </a:spcAft>
              <a:buFont typeface="Wingdings" panose="05000000000000000000" pitchFamily="2" charset="2"/>
              <a:buChar char="q"/>
              <a:defRPr/>
            </a:pPr>
            <a:r>
              <a:rPr altLang="cs-CZ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Moderní teorie tvrdí, že PAS vzniká </a:t>
            </a:r>
          </a:p>
          <a:p>
            <a:pPr marL="0" indent="0">
              <a:spcBef>
                <a:spcPts val="638"/>
              </a:spcBef>
              <a:spcAft>
                <a:spcPts val="1413"/>
              </a:spcAft>
              <a:buNone/>
              <a:defRPr/>
            </a:pPr>
            <a:r>
              <a:rPr altLang="cs-CZ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až při kombinaci </a:t>
            </a:r>
          </a:p>
          <a:p>
            <a:pPr marL="0" indent="0">
              <a:spcBef>
                <a:spcPts val="638"/>
              </a:spcBef>
              <a:spcAft>
                <a:spcPts val="1413"/>
              </a:spcAft>
              <a:buNone/>
              <a:defRPr/>
            </a:pPr>
            <a:r>
              <a:rPr altLang="cs-CZ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několika těchto </a:t>
            </a:r>
          </a:p>
          <a:p>
            <a:pPr marL="0" indent="0">
              <a:spcBef>
                <a:spcPts val="638"/>
              </a:spcBef>
              <a:spcAft>
                <a:spcPts val="1413"/>
              </a:spcAft>
              <a:buNone/>
              <a:defRPr/>
            </a:pPr>
            <a:r>
              <a:rPr altLang="cs-CZ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faktorů.</a:t>
            </a:r>
          </a:p>
          <a:p>
            <a:pPr marL="571500" indent="-571500">
              <a:spcBef>
                <a:spcPts val="638"/>
              </a:spcBef>
              <a:spcAft>
                <a:spcPts val="1413"/>
              </a:spcAft>
              <a:buFont typeface="Wingdings" panose="05000000000000000000" pitchFamily="2" charset="2"/>
              <a:buChar char="q"/>
              <a:defRPr/>
            </a:pPr>
            <a:endParaRPr altLang="cs-CZ" sz="4400" dirty="0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0" indent="0">
              <a:spcBef>
                <a:spcPts val="638"/>
              </a:spcBef>
              <a:spcAft>
                <a:spcPts val="1413"/>
              </a:spcAft>
              <a:buNone/>
              <a:defRPr/>
            </a:pPr>
            <a:endParaRPr altLang="cs-CZ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11268" name="Obrázek 3">
            <a:extLst>
              <a:ext uri="{FF2B5EF4-FFF2-40B4-BE49-F238E27FC236}">
                <a16:creationId xmlns:a16="http://schemas.microsoft.com/office/drawing/2014/main" id="{582F2AF6-54B9-8346-8498-5230462837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64" y="4292600"/>
            <a:ext cx="352742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4831058"/>
      </p:ext>
    </p:extLst>
  </p:cSld>
  <p:clrMapOvr>
    <a:masterClrMapping/>
  </p:clrMapOvr>
  <p:transition spd="slow" advTm="15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2E7F39A4-8FB9-3347-B5E7-6657A424968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992313" y="-100013"/>
            <a:ext cx="8228012" cy="1657351"/>
          </a:xfrm>
        </p:spPr>
        <p:txBody>
          <a:bodyPr/>
          <a:lstStyle/>
          <a:p>
            <a:pPr eaLnBrk="1" hangingPunct="1">
              <a:buSzPct val="45000"/>
              <a:buFont typeface="StarSymbol"/>
              <a:buNone/>
            </a:pPr>
            <a:br>
              <a:rPr altLang="cs-CZ" b="1" dirty="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</a:br>
            <a:r>
              <a:rPr altLang="cs-CZ" b="1" u="sng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Jaká</a:t>
            </a:r>
            <a:r>
              <a:rPr altLang="cs-CZ" b="1" u="sng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b="1" u="sng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je</a:t>
            </a:r>
            <a:r>
              <a:rPr altLang="cs-CZ" b="1" u="sng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b="1" u="sng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statistika</a:t>
            </a:r>
            <a:r>
              <a:rPr altLang="cs-CZ" b="1" u="sng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2A3F28E4-C4D0-D64E-AD80-FF667A59F75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 bwMode="auto">
          <a:xfrm>
            <a:off x="1457325" y="1763713"/>
            <a:ext cx="9705975" cy="597693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marL="571500" indent="-571500">
              <a:spcBef>
                <a:spcPts val="638"/>
              </a:spcBef>
              <a:spcAft>
                <a:spcPts val="1413"/>
              </a:spcAft>
              <a:buFont typeface="Wingdings" panose="05000000000000000000" pitchFamily="2" charset="2"/>
              <a:buChar char="q"/>
              <a:defRPr/>
            </a:pPr>
            <a:r>
              <a:rPr altLang="cs-CZ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Poruchou</a:t>
            </a:r>
            <a:r>
              <a:rPr altLang="cs-CZ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autistického spektra trpí každé 100. narozené dítě. (Prevalence 0,9% = 9 dětí z 1000)</a:t>
            </a:r>
          </a:p>
          <a:p>
            <a:pPr marL="571500" indent="-571500">
              <a:spcBef>
                <a:spcPts val="638"/>
              </a:spcBef>
              <a:spcAft>
                <a:spcPts val="1413"/>
              </a:spcAft>
              <a:buFont typeface="Wingdings" panose="05000000000000000000" pitchFamily="2" charset="2"/>
              <a:buChar char="q"/>
              <a:defRPr/>
            </a:pPr>
            <a:r>
              <a:rPr altLang="cs-CZ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Kvalifikovaný odhad uvádí, že v České republice žije 100 tisíc lidí s PAS.</a:t>
            </a:r>
          </a:p>
          <a:p>
            <a:pPr marL="571500" indent="-571500">
              <a:spcBef>
                <a:spcPts val="638"/>
              </a:spcBef>
              <a:spcAft>
                <a:spcPts val="1413"/>
              </a:spcAft>
              <a:buFont typeface="Wingdings" panose="05000000000000000000" pitchFamily="2" charset="2"/>
              <a:buChar char="q"/>
              <a:defRPr/>
            </a:pPr>
            <a:r>
              <a:rPr altLang="cs-CZ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Obecně lze říci, že PAS</a:t>
            </a:r>
          </a:p>
          <a:p>
            <a:pPr marL="0" indent="0">
              <a:spcBef>
                <a:spcPts val="638"/>
              </a:spcBef>
              <a:spcAft>
                <a:spcPts val="1413"/>
              </a:spcAft>
              <a:buNone/>
              <a:defRPr/>
            </a:pPr>
            <a:r>
              <a:rPr altLang="cs-CZ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</a:t>
            </a:r>
            <a:r>
              <a:rPr altLang="cs-CZ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více</a:t>
            </a:r>
            <a:r>
              <a:rPr altLang="cs-CZ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chlapci</a:t>
            </a:r>
            <a:r>
              <a:rPr altLang="cs-CZ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než </a:t>
            </a:r>
            <a:r>
              <a:rPr altLang="cs-CZ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dívky</a:t>
            </a:r>
            <a:r>
              <a:rPr altLang="cs-CZ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(3-4 chlapci/1 dívku).</a:t>
            </a:r>
          </a:p>
          <a:p>
            <a:pPr marL="0" indent="0">
              <a:spcBef>
                <a:spcPts val="638"/>
              </a:spcBef>
              <a:spcAft>
                <a:spcPts val="1413"/>
              </a:spcAft>
              <a:buNone/>
              <a:defRPr/>
            </a:pPr>
            <a:endParaRPr altLang="cs-CZ" sz="3600" dirty="0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13316" name="Obrázek 1">
            <a:extLst>
              <a:ext uri="{FF2B5EF4-FFF2-40B4-BE49-F238E27FC236}">
                <a16:creationId xmlns:a16="http://schemas.microsoft.com/office/drawing/2014/main" id="{AD2FE6A7-8F58-8642-914A-97E5BF224B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9" y="4437064"/>
            <a:ext cx="2395537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7966831"/>
      </p:ext>
    </p:extLst>
  </p:cSld>
  <p:clrMapOvr>
    <a:masterClrMapping/>
  </p:clrMapOvr>
  <p:transition spd="slow" advTm="1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F5650C-5850-0142-81AF-0FA27358B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Diagnostická triáda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8AB5D2-7C61-A44C-AE8A-9086288CE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Poruchy autistického spektra zasahují podle </a:t>
            </a:r>
            <a:r>
              <a:rPr lang="cs-CZ" b="1" dirty="0"/>
              <a:t>Diagnostického a statistického manuálu duševních poruch (</a:t>
            </a:r>
            <a:r>
              <a:rPr lang="cs-CZ" dirty="0"/>
              <a:t>Americká psychiatrická asociace) tři oblasti: </a:t>
            </a:r>
          </a:p>
          <a:p>
            <a:pPr lvl="0"/>
            <a:r>
              <a:rPr lang="cs-CZ" b="1" dirty="0"/>
              <a:t>sociální interakce, </a:t>
            </a:r>
          </a:p>
          <a:p>
            <a:pPr lvl="0"/>
            <a:r>
              <a:rPr lang="cs-CZ" b="1" dirty="0"/>
              <a:t>komunikace, </a:t>
            </a:r>
          </a:p>
          <a:p>
            <a:pPr lvl="0"/>
            <a:r>
              <a:rPr lang="cs-CZ" b="1" dirty="0"/>
              <a:t>aktivity a zájmy, stereotypní chování, představivost.</a:t>
            </a:r>
          </a:p>
          <a:p>
            <a:r>
              <a:rPr lang="cs-CZ" dirty="0"/>
              <a:t>Pro splnění diagnózy autismus musí být splněna dvě kritéria první kategorie, dvě kritéria druhé kategorie a jedno kritérium třetí kategorie.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86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118E6081-E6B0-C249-AD39-D16187A274B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buSzPct val="45000"/>
              <a:buFont typeface="StarSymbol"/>
              <a:buNone/>
            </a:pPr>
            <a:r>
              <a:rPr altLang="cs-CZ" b="1" u="sng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Diagnostická</a:t>
            </a:r>
            <a:r>
              <a:rPr altLang="cs-CZ" b="1" u="sng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altLang="cs-CZ" b="1" u="sng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triáda</a:t>
            </a:r>
            <a:endParaRPr altLang="cs-CZ" b="1" u="sng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72E6C3E6-167B-CB41-9062-92C348ACCF4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 bwMode="auto">
          <a:xfrm>
            <a:off x="1776414" y="1600200"/>
            <a:ext cx="8783637" cy="5054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spcBef>
                <a:spcPts val="638"/>
              </a:spcBef>
              <a:spcAft>
                <a:spcPts val="1413"/>
              </a:spcAft>
              <a:buNone/>
            </a:pPr>
            <a:endParaRPr altLang="cs-CZ" sz="36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CD8A93BD-83CA-FE42-8FA0-5FC357E0B1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671" y="1600199"/>
            <a:ext cx="9704554" cy="5234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1061108"/>
      </p:ext>
    </p:extLst>
  </p:cSld>
  <p:clrMapOvr>
    <a:masterClrMapping/>
  </p:clrMapOvr>
  <p:transition spd="slow" advTm="15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5A36A-78E9-A14B-8CFB-0E8FEBAD5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interakce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D67178-C7FF-944A-8A12-48E298D45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neporozumění výrazům obličeje a sociálním gestům,</a:t>
            </a:r>
          </a:p>
          <a:p>
            <a:pPr lvl="0"/>
            <a:r>
              <a:rPr lang="cs-CZ" dirty="0"/>
              <a:t>nezájem o lidi a upřednostnění samoty,</a:t>
            </a:r>
          </a:p>
          <a:p>
            <a:pPr lvl="0"/>
            <a:r>
              <a:rPr lang="cs-CZ" dirty="0"/>
              <a:t>vyhýbání se očnímu kontaktu,</a:t>
            </a:r>
          </a:p>
          <a:p>
            <a:pPr lvl="0"/>
            <a:r>
              <a:rPr lang="cs-CZ" dirty="0"/>
              <a:t>používání cizí ruky při dosahování na určitou věc,</a:t>
            </a:r>
          </a:p>
          <a:p>
            <a:pPr lvl="0"/>
            <a:r>
              <a:rPr lang="cs-CZ" dirty="0"/>
              <a:t>téměř žádné herní dovednosti,</a:t>
            </a:r>
          </a:p>
          <a:p>
            <a:r>
              <a:rPr lang="cs-CZ" dirty="0"/>
              <a:t>nenavazování a nerozvíjení sociálních kontaktů s vrstevníky </a:t>
            </a:r>
          </a:p>
        </p:txBody>
      </p:sp>
    </p:spTree>
    <p:extLst>
      <p:ext uri="{BB962C8B-B14F-4D97-AF65-F5344CB8AC3E}">
        <p14:creationId xmlns:p14="http://schemas.microsoft.com/office/powerpoint/2010/main" val="3304755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40521-FA73-D64F-9BDB-4166819BC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D879A3-8CD8-6648-B164-D8E1EA75A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monotónní řeč bez intonace,</a:t>
            </a:r>
          </a:p>
          <a:p>
            <a:pPr lvl="0"/>
            <a:r>
              <a:rPr lang="cs-CZ" dirty="0"/>
              <a:t>opakování slov a vět (echolálie),</a:t>
            </a:r>
          </a:p>
          <a:p>
            <a:pPr lvl="0"/>
            <a:r>
              <a:rPr lang="cs-CZ" dirty="0"/>
              <a:t>neschopnost pochopit abstraktní pojmy,</a:t>
            </a:r>
          </a:p>
          <a:p>
            <a:pPr lvl="0"/>
            <a:r>
              <a:rPr lang="cs-CZ" dirty="0"/>
              <a:t>nedostatky v nápodobě a variacích použití jazyka,</a:t>
            </a:r>
          </a:p>
          <a:p>
            <a:r>
              <a:rPr lang="cs-CZ" dirty="0"/>
              <a:t>nesprávné používání zájmen </a:t>
            </a:r>
          </a:p>
        </p:txBody>
      </p:sp>
    </p:spTree>
    <p:extLst>
      <p:ext uri="{BB962C8B-B14F-4D97-AF65-F5344CB8AC3E}">
        <p14:creationId xmlns:p14="http://schemas.microsoft.com/office/powerpoint/2010/main" val="1429336701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{FC31E378-727F-0E4E-9221-C9251D0470DA}tf10001073</Template>
  <TotalTime>62</TotalTime>
  <Words>1352</Words>
  <Application>Microsoft Macintosh PowerPoint</Application>
  <PresentationFormat>Širokoúhlá obrazovka</PresentationFormat>
  <Paragraphs>147</Paragraphs>
  <Slides>21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31" baseType="lpstr">
      <vt:lpstr>Microsoft YaHei</vt:lpstr>
      <vt:lpstr>SimSun</vt:lpstr>
      <vt:lpstr>Arial</vt:lpstr>
      <vt:lpstr>Calibri</vt:lpstr>
      <vt:lpstr>Mangal</vt:lpstr>
      <vt:lpstr>StarSymbol</vt:lpstr>
      <vt:lpstr>Times New Roman</vt:lpstr>
      <vt:lpstr>Tw Cen MT</vt:lpstr>
      <vt:lpstr>Wingdings</vt:lpstr>
      <vt:lpstr>Kapka</vt:lpstr>
      <vt:lpstr>PORUCHY AUTISTICKÉHO SPEKTRA</vt:lpstr>
      <vt:lpstr>Definice </vt:lpstr>
      <vt:lpstr>Co je příčinou PAS?</vt:lpstr>
      <vt:lpstr>Co je příčinou PAS?</vt:lpstr>
      <vt:lpstr> Jaká je statistika?</vt:lpstr>
      <vt:lpstr>Diagnostická triáda</vt:lpstr>
      <vt:lpstr>Diagnostická triáda</vt:lpstr>
      <vt:lpstr>Sociální interakce</vt:lpstr>
      <vt:lpstr>komunikace</vt:lpstr>
      <vt:lpstr>Aktivity a zájmy, stereotypní chování, představivost </vt:lpstr>
      <vt:lpstr>Dětský autismus</vt:lpstr>
      <vt:lpstr>První varovné příznaky</vt:lpstr>
      <vt:lpstr>ATYPICKÝ AUTISMUS</vt:lpstr>
      <vt:lpstr>Aspergerův syndrom</vt:lpstr>
      <vt:lpstr>Narušená komunikace u as</vt:lpstr>
      <vt:lpstr>Narušené sociální chování a neverbální komunikace</vt:lpstr>
      <vt:lpstr>SPECIFIKA LIDÍ S AUTISMEM  – vnímání</vt:lpstr>
      <vt:lpstr>SPECIFIKA LIDÍ S AUTISMEM  – vnímání</vt:lpstr>
      <vt:lpstr>SPECIFIKA LIDÍ S AUTISMEM  – vnímání</vt:lpstr>
      <vt:lpstr>Lze autismus vyléčit, lze dětem s autismem pomoci </vt:lpstr>
      <vt:lpstr>Strukturované učení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Pervazivní vývojové poruchy</dc:title>
  <dc:creator>Microsoft Office User</dc:creator>
  <cp:lastModifiedBy>Microsoft Office User</cp:lastModifiedBy>
  <cp:revision>17</cp:revision>
  <dcterms:created xsi:type="dcterms:W3CDTF">2018-12-11T22:05:29Z</dcterms:created>
  <dcterms:modified xsi:type="dcterms:W3CDTF">2018-12-11T23:09:35Z</dcterms:modified>
</cp:coreProperties>
</file>