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4" r:id="rId3"/>
    <p:sldId id="284" r:id="rId4"/>
    <p:sldId id="285" r:id="rId5"/>
    <p:sldId id="266" r:id="rId6"/>
    <p:sldId id="269" r:id="rId7"/>
    <p:sldId id="270" r:id="rId8"/>
    <p:sldId id="271" r:id="rId9"/>
    <p:sldId id="272" r:id="rId10"/>
    <p:sldId id="273" r:id="rId11"/>
    <p:sldId id="275" r:id="rId12"/>
    <p:sldId id="276" r:id="rId13"/>
    <p:sldId id="277" r:id="rId14"/>
    <p:sldId id="279" r:id="rId15"/>
    <p:sldId id="278" r:id="rId16"/>
    <p:sldId id="280" r:id="rId17"/>
    <p:sldId id="281" r:id="rId18"/>
    <p:sldId id="283" r:id="rId1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548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78"/>
    <p:restoredTop sz="94718"/>
  </p:normalViewPr>
  <p:slideViewPr>
    <p:cSldViewPr>
      <p:cViewPr varScale="1">
        <p:scale>
          <a:sx n="150" d="100"/>
          <a:sy n="150" d="100"/>
        </p:scale>
        <p:origin x="496" y="1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Microsoft_Excelu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Četnost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List1!$A$2:$A$6</c:f>
              <c:strCache>
                <c:ptCount val="5"/>
                <c:pt idx="0">
                  <c:v>0-99</c:v>
                </c:pt>
                <c:pt idx="1">
                  <c:v>100-199</c:v>
                </c:pt>
                <c:pt idx="2">
                  <c:v>200-299</c:v>
                </c:pt>
                <c:pt idx="3">
                  <c:v>300-399</c:v>
                </c:pt>
                <c:pt idx="4">
                  <c:v>400-499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19</c:v>
                </c:pt>
                <c:pt idx="1">
                  <c:v>73</c:v>
                </c:pt>
                <c:pt idx="2">
                  <c:v>77</c:v>
                </c:pt>
                <c:pt idx="3">
                  <c:v>29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F5-2F4F-AEF6-126377423D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38251375"/>
        <c:axId val="2097185119"/>
      </c:barChart>
      <c:catAx>
        <c:axId val="20382513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97185119"/>
        <c:crosses val="autoZero"/>
        <c:auto val="1"/>
        <c:lblAlgn val="ctr"/>
        <c:lblOffset val="100"/>
        <c:noMultiLvlLbl val="0"/>
      </c:catAx>
      <c:valAx>
        <c:axId val="20971851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0382513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/>
    </cs:fontRef>
    <cs:defRPr sz="1330" kern="1200"/>
  </cs:axisTitle>
  <cs:categoryAxis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/>
    </cs:fontRef>
    <cs:defRPr sz="1197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/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/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/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/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/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/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226939"/>
            <a:ext cx="956040" cy="745711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 baseline="0">
                <a:solidFill>
                  <a:srgbClr val="655481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65548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nemocneni-aktualne.mzcr.cz/vakcinace-cr" TargetMode="External"/><Relationship Id="rId2" Type="http://schemas.openxmlformats.org/officeDocument/2006/relationships/hyperlink" Target="https://coronavirus.data.gov.uk/details/vaccination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555526"/>
            <a:ext cx="1699500" cy="132560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Základy statistiky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1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Popisná statistika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základní pojmy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třídění dat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Josef Vícha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67544" y="987574"/>
            <a:ext cx="7200800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velkého rozsahu číselných dat</a:t>
            </a:r>
          </a:p>
          <a:p>
            <a:r>
              <a:rPr 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Třídění dat – rozdělení statistických jednotek do takových skupin aby co nejlépe vynikly charakteristické vlastnosti třídy</a:t>
            </a:r>
          </a:p>
          <a:p>
            <a:r>
              <a:rPr 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Jednostupňové </a:t>
            </a:r>
            <a:r>
              <a:rPr lang="cs-CZ" sz="20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Vícestupňové</a:t>
            </a:r>
          </a:p>
          <a:p>
            <a:r>
              <a:rPr 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Zásady třídění</a:t>
            </a:r>
          </a:p>
          <a:p>
            <a:pPr lvl="1"/>
            <a:r>
              <a:rPr 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Počet tříd nesmí být příliš malý</a:t>
            </a:r>
          </a:p>
          <a:p>
            <a:pPr lvl="1"/>
            <a:r>
              <a:rPr 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Jednotlivé hodnoty znaku patří jen do jedné třídy (třídy se nesmí překrývat)</a:t>
            </a:r>
          </a:p>
          <a:p>
            <a:pPr lvl="1"/>
            <a:r>
              <a:rPr 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je to možné, stanovíme shodnou šířku pro všechny třídy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Popisná statistika – třídění dat, rozdělení četností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4621B27-B1D1-0446-9162-EA235EDF47A1}"/>
              </a:ext>
            </a:extLst>
          </p:cNvPr>
          <p:cNvSpPr txBox="1"/>
          <p:nvPr/>
        </p:nvSpPr>
        <p:spPr>
          <a:xfrm>
            <a:off x="6332220" y="274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E709A24-7BD0-8142-A0A8-2431BBC9F3F8}"/>
              </a:ext>
            </a:extLst>
          </p:cNvPr>
          <p:cNvSpPr txBox="1"/>
          <p:nvPr/>
        </p:nvSpPr>
        <p:spPr>
          <a:xfrm>
            <a:off x="6206490" y="274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7894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ástupný symbol pro obsah 2"/>
              <p:cNvSpPr txBox="1">
                <a:spLocks/>
              </p:cNvSpPr>
              <p:nvPr/>
            </p:nvSpPr>
            <p:spPr>
              <a:xfrm>
                <a:off x="467544" y="987574"/>
                <a:ext cx="7200800" cy="3600400"/>
              </a:xfrm>
              <a:prstGeom prst="rect">
                <a:avLst/>
              </a:prstGeom>
            </p:spPr>
            <p:txBody>
              <a:bodyPr vert="horz" lIns="91440" tIns="45720" rIns="91440" bIns="45720" numCol="1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cs-CZ" sz="2000" b="1" dirty="0">
                    <a:solidFill>
                      <a:srgbClr val="65548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Rozpětí</a:t>
                </a:r>
              </a:p>
              <a:p>
                <a:pPr lvl="1"/>
                <a:r>
                  <a:rPr lang="cs-CZ" sz="1600" b="1" dirty="0">
                    <a:solidFill>
                      <a:srgbClr val="65548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Rozdíl mezi maximální a minimální hodnotou (příklad)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cs-CZ" sz="1600" b="1" i="1" smtClean="0">
                        <a:solidFill>
                          <a:srgbClr val="65548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𝑹</m:t>
                    </m:r>
                    <m:r>
                      <a:rPr lang="cs-CZ" sz="1600" b="1" i="1" smtClean="0">
                        <a:solidFill>
                          <a:srgbClr val="65548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cs-CZ" sz="1600" b="1" i="1" smtClean="0">
                            <a:solidFill>
                              <a:srgbClr val="65548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1600" b="1" i="1" smtClean="0">
                            <a:solidFill>
                              <a:srgbClr val="65548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cs-CZ" sz="1600" b="1" i="1" smtClean="0">
                            <a:solidFill>
                              <a:srgbClr val="65548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𝒎𝒂𝒙</m:t>
                        </m:r>
                      </m:sub>
                    </m:sSub>
                    <m:r>
                      <a:rPr lang="cs-CZ" sz="1600" b="1" i="1" smtClean="0">
                        <a:solidFill>
                          <a:srgbClr val="65548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cs-CZ" sz="1600" b="1" i="1" smtClean="0">
                            <a:solidFill>
                              <a:srgbClr val="65548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1600" b="1" i="1" smtClean="0">
                            <a:solidFill>
                              <a:srgbClr val="65548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cs-CZ" sz="1600" b="1" i="1" smtClean="0">
                            <a:solidFill>
                              <a:srgbClr val="65548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𝒎𝒊𝒏</m:t>
                        </m:r>
                      </m:sub>
                    </m:sSub>
                  </m:oMath>
                </a14:m>
                <a:r>
                  <a:rPr lang="cs-CZ" sz="1600" b="1" dirty="0">
                    <a:solidFill>
                      <a:srgbClr val="65548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(</a:t>
                </a:r>
                <a:r>
                  <a:rPr lang="cs-CZ" sz="1600" b="1" i="1" dirty="0" err="1">
                    <a:solidFill>
                      <a:srgbClr val="65548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cs-CZ" sz="1600" b="1" i="1" dirty="0">
                    <a:solidFill>
                      <a:srgbClr val="65548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=448-430)</a:t>
                </a:r>
                <a:endParaRPr lang="cs-CZ" sz="1600" b="1" dirty="0">
                  <a:solidFill>
                    <a:srgbClr val="65548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cs-CZ" sz="2000" b="1" dirty="0">
                    <a:solidFill>
                      <a:srgbClr val="65548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Stanovení počtu tříd </a:t>
                </a:r>
              </a:p>
              <a:p>
                <a:pPr lvl="1"/>
                <a:r>
                  <a:rPr lang="cs-CZ" sz="1600" b="1" dirty="0">
                    <a:solidFill>
                      <a:srgbClr val="65548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Intuitivně</a:t>
                </a:r>
              </a:p>
              <a:p>
                <a:pPr lvl="1"/>
                <a:r>
                  <a:rPr lang="cs-CZ" sz="1600" b="1" dirty="0" err="1">
                    <a:solidFill>
                      <a:srgbClr val="65548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Sturgersovo</a:t>
                </a:r>
                <a:r>
                  <a:rPr lang="cs-CZ" sz="1600" b="1" dirty="0">
                    <a:solidFill>
                      <a:srgbClr val="65548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pravidlo </a:t>
                </a:r>
                <a14:m>
                  <m:oMath xmlns:m="http://schemas.openxmlformats.org/officeDocument/2006/math">
                    <m:r>
                      <a:rPr lang="cs-CZ" sz="1600" b="1" i="1" smtClean="0">
                        <a:solidFill>
                          <a:srgbClr val="65548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𝒌</m:t>
                    </m:r>
                    <m:r>
                      <a:rPr lang="cs-CZ" sz="1600" b="1" i="1" smtClean="0">
                        <a:solidFill>
                          <a:srgbClr val="65548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1600" b="1" i="1" smtClean="0">
                        <a:solidFill>
                          <a:srgbClr val="65548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𝑹𝒐𝒖𝒏𝒅</m:t>
                    </m:r>
                    <m:r>
                      <a:rPr lang="cs-CZ" sz="1600" b="1" i="1" smtClean="0">
                        <a:solidFill>
                          <a:srgbClr val="65548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cs-CZ" sz="1600" b="1" i="1" smtClean="0">
                        <a:solidFill>
                          <a:srgbClr val="65548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𝟑</m:t>
                    </m:r>
                    <m:r>
                      <a:rPr lang="cs-CZ" sz="1600" b="1" i="1" smtClean="0">
                        <a:solidFill>
                          <a:srgbClr val="65548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cs-CZ" sz="1600" b="1" i="1" smtClean="0">
                        <a:solidFill>
                          <a:srgbClr val="65548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𝟑</m:t>
                    </m:r>
                    <m:r>
                      <a:rPr lang="cs-CZ" sz="1600" b="1" i="1" smtClean="0">
                        <a:solidFill>
                          <a:srgbClr val="65548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×</m:t>
                    </m:r>
                    <m:func>
                      <m:funcPr>
                        <m:ctrlPr>
                          <a:rPr lang="cs-CZ" sz="1600" b="1" i="1" smtClean="0">
                            <a:solidFill>
                              <a:srgbClr val="65548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sz="1600" b="0" i="0" smtClean="0">
                            <a:solidFill>
                              <a:srgbClr val="65548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log</m:t>
                        </m:r>
                      </m:fName>
                      <m:e>
                        <m:r>
                          <a:rPr lang="cs-CZ" sz="1600" b="1" i="1" smtClean="0">
                            <a:solidFill>
                              <a:srgbClr val="65548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e>
                    </m:func>
                    <m:r>
                      <a:rPr lang="cs-CZ" sz="1600" b="1" i="1" smtClean="0">
                        <a:solidFill>
                          <a:srgbClr val="65548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cs-CZ" sz="1600" b="1" dirty="0">
                    <a:solidFill>
                      <a:srgbClr val="65548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+1, kde</a:t>
                </a:r>
              </a:p>
              <a:p>
                <a:pPr lvl="2"/>
                <a:r>
                  <a:rPr lang="cs-CZ" sz="1200" b="1" dirty="0">
                    <a:solidFill>
                      <a:srgbClr val="65548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 – počet tříd</a:t>
                </a:r>
              </a:p>
              <a:p>
                <a:pPr lvl="2"/>
                <a:r>
                  <a:rPr lang="cs-CZ" sz="1200" b="1" dirty="0" err="1">
                    <a:solidFill>
                      <a:srgbClr val="65548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Round</a:t>
                </a:r>
                <a:r>
                  <a:rPr lang="cs-CZ" sz="1200" b="1" dirty="0">
                    <a:solidFill>
                      <a:srgbClr val="65548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zaokrouhlení na celé číslo dolů</a:t>
                </a:r>
              </a:p>
              <a:p>
                <a:pPr lvl="2"/>
                <a:r>
                  <a:rPr lang="cs-CZ" sz="1200" b="1" dirty="0">
                    <a:solidFill>
                      <a:srgbClr val="65548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Log – přirozený logaritmus</a:t>
                </a:r>
              </a:p>
              <a:p>
                <a:pPr lvl="2"/>
                <a:r>
                  <a:rPr lang="cs-CZ" sz="1200" b="1" dirty="0">
                    <a:solidFill>
                      <a:srgbClr val="65548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 hodnot znaků</a:t>
                </a:r>
              </a:p>
              <a:p>
                <a:r>
                  <a:rPr lang="cs-CZ" sz="2000" b="1" dirty="0">
                    <a:solidFill>
                      <a:srgbClr val="65548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Stanovení šířky třídy </a:t>
                </a:r>
                <a:r>
                  <a:rPr lang="cs-CZ" sz="2000" b="1" i="1" dirty="0">
                    <a:solidFill>
                      <a:srgbClr val="65548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endParaRPr lang="cs-CZ" sz="2000" b="1" dirty="0">
                  <a:solidFill>
                    <a:srgbClr val="65548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cs-CZ" sz="1600" b="1" i="1" smtClean="0">
                        <a:solidFill>
                          <a:srgbClr val="65548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𝒉</m:t>
                    </m:r>
                    <m:r>
                      <a:rPr lang="cs-CZ" sz="1600" b="1" i="1" smtClean="0">
                        <a:solidFill>
                          <a:srgbClr val="65548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cs-CZ" sz="1600" b="1" i="1" smtClean="0">
                            <a:solidFill>
                              <a:srgbClr val="65548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1600" b="1" i="1" smtClean="0">
                            <a:solidFill>
                              <a:srgbClr val="65548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𝒎𝒂𝒙</m:t>
                        </m:r>
                        <m:r>
                          <a:rPr lang="cs-CZ" sz="1600" b="1" i="1" smtClean="0">
                            <a:solidFill>
                              <a:srgbClr val="65548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r>
                          <a:rPr lang="cs-CZ" sz="1600" b="1" i="1" smtClean="0">
                            <a:solidFill>
                              <a:srgbClr val="65548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𝒎𝒊𝒏</m:t>
                        </m:r>
                      </m:num>
                      <m:den>
                        <m:r>
                          <a:rPr lang="cs-CZ" sz="1600" b="1" i="1" smtClean="0">
                            <a:solidFill>
                              <a:srgbClr val="65548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𝒌</m:t>
                        </m:r>
                      </m:den>
                    </m:f>
                  </m:oMath>
                </a14:m>
                <a:r>
                  <a:rPr lang="cs-CZ" sz="1600" b="1" dirty="0">
                    <a:solidFill>
                      <a:srgbClr val="65548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</a:p>
            </p:txBody>
          </p:sp>
        </mc:Choice>
        <mc:Fallback xmlns="">
          <p:sp>
            <p:nvSpPr>
              <p:cNvPr id="16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987574"/>
                <a:ext cx="7200800" cy="3600400"/>
              </a:xfrm>
              <a:prstGeom prst="rect">
                <a:avLst/>
              </a:prstGeom>
              <a:blipFill>
                <a:blip r:embed="rId2"/>
                <a:stretch>
                  <a:fillRect l="-704" t="-70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Popisná statistika – třídění dat, rozdělení četností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4621B27-B1D1-0446-9162-EA235EDF47A1}"/>
              </a:ext>
            </a:extLst>
          </p:cNvPr>
          <p:cNvSpPr txBox="1"/>
          <p:nvPr/>
        </p:nvSpPr>
        <p:spPr>
          <a:xfrm>
            <a:off x="6332220" y="274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E709A24-7BD0-8142-A0A8-2431BBC9F3F8}"/>
              </a:ext>
            </a:extLst>
          </p:cNvPr>
          <p:cNvSpPr txBox="1"/>
          <p:nvPr/>
        </p:nvSpPr>
        <p:spPr>
          <a:xfrm>
            <a:off x="6206490" y="274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4822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67544" y="987574"/>
            <a:ext cx="7200800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Jednostupňové třídění – třídy = intervaly</a:t>
            </a:r>
          </a:p>
          <a:p>
            <a:r>
              <a:rPr 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Horní hranice – maximální hodnota příslušné třídy</a:t>
            </a:r>
          </a:p>
          <a:p>
            <a:r>
              <a:rPr 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Dolní hranice – minimální hodnota příslušné třídy</a:t>
            </a:r>
          </a:p>
          <a:p>
            <a:r>
              <a:rPr 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Šířka třídy rozdíl dolní hranicí a dolní hranice sousední vyšší třídy</a:t>
            </a:r>
          </a:p>
          <a:p>
            <a:r>
              <a:rPr 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Střed třídy – aritmetický průměr horní a dolní hranice třídy – slouží k reprezentaci třídy a grafickému zobrazení</a:t>
            </a:r>
          </a:p>
          <a:p>
            <a:r>
              <a:rPr 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Zásady třídění</a:t>
            </a:r>
          </a:p>
          <a:p>
            <a:pPr lvl="1"/>
            <a:r>
              <a:rPr 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interval je jasně vymezen svou horní a dolní hranicí,</a:t>
            </a:r>
          </a:p>
          <a:p>
            <a:pPr lvl="1"/>
            <a:r>
              <a:rPr 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intervaly se nesmí překrývat</a:t>
            </a:r>
          </a:p>
          <a:p>
            <a:pPr lvl="1"/>
            <a:r>
              <a:rPr 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každá jednotka musí jít zařadit</a:t>
            </a:r>
          </a:p>
          <a:p>
            <a:endParaRPr 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Popisná statistika – třídění dat, rozdělení četností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4621B27-B1D1-0446-9162-EA235EDF47A1}"/>
              </a:ext>
            </a:extLst>
          </p:cNvPr>
          <p:cNvSpPr txBox="1"/>
          <p:nvPr/>
        </p:nvSpPr>
        <p:spPr>
          <a:xfrm>
            <a:off x="6332220" y="274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E709A24-7BD0-8142-A0A8-2431BBC9F3F8}"/>
              </a:ext>
            </a:extLst>
          </p:cNvPr>
          <p:cNvSpPr txBox="1"/>
          <p:nvPr/>
        </p:nvSpPr>
        <p:spPr>
          <a:xfrm>
            <a:off x="6206490" y="274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50829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67544" y="987574"/>
            <a:ext cx="7200800" cy="374441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Četnost</a:t>
            </a:r>
          </a:p>
          <a:p>
            <a:pPr lvl="1"/>
            <a:r>
              <a:rPr 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Počet jednotek se stejnou hodnotou statistického znaku.</a:t>
            </a:r>
          </a:p>
          <a:p>
            <a:pPr lvl="1"/>
            <a:r>
              <a:rPr 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Počet jednotek s hodnotou znaku patřících do určité třídy.</a:t>
            </a:r>
          </a:p>
          <a:p>
            <a:r>
              <a:rPr 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Absolutní četnost třídy</a:t>
            </a:r>
          </a:p>
          <a:p>
            <a:pPr lvl="1"/>
            <a:r>
              <a:rPr 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počet všech jednotek v příslušné třídě.</a:t>
            </a:r>
          </a:p>
          <a:p>
            <a:r>
              <a:rPr 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Relativní četnost třídy</a:t>
            </a:r>
          </a:p>
          <a:p>
            <a:pPr lvl="1"/>
            <a:r>
              <a:rPr 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podíl četnosti třídy a rozsahu celkového souboru.</a:t>
            </a:r>
          </a:p>
          <a:p>
            <a:r>
              <a:rPr 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Kumulativní četnost</a:t>
            </a:r>
          </a:p>
          <a:p>
            <a:pPr lvl="1"/>
            <a:r>
              <a:rPr 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Součet četností po sobě jdoucích tříd</a:t>
            </a:r>
          </a:p>
          <a:p>
            <a:r>
              <a:rPr 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Kumulativní relativní četnost třídy</a:t>
            </a:r>
          </a:p>
          <a:p>
            <a:pPr lvl="1"/>
            <a:r>
              <a:rPr 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Podíl kumulativní četnosti a celkového počtu dat v souboru.</a:t>
            </a:r>
          </a:p>
          <a:p>
            <a:endParaRPr 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Popisná statistika – třídění dat, rozdělení četností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4621B27-B1D1-0446-9162-EA235EDF47A1}"/>
              </a:ext>
            </a:extLst>
          </p:cNvPr>
          <p:cNvSpPr txBox="1"/>
          <p:nvPr/>
        </p:nvSpPr>
        <p:spPr>
          <a:xfrm>
            <a:off x="6332220" y="274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E709A24-7BD0-8142-A0A8-2431BBC9F3F8}"/>
              </a:ext>
            </a:extLst>
          </p:cNvPr>
          <p:cNvSpPr txBox="1"/>
          <p:nvPr/>
        </p:nvSpPr>
        <p:spPr>
          <a:xfrm>
            <a:off x="6206490" y="274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6564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67544" y="771550"/>
            <a:ext cx="8280920" cy="396044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Jednoduché třídění</a:t>
            </a:r>
          </a:p>
          <a:p>
            <a:pPr lvl="1"/>
            <a:r>
              <a:rPr 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diskrétní znaky, každá třída reprezentuje jednu možnou číselnou hodnotu.</a:t>
            </a:r>
          </a:p>
          <a:p>
            <a:pPr lvl="1"/>
            <a:r>
              <a:rPr 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Př. – 15 rodin, počet dětí školního věku: 2, 0, 4, 2, 0, 1, 0, 1, 0, 0, 4, 0, 1, 3, 2</a:t>
            </a:r>
          </a:p>
          <a:p>
            <a:pPr marL="457200" lvl="1" indent="0">
              <a:buNone/>
            </a:pPr>
            <a:endParaRPr lang="cs-CZ" sz="16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Popisná statistika – třídění dat, rozdělení četností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4621B27-B1D1-0446-9162-EA235EDF47A1}"/>
              </a:ext>
            </a:extLst>
          </p:cNvPr>
          <p:cNvSpPr txBox="1"/>
          <p:nvPr/>
        </p:nvSpPr>
        <p:spPr>
          <a:xfrm>
            <a:off x="6332220" y="274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E709A24-7BD0-8142-A0A8-2431BBC9F3F8}"/>
              </a:ext>
            </a:extLst>
          </p:cNvPr>
          <p:cNvSpPr txBox="1"/>
          <p:nvPr/>
        </p:nvSpPr>
        <p:spPr>
          <a:xfrm>
            <a:off x="6206490" y="274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B3AA2B5D-320E-EA4A-AAA7-3636545612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670755"/>
              </p:ext>
            </p:extLst>
          </p:nvPr>
        </p:nvGraphicFramePr>
        <p:xfrm>
          <a:off x="1115616" y="1911557"/>
          <a:ext cx="6984775" cy="2752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3894">
                  <a:extLst>
                    <a:ext uri="{9D8B030D-6E8A-4147-A177-3AD203B41FA5}">
                      <a16:colId xmlns:a16="http://schemas.microsoft.com/office/drawing/2014/main" val="3339760240"/>
                    </a:ext>
                  </a:extLst>
                </a:gridCol>
                <a:gridCol w="1384458">
                  <a:extLst>
                    <a:ext uri="{9D8B030D-6E8A-4147-A177-3AD203B41FA5}">
                      <a16:colId xmlns:a16="http://schemas.microsoft.com/office/drawing/2014/main" val="311839287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61207838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565549470"/>
                    </a:ext>
                  </a:extLst>
                </a:gridCol>
                <a:gridCol w="1080119">
                  <a:extLst>
                    <a:ext uri="{9D8B030D-6E8A-4147-A177-3AD203B41FA5}">
                      <a16:colId xmlns:a16="http://schemas.microsoft.com/office/drawing/2014/main" val="723931911"/>
                    </a:ext>
                  </a:extLst>
                </a:gridCol>
              </a:tblGrid>
              <a:tr h="344009">
                <a:tc rowSpan="2">
                  <a:txBody>
                    <a:bodyPr/>
                    <a:lstStyle/>
                    <a:p>
                      <a:r>
                        <a:rPr lang="cs-CZ" sz="1600" dirty="0"/>
                        <a:t>Počet dětí školního věku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Četnost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Kumulativní četnost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886107"/>
                  </a:ext>
                </a:extLst>
              </a:tr>
              <a:tr h="344009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absolutní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relativní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absolutní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relativní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0710287"/>
                  </a:ext>
                </a:extLst>
              </a:tr>
              <a:tr h="34400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0,400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0,400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2680684"/>
                  </a:ext>
                </a:extLst>
              </a:tr>
              <a:tr h="34400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0,200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0,600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434056"/>
                  </a:ext>
                </a:extLst>
              </a:tr>
              <a:tr h="34400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0,200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0,800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5852653"/>
                  </a:ext>
                </a:extLst>
              </a:tr>
              <a:tr h="34400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0,067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0,867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41697"/>
                  </a:ext>
                </a:extLst>
              </a:tr>
              <a:tr h="34400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0,133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7295306"/>
                  </a:ext>
                </a:extLst>
              </a:tr>
              <a:tr h="344009">
                <a:tc>
                  <a:txBody>
                    <a:bodyPr/>
                    <a:lstStyle/>
                    <a:p>
                      <a:r>
                        <a:rPr lang="cs-CZ" sz="1600" dirty="0"/>
                        <a:t>Celkem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71944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2206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67544" y="987574"/>
            <a:ext cx="7200800" cy="374441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Grafické zobrazení</a:t>
            </a:r>
          </a:p>
          <a:p>
            <a:pPr lvl="1"/>
            <a:r>
              <a:rPr 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Histogram</a:t>
            </a:r>
          </a:p>
          <a:p>
            <a:pPr lvl="2"/>
            <a:r>
              <a:rPr 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Sloupcový graf rozdělení četnosti</a:t>
            </a:r>
          </a:p>
          <a:p>
            <a:pPr lvl="1"/>
            <a:r>
              <a:rPr 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Polygon četnosti </a:t>
            </a:r>
          </a:p>
          <a:p>
            <a:pPr lvl="2"/>
            <a:r>
              <a:rPr lang="cs-CZ" sz="16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Spojením středů horních základen jednotlivých sloupců v histogramu</a:t>
            </a:r>
          </a:p>
          <a:p>
            <a:pPr lvl="2"/>
            <a:endParaRPr lang="cs-CZ" sz="16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Popisná statistika – třídění dat, rozdělení četností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4621B27-B1D1-0446-9162-EA235EDF47A1}"/>
              </a:ext>
            </a:extLst>
          </p:cNvPr>
          <p:cNvSpPr txBox="1"/>
          <p:nvPr/>
        </p:nvSpPr>
        <p:spPr>
          <a:xfrm>
            <a:off x="6332220" y="274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E709A24-7BD0-8142-A0A8-2431BBC9F3F8}"/>
              </a:ext>
            </a:extLst>
          </p:cNvPr>
          <p:cNvSpPr txBox="1"/>
          <p:nvPr/>
        </p:nvSpPr>
        <p:spPr>
          <a:xfrm>
            <a:off x="6206490" y="274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833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67544" y="987574"/>
            <a:ext cx="7200800" cy="374441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Popisná statistika – třídění dat, rozdělení četností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4621B27-B1D1-0446-9162-EA235EDF47A1}"/>
              </a:ext>
            </a:extLst>
          </p:cNvPr>
          <p:cNvSpPr txBox="1"/>
          <p:nvPr/>
        </p:nvSpPr>
        <p:spPr>
          <a:xfrm>
            <a:off x="6332220" y="274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E709A24-7BD0-8142-A0A8-2431BBC9F3F8}"/>
              </a:ext>
            </a:extLst>
          </p:cNvPr>
          <p:cNvSpPr txBox="1"/>
          <p:nvPr/>
        </p:nvSpPr>
        <p:spPr>
          <a:xfrm>
            <a:off x="6206490" y="274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graphicFrame>
        <p:nvGraphicFramePr>
          <p:cNvPr id="2" name="Graf 1">
            <a:extLst>
              <a:ext uri="{FF2B5EF4-FFF2-40B4-BE49-F238E27FC236}">
                <a16:creationId xmlns:a16="http://schemas.microsoft.com/office/drawing/2014/main" id="{C99B5BBF-85DB-D941-A48E-6036FD19D5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7545152"/>
              </p:ext>
            </p:extLst>
          </p:nvPr>
        </p:nvGraphicFramePr>
        <p:xfrm>
          <a:off x="1524000" y="66799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34800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4C5678-418A-AB4E-B83C-C16994B27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Popisná statistika – třídění, četnost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F172FADF-815E-7344-8E9A-0ED98C45CC0E}"/>
              </a:ext>
            </a:extLst>
          </p:cNvPr>
          <p:cNvSpPr txBox="1">
            <a:spLocks/>
          </p:cNvSpPr>
          <p:nvPr/>
        </p:nvSpPr>
        <p:spPr>
          <a:xfrm>
            <a:off x="251520" y="987574"/>
            <a:ext cx="7632848" cy="374441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Údaje o počtu dní zbývajících do splatnosti 40 krátkodobých úvěrů</a:t>
            </a:r>
          </a:p>
          <a:p>
            <a:pPr marL="0" indent="0">
              <a:buNone/>
            </a:pPr>
            <a:endParaRPr lang="cs-CZ" sz="2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Rozdělení do tříd, horní hranice, dolní hranice, střed, šířka, četnosti.</a:t>
            </a:r>
            <a:endParaRPr lang="cs-CZ" sz="16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39D22203-A1E9-BB45-9D87-5A68881351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098461"/>
              </p:ext>
            </p:extLst>
          </p:nvPr>
        </p:nvGraphicFramePr>
        <p:xfrm>
          <a:off x="395536" y="2488942"/>
          <a:ext cx="828090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4045">
                  <a:extLst>
                    <a:ext uri="{9D8B030D-6E8A-4147-A177-3AD203B41FA5}">
                      <a16:colId xmlns:a16="http://schemas.microsoft.com/office/drawing/2014/main" val="1760555806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3624132191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4103284046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2988070761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3264392018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2204299171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3970934978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1104496310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3463937182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2661067626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1613598085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3251390787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3359553627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4031757116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993535482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1527728365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401136490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2883765764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3305680896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41772631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3843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6686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5358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491630"/>
            <a:ext cx="8280920" cy="323179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Popisná statistika – třídění, četnost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4621B27-B1D1-0446-9162-EA235EDF47A1}"/>
              </a:ext>
            </a:extLst>
          </p:cNvPr>
          <p:cNvSpPr txBox="1"/>
          <p:nvPr/>
        </p:nvSpPr>
        <p:spPr>
          <a:xfrm>
            <a:off x="6332220" y="274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E709A24-7BD0-8142-A0A8-2431BBC9F3F8}"/>
              </a:ext>
            </a:extLst>
          </p:cNvPr>
          <p:cNvSpPr txBox="1"/>
          <p:nvPr/>
        </p:nvSpPr>
        <p:spPr>
          <a:xfrm>
            <a:off x="6206490" y="274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B3AA2B5D-320E-EA4A-AAA7-3636545612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211935"/>
              </p:ext>
            </p:extLst>
          </p:nvPr>
        </p:nvGraphicFramePr>
        <p:xfrm>
          <a:off x="467544" y="1570918"/>
          <a:ext cx="6984775" cy="34400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44980">
                  <a:extLst>
                    <a:ext uri="{9D8B030D-6E8A-4147-A177-3AD203B41FA5}">
                      <a16:colId xmlns:a16="http://schemas.microsoft.com/office/drawing/2014/main" val="3339760240"/>
                    </a:ext>
                  </a:extLst>
                </a:gridCol>
                <a:gridCol w="1199040">
                  <a:extLst>
                    <a:ext uri="{9D8B030D-6E8A-4147-A177-3AD203B41FA5}">
                      <a16:colId xmlns:a16="http://schemas.microsoft.com/office/drawing/2014/main" val="311839287"/>
                    </a:ext>
                  </a:extLst>
                </a:gridCol>
                <a:gridCol w="1309646">
                  <a:extLst>
                    <a:ext uri="{9D8B030D-6E8A-4147-A177-3AD203B41FA5}">
                      <a16:colId xmlns:a16="http://schemas.microsoft.com/office/drawing/2014/main" val="2612078382"/>
                    </a:ext>
                  </a:extLst>
                </a:gridCol>
                <a:gridCol w="1060189">
                  <a:extLst>
                    <a:ext uri="{9D8B030D-6E8A-4147-A177-3AD203B41FA5}">
                      <a16:colId xmlns:a16="http://schemas.microsoft.com/office/drawing/2014/main" val="1565549470"/>
                    </a:ext>
                  </a:extLst>
                </a:gridCol>
                <a:gridCol w="935460">
                  <a:extLst>
                    <a:ext uri="{9D8B030D-6E8A-4147-A177-3AD203B41FA5}">
                      <a16:colId xmlns:a16="http://schemas.microsoft.com/office/drawing/2014/main" val="723931911"/>
                    </a:ext>
                  </a:extLst>
                </a:gridCol>
                <a:gridCol w="935460">
                  <a:extLst>
                    <a:ext uri="{9D8B030D-6E8A-4147-A177-3AD203B41FA5}">
                      <a16:colId xmlns:a16="http://schemas.microsoft.com/office/drawing/2014/main" val="161606626"/>
                    </a:ext>
                  </a:extLst>
                </a:gridCol>
              </a:tblGrid>
              <a:tr h="344009">
                <a:tc rowSpan="2">
                  <a:txBody>
                    <a:bodyPr/>
                    <a:lstStyle/>
                    <a:p>
                      <a:r>
                        <a:rPr lang="cs-CZ" sz="1600" dirty="0"/>
                        <a:t>Počet dní do splatnosti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Četnost (počet úvěrů)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Kumulativní četnost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Střed třídy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5886107"/>
                  </a:ext>
                </a:extLst>
              </a:tr>
              <a:tr h="344009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absolutní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relativní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absolutní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relativní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0710287"/>
                  </a:ext>
                </a:extLst>
              </a:tr>
              <a:tr h="34400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30-39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0,075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0,075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34,5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2680684"/>
                  </a:ext>
                </a:extLst>
              </a:tr>
              <a:tr h="34400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40-49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0,025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0,100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44,5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434056"/>
                  </a:ext>
                </a:extLst>
              </a:tr>
              <a:tr h="34400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50-59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0,200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0,300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54,5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5852653"/>
                  </a:ext>
                </a:extLst>
              </a:tr>
              <a:tr h="34400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60-69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0,250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0,550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64,5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441697"/>
                  </a:ext>
                </a:extLst>
              </a:tr>
              <a:tr h="34400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70-79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0,175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29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0,725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74,5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7295306"/>
                  </a:ext>
                </a:extLst>
              </a:tr>
              <a:tr h="34400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80-89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0,175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0,900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84,5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7362641"/>
                  </a:ext>
                </a:extLst>
              </a:tr>
              <a:tr h="344009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90-99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0,100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94,5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4976661"/>
                  </a:ext>
                </a:extLst>
              </a:tr>
              <a:tr h="344009">
                <a:tc>
                  <a:txBody>
                    <a:bodyPr/>
                    <a:lstStyle/>
                    <a:p>
                      <a:r>
                        <a:rPr lang="cs-CZ" sz="1600" dirty="0"/>
                        <a:t>Celkem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1,000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7194483"/>
                  </a:ext>
                </a:extLst>
              </a:tr>
            </a:tbl>
          </a:graphicData>
        </a:graphic>
      </p:graphicFrame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E44F8F8D-23E1-0E4D-BE4D-4087C0D6A7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085724"/>
              </p:ext>
            </p:extLst>
          </p:nvPr>
        </p:nvGraphicFramePr>
        <p:xfrm>
          <a:off x="251520" y="761472"/>
          <a:ext cx="828090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4045">
                  <a:extLst>
                    <a:ext uri="{9D8B030D-6E8A-4147-A177-3AD203B41FA5}">
                      <a16:colId xmlns:a16="http://schemas.microsoft.com/office/drawing/2014/main" val="1760555806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3624132191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4103284046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2988070761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3264392018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2204299171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3970934978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1104496310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3463937182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2661067626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1613598085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3251390787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3359553627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4031757116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993535482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1527728365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401136490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2883765764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3305680896"/>
                    </a:ext>
                  </a:extLst>
                </a:gridCol>
                <a:gridCol w="414045">
                  <a:extLst>
                    <a:ext uri="{9D8B030D-6E8A-4147-A177-3AD203B41FA5}">
                      <a16:colId xmlns:a16="http://schemas.microsoft.com/office/drawing/2014/main" val="41772631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3843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6686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002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44516" y="1419622"/>
            <a:ext cx="5047964" cy="34563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RAMÍK J., ČEMERKOVÁ Š.: Statistika A, Statistika B, skripta, Opava, Karviná: SU, 2000.</a:t>
            </a:r>
          </a:p>
          <a:p>
            <a:pPr marL="0" indent="0">
              <a:buNone/>
            </a:pPr>
            <a:endParaRPr lang="cs-CZ" altLang="cs-CZ" sz="2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Písemný test – minimálně 60 %</a:t>
            </a:r>
            <a:endParaRPr lang="cs-CZ" altLang="cs-CZ" sz="2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43204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Základy statistiky</a:t>
            </a:r>
          </a:p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ZS 2021/22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literatura</a:t>
            </a: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Podmínky zápočtu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5242"/>
            <a:ext cx="959760" cy="748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929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411510"/>
            <a:ext cx="4752528" cy="43204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/>
              <a:t>Příklady z praxe</a:t>
            </a:r>
          </a:p>
          <a:p>
            <a:pPr marL="0" indent="0">
              <a:buNone/>
            </a:pPr>
            <a:endParaRPr lang="cs-CZ" altLang="cs-CZ" sz="24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b="1" dirty="0"/>
              <a:t>„</a:t>
            </a:r>
            <a:r>
              <a:rPr lang="cs-CZ" sz="2400" b="1" dirty="0" err="1"/>
              <a:t>Lies</a:t>
            </a:r>
            <a:r>
              <a:rPr lang="cs-CZ" sz="2400" b="1" dirty="0"/>
              <a:t>, </a:t>
            </a:r>
            <a:r>
              <a:rPr lang="cs-CZ" sz="2400" b="1" dirty="0" err="1"/>
              <a:t>damned</a:t>
            </a:r>
            <a:r>
              <a:rPr lang="cs-CZ" sz="2400" b="1" dirty="0"/>
              <a:t> </a:t>
            </a:r>
            <a:r>
              <a:rPr lang="cs-CZ" sz="2400" b="1" dirty="0" err="1"/>
              <a:t>lies</a:t>
            </a:r>
            <a:r>
              <a:rPr lang="cs-CZ" sz="2400" b="1" dirty="0"/>
              <a:t>, and </a:t>
            </a:r>
            <a:r>
              <a:rPr lang="cs-CZ" sz="2400" b="1" dirty="0" err="1"/>
              <a:t>statistics</a:t>
            </a:r>
            <a:r>
              <a:rPr lang="cs-CZ" sz="2400" b="1" dirty="0"/>
              <a:t>.“</a:t>
            </a:r>
            <a:endParaRPr lang="cs-C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Benjamin </a:t>
            </a:r>
            <a:r>
              <a:rPr lang="cs-CZ" sz="1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Disraeli</a:t>
            </a:r>
            <a:r>
              <a:rPr lang="cs-CZ" sz="1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(GB, 1804-1881)</a:t>
            </a:r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r>
              <a:rPr lang="cs-CZ" sz="2400" b="1" dirty="0"/>
              <a:t>„Věřím pouze těm statistikám, které jsem sám zfalšoval</a:t>
            </a:r>
            <a:r>
              <a:rPr lang="cs-CZ" sz="2400" dirty="0">
                <a:solidFill>
                  <a:srgbClr val="002060"/>
                </a:solidFill>
                <a:cs typeface="Times New Roman" panose="02020603050405020304" pitchFamily="18" charset="0"/>
              </a:rPr>
              <a:t>.“</a:t>
            </a:r>
          </a:p>
          <a:p>
            <a:pPr marL="0" indent="0" algn="r">
              <a:buNone/>
            </a:pPr>
            <a:r>
              <a:rPr lang="cs-CZ" sz="1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údajně W. </a:t>
            </a:r>
            <a:r>
              <a:rPr lang="cs-CZ" sz="1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Churchil</a:t>
            </a:r>
            <a:endParaRPr lang="cs-CZ" altLang="cs-CZ" sz="28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statistika?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5242"/>
            <a:ext cx="959760" cy="748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098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1059582"/>
            <a:ext cx="4752528" cy="36724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Soubor (souhrn, systém) metod zabývajících se:</a:t>
            </a:r>
          </a:p>
          <a:p>
            <a:pPr>
              <a:buFontTx/>
              <a:buChar char="-"/>
            </a:pPr>
            <a:r>
              <a:rPr 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sběrem, </a:t>
            </a:r>
          </a:p>
          <a:p>
            <a:pPr>
              <a:buFontTx/>
              <a:buChar char="-"/>
            </a:pPr>
            <a:r>
              <a:rPr 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popisem, </a:t>
            </a:r>
          </a:p>
          <a:p>
            <a:pPr>
              <a:buFontTx/>
              <a:buChar char="-"/>
            </a:pPr>
            <a:r>
              <a:rPr 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analýzou (rozborem),</a:t>
            </a:r>
          </a:p>
          <a:p>
            <a:pPr>
              <a:buFontTx/>
              <a:buChar char="-"/>
            </a:pPr>
            <a:r>
              <a:rPr 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vyhodnocením (interpretací) informací (daných v číselné podobě).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statistika?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5242"/>
            <a:ext cx="959760" cy="748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217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8496944" cy="396044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Matematická disciplína – přesnost</a:t>
            </a:r>
          </a:p>
          <a:p>
            <a:r>
              <a:rPr 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Nepřesnost statistiky (lež, manipulace, omyl …)</a:t>
            </a:r>
          </a:p>
          <a:p>
            <a:pPr lvl="1"/>
            <a:r>
              <a:rPr 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První příčina:</a:t>
            </a:r>
          </a:p>
          <a:p>
            <a:pPr lvl="2"/>
            <a:r>
              <a:rPr 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Nepochopení cílů, metod a možností statistiky.</a:t>
            </a:r>
          </a:p>
          <a:p>
            <a:pPr lvl="1"/>
            <a:r>
              <a:rPr 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Druhá příčina:</a:t>
            </a:r>
          </a:p>
          <a:p>
            <a:pPr lvl="2"/>
            <a:r>
              <a:rPr 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Neznalost, nepozornost, mylná interpretace.</a:t>
            </a:r>
          </a:p>
          <a:p>
            <a:pPr lvl="1"/>
            <a:r>
              <a:rPr lang="cs-CZ" sz="22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</a:p>
          <a:p>
            <a:pPr lvl="2"/>
            <a:r>
              <a:rPr 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Testy </a:t>
            </a:r>
            <a:r>
              <a:rPr 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nakažení</a:t>
            </a:r>
          </a:p>
          <a:p>
            <a:pPr lvl="2"/>
            <a:r>
              <a:rPr 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Očkování GB </a:t>
            </a:r>
            <a:r>
              <a:rPr 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https://coronavirus.data.gov.uk/details/vaccinations</a:t>
            </a:r>
            <a:r>
              <a:rPr 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(GB 66M obyvatel)</a:t>
            </a:r>
          </a:p>
          <a:p>
            <a:pPr lvl="2"/>
            <a:r>
              <a:rPr 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Očkování ČR </a:t>
            </a:r>
            <a:r>
              <a:rPr 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https://onemocneni-aktualne.mzcr.cz/vakcinace-cr</a:t>
            </a:r>
            <a:r>
              <a:rPr 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statistika</a:t>
            </a:r>
          </a:p>
        </p:txBody>
      </p:sp>
    </p:spTree>
    <p:extLst>
      <p:ext uri="{BB962C8B-B14F-4D97-AF65-F5344CB8AC3E}">
        <p14:creationId xmlns:p14="http://schemas.microsoft.com/office/powerpoint/2010/main" val="2659808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67544" y="987574"/>
            <a:ext cx="7200800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Popisná statistika</a:t>
            </a:r>
          </a:p>
          <a:p>
            <a:pPr lvl="1"/>
            <a:r>
              <a:rPr 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Hromadné jevy</a:t>
            </a:r>
          </a:p>
          <a:p>
            <a:pPr lvl="1"/>
            <a:r>
              <a:rPr 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Vyčerpávající šetření</a:t>
            </a:r>
          </a:p>
          <a:p>
            <a:pPr lvl="1"/>
            <a:r>
              <a:rPr 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Zjišťování a sumarizace informací</a:t>
            </a:r>
          </a:p>
          <a:p>
            <a:pPr lvl="1"/>
            <a:r>
              <a:rPr 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 – obyvatelstvo, majetek</a:t>
            </a:r>
          </a:p>
          <a:p>
            <a:pPr lvl="1"/>
            <a:r>
              <a:rPr 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Sport – góly, přihrávky, počty hráčů …</a:t>
            </a:r>
          </a:p>
          <a:p>
            <a:pPr lvl="1"/>
            <a:r>
              <a:rPr 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Negativa?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Popisná vs. </a:t>
            </a:r>
            <a:r>
              <a:rPr lang="cs-CZ" dirty="0" err="1"/>
              <a:t>Infereční</a:t>
            </a:r>
            <a:r>
              <a:rPr lang="cs-CZ" dirty="0"/>
              <a:t> statistika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4621B27-B1D1-0446-9162-EA235EDF47A1}"/>
              </a:ext>
            </a:extLst>
          </p:cNvPr>
          <p:cNvSpPr txBox="1"/>
          <p:nvPr/>
        </p:nvSpPr>
        <p:spPr>
          <a:xfrm>
            <a:off x="6332220" y="274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E709A24-7BD0-8142-A0A8-2431BBC9F3F8}"/>
              </a:ext>
            </a:extLst>
          </p:cNvPr>
          <p:cNvSpPr txBox="1"/>
          <p:nvPr/>
        </p:nvSpPr>
        <p:spPr>
          <a:xfrm>
            <a:off x="6206490" y="274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6110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67544" y="987574"/>
            <a:ext cx="7200800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Inferenční statistika</a:t>
            </a:r>
          </a:p>
          <a:p>
            <a:pPr lvl="1"/>
            <a:r>
              <a:rPr 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výběr, výběrový soubor</a:t>
            </a:r>
          </a:p>
          <a:p>
            <a:pPr lvl="1"/>
            <a:r>
              <a:rPr 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Volby – vybrané skupiny voličů</a:t>
            </a:r>
          </a:p>
          <a:p>
            <a:pPr lvl="1"/>
            <a:r>
              <a:rPr lang="cs-CZ" sz="2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pro přijímání a měření spolehlivosti závěrů založených na informacích získaných výběrem.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Popisná vs. </a:t>
            </a:r>
            <a:r>
              <a:rPr lang="cs-CZ" dirty="0" err="1"/>
              <a:t>Infereční</a:t>
            </a:r>
            <a:r>
              <a:rPr lang="cs-CZ" dirty="0"/>
              <a:t> statistika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4621B27-B1D1-0446-9162-EA235EDF47A1}"/>
              </a:ext>
            </a:extLst>
          </p:cNvPr>
          <p:cNvSpPr txBox="1"/>
          <p:nvPr/>
        </p:nvSpPr>
        <p:spPr>
          <a:xfrm>
            <a:off x="6332220" y="274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E709A24-7BD0-8142-A0A8-2431BBC9F3F8}"/>
              </a:ext>
            </a:extLst>
          </p:cNvPr>
          <p:cNvSpPr txBox="1"/>
          <p:nvPr/>
        </p:nvSpPr>
        <p:spPr>
          <a:xfrm>
            <a:off x="6206490" y="274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7346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67544" y="987574"/>
            <a:ext cx="7200800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Statistická jednotka </a:t>
            </a:r>
          </a:p>
          <a:p>
            <a:pPr lvl="1"/>
            <a:r>
              <a:rPr 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Přesně vymezený prvek, který je předmětem zkoumání</a:t>
            </a:r>
            <a:endParaRPr lang="cs-CZ" sz="2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Statistický znak (veličina, proměnná)</a:t>
            </a:r>
          </a:p>
          <a:p>
            <a:pPr lvl="1"/>
            <a:r>
              <a:rPr 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Zkoumané vlastnosti (počet, výška, váha, barva …)</a:t>
            </a:r>
          </a:p>
          <a:p>
            <a:pPr lvl="1"/>
            <a:r>
              <a:rPr 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Kvantitativní (lze vyjádřit číselně)</a:t>
            </a:r>
          </a:p>
          <a:p>
            <a:pPr lvl="2"/>
            <a:r>
              <a:rPr 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Diskrétní (omezená množina numerických hodnot – počet zákazníků, známky ve škole)</a:t>
            </a:r>
          </a:p>
          <a:p>
            <a:pPr lvl="2"/>
            <a:r>
              <a:rPr 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spojité (neomezená množina – čas, váha, vzdálenost, doba obsluhy)</a:t>
            </a:r>
            <a:endParaRPr 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Kvalitativní (nelze vyjádřit číselně – spokojenost, kvalita obsluhy, místo narození, měsíc atd.)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Popisná statistika – základní pojmy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4621B27-B1D1-0446-9162-EA235EDF47A1}"/>
              </a:ext>
            </a:extLst>
          </p:cNvPr>
          <p:cNvSpPr txBox="1"/>
          <p:nvPr/>
        </p:nvSpPr>
        <p:spPr>
          <a:xfrm>
            <a:off x="6332220" y="274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E709A24-7BD0-8142-A0A8-2431BBC9F3F8}"/>
              </a:ext>
            </a:extLst>
          </p:cNvPr>
          <p:cNvSpPr txBox="1"/>
          <p:nvPr/>
        </p:nvSpPr>
        <p:spPr>
          <a:xfrm>
            <a:off x="6206490" y="274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5246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67544" y="987574"/>
            <a:ext cx="7200800" cy="3600400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Statistický soubor</a:t>
            </a:r>
          </a:p>
          <a:p>
            <a:pPr lvl="1"/>
            <a:r>
              <a:rPr 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Soubor všech pozorovaných hodnot sledovaného statistického znaku. </a:t>
            </a:r>
          </a:p>
          <a:p>
            <a:pPr lvl="1"/>
            <a:r>
              <a:rPr 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Datový soubor, množina dat.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Popisná statistika – základní pojmy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4621B27-B1D1-0446-9162-EA235EDF47A1}"/>
              </a:ext>
            </a:extLst>
          </p:cNvPr>
          <p:cNvSpPr txBox="1"/>
          <p:nvPr/>
        </p:nvSpPr>
        <p:spPr>
          <a:xfrm>
            <a:off x="6332220" y="274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E709A24-7BD0-8142-A0A8-2431BBC9F3F8}"/>
              </a:ext>
            </a:extLst>
          </p:cNvPr>
          <p:cNvSpPr txBox="1"/>
          <p:nvPr/>
        </p:nvSpPr>
        <p:spPr>
          <a:xfrm>
            <a:off x="6206490" y="274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5249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FVP">
      <a:dk1>
        <a:srgbClr val="65548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4963</TotalTime>
  <Words>1040</Words>
  <Application>Microsoft Macintosh PowerPoint</Application>
  <PresentationFormat>Předvádění na obrazovce (16:9)</PresentationFormat>
  <Paragraphs>314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Cambria Math</vt:lpstr>
      <vt:lpstr>Enriqueta</vt:lpstr>
      <vt:lpstr>Times New Roman</vt:lpstr>
      <vt:lpstr>SLU</vt:lpstr>
      <vt:lpstr>Základy statistiky</vt:lpstr>
      <vt:lpstr>Prezentace aplikace PowerPoint</vt:lpstr>
      <vt:lpstr>Prezentace aplikace PowerPoint</vt:lpstr>
      <vt:lpstr>Prezentace aplikace PowerPoint</vt:lpstr>
      <vt:lpstr>Co je statistika</vt:lpstr>
      <vt:lpstr>Popisná vs. Infereční statistika</vt:lpstr>
      <vt:lpstr>Popisná vs. Infereční statistika</vt:lpstr>
      <vt:lpstr>Popisná statistika – základní pojmy</vt:lpstr>
      <vt:lpstr>Popisná statistika – základní pojmy</vt:lpstr>
      <vt:lpstr>Popisná statistika – třídění dat, rozdělení četností</vt:lpstr>
      <vt:lpstr>Popisná statistika – třídění dat, rozdělení četností</vt:lpstr>
      <vt:lpstr>Popisná statistika – třídění dat, rozdělení četností</vt:lpstr>
      <vt:lpstr>Popisná statistika – třídění dat, rozdělení četností</vt:lpstr>
      <vt:lpstr>Popisná statistika – třídění dat, rozdělení četností</vt:lpstr>
      <vt:lpstr>Popisná statistika – třídění dat, rozdělení četností</vt:lpstr>
      <vt:lpstr>Popisná statistika – třídění dat, rozdělení četností</vt:lpstr>
      <vt:lpstr>Popisná statistika – třídění, četnost</vt:lpstr>
      <vt:lpstr>Popisná statistika – třídění, četnost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Josef Vícha</cp:lastModifiedBy>
  <cp:revision>67</cp:revision>
  <cp:lastPrinted>2018-10-14T11:14:37Z</cp:lastPrinted>
  <dcterms:created xsi:type="dcterms:W3CDTF">2016-07-06T15:42:34Z</dcterms:created>
  <dcterms:modified xsi:type="dcterms:W3CDTF">2021-09-19T18:32:47Z</dcterms:modified>
</cp:coreProperties>
</file>