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354" r:id="rId4"/>
    <p:sldId id="338" r:id="rId5"/>
    <p:sldId id="339" r:id="rId6"/>
    <p:sldId id="340" r:id="rId7"/>
    <p:sldId id="342" r:id="rId8"/>
    <p:sldId id="353" r:id="rId9"/>
    <p:sldId id="341" r:id="rId10"/>
    <p:sldId id="355" r:id="rId11"/>
    <p:sldId id="343" r:id="rId12"/>
    <p:sldId id="345" r:id="rId13"/>
    <p:sldId id="346" r:id="rId14"/>
    <p:sldId id="347" r:id="rId15"/>
    <p:sldId id="344" r:id="rId16"/>
    <p:sldId id="348" r:id="rId17"/>
    <p:sldId id="350" r:id="rId18"/>
    <p:sldId id="351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548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01"/>
    <p:restoredTop sz="93672"/>
  </p:normalViewPr>
  <p:slideViewPr>
    <p:cSldViewPr>
      <p:cViewPr varScale="1">
        <p:scale>
          <a:sx n="207" d="100"/>
          <a:sy n="207" d="100"/>
        </p:scale>
        <p:origin x="1712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226939"/>
            <a:ext cx="956040" cy="745711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 baseline="0">
                <a:solidFill>
                  <a:srgbClr val="655481"/>
                </a:solidFill>
              </a:defRPr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65548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65548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65548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55526"/>
            <a:ext cx="1699500" cy="132560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655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Základy statistiky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6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Bodové a intervalové odhady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Josef Vícha</a:t>
            </a:r>
          </a:p>
          <a:p>
            <a:pPr algn="r"/>
            <a:endParaRPr lang="cs-CZ" altLang="cs-CZ" sz="900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35496" y="691298"/>
                <a:ext cx="8856984" cy="4328724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 spolehlivosti </a:t>
                </a:r>
                <a:r>
                  <a:rPr lang="cs-CZ" sz="24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normálního rozdělení </a:t>
                </a:r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&gt; 30)</a:t>
                </a:r>
              </a:p>
              <a:p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Pomocí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umíme stanovit meze pravděpodobností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2000" b="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68,28 % hodnot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±2</m:t>
                    </m:r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95,45 % hodnot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±3</m:t>
                    </m:r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99,73 % hodnot</a:t>
                </a:r>
              </a:p>
              <a:p>
                <a:pPr lvl="1"/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95 % hodnot – interval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±1,960</m:t>
                    </m:r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99 % hodnot – interval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±2,576</m:t>
                    </m:r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99,9 % hodnot – interval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±3,291 </m:t>
                    </m:r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1298"/>
                <a:ext cx="8856984" cy="4328724"/>
              </a:xfrm>
              <a:prstGeom prst="rect">
                <a:avLst/>
              </a:prstGeom>
              <a:blipFill>
                <a:blip r:embed="rId2"/>
                <a:stretch>
                  <a:fillRect l="-858" t="-11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Intervalový odhad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621B27-B1D1-0446-9162-EA235EDF47A1}"/>
              </a:ext>
            </a:extLst>
          </p:cNvPr>
          <p:cNvSpPr txBox="1"/>
          <p:nvPr/>
        </p:nvSpPr>
        <p:spPr>
          <a:xfrm>
            <a:off x="633222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09A24-7BD0-8142-A0A8-2431BBC9F3F8}"/>
              </a:ext>
            </a:extLst>
          </p:cNvPr>
          <p:cNvSpPr txBox="1"/>
          <p:nvPr/>
        </p:nvSpPr>
        <p:spPr>
          <a:xfrm>
            <a:off x="620649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8DCF4B7-2215-1643-B081-E2B49ADBC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45078"/>
            <a:ext cx="4392488" cy="21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1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251520" y="691298"/>
                <a:ext cx="8640960" cy="4184708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8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 spolehlivosti pro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457200">
                  <a:buFont typeface="+mj-lt"/>
                  <a:buAutoNum type="alphaUcPeriod"/>
                </a:pPr>
                <a:r>
                  <a:rPr lang="cs-CZ" sz="24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Známe hodnotu rozptylu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p>
                        <m:r>
                          <a:rPr lang="cs-CZ" sz="2400" b="1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cs-CZ" sz="24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/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 n&gt;30 má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normální rozdělení s parametry </a:t>
                </a:r>
                <a14:m>
                  <m:oMath xmlns:m="http://schemas.openxmlformats.org/officeDocument/2006/math">
                    <m:r>
                      <a:rPr lang="cs-CZ" sz="2000" b="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cs-CZ" sz="20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sz="20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/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Statistika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cs-CZ" sz="200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cs-CZ" sz="20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bar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200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má normované normální rozdělení</a:t>
                </a:r>
              </a:p>
              <a:p>
                <a:pPr marL="914400" lvl="1" indent="-457200"/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0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cs-CZ" sz="200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bar>
                                <m:barPr>
                                  <m:pos m:val="top"/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r>
                                <a:rPr lang="cs-CZ" sz="2000" b="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cs-CZ" sz="2000" b="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cs-CZ" sz="2000" b="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b="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cs-CZ" sz="2000" i="1" dirty="0">
                  <a:solidFill>
                    <a:srgbClr val="65548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 b="0" i="0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pak</m:t>
                      </m:r>
                      <m:r>
                        <a:rPr lang="cs-CZ" sz="2000" b="0" i="0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∈[</m:t>
                      </m:r>
                      <m:bar>
                        <m:barPr>
                          <m:pos m:val="top"/>
                          <m:ctrlPr>
                            <a:rPr lang="cs-CZ" sz="20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bar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00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f>
                        <m:fPr>
                          <m:ctrlPr>
                            <a:rPr lang="cs-CZ" sz="20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00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bar>
                        <m:barPr>
                          <m:pos m:val="top"/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bar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cs-CZ" sz="2000" b="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f>
                        <m:f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b="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1298"/>
                <a:ext cx="8640960" cy="4184708"/>
              </a:xfrm>
              <a:prstGeom prst="rect">
                <a:avLst/>
              </a:prstGeom>
              <a:blipFill>
                <a:blip r:embed="rId2"/>
                <a:stretch>
                  <a:fillRect l="-1173" t="-15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Intervalový odhad – konstrukce intervalů spolehlivosti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621B27-B1D1-0446-9162-EA235EDF47A1}"/>
              </a:ext>
            </a:extLst>
          </p:cNvPr>
          <p:cNvSpPr txBox="1"/>
          <p:nvPr/>
        </p:nvSpPr>
        <p:spPr>
          <a:xfrm>
            <a:off x="633222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09A24-7BD0-8142-A0A8-2431BBC9F3F8}"/>
              </a:ext>
            </a:extLst>
          </p:cNvPr>
          <p:cNvSpPr txBox="1"/>
          <p:nvPr/>
        </p:nvSpPr>
        <p:spPr>
          <a:xfrm>
            <a:off x="620649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30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251520" y="691298"/>
                <a:ext cx="8640960" cy="4184708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8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 spolehlivosti pro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457200">
                  <a:buFont typeface="+mj-lt"/>
                  <a:buAutoNum type="alphaUcPeriod"/>
                </a:pPr>
                <a:r>
                  <a:rPr lang="cs-CZ" sz="24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Známe hodnotu rozptylu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p>
                        <m:r>
                          <a:rPr lang="cs-CZ" sz="2400" b="1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cs-CZ" sz="24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cs-CZ" sz="200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cs-CZ" sz="2000" b="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získáme z tabulky pomocí vztahu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cs-CZ" sz="200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cs-CZ" sz="2000" b="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cs-CZ" sz="200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cs-CZ" sz="2000" b="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−0,5</m:t>
                        </m:r>
                      </m:sub>
                    </m:sSub>
                  </m:oMath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1298"/>
                <a:ext cx="8640960" cy="4184708"/>
              </a:xfrm>
              <a:prstGeom prst="rect">
                <a:avLst/>
              </a:prstGeom>
              <a:blipFill>
                <a:blip r:embed="rId2"/>
                <a:stretch>
                  <a:fillRect l="-1175" t="-1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Intervalový odhad – konstrukce intervalů spolehlivosti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621B27-B1D1-0446-9162-EA235EDF47A1}"/>
              </a:ext>
            </a:extLst>
          </p:cNvPr>
          <p:cNvSpPr txBox="1"/>
          <p:nvPr/>
        </p:nvSpPr>
        <p:spPr>
          <a:xfrm>
            <a:off x="633222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09A24-7BD0-8142-A0A8-2431BBC9F3F8}"/>
              </a:ext>
            </a:extLst>
          </p:cNvPr>
          <p:cNvSpPr txBox="1"/>
          <p:nvPr/>
        </p:nvSpPr>
        <p:spPr>
          <a:xfrm>
            <a:off x="620649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 descr="Obsah obrázku text&#10;&#10;&#10;&#10;Popis se vygeneroval automaticky.">
            <a:extLst>
              <a:ext uri="{FF2B5EF4-FFF2-40B4-BE49-F238E27FC236}">
                <a16:creationId xmlns:a16="http://schemas.microsoft.com/office/drawing/2014/main" id="{3BDB25F5-D9FF-CF43-9146-A23A05E28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55726"/>
            <a:ext cx="6078438" cy="21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251520" y="691298"/>
                <a:ext cx="8640960" cy="4184708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8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Příklad</a:t>
                </a:r>
              </a:p>
              <a:p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Odhad průměrné hodnoty nákupů v prodejně, směrodatná odchylka je 50 Kč, náhodným výběrem 25 zákazníků byl dán průměr 275 Kč, jaký je 95% interval spolehlivosti?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bar>
                        <m:barPr>
                          <m:pos m:val="top"/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bar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f>
                        <m:f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bar>
                        <m:barPr>
                          <m:pos m:val="top"/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bar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f>
                        <m:f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 95% spolehlivost dostáváme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0,975</m:t>
                        </m:r>
                      </m:sub>
                    </m:sSub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0,475</m:t>
                        </m:r>
                      </m:sub>
                    </m:sSub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=1,96</m:t>
                    </m:r>
                  </m:oMath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s-CZ" sz="20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275−1,96</m:t>
                          </m:r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e>
                              </m:rad>
                            </m:den>
                          </m:f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;275+1,96</m:t>
                          </m:r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=[255,4;294,6]</m:t>
                      </m:r>
                    </m:oMath>
                  </m:oMathPara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0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1298"/>
                <a:ext cx="8640960" cy="4184708"/>
              </a:xfrm>
              <a:prstGeom prst="rect">
                <a:avLst/>
              </a:prstGeom>
              <a:blipFill>
                <a:blip r:embed="rId2"/>
                <a:stretch>
                  <a:fillRect l="-1175" t="-1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Intervalový odhad – konstrukce intervalů spolehlivosti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621B27-B1D1-0446-9162-EA235EDF47A1}"/>
              </a:ext>
            </a:extLst>
          </p:cNvPr>
          <p:cNvSpPr txBox="1"/>
          <p:nvPr/>
        </p:nvSpPr>
        <p:spPr>
          <a:xfrm>
            <a:off x="633222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09A24-7BD0-8142-A0A8-2431BBC9F3F8}"/>
              </a:ext>
            </a:extLst>
          </p:cNvPr>
          <p:cNvSpPr txBox="1"/>
          <p:nvPr/>
        </p:nvSpPr>
        <p:spPr>
          <a:xfrm>
            <a:off x="620649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88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239601" y="987574"/>
                <a:ext cx="8640960" cy="3680454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Potřebný rozsahu náhodného výběru, šířka intervalu spolehlivosti, chyba odhadu (polovina šířky intervalu)</a:t>
                </a:r>
              </a:p>
              <a:p>
                <a:r>
                  <a:rPr lang="cs-CZ" sz="20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Chyba odhadu   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cs-CZ" sz="2000" b="1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1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cs-CZ" sz="2000" b="1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cs-CZ" sz="2000" b="1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2000" b="1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1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cs-CZ" sz="2000" b="1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cs-CZ" sz="2000" b="1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000" b="1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1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1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endParaRPr lang="cs-CZ" sz="20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0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Rozsah náhodného výběru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cs-CZ" sz="2000" b="1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b="1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000" b="1" i="1" smtClean="0">
                                    <a:solidFill>
                                      <a:srgbClr val="65548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000" b="1" i="1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cs-CZ" sz="2000" b="1" i="1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  <m:r>
                                      <a:rPr lang="cs-CZ" sz="2000" b="1" i="1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1" i="1">
                                            <a:solidFill>
                                              <a:srgbClr val="65548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1" i="1">
                                            <a:solidFill>
                                              <a:srgbClr val="65548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𝜶</m:t>
                                        </m:r>
                                      </m:num>
                                      <m:den>
                                        <m:r>
                                          <a:rPr lang="cs-CZ" sz="2000" b="1" i="1">
                                            <a:solidFill>
                                              <a:srgbClr val="65548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sz="2000" b="1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2000" b="1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𝚫</m:t>
                            </m:r>
                          </m:e>
                          <m:sup>
                            <m:r>
                              <a:rPr lang="cs-CZ" sz="2000" b="1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cs-CZ" sz="2000" b="1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p>
                        <m:r>
                          <a:rPr lang="cs-CZ" sz="2000" b="1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cs-CZ" sz="20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Př.: Kolik zákazníků bychom měli vybrat, aby odhad chyby střední hodnoty byl maximálně 10 </a:t>
                </a:r>
                <a:r>
                  <a:rPr lang="cs-CZ" sz="2000" dirty="0" err="1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kč</a:t>
                </a:r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pro hladinu významnosti 5 %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cs-CZ" sz="24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40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400" i="1">
                                    <a:solidFill>
                                      <a:srgbClr val="65548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400" i="1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cs-CZ" sz="2400" i="1">
                                            <a:solidFill>
                                              <a:srgbClr val="65548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400" b="0" i="1" smtClean="0">
                                            <a:solidFill>
                                              <a:srgbClr val="65548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cs-CZ" sz="2400" b="0" i="1" smtClean="0">
                                            <a:solidFill>
                                              <a:srgbClr val="65548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sz="24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240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𝛥</m:t>
                            </m:r>
                          </m:e>
                          <m:sup>
                            <m:r>
                              <a:rPr lang="cs-CZ" sz="24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cs-CZ" sz="24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sz="24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40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1,96</m:t>
                            </m:r>
                          </m:e>
                          <m:sup>
                            <m:r>
                              <a:rPr lang="cs-CZ" sz="24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cs-CZ" sz="240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50</m:t>
                            </m:r>
                          </m:e>
                          <m:sup>
                            <m:r>
                              <a:rPr lang="cs-CZ" sz="24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240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sz="24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24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=96,04</m:t>
                    </m:r>
                  </m:oMath>
                </a14:m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nutno mít výběr 97 zákazníků</a:t>
                </a:r>
                <a:endParaRPr lang="cs-CZ" sz="28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1" y="987574"/>
                <a:ext cx="8640960" cy="3680454"/>
              </a:xfrm>
              <a:prstGeom prst="rect">
                <a:avLst/>
              </a:prstGeom>
              <a:blipFill>
                <a:blip r:embed="rId2"/>
                <a:stretch>
                  <a:fillRect l="-733" t="-6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Intervalový odhad – konstrukce intervalů spolehlivosti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621B27-B1D1-0446-9162-EA235EDF47A1}"/>
              </a:ext>
            </a:extLst>
          </p:cNvPr>
          <p:cNvSpPr txBox="1"/>
          <p:nvPr/>
        </p:nvSpPr>
        <p:spPr>
          <a:xfrm>
            <a:off x="633222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09A24-7BD0-8142-A0A8-2431BBC9F3F8}"/>
              </a:ext>
            </a:extLst>
          </p:cNvPr>
          <p:cNvSpPr txBox="1"/>
          <p:nvPr/>
        </p:nvSpPr>
        <p:spPr>
          <a:xfrm>
            <a:off x="620649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195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251520" y="691298"/>
                <a:ext cx="8640960" cy="4184708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8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 spolehlivosti pro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endParaRPr lang="cs-CZ" sz="20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457200">
                  <a:buFont typeface="+mj-lt"/>
                  <a:buAutoNum type="alphaUcPeriod" startAt="2"/>
                </a:pPr>
                <a:r>
                  <a:rPr lang="cs-CZ" sz="24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Neznáme hodnotu rozptylu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p>
                        <m:r>
                          <a:rPr lang="cs-CZ" sz="2400" b="1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cs-CZ" sz="2400" b="1" dirty="0">
                  <a:solidFill>
                    <a:srgbClr val="65548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00050"/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Rozdíl oproti A. - odhadujeme </a:t>
                </a:r>
                <a:r>
                  <a:rPr lang="cs-CZ" sz="20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sz="2000" i="1" baseline="30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sz="20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pomocí statistiky </a:t>
                </a:r>
                <a:r>
                  <a:rPr lang="cs-CZ" sz="20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sz="2000" i="1" baseline="30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sz="2000" i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/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Dostáváme statistiku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cs-CZ" sz="200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cs-CZ" sz="20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bar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studentovo t-rozdělení s n-1 stupni volnosti</a:t>
                </a:r>
              </a:p>
              <a:p>
                <a:pPr marL="400050"/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 spolehlivosti: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 b="0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cs-CZ" sz="2000" b="0" i="0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pak</m:t>
                      </m:r>
                      <m:r>
                        <a:rPr lang="cs-CZ" sz="2000" b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∈[</m:t>
                      </m:r>
                      <m:bar>
                        <m:barPr>
                          <m:pos m:val="top"/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bar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f>
                        <m:f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bar>
                        <m:barPr>
                          <m:pos m:val="top"/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bar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f>
                        <m:f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" indent="0">
                  <a:buNone/>
                </a:pPr>
                <a:endParaRPr lang="cs-CZ" sz="20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/>
                <a:endParaRPr lang="cs-CZ" sz="20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1298"/>
                <a:ext cx="8640960" cy="4184708"/>
              </a:xfrm>
              <a:prstGeom prst="rect">
                <a:avLst/>
              </a:prstGeom>
              <a:blipFill>
                <a:blip r:embed="rId2"/>
                <a:stretch>
                  <a:fillRect l="-1175" t="-1208" r="-2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Intervalový odhad – konstrukce intervalů spolehlivosti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621B27-B1D1-0446-9162-EA235EDF47A1}"/>
              </a:ext>
            </a:extLst>
          </p:cNvPr>
          <p:cNvSpPr txBox="1"/>
          <p:nvPr/>
        </p:nvSpPr>
        <p:spPr>
          <a:xfrm>
            <a:off x="633222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09A24-7BD0-8142-A0A8-2431BBC9F3F8}"/>
              </a:ext>
            </a:extLst>
          </p:cNvPr>
          <p:cNvSpPr txBox="1"/>
          <p:nvPr/>
        </p:nvSpPr>
        <p:spPr>
          <a:xfrm>
            <a:off x="620649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04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251520" y="691298"/>
                <a:ext cx="8640960" cy="4184708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24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Příklad</a:t>
                </a:r>
              </a:p>
              <a:p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Měření spotřeby paliva u 9 náhodně vybraných aut stejné značky, vypočteny tyto hodnoty: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=7,5, </m:t>
                    </m:r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=0,5,</m:t>
                    </m:r>
                    <m:rad>
                      <m:radPr>
                        <m:degHide m:val="on"/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Stanovte 95% interval spolehlivosti pro střední hodnotu.</a:t>
                </a:r>
              </a:p>
              <a:p>
                <a14:m>
                  <m:oMath xmlns:m="http://schemas.openxmlformats.org/officeDocument/2006/math"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=0,05 </m:t>
                    </m:r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tabulková hodnota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cs-CZ" sz="200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cs-CZ" sz="2000" b="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cs-CZ" sz="20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2,306</a:t>
                </a:r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−1=9−1=8</m:t>
                    </m:r>
                  </m:oMath>
                </a14:m>
                <a:r>
                  <a:rPr lang="cs-CZ" sz="20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 = 2,306</a:t>
                </a:r>
                <a:endParaRPr lang="cs-CZ" sz="18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000" b="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bar>
                            <m:barPr>
                              <m:pos m:val="top"/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000" b="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0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7,5−2,306</m:t>
                          </m:r>
                          <m:f>
                            <m:fPr>
                              <m:ctrlPr>
                                <a:rPr lang="cs-CZ" sz="200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0,5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;7,5+2,306</m:t>
                          </m:r>
                          <m:f>
                            <m:fPr>
                              <m:ctrlPr>
                                <a:rPr lang="cs-CZ" sz="200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0,5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=[7,12;7,88]</m:t>
                      </m:r>
                    </m:oMath>
                  </m:oMathPara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" indent="0">
                  <a:buNone/>
                </a:pPr>
                <a:endParaRPr lang="cs-CZ" sz="20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/>
                <a:endParaRPr lang="cs-CZ" sz="20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1298"/>
                <a:ext cx="8640960" cy="4184708"/>
              </a:xfrm>
              <a:prstGeom prst="rect">
                <a:avLst/>
              </a:prstGeom>
              <a:blipFill>
                <a:blip r:embed="rId2"/>
                <a:stretch>
                  <a:fillRect l="-1026" t="-1212" b="-12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Intervalový odhad – konstrukce intervalů spolehlivosti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621B27-B1D1-0446-9162-EA235EDF47A1}"/>
              </a:ext>
            </a:extLst>
          </p:cNvPr>
          <p:cNvSpPr txBox="1"/>
          <p:nvPr/>
        </p:nvSpPr>
        <p:spPr>
          <a:xfrm>
            <a:off x="633222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09A24-7BD0-8142-A0A8-2431BBC9F3F8}"/>
              </a:ext>
            </a:extLst>
          </p:cNvPr>
          <p:cNvSpPr txBox="1"/>
          <p:nvPr/>
        </p:nvSpPr>
        <p:spPr>
          <a:xfrm>
            <a:off x="620649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521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251520" y="691298"/>
                <a:ext cx="8640960" cy="4184708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8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 spolehlivosti pro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b="1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800" b="1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p>
                        <m:r>
                          <a:rPr lang="cs-CZ" sz="2800" b="1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Bodovým odhadem rozptylu je výběrový rozptyl </a:t>
                </a:r>
                <a:r>
                  <a:rPr lang="cs-CZ" sz="20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sz="2000" i="1" baseline="30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sz="20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Konstrukce intervalu spolehlivosti pro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/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veličina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  <m:sSup>
                          <m:sSupPr>
                            <m:ctrlPr>
                              <a:rPr lang="cs-CZ" sz="200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cs-CZ" sz="20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200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20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má </a:t>
                </a:r>
                <a:r>
                  <a:rPr lang="cs-CZ" sz="2000" dirty="0" err="1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</a:t>
                </a:r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-kvadrát rozdělení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cs-CZ" sz="20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n-1 </a:t>
                </a:r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stupni volnosti</a:t>
                </a:r>
              </a:p>
              <a:p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Parametr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neznáme a odhadujeme jej pomocí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</m:oMath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0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sz="200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/2</m:t>
                              </m:r>
                            </m:sub>
                            <m:sup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  <m:sSup>
                                <m:sSupPr>
                                  <m:ctrlPr>
                                    <a:rPr lang="cs-CZ" sz="200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00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sSubSup>
                            <m:sSubSup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/2</m:t>
                              </m:r>
                            </m:sub>
                            <m:sup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0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  <m:sSup>
                                <m:sSupPr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  <m:sSup>
                                <m:sSupPr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1298"/>
                <a:ext cx="8640960" cy="4184708"/>
              </a:xfrm>
              <a:prstGeom prst="rect">
                <a:avLst/>
              </a:prstGeom>
              <a:blipFill>
                <a:blip r:embed="rId2"/>
                <a:stretch>
                  <a:fillRect l="-1173" t="-12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Intervalový odhad – konstrukce intervalů spolehlivosti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621B27-B1D1-0446-9162-EA235EDF47A1}"/>
              </a:ext>
            </a:extLst>
          </p:cNvPr>
          <p:cNvSpPr txBox="1"/>
          <p:nvPr/>
        </p:nvSpPr>
        <p:spPr>
          <a:xfrm>
            <a:off x="633222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09A24-7BD0-8142-A0A8-2431BBC9F3F8}"/>
              </a:ext>
            </a:extLst>
          </p:cNvPr>
          <p:cNvSpPr txBox="1"/>
          <p:nvPr/>
        </p:nvSpPr>
        <p:spPr>
          <a:xfrm>
            <a:off x="620649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785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251520" y="691298"/>
                <a:ext cx="8640960" cy="4184708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8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Příklad</a:t>
                </a:r>
              </a:p>
              <a:p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 měření vyrobených součástek – výběrový rozptyl 36</a:t>
                </a:r>
                <a:r>
                  <a:rPr lang="cs-CZ" sz="2000" dirty="0">
                    <a:solidFill>
                      <a:srgbClr val="65548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cs-CZ" sz="20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</a:t>
                </a:r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sestrojte 95% interval spolehlivosti pro odhad rozptylu délek všech součástek</a:t>
                </a:r>
                <a:endParaRPr lang="cs-CZ" sz="2000" i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0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cs-CZ" sz="2000" i="1">
                                          <a:solidFill>
                                            <a:srgbClr val="65548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000" b="0" i="1">
                                          <a:solidFill>
                                            <a:srgbClr val="65548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cs-CZ" sz="2000" b="0" i="1">
                                          <a:solidFill>
                                            <a:srgbClr val="65548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  <m:sup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cs-CZ" sz="200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cs-CZ" sz="2000" i="1">
                                          <a:solidFill>
                                            <a:srgbClr val="65548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000" b="0" i="1">
                                          <a:solidFill>
                                            <a:srgbClr val="65548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cs-CZ" sz="2000" b="0" i="1">
                                          <a:solidFill>
                                            <a:srgbClr val="65548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  <m:sup>
                                  <m:r>
                                    <a:rPr lang="cs-CZ" sz="2000" b="0" i="1">
                                      <a:solidFill>
                                        <a:srgbClr val="65548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=25; </m:t>
                      </m:r>
                      <m:r>
                        <a:rPr lang="cs-CZ" sz="2000" b="0" i="1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=0,05; </m:t>
                      </m:r>
                      <m:sSubSup>
                        <m:sSubSup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0,025</m:t>
                          </m:r>
                        </m:sub>
                        <m:sup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cs-CZ" sz="20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e>
                      </m:d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=12,4; </m:t>
                      </m:r>
                      <m:sSubSup>
                        <m:sSubSup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</m:t>
                          </m:r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97</m:t>
                          </m:r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e>
                      </m:d>
                      <m:r>
                        <a:rPr lang="cs-CZ" sz="2000" b="0" i="1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39</m:t>
                      </m:r>
                      <m:r>
                        <a:rPr lang="cs-CZ" sz="2000" b="0" i="1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,4</m:t>
                      </m:r>
                    </m:oMath>
                  </m:oMathPara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b="0" i="1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0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36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39,4</m:t>
                              </m:r>
                            </m:den>
                          </m:f>
                          <m:r>
                            <a:rPr lang="cs-CZ" sz="20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36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12,4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0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21,9;69,7</m:t>
                          </m:r>
                        </m:e>
                      </m:d>
                    </m:oMath>
                  </m:oMathPara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cs-CZ" sz="20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1298"/>
                <a:ext cx="8640960" cy="4184708"/>
              </a:xfrm>
              <a:prstGeom prst="rect">
                <a:avLst/>
              </a:prstGeom>
              <a:blipFill>
                <a:blip r:embed="rId2"/>
                <a:stretch>
                  <a:fillRect l="-1173" t="-15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Intervalový odhad – konstrukce intervalů spolehlivosti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621B27-B1D1-0446-9162-EA235EDF47A1}"/>
              </a:ext>
            </a:extLst>
          </p:cNvPr>
          <p:cNvSpPr txBox="1"/>
          <p:nvPr/>
        </p:nvSpPr>
        <p:spPr>
          <a:xfrm>
            <a:off x="633222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09A24-7BD0-8142-A0A8-2431BBC9F3F8}"/>
              </a:ext>
            </a:extLst>
          </p:cNvPr>
          <p:cNvSpPr txBox="1"/>
          <p:nvPr/>
        </p:nvSpPr>
        <p:spPr>
          <a:xfrm>
            <a:off x="620649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940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467544" y="703189"/>
                <a:ext cx="7200800" cy="4028801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Náhodný výběrový soubor </a:t>
                </a:r>
              </a:p>
              <a:p>
                <a:pPr lvl="1"/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stejná pravděpodobnost prvků výběru</a:t>
                </a:r>
              </a:p>
              <a:p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Odhad charakteristik</a:t>
                </a:r>
              </a:p>
              <a:p>
                <a:pPr lvl="1"/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Střední hodnota, rozptyl, směrodatná odchylka</a:t>
                </a:r>
              </a:p>
              <a:p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Pomocí statistik náhodného výběru</a:t>
                </a:r>
                <a:endParaRPr lang="cs-CZ" sz="24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parametry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cs-CZ" sz="24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cs-CZ" sz="24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další celkového souboru </a:t>
                </a:r>
              </a:p>
              <a:p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Postupujeme z části na celek a zobecňujeme závěry</a:t>
                </a:r>
              </a:p>
              <a:p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Bodový odhad parametrů</a:t>
                </a:r>
              </a:p>
              <a:p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Intervalový odhady parametrů</a:t>
                </a: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03189"/>
                <a:ext cx="7200800" cy="4028801"/>
              </a:xfrm>
              <a:prstGeom prst="rect">
                <a:avLst/>
              </a:prstGeom>
              <a:blipFill>
                <a:blip r:embed="rId2"/>
                <a:stretch>
                  <a:fillRect l="-1056" t="-12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Odhady parametrů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621B27-B1D1-0446-9162-EA235EDF47A1}"/>
              </a:ext>
            </a:extLst>
          </p:cNvPr>
          <p:cNvSpPr txBox="1"/>
          <p:nvPr/>
        </p:nvSpPr>
        <p:spPr>
          <a:xfrm>
            <a:off x="633222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09A24-7BD0-8142-A0A8-2431BBC9F3F8}"/>
              </a:ext>
            </a:extLst>
          </p:cNvPr>
          <p:cNvSpPr txBox="1"/>
          <p:nvPr/>
        </p:nvSpPr>
        <p:spPr>
          <a:xfrm>
            <a:off x="620649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11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467544" y="703189"/>
                <a:ext cx="7200800" cy="4028801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Základní terminologie:</a:t>
                </a:r>
              </a:p>
              <a:p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Základní statistický soubor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rozsah souboru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i-</a:t>
                </a:r>
                <a:r>
                  <a:rPr lang="cs-CZ" sz="2000" dirty="0" err="1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tý</a:t>
                </a:r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prvek souboru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aritmetický průměr a směrodatná odchylka souboru</a:t>
                </a:r>
              </a:p>
              <a:p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Výběrový soubor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rozsah výběrového souboru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i-</a:t>
                </a:r>
                <a:r>
                  <a:rPr lang="cs-CZ" sz="2000" dirty="0" err="1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tý</a:t>
                </a:r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prvek výběrového souboru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cs-CZ" sz="20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výběrový průměr a směrodatná odchylka v. souboru</a:t>
                </a:r>
              </a:p>
              <a:p>
                <a:endParaRPr lang="cs-CZ" sz="24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03189"/>
                <a:ext cx="7200800" cy="4028801"/>
              </a:xfrm>
              <a:prstGeom prst="rect">
                <a:avLst/>
              </a:prstGeom>
              <a:blipFill>
                <a:blip r:embed="rId2"/>
                <a:stretch>
                  <a:fillRect l="-1056" t="-12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Odhady parametrů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621B27-B1D1-0446-9162-EA235EDF47A1}"/>
              </a:ext>
            </a:extLst>
          </p:cNvPr>
          <p:cNvSpPr txBox="1"/>
          <p:nvPr/>
        </p:nvSpPr>
        <p:spPr>
          <a:xfrm>
            <a:off x="633222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09A24-7BD0-8142-A0A8-2431BBC9F3F8}"/>
              </a:ext>
            </a:extLst>
          </p:cNvPr>
          <p:cNvSpPr txBox="1"/>
          <p:nvPr/>
        </p:nvSpPr>
        <p:spPr>
          <a:xfrm>
            <a:off x="620649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15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8640960" cy="402880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Příklad:</a:t>
            </a:r>
          </a:p>
          <a:p>
            <a:pPr lvl="1"/>
            <a:r>
              <a:rPr lang="cs-CZ" sz="24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Obchodník má možnost koupit 2000 ks zlevněného zboží, které obsahuje vadné výrobky (počet ani podíl není znám). Výrobky lze opravit s nákladem 25Kč/ks, pokud náklady na opravu nepřekročí 5000 Kč je nákup výhodný. Vybráno  100 náhodných kusů z toho 8 vadných. Má nákup smysl?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Odhady parametrů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621B27-B1D1-0446-9162-EA235EDF47A1}"/>
              </a:ext>
            </a:extLst>
          </p:cNvPr>
          <p:cNvSpPr txBox="1"/>
          <p:nvPr/>
        </p:nvSpPr>
        <p:spPr>
          <a:xfrm>
            <a:off x="633222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09A24-7BD0-8142-A0A8-2431BBC9F3F8}"/>
              </a:ext>
            </a:extLst>
          </p:cNvPr>
          <p:cNvSpPr txBox="1"/>
          <p:nvPr/>
        </p:nvSpPr>
        <p:spPr>
          <a:xfrm>
            <a:off x="620649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82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650846"/>
            <a:ext cx="7776864" cy="429716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Odhad pomocí jedné hodnoty</a:t>
            </a:r>
          </a:p>
          <a:p>
            <a:r>
              <a:rPr 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Hodnotu vhodné statistiky </a:t>
            </a:r>
            <a:r>
              <a:rPr lang="cs-CZ" sz="20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prohlásíme za bodový odhad neznámého parametru</a:t>
            </a:r>
            <a:endParaRPr 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Vlastnosti bodového odhadu</a:t>
            </a:r>
          </a:p>
          <a:p>
            <a:pPr lvl="1"/>
            <a:r>
              <a:rPr lang="cs-CZ" sz="20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Konzistence</a:t>
            </a:r>
            <a:r>
              <a:rPr 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cs-CZ" sz="1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rostoucím rozsahem náhodného výběru roste i šance, že bodový odhad se přibližuje skutečné hodnotě parametru</a:t>
            </a:r>
          </a:p>
          <a:p>
            <a:pPr lvl="1"/>
            <a:r>
              <a:rPr lang="cs-CZ" sz="20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Nestrannost</a:t>
            </a:r>
          </a:p>
          <a:p>
            <a:pPr lvl="2"/>
            <a:r>
              <a:rPr lang="cs-CZ" sz="1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Nezkreslování odhadu, jedná se o to, aby střední hodnota zvolené statistiky byla rovna skutečné hodnotě odhadovaného parametru</a:t>
            </a:r>
          </a:p>
          <a:p>
            <a:pPr lvl="1"/>
            <a:r>
              <a:rPr lang="cs-CZ" sz="20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Vydatnost</a:t>
            </a:r>
          </a:p>
          <a:p>
            <a:pPr lvl="2"/>
            <a:r>
              <a:rPr lang="cs-CZ" sz="1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dispozici více nestranných odhadů, vybírá se ten s nejnižším rozptylem – čím menší rozptyl, tím lepší odhad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Bodový odhad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621B27-B1D1-0446-9162-EA235EDF47A1}"/>
              </a:ext>
            </a:extLst>
          </p:cNvPr>
          <p:cNvSpPr txBox="1"/>
          <p:nvPr/>
        </p:nvSpPr>
        <p:spPr>
          <a:xfrm>
            <a:off x="633222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09A24-7BD0-8142-A0A8-2431BBC9F3F8}"/>
              </a:ext>
            </a:extLst>
          </p:cNvPr>
          <p:cNvSpPr txBox="1"/>
          <p:nvPr/>
        </p:nvSpPr>
        <p:spPr>
          <a:xfrm>
            <a:off x="620649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67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251520" y="691298"/>
                <a:ext cx="8640960" cy="4184708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8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Odhady parametrů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cs-CZ" sz="2800" b="1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cs-CZ" sz="2800" b="1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  <m:r>
                      <a:rPr lang="cs-CZ" sz="2800" b="1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cs-CZ" sz="2800" b="1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4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Střední hodnota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endParaRPr lang="cs-CZ" sz="24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výběrový průměr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000" i="1" dirty="0">
                    <a:solidFill>
                      <a:srgbClr val="65548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cs-CZ" sz="2000" b="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sz="200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000" b="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4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p>
                        <m:r>
                          <a:rPr lang="cs-CZ" sz="2400" b="1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cs-CZ" sz="2400" b="1" dirty="0">
                  <a:solidFill>
                    <a:srgbClr val="65548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Výběrový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sz="2000" b="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cs-CZ" sz="20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cs-CZ" sz="2000" b="0" i="1" smtClean="0">
                                    <a:solidFill>
                                      <a:srgbClr val="65548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b="0" i="1" smtClean="0">
                                    <a:solidFill>
                                      <a:srgbClr val="65548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2000" b="0" i="1" smtClean="0">
                                    <a:solidFill>
                                      <a:srgbClr val="65548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sz="20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cs-CZ" sz="2000" b="0" i="1" smtClean="0">
                                    <a:solidFill>
                                      <a:srgbClr val="65548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000" b="0" i="1" smtClean="0">
                                    <a:solidFill>
                                      <a:srgbClr val="65548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cs-CZ" sz="20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s-CZ" sz="20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000" i="1">
                                    <a:solidFill>
                                      <a:srgbClr val="65548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2000" b="0" i="1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2000" b="0" i="1">
                                    <a:solidFill>
                                      <a:srgbClr val="65548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sz="2000" i="1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000" b="0" i="1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cs-CZ" sz="2000" b="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cs-CZ" sz="200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000" i="1">
                                    <a:solidFill>
                                      <a:srgbClr val="65548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s-CZ" sz="2000" b="0" i="1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cs-CZ" sz="2000" b="0" i="1">
                                    <a:solidFill>
                                      <a:srgbClr val="65548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sz="2000" i="1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000" b="0" i="1">
                                        <a:solidFill>
                                          <a:srgbClr val="65548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cs-CZ" sz="2000" b="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4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Parametr </a:t>
                </a:r>
                <a:r>
                  <a:rPr lang="cs-CZ" sz="2400" b="1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(pravděpodobnost úspěchu)</a:t>
                </a:r>
                <a:endParaRPr lang="cs-CZ" sz="24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cs-CZ" sz="200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sz="200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cs-CZ" sz="2000" b="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acc>
                      <m:accPr>
                        <m:chr m:val="̅"/>
                        <m:ctrlPr>
                          <a:rPr lang="cs-CZ" sz="200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relativní počet úspěchů,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d>
                      <m:dPr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sz="200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>
                                <a:solidFill>
                                  <a:srgbClr val="65548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cs-CZ" sz="2000" b="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(1−</m:t>
                        </m:r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cs-CZ" sz="2000" b="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cs-CZ" sz="2000" b="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– konzistentní odhad parametru </a:t>
                </a:r>
                <a:r>
                  <a:rPr lang="cs-CZ" sz="20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cs-CZ" sz="20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1298"/>
                <a:ext cx="8640960" cy="4184708"/>
              </a:xfrm>
              <a:prstGeom prst="rect">
                <a:avLst/>
              </a:prstGeom>
              <a:blipFill>
                <a:blip r:embed="rId2"/>
                <a:stretch>
                  <a:fillRect l="-1173" t="-1515" b="-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Bodový odhad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621B27-B1D1-0446-9162-EA235EDF47A1}"/>
              </a:ext>
            </a:extLst>
          </p:cNvPr>
          <p:cNvSpPr txBox="1"/>
          <p:nvPr/>
        </p:nvSpPr>
        <p:spPr>
          <a:xfrm>
            <a:off x="633222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09A24-7BD0-8142-A0A8-2431BBC9F3F8}"/>
              </a:ext>
            </a:extLst>
          </p:cNvPr>
          <p:cNvSpPr txBox="1"/>
          <p:nvPr/>
        </p:nvSpPr>
        <p:spPr>
          <a:xfrm>
            <a:off x="620649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530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251520" y="703189"/>
                <a:ext cx="8640960" cy="4388841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4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Příklad</a:t>
                </a:r>
                <a:r>
                  <a:rPr lang="cs-CZ" sz="28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/>
                <a:r>
                  <a:rPr lang="cs-CZ" sz="20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Obchodník má možnost koupit 2000 ks zlevněného zboží, které obsahuje vadné výrobky (počet ani podíl není znám). Výrobky lze opravit s nákladem 25Kč/ks, pokud náklady na opravu nepřekročí 5000 Kč je nákup výhodný. Vybráno  100 náhodných kusů z toho 8 vadných. Má nákup smysl?</a:t>
                </a:r>
              </a:p>
              <a:p>
                <a:pPr lvl="1"/>
                <a:r>
                  <a:rPr lang="cs-CZ" sz="24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Výběr vadného výrobku – úspěch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acc>
                    <m:r>
                      <a:rPr lang="cs-CZ" sz="24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cs-CZ" sz="24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cs-CZ" sz="24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=0,08</m:t>
                    </m:r>
                  </m:oMath>
                </a14:m>
                <a:r>
                  <a:rPr lang="cs-CZ" sz="24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odhad </a:t>
                </a:r>
                <a:r>
                  <a:rPr lang="cs-CZ" sz="24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p, </a:t>
                </a:r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 </a:t>
                </a:r>
                <a:r>
                  <a:rPr lang="cs-CZ" sz="24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N=2000 </a:t>
                </a:r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ks je odhad celkového počtu zmetků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𝑁𝑝</m:t>
                    </m:r>
                    <m:r>
                      <a:rPr lang="cs-CZ" sz="24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=2000×0,08=160</m:t>
                    </m:r>
                  </m:oMath>
                </a14:m>
                <a:r>
                  <a:rPr lang="cs-CZ" sz="24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odhad nákladů na opravu je 160x25=4000  </a:t>
                </a:r>
                <a:r>
                  <a:rPr lang="cs-CZ" sz="24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03189"/>
                <a:ext cx="8640960" cy="4388841"/>
              </a:xfrm>
              <a:prstGeom prst="rect">
                <a:avLst/>
              </a:prstGeom>
              <a:blipFill>
                <a:blip r:embed="rId2"/>
                <a:stretch>
                  <a:fillRect l="-881" t="-1153" r="-1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Bodový odhad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621B27-B1D1-0446-9162-EA235EDF47A1}"/>
              </a:ext>
            </a:extLst>
          </p:cNvPr>
          <p:cNvSpPr txBox="1"/>
          <p:nvPr/>
        </p:nvSpPr>
        <p:spPr>
          <a:xfrm>
            <a:off x="633222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09A24-7BD0-8142-A0A8-2431BBC9F3F8}"/>
              </a:ext>
            </a:extLst>
          </p:cNvPr>
          <p:cNvSpPr txBox="1"/>
          <p:nvPr/>
        </p:nvSpPr>
        <p:spPr>
          <a:xfrm>
            <a:off x="620649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66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66974-C341-8B4E-BD11-D8B51948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Bodový odhad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EBDBDCB-36D5-0240-A6AF-453D914649A2}"/>
              </a:ext>
            </a:extLst>
          </p:cNvPr>
          <p:cNvSpPr txBox="1"/>
          <p:nvPr/>
        </p:nvSpPr>
        <p:spPr>
          <a:xfrm>
            <a:off x="253524" y="843558"/>
            <a:ext cx="7486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Nevýhody bodového dohadu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Závislost na náhodném výběru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Volbou jiného výběru obdržíme jiné hodnoty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Bodové odhady jsou zatížené chybou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Nutno určit přesnost a těsnost odhadu – odchylku od skutečných charakteristik základního souboru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Intervalové odhady (intervaly spolehlivosti)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81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251520" y="691298"/>
                <a:ext cx="8640960" cy="4328724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4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 spolehlivosti parametru</a:t>
                </a:r>
              </a:p>
              <a:p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Pravděpodobnost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pro odhad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hodnoty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cs-CZ" sz="24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cs-CZ" sz="2400" b="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bar>
                  </m:oMath>
                </a14:m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sz="2400" i="1" smtClean="0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cs-CZ" sz="24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4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cs-CZ" sz="24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bar>
                            <m:barPr>
                              <m:ctrlPr>
                                <a:rPr lang="cs-CZ" sz="240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cs-CZ" sz="24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bar>
                        </m:e>
                      </m:d>
                      <m:r>
                        <a:rPr lang="cs-CZ" sz="24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;         </m:t>
                      </m:r>
                      <m:r>
                        <a:rPr lang="cs-CZ" sz="2400" b="0" i="1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cs-CZ" sz="24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cs-CZ" sz="24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bar>
                          <m:r>
                            <a:rPr lang="cs-CZ" sz="24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cs-CZ" sz="24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cs-CZ" sz="24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acc>
                            <m:accPr>
                              <m:chr m:val="̅"/>
                              <m:ctrlPr>
                                <a:rPr lang="cs-CZ" sz="2400" i="1" smtClean="0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cs-CZ" sz="2400" b="0" i="1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1−</m:t>
                      </m:r>
                      <m:r>
                        <a:rPr lang="cs-CZ" sz="24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cs-CZ" sz="2400" i="1" dirty="0">
                  <a:solidFill>
                    <a:srgbClr val="65548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24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i="1">
                                  <a:solidFill>
                                    <a:srgbClr val="655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cs-CZ" sz="24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cs-CZ" sz="24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cs-CZ" sz="2400" b="0" i="1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cs-CZ" sz="24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40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b="0" i="1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rgbClr val="6554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rgbClr val="655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cs-CZ" sz="24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4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(1–</a:t>
                </a:r>
                <a:r>
                  <a:rPr lang="cs-CZ" sz="2400" dirty="0">
                    <a:solidFill>
                      <a:srgbClr val="65548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– koeficient spolehlivosti, </a:t>
                </a:r>
                <a14:m>
                  <m:oMath xmlns:m="http://schemas.openxmlformats.org/officeDocument/2006/math">
                    <m:r>
                      <a:rPr lang="cs-CZ" sz="2400" b="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hladina významnosti</a:t>
                </a:r>
              </a:p>
              <a:p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pravděpodobností </a:t>
                </a:r>
                <a:r>
                  <a:rPr lang="cs-CZ" sz="24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(1–</a:t>
                </a:r>
                <a:r>
                  <a:rPr lang="cs-CZ" sz="2400" dirty="0">
                    <a:solidFill>
                      <a:srgbClr val="65548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sestrojený interval obsahuje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cs-CZ" sz="24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bar>
                      <m:barPr>
                        <m:ctrlPr>
                          <a:rPr lang="cs-CZ" sz="24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cs-CZ" sz="24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bar>
                    <m:r>
                      <a:rPr lang="cs-CZ" sz="24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cs-CZ" sz="24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sz="2400" i="1">
                            <a:solidFill>
                              <a:srgbClr val="655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cs-CZ" sz="24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cs-CZ" sz="2400" i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100(1–</a:t>
                </a:r>
                <a:r>
                  <a:rPr lang="cs-CZ" sz="2400" dirty="0">
                    <a:solidFill>
                      <a:srgbClr val="65548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)% interval spolehlivosti pro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cs-CZ" sz="2400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4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Riziko mylného tvrzení je 100</a:t>
                </a:r>
                <a:r>
                  <a:rPr lang="cs-CZ" sz="2400" b="1" dirty="0">
                    <a:solidFill>
                      <a:srgbClr val="65548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cs-CZ" sz="2400" b="1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</a:t>
                </a:r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(pro </a:t>
                </a:r>
                <a14:m>
                  <m:oMath xmlns:m="http://schemas.openxmlformats.org/officeDocument/2006/math">
                    <m:r>
                      <a:rPr lang="cs-CZ" sz="2400" b="0" i="1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cs-CZ" sz="2400" b="0" i="1" smtClean="0">
                        <a:solidFill>
                          <a:srgbClr val="655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=0,05</m:t>
                    </m:r>
                  </m:oMath>
                </a14:m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tedy 5 %)</a:t>
                </a:r>
              </a:p>
              <a:p>
                <a:r>
                  <a:rPr lang="cs-CZ" sz="2400" dirty="0">
                    <a:solidFill>
                      <a:srgbClr val="6554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zvolenou spolehlivostí (95 %) leží skutečná hodnota parametru ve vypočteném intervalu spolehlivosti.</a:t>
                </a:r>
              </a:p>
              <a:p>
                <a:pPr marL="0" indent="0">
                  <a:buNone/>
                </a:pPr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800" b="1" dirty="0">
                  <a:solidFill>
                    <a:srgbClr val="6554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1298"/>
                <a:ext cx="8640960" cy="4328724"/>
              </a:xfrm>
              <a:prstGeom prst="rect">
                <a:avLst/>
              </a:prstGeom>
              <a:blipFill>
                <a:blip r:embed="rId2"/>
                <a:stretch>
                  <a:fillRect l="-880" t="-1170" r="-1320" b="-23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Intervalový odhad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621B27-B1D1-0446-9162-EA235EDF47A1}"/>
              </a:ext>
            </a:extLst>
          </p:cNvPr>
          <p:cNvSpPr txBox="1"/>
          <p:nvPr/>
        </p:nvSpPr>
        <p:spPr>
          <a:xfrm>
            <a:off x="633222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09A24-7BD0-8142-A0A8-2431BBC9F3F8}"/>
              </a:ext>
            </a:extLst>
          </p:cNvPr>
          <p:cNvSpPr txBox="1"/>
          <p:nvPr/>
        </p:nvSpPr>
        <p:spPr>
          <a:xfrm>
            <a:off x="620649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45880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FVP">
      <a:dk1>
        <a:srgbClr val="65548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7292</TotalTime>
  <Words>1067</Words>
  <Application>Microsoft Macintosh PowerPoint</Application>
  <PresentationFormat>Předvádění na obrazovce (16:9)</PresentationFormat>
  <Paragraphs>143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SLU</vt:lpstr>
      <vt:lpstr>Základy statistiky</vt:lpstr>
      <vt:lpstr>Odhady parametrů</vt:lpstr>
      <vt:lpstr>Odhady parametrů</vt:lpstr>
      <vt:lpstr>Odhady parametrů</vt:lpstr>
      <vt:lpstr>Bodový odhad</vt:lpstr>
      <vt:lpstr>Bodový odhad</vt:lpstr>
      <vt:lpstr>Bodový odhad</vt:lpstr>
      <vt:lpstr>Bodový odhad</vt:lpstr>
      <vt:lpstr>Intervalový odhad</vt:lpstr>
      <vt:lpstr>Intervalový odhad</vt:lpstr>
      <vt:lpstr>Intervalový odhad – konstrukce intervalů spolehlivosti</vt:lpstr>
      <vt:lpstr>Intervalový odhad – konstrukce intervalů spolehlivosti</vt:lpstr>
      <vt:lpstr>Intervalový odhad – konstrukce intervalů spolehlivosti</vt:lpstr>
      <vt:lpstr>Intervalový odhad – konstrukce intervalů spolehlivosti</vt:lpstr>
      <vt:lpstr>Intervalový odhad – konstrukce intervalů spolehlivosti</vt:lpstr>
      <vt:lpstr>Intervalový odhad – konstrukce intervalů spolehlivosti</vt:lpstr>
      <vt:lpstr>Intervalový odhad – konstrukce intervalů spolehlivosti</vt:lpstr>
      <vt:lpstr>Intervalový odhad – konstrukce intervalů spolehlivosti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Josef Vícha</cp:lastModifiedBy>
  <cp:revision>171</cp:revision>
  <dcterms:created xsi:type="dcterms:W3CDTF">2016-07-06T15:42:34Z</dcterms:created>
  <dcterms:modified xsi:type="dcterms:W3CDTF">2020-11-02T09:47:07Z</dcterms:modified>
</cp:coreProperties>
</file>