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6" r:id="rId3"/>
    <p:sldId id="347" r:id="rId4"/>
    <p:sldId id="337" r:id="rId5"/>
    <p:sldId id="338" r:id="rId6"/>
    <p:sldId id="340" r:id="rId7"/>
    <p:sldId id="349" r:id="rId8"/>
    <p:sldId id="339" r:id="rId9"/>
    <p:sldId id="348" r:id="rId10"/>
    <p:sldId id="341" r:id="rId11"/>
    <p:sldId id="342" r:id="rId12"/>
    <p:sldId id="343" r:id="rId13"/>
    <p:sldId id="344" r:id="rId14"/>
    <p:sldId id="345" r:id="rId15"/>
    <p:sldId id="350" r:id="rId16"/>
    <p:sldId id="351" r:id="rId17"/>
    <p:sldId id="352" r:id="rId1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548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6"/>
    <p:restoredTop sz="93517"/>
  </p:normalViewPr>
  <p:slideViewPr>
    <p:cSldViewPr>
      <p:cViewPr varScale="1">
        <p:scale>
          <a:sx n="206" d="100"/>
          <a:sy n="206" d="100"/>
        </p:scale>
        <p:origin x="48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A3354-6086-AE4E-A5DF-BCBE9F1BE2D6}"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cs-CZ"/>
        </a:p>
      </dgm:t>
    </dgm:pt>
    <dgm:pt modelId="{AE0E86D2-3758-AE41-9705-BBB7D1615502}">
      <dgm:prSet phldrT="[Text]" custT="1"/>
      <dgm:spPr/>
      <dgm:t>
        <a:bodyPr/>
        <a:lstStyle/>
        <a:p>
          <a:r>
            <a:rPr lang="cs-CZ" sz="2000" dirty="0"/>
            <a:t>Problém	</a:t>
          </a:r>
        </a:p>
      </dgm:t>
    </dgm:pt>
    <dgm:pt modelId="{3C548131-209C-334A-AFB1-42C367CAD70F}" type="parTrans" cxnId="{E44FDBBE-D5E7-C749-9576-3D685C9E2FB2}">
      <dgm:prSet/>
      <dgm:spPr/>
      <dgm:t>
        <a:bodyPr/>
        <a:lstStyle/>
        <a:p>
          <a:endParaRPr lang="cs-CZ"/>
        </a:p>
      </dgm:t>
    </dgm:pt>
    <dgm:pt modelId="{08E5D268-692D-0648-B386-583289B357FF}" type="sibTrans" cxnId="{E44FDBBE-D5E7-C749-9576-3D685C9E2FB2}">
      <dgm:prSet/>
      <dgm:spPr/>
      <dgm:t>
        <a:bodyPr/>
        <a:lstStyle/>
        <a:p>
          <a:endParaRPr lang="cs-CZ"/>
        </a:p>
      </dgm:t>
    </dgm:pt>
    <dgm:pt modelId="{37AAEBDA-A2B0-DC4C-B231-FC53F5DA5C84}">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cs-CZ" sz="2000" kern="1200" dirty="0">
              <a:solidFill>
                <a:prstClr val="white"/>
              </a:solidFill>
              <a:latin typeface="Times New Roman"/>
              <a:ea typeface="+mn-ea"/>
              <a:cs typeface="+mn-cs"/>
            </a:rPr>
            <a:t>Hypotézy</a:t>
          </a:r>
        </a:p>
      </dgm:t>
    </dgm:pt>
    <dgm:pt modelId="{A407B10D-DC6C-C04A-8534-CDEE7EC956C3}" type="parTrans" cxnId="{1E86788B-E233-1A40-A1E4-B96F5E32F9D1}">
      <dgm:prSet/>
      <dgm:spPr/>
      <dgm:t>
        <a:bodyPr/>
        <a:lstStyle/>
        <a:p>
          <a:endParaRPr lang="cs-CZ"/>
        </a:p>
      </dgm:t>
    </dgm:pt>
    <dgm:pt modelId="{E052462F-3747-1842-9150-97A90792B507}" type="sibTrans" cxnId="{1E86788B-E233-1A40-A1E4-B96F5E32F9D1}">
      <dgm:prSet/>
      <dgm:spPr/>
      <dgm:t>
        <a:bodyPr/>
        <a:lstStyle/>
        <a:p>
          <a:endParaRPr lang="cs-CZ"/>
        </a:p>
      </dgm:t>
    </dgm:pt>
    <dgm:pt modelId="{1FD094CB-D3CD-6344-B822-9455621CB094}">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cs-CZ" sz="2000" kern="1200" dirty="0">
              <a:solidFill>
                <a:prstClr val="white"/>
              </a:solidFill>
              <a:latin typeface="Times New Roman"/>
              <a:ea typeface="+mn-ea"/>
              <a:cs typeface="+mn-cs"/>
            </a:rPr>
            <a:t>Výpočet</a:t>
          </a:r>
        </a:p>
      </dgm:t>
    </dgm:pt>
    <dgm:pt modelId="{8E359161-7134-4C49-B8FE-66E4F9CBDC52}" type="parTrans" cxnId="{C0057D29-409B-ED41-A470-8691225975FD}">
      <dgm:prSet/>
      <dgm:spPr/>
      <dgm:t>
        <a:bodyPr/>
        <a:lstStyle/>
        <a:p>
          <a:endParaRPr lang="cs-CZ"/>
        </a:p>
      </dgm:t>
    </dgm:pt>
    <dgm:pt modelId="{20E35856-E5A2-924A-A9C8-A112C8BA7FEC}" type="sibTrans" cxnId="{C0057D29-409B-ED41-A470-8691225975FD}">
      <dgm:prSet/>
      <dgm:spPr/>
      <dgm:t>
        <a:bodyPr/>
        <a:lstStyle/>
        <a:p>
          <a:endParaRPr lang="cs-CZ"/>
        </a:p>
      </dgm:t>
    </dgm:pt>
    <dgm:pt modelId="{ED74317A-2FB5-9A43-AB31-29EA05955541}">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r>
            <a:rPr lang="cs-CZ" sz="1300" kern="1200" dirty="0"/>
            <a:t>(</a:t>
          </a:r>
          <a:r>
            <a:rPr lang="cs-CZ" sz="2000" kern="1200" dirty="0">
              <a:solidFill>
                <a:prstClr val="white"/>
              </a:solidFill>
              <a:latin typeface="Times New Roman"/>
              <a:ea typeface="+mn-ea"/>
              <a:cs typeface="+mn-cs"/>
            </a:rPr>
            <a:t>p-hodnota</a:t>
          </a:r>
          <a:r>
            <a:rPr lang="cs-CZ" sz="1300" kern="1200" dirty="0"/>
            <a:t>)</a:t>
          </a:r>
        </a:p>
      </dgm:t>
    </dgm:pt>
    <dgm:pt modelId="{F708531B-826E-B740-A7FA-98B3719EDC96}" type="parTrans" cxnId="{233936B7-9905-4A44-9FBC-155B43DEDDEC}">
      <dgm:prSet/>
      <dgm:spPr/>
      <dgm:t>
        <a:bodyPr/>
        <a:lstStyle/>
        <a:p>
          <a:endParaRPr lang="cs-CZ"/>
        </a:p>
      </dgm:t>
    </dgm:pt>
    <dgm:pt modelId="{0F7D0BCA-F60F-864C-8824-651DADD677C3}" type="sibTrans" cxnId="{233936B7-9905-4A44-9FBC-155B43DEDDEC}">
      <dgm:prSet/>
      <dgm:spPr/>
      <dgm:t>
        <a:bodyPr/>
        <a:lstStyle/>
        <a:p>
          <a:endParaRPr lang="cs-CZ"/>
        </a:p>
      </dgm:t>
    </dgm:pt>
    <dgm:pt modelId="{BBABDCEF-8362-9F4A-8FA1-FAECFC5928D4}">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cs-CZ" sz="2000" kern="1200" dirty="0">
              <a:solidFill>
                <a:prstClr val="white"/>
              </a:solidFill>
              <a:latin typeface="Times New Roman"/>
              <a:ea typeface="+mn-ea"/>
              <a:cs typeface="+mn-cs"/>
            </a:rPr>
            <a:t>Rozhodnutí</a:t>
          </a:r>
        </a:p>
      </dgm:t>
    </dgm:pt>
    <dgm:pt modelId="{F130E3F8-08E6-6840-93DB-80DEC05434C1}" type="parTrans" cxnId="{919F8114-2F53-0141-94E3-1E035CF6F148}">
      <dgm:prSet/>
      <dgm:spPr/>
      <dgm:t>
        <a:bodyPr/>
        <a:lstStyle/>
        <a:p>
          <a:endParaRPr lang="cs-CZ"/>
        </a:p>
      </dgm:t>
    </dgm:pt>
    <dgm:pt modelId="{99AF0171-5AE1-594C-BA2F-09472AD8A508}" type="sibTrans" cxnId="{919F8114-2F53-0141-94E3-1E035CF6F148}">
      <dgm:prSet/>
      <dgm:spPr/>
      <dgm:t>
        <a:bodyPr/>
        <a:lstStyle/>
        <a:p>
          <a:endParaRPr lang="cs-CZ"/>
        </a:p>
      </dgm:t>
    </dgm:pt>
    <dgm:pt modelId="{B433BB1B-447D-444C-9CC5-C060ED4D3CE0}">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r>
            <a:rPr lang="cs-CZ" sz="2000" kern="1200" dirty="0">
              <a:solidFill>
                <a:prstClr val="white"/>
              </a:solidFill>
              <a:latin typeface="Times New Roman"/>
              <a:ea typeface="+mn-ea"/>
              <a:cs typeface="+mn-cs"/>
            </a:rPr>
            <a:t>Opatření</a:t>
          </a:r>
        </a:p>
      </dgm:t>
    </dgm:pt>
    <dgm:pt modelId="{E96635DF-EF66-8741-88DB-827EA726B79C}" type="parTrans" cxnId="{56834E57-B62E-8B4B-ABBA-F8E05C8525AC}">
      <dgm:prSet/>
      <dgm:spPr/>
      <dgm:t>
        <a:bodyPr/>
        <a:lstStyle/>
        <a:p>
          <a:endParaRPr lang="cs-CZ"/>
        </a:p>
      </dgm:t>
    </dgm:pt>
    <dgm:pt modelId="{E244BFF9-427B-4C43-9805-5B5057EC657B}" type="sibTrans" cxnId="{56834E57-B62E-8B4B-ABBA-F8E05C8525AC}">
      <dgm:prSet/>
      <dgm:spPr/>
      <dgm:t>
        <a:bodyPr/>
        <a:lstStyle/>
        <a:p>
          <a:endParaRPr lang="cs-CZ"/>
        </a:p>
      </dgm:t>
    </dgm:pt>
    <dgm:pt modelId="{5E0F909B-C97B-A64D-8FE1-6541B354CB01}" type="pres">
      <dgm:prSet presAssocID="{6FDA3354-6086-AE4E-A5DF-BCBE9F1BE2D6}" presName="rootnode" presStyleCnt="0">
        <dgm:presLayoutVars>
          <dgm:chMax/>
          <dgm:chPref/>
          <dgm:dir/>
          <dgm:animLvl val="lvl"/>
        </dgm:presLayoutVars>
      </dgm:prSet>
      <dgm:spPr/>
    </dgm:pt>
    <dgm:pt modelId="{BD768FAE-8EEA-8448-8C0D-72ADB5AF229E}" type="pres">
      <dgm:prSet presAssocID="{AE0E86D2-3758-AE41-9705-BBB7D1615502}" presName="composite" presStyleCnt="0"/>
      <dgm:spPr/>
    </dgm:pt>
    <dgm:pt modelId="{BDAA0070-7793-2844-B3FC-9BF040824B60}" type="pres">
      <dgm:prSet presAssocID="{AE0E86D2-3758-AE41-9705-BBB7D1615502}" presName="bentUpArrow1" presStyleLbl="alignImgPlace1" presStyleIdx="0" presStyleCnt="5" custLinFactX="-52790" custLinFactNeighborX="-100000" custLinFactNeighborY="-14775"/>
      <dgm:spPr/>
    </dgm:pt>
    <dgm:pt modelId="{091E9ACD-5AC4-7A4A-B72B-6118CB7C9B4E}" type="pres">
      <dgm:prSet presAssocID="{AE0E86D2-3758-AE41-9705-BBB7D1615502}" presName="ParentText" presStyleLbl="node1" presStyleIdx="0" presStyleCnt="6" custScaleX="192123" custScaleY="73345" custLinFactX="-4247" custLinFactNeighborX="-100000" custLinFactNeighborY="-7727">
        <dgm:presLayoutVars>
          <dgm:chMax val="1"/>
          <dgm:chPref val="1"/>
          <dgm:bulletEnabled val="1"/>
        </dgm:presLayoutVars>
      </dgm:prSet>
      <dgm:spPr/>
    </dgm:pt>
    <dgm:pt modelId="{617ED337-0B0A-3B48-B370-6843036EE28B}" type="pres">
      <dgm:prSet presAssocID="{AE0E86D2-3758-AE41-9705-BBB7D1615502}" presName="ChildText" presStyleLbl="revTx" presStyleIdx="0" presStyleCnt="5">
        <dgm:presLayoutVars>
          <dgm:chMax val="0"/>
          <dgm:chPref val="0"/>
          <dgm:bulletEnabled val="1"/>
        </dgm:presLayoutVars>
      </dgm:prSet>
      <dgm:spPr/>
    </dgm:pt>
    <dgm:pt modelId="{30006173-156F-A541-8614-3F12674D4AE8}" type="pres">
      <dgm:prSet presAssocID="{08E5D268-692D-0648-B386-583289B357FF}" presName="sibTrans" presStyleCnt="0"/>
      <dgm:spPr/>
    </dgm:pt>
    <dgm:pt modelId="{BE12991A-F555-654D-A71F-750AD7DBBF14}" type="pres">
      <dgm:prSet presAssocID="{37AAEBDA-A2B0-DC4C-B231-FC53F5DA5C84}" presName="composite" presStyleCnt="0"/>
      <dgm:spPr/>
    </dgm:pt>
    <dgm:pt modelId="{09EDCD57-CC6C-3949-97F9-6CB4D1530133}" type="pres">
      <dgm:prSet presAssocID="{37AAEBDA-A2B0-DC4C-B231-FC53F5DA5C84}" presName="bentUpArrow1" presStyleLbl="alignImgPlace1" presStyleIdx="1" presStyleCnt="5" custLinFactNeighborX="-67268" custLinFactNeighborY="-14555"/>
      <dgm:spPr/>
    </dgm:pt>
    <dgm:pt modelId="{F429A599-517A-EC41-BCA8-BA0B36C540A2}" type="pres">
      <dgm:prSet presAssocID="{37AAEBDA-A2B0-DC4C-B231-FC53F5DA5C84}" presName="ParentText" presStyleLbl="node1" presStyleIdx="1" presStyleCnt="6" custScaleX="159058" custLinFactNeighborX="-82434" custLinFactNeighborY="-15151">
        <dgm:presLayoutVars>
          <dgm:chMax val="1"/>
          <dgm:chPref val="1"/>
          <dgm:bulletEnabled val="1"/>
        </dgm:presLayoutVars>
      </dgm:prSet>
      <dgm:spPr>
        <a:xfrm>
          <a:off x="2092162" y="679559"/>
          <a:ext cx="1321530" cy="581566"/>
        </a:xfrm>
        <a:prstGeom prst="roundRect">
          <a:avLst>
            <a:gd name="adj" fmla="val 16670"/>
          </a:avLst>
        </a:prstGeom>
      </dgm:spPr>
    </dgm:pt>
    <dgm:pt modelId="{FC4F0B8F-5CE8-EB44-B3CE-5A1417C083F7}" type="pres">
      <dgm:prSet presAssocID="{37AAEBDA-A2B0-DC4C-B231-FC53F5DA5C84}" presName="ChildText" presStyleLbl="revTx" presStyleIdx="1" presStyleCnt="5">
        <dgm:presLayoutVars>
          <dgm:chMax val="0"/>
          <dgm:chPref val="0"/>
          <dgm:bulletEnabled val="1"/>
        </dgm:presLayoutVars>
      </dgm:prSet>
      <dgm:spPr/>
    </dgm:pt>
    <dgm:pt modelId="{54982616-5847-144C-AD05-B7B6DB88F360}" type="pres">
      <dgm:prSet presAssocID="{E052462F-3747-1842-9150-97A90792B507}" presName="sibTrans" presStyleCnt="0"/>
      <dgm:spPr/>
    </dgm:pt>
    <dgm:pt modelId="{3709782C-353E-854C-85C4-BF9BAF063883}" type="pres">
      <dgm:prSet presAssocID="{1FD094CB-D3CD-6344-B822-9455621CB094}" presName="composite" presStyleCnt="0"/>
      <dgm:spPr/>
    </dgm:pt>
    <dgm:pt modelId="{B6D176A0-49E1-424C-9141-C2A39D210B8E}" type="pres">
      <dgm:prSet presAssocID="{1FD094CB-D3CD-6344-B822-9455621CB094}" presName="bentUpArrow1" presStyleLbl="alignImgPlace1" presStyleIdx="2" presStyleCnt="5" custLinFactNeighborX="-23101" custLinFactNeighborY="-8277"/>
      <dgm:spPr/>
    </dgm:pt>
    <dgm:pt modelId="{F4805269-FDF1-5544-ABE1-35BCA8DB7868}" type="pres">
      <dgm:prSet presAssocID="{1FD094CB-D3CD-6344-B822-9455621CB094}" presName="ParentText" presStyleLbl="node1" presStyleIdx="2" presStyleCnt="6" custScaleX="157021" custLinFactNeighborX="-42490" custLinFactNeighborY="-12550">
        <dgm:presLayoutVars>
          <dgm:chMax val="1"/>
          <dgm:chPref val="1"/>
          <dgm:bulletEnabled val="1"/>
        </dgm:presLayoutVars>
      </dgm:prSet>
      <dgm:spPr>
        <a:xfrm>
          <a:off x="2964720" y="1332851"/>
          <a:ext cx="830848" cy="581566"/>
        </a:xfrm>
        <a:prstGeom prst="roundRect">
          <a:avLst>
            <a:gd name="adj" fmla="val 16670"/>
          </a:avLst>
        </a:prstGeom>
      </dgm:spPr>
    </dgm:pt>
    <dgm:pt modelId="{E00EB52E-0C7F-B94D-B24F-F3444B234D7E}" type="pres">
      <dgm:prSet presAssocID="{1FD094CB-D3CD-6344-B822-9455621CB094}" presName="ChildText" presStyleLbl="revTx" presStyleIdx="2" presStyleCnt="5">
        <dgm:presLayoutVars>
          <dgm:chMax val="0"/>
          <dgm:chPref val="0"/>
          <dgm:bulletEnabled val="1"/>
        </dgm:presLayoutVars>
      </dgm:prSet>
      <dgm:spPr/>
    </dgm:pt>
    <dgm:pt modelId="{7C4DBBA9-6AF1-D348-9DE5-59E48D593BCB}" type="pres">
      <dgm:prSet presAssocID="{20E35856-E5A2-924A-A9C8-A112C8BA7FEC}" presName="sibTrans" presStyleCnt="0"/>
      <dgm:spPr/>
    </dgm:pt>
    <dgm:pt modelId="{8C404AF1-E0B4-3A45-80F7-A3539D9DB125}" type="pres">
      <dgm:prSet presAssocID="{ED74317A-2FB5-9A43-AB31-29EA05955541}" presName="composite" presStyleCnt="0"/>
      <dgm:spPr/>
    </dgm:pt>
    <dgm:pt modelId="{4D2FB393-EEF8-8E40-95AF-235726E32DB0}" type="pres">
      <dgm:prSet presAssocID="{ED74317A-2FB5-9A43-AB31-29EA05955541}" presName="bentUpArrow1" presStyleLbl="alignImgPlace1" presStyleIdx="3" presStyleCnt="5" custLinFactNeighborX="-23914" custLinFactNeighborY="-6501"/>
      <dgm:spPr/>
    </dgm:pt>
    <dgm:pt modelId="{C1F8A123-D225-9E4C-AED1-33B205DDCB41}" type="pres">
      <dgm:prSet presAssocID="{ED74317A-2FB5-9A43-AB31-29EA05955541}" presName="ParentText" presStyleLbl="node1" presStyleIdx="3" presStyleCnt="6" custScaleX="172318" custLinFactNeighborX="-13008" custLinFactNeighborY="-15225">
        <dgm:presLayoutVars>
          <dgm:chMax val="1"/>
          <dgm:chPref val="1"/>
          <dgm:bulletEnabled val="1"/>
        </dgm:presLayoutVars>
      </dgm:prSet>
      <dgm:spPr/>
    </dgm:pt>
    <dgm:pt modelId="{E4685E49-9237-CA4A-997D-A4D833BA8768}" type="pres">
      <dgm:prSet presAssocID="{ED74317A-2FB5-9A43-AB31-29EA05955541}" presName="ChildText" presStyleLbl="revTx" presStyleIdx="3" presStyleCnt="5">
        <dgm:presLayoutVars>
          <dgm:chMax val="0"/>
          <dgm:chPref val="0"/>
          <dgm:bulletEnabled val="1"/>
        </dgm:presLayoutVars>
      </dgm:prSet>
      <dgm:spPr/>
    </dgm:pt>
    <dgm:pt modelId="{740986EC-9AB1-514F-BBE3-3ABFF568DF62}" type="pres">
      <dgm:prSet presAssocID="{0F7D0BCA-F60F-864C-8824-651DADD677C3}" presName="sibTrans" presStyleCnt="0"/>
      <dgm:spPr/>
    </dgm:pt>
    <dgm:pt modelId="{056DCBAD-9A4D-B648-A7D0-382A0468FDC2}" type="pres">
      <dgm:prSet presAssocID="{BBABDCEF-8362-9F4A-8FA1-FAECFC5928D4}" presName="composite" presStyleCnt="0"/>
      <dgm:spPr/>
    </dgm:pt>
    <dgm:pt modelId="{579A2A63-B3FD-4E41-889E-493A77FDB0D0}" type="pres">
      <dgm:prSet presAssocID="{BBABDCEF-8362-9F4A-8FA1-FAECFC5928D4}" presName="bentUpArrow1" presStyleLbl="alignImgPlace1" presStyleIdx="4" presStyleCnt="5" custLinFactNeighborY="-9154"/>
      <dgm:spPr/>
    </dgm:pt>
    <dgm:pt modelId="{F8097F01-5FCB-A24B-818A-9B522EEF0DF9}" type="pres">
      <dgm:prSet presAssocID="{BBABDCEF-8362-9F4A-8FA1-FAECFC5928D4}" presName="ParentText" presStyleLbl="node1" presStyleIdx="4" presStyleCnt="6" custScaleX="185578" custLinFactNeighborX="-4364" custLinFactNeighborY="-17900">
        <dgm:presLayoutVars>
          <dgm:chMax val="1"/>
          <dgm:chPref val="1"/>
          <dgm:bulletEnabled val="1"/>
        </dgm:presLayoutVars>
      </dgm:prSet>
      <dgm:spPr/>
    </dgm:pt>
    <dgm:pt modelId="{8C9ED65A-4C87-C14E-8C75-0CCFB7C8DD09}" type="pres">
      <dgm:prSet presAssocID="{BBABDCEF-8362-9F4A-8FA1-FAECFC5928D4}" presName="ChildText" presStyleLbl="revTx" presStyleIdx="4" presStyleCnt="5">
        <dgm:presLayoutVars>
          <dgm:chMax val="0"/>
          <dgm:chPref val="0"/>
          <dgm:bulletEnabled val="1"/>
        </dgm:presLayoutVars>
      </dgm:prSet>
      <dgm:spPr/>
    </dgm:pt>
    <dgm:pt modelId="{C8010F5B-B61A-A24B-ACF9-5CDE5E20F6AB}" type="pres">
      <dgm:prSet presAssocID="{99AF0171-5AE1-594C-BA2F-09472AD8A508}" presName="sibTrans" presStyleCnt="0"/>
      <dgm:spPr/>
    </dgm:pt>
    <dgm:pt modelId="{0AB02C88-FEB1-8442-B8CD-D1DFEB42F2A0}" type="pres">
      <dgm:prSet presAssocID="{B433BB1B-447D-444C-9CC5-C060ED4D3CE0}" presName="composite" presStyleCnt="0"/>
      <dgm:spPr/>
    </dgm:pt>
    <dgm:pt modelId="{04BF681E-8E6D-8F45-B9FB-617E745C8DDA}" type="pres">
      <dgm:prSet presAssocID="{B433BB1B-447D-444C-9CC5-C060ED4D3CE0}" presName="ParentText" presStyleLbl="node1" presStyleIdx="5" presStyleCnt="6" custScaleX="168244" custLinFactNeighborX="27508" custLinFactNeighborY="-8390">
        <dgm:presLayoutVars>
          <dgm:chMax val="1"/>
          <dgm:chPref val="1"/>
          <dgm:bulletEnabled val="1"/>
        </dgm:presLayoutVars>
      </dgm:prSet>
      <dgm:spPr/>
    </dgm:pt>
  </dgm:ptLst>
  <dgm:cxnLst>
    <dgm:cxn modelId="{919F8114-2F53-0141-94E3-1E035CF6F148}" srcId="{6FDA3354-6086-AE4E-A5DF-BCBE9F1BE2D6}" destId="{BBABDCEF-8362-9F4A-8FA1-FAECFC5928D4}" srcOrd="4" destOrd="0" parTransId="{F130E3F8-08E6-6840-93DB-80DEC05434C1}" sibTransId="{99AF0171-5AE1-594C-BA2F-09472AD8A508}"/>
    <dgm:cxn modelId="{C0057D29-409B-ED41-A470-8691225975FD}" srcId="{6FDA3354-6086-AE4E-A5DF-BCBE9F1BE2D6}" destId="{1FD094CB-D3CD-6344-B822-9455621CB094}" srcOrd="2" destOrd="0" parTransId="{8E359161-7134-4C49-B8FE-66E4F9CBDC52}" sibTransId="{20E35856-E5A2-924A-A9C8-A112C8BA7FEC}"/>
    <dgm:cxn modelId="{6F7EB63A-598E-784B-B78B-CDDE55FE107C}" type="presOf" srcId="{AE0E86D2-3758-AE41-9705-BBB7D1615502}" destId="{091E9ACD-5AC4-7A4A-B72B-6118CB7C9B4E}" srcOrd="0" destOrd="0" presId="urn:microsoft.com/office/officeart/2005/8/layout/StepDownProcess"/>
    <dgm:cxn modelId="{CFF3423D-6AA6-C042-9306-9F791698B98D}" type="presOf" srcId="{BBABDCEF-8362-9F4A-8FA1-FAECFC5928D4}" destId="{F8097F01-5FCB-A24B-818A-9B522EEF0DF9}" srcOrd="0" destOrd="0" presId="urn:microsoft.com/office/officeart/2005/8/layout/StepDownProcess"/>
    <dgm:cxn modelId="{2F234555-E3CF-1F4A-9CE1-2BF4F88F00AD}" type="presOf" srcId="{6FDA3354-6086-AE4E-A5DF-BCBE9F1BE2D6}" destId="{5E0F909B-C97B-A64D-8FE1-6541B354CB01}" srcOrd="0" destOrd="0" presId="urn:microsoft.com/office/officeart/2005/8/layout/StepDownProcess"/>
    <dgm:cxn modelId="{56834E57-B62E-8B4B-ABBA-F8E05C8525AC}" srcId="{6FDA3354-6086-AE4E-A5DF-BCBE9F1BE2D6}" destId="{B433BB1B-447D-444C-9CC5-C060ED4D3CE0}" srcOrd="5" destOrd="0" parTransId="{E96635DF-EF66-8741-88DB-827EA726B79C}" sibTransId="{E244BFF9-427B-4C43-9805-5B5057EC657B}"/>
    <dgm:cxn modelId="{54BA9362-96DE-6D47-A232-2DE1F11FB5C3}" type="presOf" srcId="{37AAEBDA-A2B0-DC4C-B231-FC53F5DA5C84}" destId="{F429A599-517A-EC41-BCA8-BA0B36C540A2}" srcOrd="0" destOrd="0" presId="urn:microsoft.com/office/officeart/2005/8/layout/StepDownProcess"/>
    <dgm:cxn modelId="{1E86788B-E233-1A40-A1E4-B96F5E32F9D1}" srcId="{6FDA3354-6086-AE4E-A5DF-BCBE9F1BE2D6}" destId="{37AAEBDA-A2B0-DC4C-B231-FC53F5DA5C84}" srcOrd="1" destOrd="0" parTransId="{A407B10D-DC6C-C04A-8534-CDEE7EC956C3}" sibTransId="{E052462F-3747-1842-9150-97A90792B507}"/>
    <dgm:cxn modelId="{91F3BBAF-F6ED-C948-9A42-E3C7C2332795}" type="presOf" srcId="{ED74317A-2FB5-9A43-AB31-29EA05955541}" destId="{C1F8A123-D225-9E4C-AED1-33B205DDCB41}" srcOrd="0" destOrd="0" presId="urn:microsoft.com/office/officeart/2005/8/layout/StepDownProcess"/>
    <dgm:cxn modelId="{233936B7-9905-4A44-9FBC-155B43DEDDEC}" srcId="{6FDA3354-6086-AE4E-A5DF-BCBE9F1BE2D6}" destId="{ED74317A-2FB5-9A43-AB31-29EA05955541}" srcOrd="3" destOrd="0" parTransId="{F708531B-826E-B740-A7FA-98B3719EDC96}" sibTransId="{0F7D0BCA-F60F-864C-8824-651DADD677C3}"/>
    <dgm:cxn modelId="{E44FDBBE-D5E7-C749-9576-3D685C9E2FB2}" srcId="{6FDA3354-6086-AE4E-A5DF-BCBE9F1BE2D6}" destId="{AE0E86D2-3758-AE41-9705-BBB7D1615502}" srcOrd="0" destOrd="0" parTransId="{3C548131-209C-334A-AFB1-42C367CAD70F}" sibTransId="{08E5D268-692D-0648-B386-583289B357FF}"/>
    <dgm:cxn modelId="{4A715BDF-2098-6A4A-9529-3BEC5E8355E5}" type="presOf" srcId="{B433BB1B-447D-444C-9CC5-C060ED4D3CE0}" destId="{04BF681E-8E6D-8F45-B9FB-617E745C8DDA}" srcOrd="0" destOrd="0" presId="urn:microsoft.com/office/officeart/2005/8/layout/StepDownProcess"/>
    <dgm:cxn modelId="{CA36B1FD-FBBF-5547-9DC5-672D968A6D32}" type="presOf" srcId="{1FD094CB-D3CD-6344-B822-9455621CB094}" destId="{F4805269-FDF1-5544-ABE1-35BCA8DB7868}" srcOrd="0" destOrd="0" presId="urn:microsoft.com/office/officeart/2005/8/layout/StepDownProcess"/>
    <dgm:cxn modelId="{9DB0F11A-7538-1944-997A-62984E3800CB}" type="presParOf" srcId="{5E0F909B-C97B-A64D-8FE1-6541B354CB01}" destId="{BD768FAE-8EEA-8448-8C0D-72ADB5AF229E}" srcOrd="0" destOrd="0" presId="urn:microsoft.com/office/officeart/2005/8/layout/StepDownProcess"/>
    <dgm:cxn modelId="{26C7D6B2-4914-E34F-9BF6-31EC562872EB}" type="presParOf" srcId="{BD768FAE-8EEA-8448-8C0D-72ADB5AF229E}" destId="{BDAA0070-7793-2844-B3FC-9BF040824B60}" srcOrd="0" destOrd="0" presId="urn:microsoft.com/office/officeart/2005/8/layout/StepDownProcess"/>
    <dgm:cxn modelId="{0BB2BDC0-EB4E-D548-A454-C3DC1BFE991F}" type="presParOf" srcId="{BD768FAE-8EEA-8448-8C0D-72ADB5AF229E}" destId="{091E9ACD-5AC4-7A4A-B72B-6118CB7C9B4E}" srcOrd="1" destOrd="0" presId="urn:microsoft.com/office/officeart/2005/8/layout/StepDownProcess"/>
    <dgm:cxn modelId="{B57D3CCE-2D07-474E-91E1-262A81B6807C}" type="presParOf" srcId="{BD768FAE-8EEA-8448-8C0D-72ADB5AF229E}" destId="{617ED337-0B0A-3B48-B370-6843036EE28B}" srcOrd="2" destOrd="0" presId="urn:microsoft.com/office/officeart/2005/8/layout/StepDownProcess"/>
    <dgm:cxn modelId="{BE2C3871-3CBA-F441-B9C7-A917AEFFB6FF}" type="presParOf" srcId="{5E0F909B-C97B-A64D-8FE1-6541B354CB01}" destId="{30006173-156F-A541-8614-3F12674D4AE8}" srcOrd="1" destOrd="0" presId="urn:microsoft.com/office/officeart/2005/8/layout/StepDownProcess"/>
    <dgm:cxn modelId="{8C275E49-D886-F14D-9858-520824A720EE}" type="presParOf" srcId="{5E0F909B-C97B-A64D-8FE1-6541B354CB01}" destId="{BE12991A-F555-654D-A71F-750AD7DBBF14}" srcOrd="2" destOrd="0" presId="urn:microsoft.com/office/officeart/2005/8/layout/StepDownProcess"/>
    <dgm:cxn modelId="{B02542C8-81C0-3140-8EC2-DEFF6159D1BF}" type="presParOf" srcId="{BE12991A-F555-654D-A71F-750AD7DBBF14}" destId="{09EDCD57-CC6C-3949-97F9-6CB4D1530133}" srcOrd="0" destOrd="0" presId="urn:microsoft.com/office/officeart/2005/8/layout/StepDownProcess"/>
    <dgm:cxn modelId="{85D71E31-112C-B142-A9CC-5A3BE87E96B0}" type="presParOf" srcId="{BE12991A-F555-654D-A71F-750AD7DBBF14}" destId="{F429A599-517A-EC41-BCA8-BA0B36C540A2}" srcOrd="1" destOrd="0" presId="urn:microsoft.com/office/officeart/2005/8/layout/StepDownProcess"/>
    <dgm:cxn modelId="{A51647A1-C6A8-B148-9166-2EB585F914B8}" type="presParOf" srcId="{BE12991A-F555-654D-A71F-750AD7DBBF14}" destId="{FC4F0B8F-5CE8-EB44-B3CE-5A1417C083F7}" srcOrd="2" destOrd="0" presId="urn:microsoft.com/office/officeart/2005/8/layout/StepDownProcess"/>
    <dgm:cxn modelId="{57DCA4D6-908C-5B4A-9F26-35AEF4693D46}" type="presParOf" srcId="{5E0F909B-C97B-A64D-8FE1-6541B354CB01}" destId="{54982616-5847-144C-AD05-B7B6DB88F360}" srcOrd="3" destOrd="0" presId="urn:microsoft.com/office/officeart/2005/8/layout/StepDownProcess"/>
    <dgm:cxn modelId="{173B11C9-93A4-1C42-B839-9C4D3328FE35}" type="presParOf" srcId="{5E0F909B-C97B-A64D-8FE1-6541B354CB01}" destId="{3709782C-353E-854C-85C4-BF9BAF063883}" srcOrd="4" destOrd="0" presId="urn:microsoft.com/office/officeart/2005/8/layout/StepDownProcess"/>
    <dgm:cxn modelId="{55E48BCB-FC92-CF4C-AF0D-1B829BD9A91B}" type="presParOf" srcId="{3709782C-353E-854C-85C4-BF9BAF063883}" destId="{B6D176A0-49E1-424C-9141-C2A39D210B8E}" srcOrd="0" destOrd="0" presId="urn:microsoft.com/office/officeart/2005/8/layout/StepDownProcess"/>
    <dgm:cxn modelId="{1138227B-CA51-BF4F-B4D8-5AC3A8C40101}" type="presParOf" srcId="{3709782C-353E-854C-85C4-BF9BAF063883}" destId="{F4805269-FDF1-5544-ABE1-35BCA8DB7868}" srcOrd="1" destOrd="0" presId="urn:microsoft.com/office/officeart/2005/8/layout/StepDownProcess"/>
    <dgm:cxn modelId="{460AE18E-F8A3-9A48-BBE0-EAFE46D23316}" type="presParOf" srcId="{3709782C-353E-854C-85C4-BF9BAF063883}" destId="{E00EB52E-0C7F-B94D-B24F-F3444B234D7E}" srcOrd="2" destOrd="0" presId="urn:microsoft.com/office/officeart/2005/8/layout/StepDownProcess"/>
    <dgm:cxn modelId="{BCA5A487-CC1A-B947-9C12-D1E191BDE866}" type="presParOf" srcId="{5E0F909B-C97B-A64D-8FE1-6541B354CB01}" destId="{7C4DBBA9-6AF1-D348-9DE5-59E48D593BCB}" srcOrd="5" destOrd="0" presId="urn:microsoft.com/office/officeart/2005/8/layout/StepDownProcess"/>
    <dgm:cxn modelId="{A51F41A8-D4D1-2F48-BD3A-0DEF40D78F89}" type="presParOf" srcId="{5E0F909B-C97B-A64D-8FE1-6541B354CB01}" destId="{8C404AF1-E0B4-3A45-80F7-A3539D9DB125}" srcOrd="6" destOrd="0" presId="urn:microsoft.com/office/officeart/2005/8/layout/StepDownProcess"/>
    <dgm:cxn modelId="{B20DD750-4DAA-2B4E-AD2A-35C454373A6E}" type="presParOf" srcId="{8C404AF1-E0B4-3A45-80F7-A3539D9DB125}" destId="{4D2FB393-EEF8-8E40-95AF-235726E32DB0}" srcOrd="0" destOrd="0" presId="urn:microsoft.com/office/officeart/2005/8/layout/StepDownProcess"/>
    <dgm:cxn modelId="{AEFEDB09-FC3B-9C48-8E64-96E691830C2E}" type="presParOf" srcId="{8C404AF1-E0B4-3A45-80F7-A3539D9DB125}" destId="{C1F8A123-D225-9E4C-AED1-33B205DDCB41}" srcOrd="1" destOrd="0" presId="urn:microsoft.com/office/officeart/2005/8/layout/StepDownProcess"/>
    <dgm:cxn modelId="{7E09D7D6-5710-5A4B-9282-6F48FEC4C6F9}" type="presParOf" srcId="{8C404AF1-E0B4-3A45-80F7-A3539D9DB125}" destId="{E4685E49-9237-CA4A-997D-A4D833BA8768}" srcOrd="2" destOrd="0" presId="urn:microsoft.com/office/officeart/2005/8/layout/StepDownProcess"/>
    <dgm:cxn modelId="{B72908C6-F536-6542-97AE-F87418290B00}" type="presParOf" srcId="{5E0F909B-C97B-A64D-8FE1-6541B354CB01}" destId="{740986EC-9AB1-514F-BBE3-3ABFF568DF62}" srcOrd="7" destOrd="0" presId="urn:microsoft.com/office/officeart/2005/8/layout/StepDownProcess"/>
    <dgm:cxn modelId="{4B8BCE0B-B84D-B04C-B59D-28892091D706}" type="presParOf" srcId="{5E0F909B-C97B-A64D-8FE1-6541B354CB01}" destId="{056DCBAD-9A4D-B648-A7D0-382A0468FDC2}" srcOrd="8" destOrd="0" presId="urn:microsoft.com/office/officeart/2005/8/layout/StepDownProcess"/>
    <dgm:cxn modelId="{6D9FB77F-E74B-A34E-B2FB-2E3299F9AAA2}" type="presParOf" srcId="{056DCBAD-9A4D-B648-A7D0-382A0468FDC2}" destId="{579A2A63-B3FD-4E41-889E-493A77FDB0D0}" srcOrd="0" destOrd="0" presId="urn:microsoft.com/office/officeart/2005/8/layout/StepDownProcess"/>
    <dgm:cxn modelId="{8C66C7C1-7A4C-4C41-8161-5B6EA856A60F}" type="presParOf" srcId="{056DCBAD-9A4D-B648-A7D0-382A0468FDC2}" destId="{F8097F01-5FCB-A24B-818A-9B522EEF0DF9}" srcOrd="1" destOrd="0" presId="urn:microsoft.com/office/officeart/2005/8/layout/StepDownProcess"/>
    <dgm:cxn modelId="{23BE8C39-110D-A246-B488-859360FAECC7}" type="presParOf" srcId="{056DCBAD-9A4D-B648-A7D0-382A0468FDC2}" destId="{8C9ED65A-4C87-C14E-8C75-0CCFB7C8DD09}" srcOrd="2" destOrd="0" presId="urn:microsoft.com/office/officeart/2005/8/layout/StepDownProcess"/>
    <dgm:cxn modelId="{3D7BA72C-4206-DF40-8144-AE7A3ECE739C}" type="presParOf" srcId="{5E0F909B-C97B-A64D-8FE1-6541B354CB01}" destId="{C8010F5B-B61A-A24B-ACF9-5CDE5E20F6AB}" srcOrd="9" destOrd="0" presId="urn:microsoft.com/office/officeart/2005/8/layout/StepDownProcess"/>
    <dgm:cxn modelId="{D9C4BC19-2D50-EC48-A61E-AB5D0FD53E09}" type="presParOf" srcId="{5E0F909B-C97B-A64D-8FE1-6541B354CB01}" destId="{0AB02C88-FEB1-8442-B8CD-D1DFEB42F2A0}" srcOrd="10" destOrd="0" presId="urn:microsoft.com/office/officeart/2005/8/layout/StepDownProcess"/>
    <dgm:cxn modelId="{65719A4B-C67A-CC48-B689-ABE512E7403C}" type="presParOf" srcId="{0AB02C88-FEB1-8442-B8CD-D1DFEB42F2A0}" destId="{04BF681E-8E6D-8F45-B9FB-617E745C8DD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0070-7793-2844-B3FC-9BF040824B60}">
      <dsp:nvSpPr>
        <dsp:cNvPr id="0" name=""/>
        <dsp:cNvSpPr/>
      </dsp:nvSpPr>
      <dsp:spPr>
        <a:xfrm rot="5400000">
          <a:off x="538777" y="448776"/>
          <a:ext cx="501549" cy="57099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E9ACD-5AC4-7A4A-B72B-6118CB7C9B4E}">
      <dsp:nvSpPr>
        <dsp:cNvPr id="0" name=""/>
        <dsp:cNvSpPr/>
      </dsp:nvSpPr>
      <dsp:spPr>
        <a:xfrm>
          <a:off x="9246" y="0"/>
          <a:ext cx="1622122" cy="43346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Problém	</a:t>
          </a:r>
        </a:p>
      </dsp:txBody>
      <dsp:txXfrm>
        <a:off x="30410" y="21164"/>
        <a:ext cx="1579794" cy="391135"/>
      </dsp:txXfrm>
    </dsp:sp>
    <dsp:sp modelId="{617ED337-0B0A-3B48-B370-6843036EE28B}">
      <dsp:nvSpPr>
        <dsp:cNvPr id="0" name=""/>
        <dsp:cNvSpPr/>
      </dsp:nvSpPr>
      <dsp:spPr>
        <a:xfrm>
          <a:off x="2122637" y="23266"/>
          <a:ext cx="614073" cy="477666"/>
        </a:xfrm>
        <a:prstGeom prst="rect">
          <a:avLst/>
        </a:prstGeom>
        <a:noFill/>
        <a:ln>
          <a:noFill/>
        </a:ln>
        <a:effectLst/>
      </dsp:spPr>
      <dsp:style>
        <a:lnRef idx="0">
          <a:scrgbClr r="0" g="0" b="0"/>
        </a:lnRef>
        <a:fillRef idx="0">
          <a:scrgbClr r="0" g="0" b="0"/>
        </a:fillRef>
        <a:effectRef idx="0">
          <a:scrgbClr r="0" g="0" b="0"/>
        </a:effectRef>
        <a:fontRef idx="minor"/>
      </dsp:style>
    </dsp:sp>
    <dsp:sp modelId="{09EDCD57-CC6C-3949-97F9-6CB4D1530133}">
      <dsp:nvSpPr>
        <dsp:cNvPr id="0" name=""/>
        <dsp:cNvSpPr/>
      </dsp:nvSpPr>
      <dsp:spPr>
        <a:xfrm rot="5400000">
          <a:off x="1774219" y="1113759"/>
          <a:ext cx="501549" cy="57099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9A599-517A-EC41-BCA8-BA0B36C540A2}">
      <dsp:nvSpPr>
        <dsp:cNvPr id="0" name=""/>
        <dsp:cNvSpPr/>
      </dsp:nvSpPr>
      <dsp:spPr>
        <a:xfrm>
          <a:off x="1080117" y="541240"/>
          <a:ext cx="1342949" cy="590992"/>
        </a:xfrm>
        <a:prstGeom prst="roundRect">
          <a:avLst>
            <a:gd name="adj" fmla="val 1667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prstClr val="white"/>
              </a:solidFill>
              <a:latin typeface="Times New Roman"/>
              <a:ea typeface="+mn-ea"/>
              <a:cs typeface="+mn-cs"/>
            </a:rPr>
            <a:t>Hypotézy</a:t>
          </a:r>
        </a:p>
      </dsp:txBody>
      <dsp:txXfrm>
        <a:off x="1108972" y="570095"/>
        <a:ext cx="1285239" cy="533282"/>
      </dsp:txXfrm>
    </dsp:sp>
    <dsp:sp modelId="{FC4F0B8F-5CE8-EB44-B3CE-5A1417C083F7}">
      <dsp:nvSpPr>
        <dsp:cNvPr id="0" name=""/>
        <dsp:cNvSpPr/>
      </dsp:nvSpPr>
      <dsp:spPr>
        <a:xfrm>
          <a:off x="2869751" y="687146"/>
          <a:ext cx="614073" cy="477666"/>
        </a:xfrm>
        <a:prstGeom prst="rect">
          <a:avLst/>
        </a:prstGeom>
        <a:noFill/>
        <a:ln>
          <a:noFill/>
        </a:ln>
        <a:effectLst/>
      </dsp:spPr>
      <dsp:style>
        <a:lnRef idx="0">
          <a:scrgbClr r="0" g="0" b="0"/>
        </a:lnRef>
        <a:fillRef idx="0">
          <a:scrgbClr r="0" g="0" b="0"/>
        </a:fillRef>
        <a:effectRef idx="0">
          <a:scrgbClr r="0" g="0" b="0"/>
        </a:effectRef>
        <a:fontRef idx="minor"/>
      </dsp:style>
    </dsp:sp>
    <dsp:sp modelId="{B6D176A0-49E1-424C-9141-C2A39D210B8E}">
      <dsp:nvSpPr>
        <dsp:cNvPr id="0" name=""/>
        <dsp:cNvSpPr/>
      </dsp:nvSpPr>
      <dsp:spPr>
        <a:xfrm rot="5400000">
          <a:off x="2904512" y="1809126"/>
          <a:ext cx="501549" cy="57099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05269-FDF1-5544-ABE1-35BCA8DB7868}">
      <dsp:nvSpPr>
        <dsp:cNvPr id="0" name=""/>
        <dsp:cNvSpPr/>
      </dsp:nvSpPr>
      <dsp:spPr>
        <a:xfrm>
          <a:off x="2304070" y="1220492"/>
          <a:ext cx="1325750" cy="590992"/>
        </a:xfrm>
        <a:prstGeom prst="roundRect">
          <a:avLst>
            <a:gd name="adj" fmla="val 1667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prstClr val="white"/>
              </a:solidFill>
              <a:latin typeface="Times New Roman"/>
              <a:ea typeface="+mn-ea"/>
              <a:cs typeface="+mn-cs"/>
            </a:rPr>
            <a:t>Výpočet</a:t>
          </a:r>
        </a:p>
      </dsp:txBody>
      <dsp:txXfrm>
        <a:off x="2332925" y="1249347"/>
        <a:ext cx="1268040" cy="533282"/>
      </dsp:txXfrm>
    </dsp:sp>
    <dsp:sp modelId="{E00EB52E-0C7F-B94D-B24F-F3444B234D7E}">
      <dsp:nvSpPr>
        <dsp:cNvPr id="0" name=""/>
        <dsp:cNvSpPr/>
      </dsp:nvSpPr>
      <dsp:spPr>
        <a:xfrm>
          <a:off x="3747852" y="1351026"/>
          <a:ext cx="614073" cy="477666"/>
        </a:xfrm>
        <a:prstGeom prst="rect">
          <a:avLst/>
        </a:prstGeom>
        <a:noFill/>
        <a:ln>
          <a:noFill/>
        </a:ln>
        <a:effectLst/>
      </dsp:spPr>
      <dsp:style>
        <a:lnRef idx="0">
          <a:scrgbClr r="0" g="0" b="0"/>
        </a:lnRef>
        <a:fillRef idx="0">
          <a:scrgbClr r="0" g="0" b="0"/>
        </a:fillRef>
        <a:effectRef idx="0">
          <a:scrgbClr r="0" g="0" b="0"/>
        </a:effectRef>
        <a:fontRef idx="minor"/>
      </dsp:style>
    </dsp:sp>
    <dsp:sp modelId="{4D2FB393-EEF8-8E40-95AF-235726E32DB0}">
      <dsp:nvSpPr>
        <dsp:cNvPr id="0" name=""/>
        <dsp:cNvSpPr/>
      </dsp:nvSpPr>
      <dsp:spPr>
        <a:xfrm rot="5400000">
          <a:off x="3851147" y="2481913"/>
          <a:ext cx="501549" cy="57099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8A123-D225-9E4C-AED1-33B205DDCB41}">
      <dsp:nvSpPr>
        <dsp:cNvPr id="0" name=""/>
        <dsp:cNvSpPr/>
      </dsp:nvSpPr>
      <dsp:spPr>
        <a:xfrm>
          <a:off x="3439691" y="1868563"/>
          <a:ext cx="1454905" cy="590992"/>
        </a:xfrm>
        <a:prstGeom prst="roundRect">
          <a:avLst>
            <a:gd name="adj" fmla="val 1667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577850">
            <a:lnSpc>
              <a:spcPct val="90000"/>
            </a:lnSpc>
            <a:spcBef>
              <a:spcPct val="0"/>
            </a:spcBef>
            <a:spcAft>
              <a:spcPct val="35000"/>
            </a:spcAft>
            <a:buNone/>
          </a:pPr>
          <a:r>
            <a:rPr lang="cs-CZ" sz="1300" kern="1200" dirty="0"/>
            <a:t>(</a:t>
          </a:r>
          <a:r>
            <a:rPr lang="cs-CZ" sz="2000" kern="1200" dirty="0">
              <a:solidFill>
                <a:prstClr val="white"/>
              </a:solidFill>
              <a:latin typeface="Times New Roman"/>
              <a:ea typeface="+mn-ea"/>
              <a:cs typeface="+mn-cs"/>
            </a:rPr>
            <a:t>p-hodnota</a:t>
          </a:r>
          <a:r>
            <a:rPr lang="cs-CZ" sz="1300" kern="1200" dirty="0"/>
            <a:t>)</a:t>
          </a:r>
        </a:p>
      </dsp:txBody>
      <dsp:txXfrm>
        <a:off x="3468546" y="1897418"/>
        <a:ext cx="1397195" cy="533282"/>
      </dsp:txXfrm>
    </dsp:sp>
    <dsp:sp modelId="{E4685E49-9237-CA4A-997D-A4D833BA8768}">
      <dsp:nvSpPr>
        <dsp:cNvPr id="0" name=""/>
        <dsp:cNvSpPr/>
      </dsp:nvSpPr>
      <dsp:spPr>
        <a:xfrm>
          <a:off x="4699130" y="2014906"/>
          <a:ext cx="614073" cy="477666"/>
        </a:xfrm>
        <a:prstGeom prst="rect">
          <a:avLst/>
        </a:prstGeom>
        <a:noFill/>
        <a:ln>
          <a:noFill/>
        </a:ln>
        <a:effectLst/>
      </dsp:spPr>
      <dsp:style>
        <a:lnRef idx="0">
          <a:scrgbClr r="0" g="0" b="0"/>
        </a:lnRef>
        <a:fillRef idx="0">
          <a:scrgbClr r="0" g="0" b="0"/>
        </a:fillRef>
        <a:effectRef idx="0">
          <a:scrgbClr r="0" g="0" b="0"/>
        </a:effectRef>
        <a:fontRef idx="minor"/>
      </dsp:style>
    </dsp:sp>
    <dsp:sp modelId="{579A2A63-B3FD-4E41-889E-493A77FDB0D0}">
      <dsp:nvSpPr>
        <dsp:cNvPr id="0" name=""/>
        <dsp:cNvSpPr/>
      </dsp:nvSpPr>
      <dsp:spPr>
        <a:xfrm rot="5400000">
          <a:off x="4930374" y="3132487"/>
          <a:ext cx="501549" cy="57099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97F01-5FCB-A24B-818A-9B522EEF0DF9}">
      <dsp:nvSpPr>
        <dsp:cNvPr id="0" name=""/>
        <dsp:cNvSpPr/>
      </dsp:nvSpPr>
      <dsp:spPr>
        <a:xfrm>
          <a:off x="4399374" y="2516633"/>
          <a:ext cx="1566861" cy="590992"/>
        </a:xfrm>
        <a:prstGeom prst="roundRect">
          <a:avLst>
            <a:gd name="adj" fmla="val 1667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prstClr val="white"/>
              </a:solidFill>
              <a:latin typeface="Times New Roman"/>
              <a:ea typeface="+mn-ea"/>
              <a:cs typeface="+mn-cs"/>
            </a:rPr>
            <a:t>Rozhodnutí</a:t>
          </a:r>
        </a:p>
      </dsp:txBody>
      <dsp:txXfrm>
        <a:off x="4428229" y="2545488"/>
        <a:ext cx="1509151" cy="533282"/>
      </dsp:txXfrm>
    </dsp:sp>
    <dsp:sp modelId="{8C9ED65A-4C87-C14E-8C75-0CCFB7C8DD09}">
      <dsp:nvSpPr>
        <dsp:cNvPr id="0" name=""/>
        <dsp:cNvSpPr/>
      </dsp:nvSpPr>
      <dsp:spPr>
        <a:xfrm>
          <a:off x="5641808" y="2678786"/>
          <a:ext cx="614073" cy="477666"/>
        </a:xfrm>
        <a:prstGeom prst="rect">
          <a:avLst/>
        </a:prstGeom>
        <a:noFill/>
        <a:ln>
          <a:noFill/>
        </a:ln>
        <a:effectLst/>
      </dsp:spPr>
      <dsp:style>
        <a:lnRef idx="0">
          <a:scrgbClr r="0" g="0" b="0"/>
        </a:lnRef>
        <a:fillRef idx="0">
          <a:scrgbClr r="0" g="0" b="0"/>
        </a:fillRef>
        <a:effectRef idx="0">
          <a:scrgbClr r="0" g="0" b="0"/>
        </a:effectRef>
        <a:fontRef idx="minor"/>
      </dsp:style>
    </dsp:sp>
    <dsp:sp modelId="{04BF681E-8E6D-8F45-B9FB-617E745C8DDA}">
      <dsp:nvSpPr>
        <dsp:cNvPr id="0" name=""/>
        <dsp:cNvSpPr/>
      </dsp:nvSpPr>
      <dsp:spPr>
        <a:xfrm>
          <a:off x="5555174" y="3236717"/>
          <a:ext cx="1420508" cy="590992"/>
        </a:xfrm>
        <a:prstGeom prst="roundRect">
          <a:avLst>
            <a:gd name="adj" fmla="val 1667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prstClr val="white"/>
              </a:solidFill>
              <a:latin typeface="Times New Roman"/>
              <a:ea typeface="+mn-ea"/>
              <a:cs typeface="+mn-cs"/>
            </a:rPr>
            <a:t>Opatření</a:t>
          </a:r>
        </a:p>
      </dsp:txBody>
      <dsp:txXfrm>
        <a:off x="5584029" y="3265572"/>
        <a:ext cx="1362798" cy="53328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08.11.2020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stretch>
            <a:fillRect/>
          </a:stretch>
        </p:blipFill>
        <p:spPr>
          <a:xfrm>
            <a:off x="7956376" y="226939"/>
            <a:ext cx="956040" cy="745711"/>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baseline="0">
                <a:solidFill>
                  <a:srgbClr val="655481"/>
                </a:solidFill>
              </a:defRPr>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65548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65548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65548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print"/>
          <a:stretch>
            <a:fillRect/>
          </a:stretch>
        </p:blipFill>
        <p:spPr>
          <a:xfrm>
            <a:off x="6948264" y="555526"/>
            <a:ext cx="1699500" cy="1325609"/>
          </a:xfrm>
          <a:prstGeom prst="rect">
            <a:avLst/>
          </a:prstGeom>
        </p:spPr>
      </p:pic>
      <p:sp>
        <p:nvSpPr>
          <p:cNvPr id="8" name="Obdélník 7"/>
          <p:cNvSpPr/>
          <p:nvPr/>
        </p:nvSpPr>
        <p:spPr>
          <a:xfrm>
            <a:off x="251520" y="267494"/>
            <a:ext cx="5616624" cy="4608512"/>
          </a:xfrm>
          <a:prstGeom prst="rect">
            <a:avLst/>
          </a:prstGeom>
          <a:solidFill>
            <a:srgbClr val="65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Základy statistiky</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Přednáška 7</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Testování hypotéz</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655481"/>
                </a:solidFill>
                <a:latin typeface="Times New Roman" panose="02020603050405020304" pitchFamily="18" charset="0"/>
                <a:cs typeface="Times New Roman" panose="02020603050405020304" pitchFamily="18" charset="0"/>
              </a:rPr>
              <a:t>Ing. Josef Vícha</a:t>
            </a:r>
          </a:p>
          <a:p>
            <a:pPr algn="r"/>
            <a:endParaRPr lang="cs-CZ" altLang="cs-CZ" sz="900" dirty="0">
              <a:solidFill>
                <a:srgbClr val="6554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solidFill>
                      <a:srgbClr val="655481"/>
                    </a:solidFill>
                    <a:latin typeface="Times New Roman" panose="02020603050405020304" pitchFamily="18" charset="0"/>
                    <a:cs typeface="Times New Roman" panose="02020603050405020304" pitchFamily="18" charset="0"/>
                  </a:rPr>
                  <a:t>Příklad</a:t>
                </a:r>
              </a:p>
              <a:p>
                <a:r>
                  <a:rPr lang="cs-CZ" sz="2000" dirty="0">
                    <a:solidFill>
                      <a:srgbClr val="655481"/>
                    </a:solidFill>
                    <a:latin typeface="Times New Roman" panose="02020603050405020304" pitchFamily="18" charset="0"/>
                    <a:cs typeface="Times New Roman" panose="02020603050405020304" pitchFamily="18" charset="0"/>
                  </a:rPr>
                  <a:t>Výrobce žárovek garantuje životnost 1000 hodin. Útvar kontroly vybral 50 žárovek, průměrná doba životnosti je 950 hodin, směrodatná odchylka je 100 hodin. Je rozdíl v životnosti náhoda, nebo nekvalita produkce?</a:t>
                </a:r>
              </a:p>
              <a:p>
                <a:pPr marL="800100" lvl="1" indent="-342900">
                  <a:buFont typeface="+mj-lt"/>
                  <a:buAutoNum type="arabicPeriod"/>
                </a:pPr>
                <a:r>
                  <a:rPr lang="cs-CZ" sz="1600" i="1" dirty="0">
                    <a:solidFill>
                      <a:srgbClr val="655481"/>
                    </a:solidFill>
                    <a:latin typeface="Times New Roman" panose="02020603050405020304" pitchFamily="18" charset="0"/>
                    <a:cs typeface="Times New Roman" panose="02020603050405020304" pitchFamily="18" charset="0"/>
                  </a:rPr>
                  <a:t>Nulová hypotéza </a:t>
                </a:r>
                <a14:m>
                  <m:oMath xmlns:m="http://schemas.openxmlformats.org/officeDocument/2006/math">
                    <m:sSub>
                      <m:sSubPr>
                        <m:ctrlPr>
                          <a:rPr lang="cs-CZ" sz="1600" i="1" smtClean="0">
                            <a:solidFill>
                              <a:srgbClr val="655481"/>
                            </a:solidFill>
                            <a:latin typeface="Cambria Math" panose="02040503050406030204" pitchFamily="18" charset="0"/>
                            <a:cs typeface="Times New Roman" panose="02020603050405020304" pitchFamily="18" charset="0"/>
                          </a:rPr>
                        </m:ctrlPr>
                      </m:sSubPr>
                      <m:e>
                        <m:r>
                          <a:rPr lang="cs-CZ" sz="1600" b="0" i="1" smtClean="0">
                            <a:solidFill>
                              <a:srgbClr val="655481"/>
                            </a:solidFill>
                            <a:latin typeface="Cambria Math" panose="02040503050406030204" pitchFamily="18" charset="0"/>
                            <a:cs typeface="Times New Roman" panose="02020603050405020304" pitchFamily="18" charset="0"/>
                          </a:rPr>
                          <m:t>𝐻</m:t>
                        </m:r>
                      </m:e>
                      <m:sub>
                        <m:r>
                          <a:rPr lang="cs-CZ" sz="1600" b="0" i="1" smtClean="0">
                            <a:solidFill>
                              <a:srgbClr val="655481"/>
                            </a:solidFill>
                            <a:latin typeface="Cambria Math" panose="02040503050406030204" pitchFamily="18" charset="0"/>
                            <a:cs typeface="Times New Roman" panose="02020603050405020304" pitchFamily="18" charset="0"/>
                          </a:rPr>
                          <m:t>0</m:t>
                        </m:r>
                      </m:sub>
                    </m:sSub>
                    <m:r>
                      <a:rPr lang="cs-CZ" sz="1600" b="0" i="1" smtClean="0">
                        <a:solidFill>
                          <a:srgbClr val="655481"/>
                        </a:solidFill>
                        <a:latin typeface="Cambria Math" panose="02040503050406030204" pitchFamily="18" charset="0"/>
                        <a:cs typeface="Times New Roman" panose="02020603050405020304" pitchFamily="18" charset="0"/>
                      </a:rPr>
                      <m:t>: </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=1000</m:t>
                    </m:r>
                  </m:oMath>
                </a14:m>
                <a:r>
                  <a:rPr lang="cs-CZ" sz="1600" i="1" dirty="0">
                    <a:solidFill>
                      <a:srgbClr val="655481"/>
                    </a:solidFill>
                    <a:latin typeface="Times New Roman" panose="02020603050405020304" pitchFamily="18" charset="0"/>
                    <a:cs typeface="Times New Roman" panose="02020603050405020304" pitchFamily="18" charset="0"/>
                  </a:rPr>
                  <a:t>, alternativní hypotéza </a:t>
                </a:r>
                <a14:m>
                  <m:oMath xmlns:m="http://schemas.openxmlformats.org/officeDocument/2006/math">
                    <m:sSub>
                      <m:sSubPr>
                        <m:ctrlPr>
                          <a:rPr lang="cs-CZ" sz="1600" i="1">
                            <a:solidFill>
                              <a:srgbClr val="655481"/>
                            </a:solidFill>
                            <a:latin typeface="Cambria Math" panose="02040503050406030204" pitchFamily="18" charset="0"/>
                            <a:cs typeface="Times New Roman" panose="02020603050405020304" pitchFamily="18" charset="0"/>
                          </a:rPr>
                        </m:ctrlPr>
                      </m:sSubPr>
                      <m:e>
                        <m:r>
                          <a:rPr lang="cs-CZ" sz="1600" i="1">
                            <a:solidFill>
                              <a:srgbClr val="655481"/>
                            </a:solidFill>
                            <a:latin typeface="Cambria Math" panose="02040503050406030204" pitchFamily="18" charset="0"/>
                            <a:cs typeface="Times New Roman" panose="02020603050405020304" pitchFamily="18" charset="0"/>
                          </a:rPr>
                          <m:t>𝐻</m:t>
                        </m:r>
                      </m:e>
                      <m:sub>
                        <m:r>
                          <a:rPr lang="cs-CZ" sz="1600" b="0" i="1" smtClean="0">
                            <a:solidFill>
                              <a:srgbClr val="655481"/>
                            </a:solidFill>
                            <a:latin typeface="Cambria Math" panose="02040503050406030204" pitchFamily="18" charset="0"/>
                            <a:cs typeface="Times New Roman" panose="02020603050405020304" pitchFamily="18" charset="0"/>
                          </a:rPr>
                          <m:t>1</m:t>
                        </m:r>
                      </m:sub>
                    </m:sSub>
                    <m:r>
                      <a:rPr lang="cs-CZ" sz="1600" i="1">
                        <a:solidFill>
                          <a:srgbClr val="655481"/>
                        </a:solidFill>
                        <a:latin typeface="Cambria Math" panose="02040503050406030204" pitchFamily="18" charset="0"/>
                        <a:cs typeface="Times New Roman" panose="02020603050405020304" pitchFamily="18" charset="0"/>
                      </a:rPr>
                      <m:t>: </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&lt;</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1000</m:t>
                    </m:r>
                  </m:oMath>
                </a14:m>
                <a:r>
                  <a:rPr lang="cs-CZ" sz="1600" i="1" dirty="0">
                    <a:solidFill>
                      <a:srgbClr val="655481"/>
                    </a:solidFill>
                    <a:latin typeface="Times New Roman" panose="02020603050405020304" pitchFamily="18" charset="0"/>
                    <a:cs typeface="Times New Roman" panose="02020603050405020304" pitchFamily="18" charset="0"/>
                  </a:rPr>
                  <a:t>, </a:t>
                </a:r>
                <a14:m>
                  <m:oMath xmlns:m="http://schemas.openxmlformats.org/officeDocument/2006/math">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0,05</m:t>
                    </m:r>
                  </m:oMath>
                </a14:m>
                <a:endParaRPr lang="cs-CZ" sz="1600" i="1" dirty="0">
                  <a:solidFill>
                    <a:srgbClr val="655481"/>
                  </a:solidFill>
                  <a:latin typeface="Times New Roman" panose="02020603050405020304" pitchFamily="18" charset="0"/>
                  <a:cs typeface="Times New Roman" panose="02020603050405020304" pitchFamily="18" charset="0"/>
                </a:endParaRPr>
              </a:p>
              <a:p>
                <a:pPr marL="800100" lvl="1" indent="-342900">
                  <a:buFont typeface="+mj-lt"/>
                  <a:buAutoNum type="arabicPeriod"/>
                </a:pPr>
                <a:r>
                  <a:rPr lang="cs-CZ" sz="1600" i="1" dirty="0">
                    <a:solidFill>
                      <a:srgbClr val="655481"/>
                    </a:solidFill>
                    <a:latin typeface="Times New Roman" panose="02020603050405020304" pitchFamily="18" charset="0"/>
                    <a:cs typeface="Times New Roman" panose="02020603050405020304" pitchFamily="18" charset="0"/>
                  </a:rPr>
                  <a:t>Volba testového kritéria </a:t>
                </a:r>
                <a14:m>
                  <m:oMath xmlns:m="http://schemas.openxmlformats.org/officeDocument/2006/math">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𝑈</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fPr>
                      <m:num>
                        <m:acc>
                          <m:accPr>
                            <m:chr m:val="̅"/>
                            <m:ctrlP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accPr>
                          <m:e>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𝑥</m:t>
                            </m:r>
                          </m:e>
                        </m:acc>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e>
                          <m:sub>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m:t>
                            </m:r>
                          </m:sub>
                        </m:sSub>
                      </m:num>
                      <m:den>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𝜎</m:t>
                        </m:r>
                      </m:den>
                    </m:f>
                    <m:rad>
                      <m:radPr>
                        <m:degHide m:val="on"/>
                        <m:ctrlP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𝑛</m:t>
                        </m:r>
                      </m:e>
                    </m:rad>
                  </m:oMath>
                </a14:m>
                <a:r>
                  <a:rPr lang="cs-CZ" sz="1600" i="1" dirty="0">
                    <a:solidFill>
                      <a:srgbClr val="655481"/>
                    </a:solidFill>
                    <a:latin typeface="Times New Roman" panose="02020603050405020304" pitchFamily="18" charset="0"/>
                    <a:cs typeface="Times New Roman" panose="02020603050405020304" pitchFamily="18" charset="0"/>
                  </a:rPr>
                  <a:t>  pak hodnota kritéria </a:t>
                </a:r>
                <a14:m>
                  <m:oMath xmlns:m="http://schemas.openxmlformats.org/officeDocument/2006/math">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𝑈</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fPr>
                      <m:num>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950</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1000</m:t>
                        </m:r>
                      </m:num>
                      <m:den>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100</m:t>
                        </m:r>
                      </m:den>
                    </m:f>
                    <m:rad>
                      <m:radPr>
                        <m:degHide m:val="on"/>
                        <m:ctrlP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50</m:t>
                        </m:r>
                      </m:e>
                    </m:rad>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=−3,55</m:t>
                    </m:r>
                  </m:oMath>
                </a14:m>
                <a:endParaRPr lang="cs-CZ" sz="1600" i="1" dirty="0">
                  <a:solidFill>
                    <a:srgbClr val="655481"/>
                  </a:solidFill>
                  <a:latin typeface="Times New Roman" panose="02020603050405020304" pitchFamily="18" charset="0"/>
                  <a:cs typeface="Times New Roman" panose="02020603050405020304" pitchFamily="18" charset="0"/>
                </a:endParaRPr>
              </a:p>
              <a:p>
                <a:pPr marL="800100" lvl="1" indent="-342900">
                  <a:buFont typeface="+mj-lt"/>
                  <a:buAutoNum type="arabicPeriod"/>
                </a:pPr>
                <a:r>
                  <a:rPr lang="cs-CZ" sz="1600" i="1" dirty="0">
                    <a:solidFill>
                      <a:srgbClr val="655481"/>
                    </a:solidFill>
                    <a:latin typeface="Times New Roman" panose="02020603050405020304" pitchFamily="18" charset="0"/>
                    <a:cs typeface="Times New Roman" panose="02020603050405020304" pitchFamily="18" charset="0"/>
                  </a:rPr>
                  <a:t>Kritický obor: pro </a:t>
                </a:r>
                <a14:m>
                  <m:oMath xmlns:m="http://schemas.openxmlformats.org/officeDocument/2006/math">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=0,05</m:t>
                    </m:r>
                  </m:oMath>
                </a14:m>
                <a:r>
                  <a:rPr lang="cs-CZ" sz="1600" i="1" dirty="0">
                    <a:solidFill>
                      <a:srgbClr val="655481"/>
                    </a:solidFill>
                    <a:latin typeface="Times New Roman" panose="02020603050405020304" pitchFamily="18" charset="0"/>
                    <a:cs typeface="Times New Roman" panose="02020603050405020304" pitchFamily="18" charset="0"/>
                  </a:rPr>
                  <a:t> je u=-1,645, pak </a:t>
                </a:r>
                <a14:m>
                  <m:oMath xmlns:m="http://schemas.openxmlformats.org/officeDocument/2006/math">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𝐶</m:t>
                    </m:r>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𝑈</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𝑈</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≤−1,645</m:t>
                        </m:r>
                      </m:e>
                    </m:d>
                  </m:oMath>
                </a14:m>
                <a:r>
                  <a:rPr lang="cs-CZ" sz="1600" i="1" dirty="0">
                    <a:solidFill>
                      <a:srgbClr val="655481"/>
                    </a:solidFill>
                    <a:latin typeface="Times New Roman" panose="02020603050405020304" pitchFamily="18" charset="0"/>
                    <a:cs typeface="Times New Roman" panose="02020603050405020304" pitchFamily="18" charset="0"/>
                  </a:rPr>
                  <a:t> </a:t>
                </a:r>
              </a:p>
              <a:p>
                <a:pPr marL="800100" lvl="1" indent="-342900">
                  <a:buFont typeface="+mj-lt"/>
                  <a:buAutoNum type="arabicPeriod"/>
                </a:pPr>
                <a:r>
                  <a:rPr lang="cs-CZ" sz="1600" i="1" dirty="0">
                    <a:solidFill>
                      <a:srgbClr val="655481"/>
                    </a:solidFill>
                    <a:latin typeface="Times New Roman" panose="02020603050405020304" pitchFamily="18" charset="0"/>
                    <a:cs typeface="Times New Roman" panose="02020603050405020304" pitchFamily="18" charset="0"/>
                  </a:rPr>
                  <a:t>Výpočet kritéria u=-3,55, pak </a:t>
                </a:r>
                <a14:m>
                  <m:oMath xmlns:m="http://schemas.openxmlformats.org/officeDocument/2006/math">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𝑢</m:t>
                    </m:r>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𝐶</m:t>
                    </m:r>
                  </m:oMath>
                </a14:m>
                <a:r>
                  <a:rPr lang="cs-CZ" sz="1600" b="0" i="1"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 zamítáme H</a:t>
                </a:r>
                <a:r>
                  <a:rPr lang="cs-CZ" sz="1600" b="0" i="1"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0</a:t>
                </a:r>
                <a:endParaRPr lang="cs-CZ" sz="1600" b="0" i="1"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a:p>
                <a:pPr marL="800100" lvl="1" indent="-342900">
                  <a:buFont typeface="+mj-lt"/>
                  <a:buAutoNum type="arabicPeriod"/>
                </a:pPr>
                <a:r>
                  <a:rPr lang="cs-CZ" sz="1600" i="1" dirty="0">
                    <a:solidFill>
                      <a:srgbClr val="655481"/>
                    </a:solidFill>
                    <a:latin typeface="Times New Roman" panose="02020603050405020304" pitchFamily="18" charset="0"/>
                    <a:cs typeface="Times New Roman" panose="02020603050405020304" pitchFamily="18" charset="0"/>
                  </a:rPr>
                  <a:t>Formulace závěru – Můžeme s 95 % jistotou (s rizikem 5 % omylu) tvrdit, že životnost žárovek je nižší než 1000 hodin, rozdíl mezi předpokládanou a zjištěnou životností nelze připsat náhodě.</a:t>
                </a:r>
              </a:p>
            </p:txBody>
          </p:sp>
        </mc:Choice>
        <mc:Fallback xmlns="">
          <p:sp>
            <p:nvSpPr>
              <p:cNvPr id="16" name="Zástupný symbol pro obsah 2"/>
              <p:cNvSpPr txBox="1">
                <a:spLocks noRot="1" noChangeAspect="1" noMove="1" noResize="1" noEditPoints="1" noAdjustHandles="1" noChangeArrowheads="1" noChangeShapeType="1" noTextEdit="1"/>
              </p:cNvSpPr>
              <p:nvPr/>
            </p:nvSpPr>
            <p:spPr>
              <a:xfrm>
                <a:off x="179512" y="703189"/>
                <a:ext cx="8856984" cy="4028801"/>
              </a:xfrm>
              <a:prstGeom prst="rect">
                <a:avLst/>
              </a:prstGeom>
              <a:blipFill>
                <a:blip r:embed="rId2"/>
                <a:stretch>
                  <a:fillRect l="-429" t="-627"/>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040560" cy="507703"/>
          </a:xfrm>
        </p:spPr>
        <p:txBody>
          <a:bodyPr/>
          <a:lstStyle/>
          <a:p>
            <a:r>
              <a:rPr lang="cs-CZ" dirty="0"/>
              <a:t>Testování hypotéz – parametrické testy</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381604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1" dirty="0" err="1">
                <a:solidFill>
                  <a:srgbClr val="655481"/>
                </a:solidFill>
                <a:latin typeface="Times New Roman" panose="02020603050405020304" pitchFamily="18" charset="0"/>
                <a:cs typeface="Times New Roman" panose="02020603050405020304" pitchFamily="18" charset="0"/>
              </a:rPr>
              <a:t>Neparametrické</a:t>
            </a:r>
            <a:r>
              <a:rPr lang="cs-CZ" sz="2400" b="1" dirty="0">
                <a:solidFill>
                  <a:srgbClr val="655481"/>
                </a:solidFill>
                <a:latin typeface="Times New Roman" panose="02020603050405020304" pitchFamily="18" charset="0"/>
                <a:cs typeface="Times New Roman" panose="02020603050405020304" pitchFamily="18" charset="0"/>
              </a:rPr>
              <a:t> testy</a:t>
            </a:r>
          </a:p>
          <a:p>
            <a:pPr lvl="1"/>
            <a:r>
              <a:rPr lang="cs-CZ" sz="2000" dirty="0">
                <a:solidFill>
                  <a:srgbClr val="655481"/>
                </a:solidFill>
                <a:latin typeface="Times New Roman" panose="02020603050405020304" pitchFamily="18" charset="0"/>
                <a:cs typeface="Times New Roman" panose="02020603050405020304" pitchFamily="18" charset="0"/>
              </a:rPr>
              <a:t>Neznáme typ rozdělení v základním souboru.</a:t>
            </a:r>
          </a:p>
          <a:p>
            <a:pPr lvl="1"/>
            <a:r>
              <a:rPr lang="cs-CZ" sz="2000" dirty="0">
                <a:solidFill>
                  <a:srgbClr val="655481"/>
                </a:solidFill>
                <a:latin typeface="Times New Roman" panose="02020603050405020304" pitchFamily="18" charset="0"/>
                <a:cs typeface="Times New Roman" panose="02020603050405020304" pitchFamily="18" charset="0"/>
              </a:rPr>
              <a:t>Prokazování nezávislosti znaků</a:t>
            </a:r>
          </a:p>
          <a:p>
            <a:pPr lvl="1"/>
            <a:r>
              <a:rPr lang="cs-CZ" sz="2000" dirty="0">
                <a:solidFill>
                  <a:srgbClr val="655481"/>
                </a:solidFill>
                <a:latin typeface="Times New Roman" panose="02020603050405020304" pitchFamily="18" charset="0"/>
                <a:cs typeface="Times New Roman" panose="02020603050405020304" pitchFamily="18" charset="0"/>
              </a:rPr>
              <a:t>Ověřit předpoklad o typu rozdělení</a:t>
            </a:r>
          </a:p>
          <a:p>
            <a:endParaRPr lang="cs-CZ" sz="1800" dirty="0">
              <a:solidFill>
                <a:srgbClr val="655481"/>
              </a:solidFill>
              <a:latin typeface="Times New Roman" panose="02020603050405020304" pitchFamily="18" charset="0"/>
              <a:cs typeface="Times New Roman" panose="02020603050405020304" pitchFamily="18" charset="0"/>
            </a:endParaRPr>
          </a:p>
        </p:txBody>
      </p:sp>
      <p:sp>
        <p:nvSpPr>
          <p:cNvPr id="3" name="Nadpis 2"/>
          <p:cNvSpPr>
            <a:spLocks noGrp="1"/>
          </p:cNvSpPr>
          <p:nvPr>
            <p:ph type="title"/>
          </p:nvPr>
        </p:nvSpPr>
        <p:spPr>
          <a:xfrm>
            <a:off x="251520" y="195486"/>
            <a:ext cx="5544616" cy="507703"/>
          </a:xfrm>
        </p:spPr>
        <p:txBody>
          <a:bodyPr/>
          <a:lstStyle/>
          <a:p>
            <a:r>
              <a:rPr lang="cs-CZ" dirty="0"/>
              <a:t>Testování hypotéz – </a:t>
            </a:r>
            <a:r>
              <a:rPr lang="cs-CZ" dirty="0" err="1"/>
              <a:t>neparametrické</a:t>
            </a:r>
            <a:r>
              <a:rPr lang="cs-CZ" dirty="0"/>
              <a:t> testy</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95331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1" dirty="0">
                    <a:solidFill>
                      <a:srgbClr val="655481"/>
                    </a:solidFill>
                    <a:latin typeface="Times New Roman" panose="02020603050405020304" pitchFamily="18" charset="0"/>
                    <a:cs typeface="Times New Roman" panose="02020603050405020304" pitchFamily="18" charset="0"/>
                  </a:rPr>
                  <a:t>Test dobré shody</a:t>
                </a:r>
              </a:p>
              <a:p>
                <a:pPr lvl="1"/>
                <a:r>
                  <a:rPr lang="cs-CZ" sz="1600" dirty="0">
                    <a:solidFill>
                      <a:srgbClr val="655481"/>
                    </a:solidFill>
                    <a:latin typeface="Times New Roman" panose="02020603050405020304" pitchFamily="18" charset="0"/>
                    <a:cs typeface="Times New Roman" panose="02020603050405020304" pitchFamily="18" charset="0"/>
                  </a:rPr>
                  <a:t>Testovaná hypotéza – předpoklad určitého typu rozdělení</a:t>
                </a:r>
              </a:p>
              <a:p>
                <a:pPr lvl="1"/>
                <a:r>
                  <a:rPr lang="cs-CZ" sz="1600" dirty="0">
                    <a:solidFill>
                      <a:srgbClr val="655481"/>
                    </a:solidFill>
                    <a:latin typeface="Times New Roman" panose="02020603050405020304" pitchFamily="18" charset="0"/>
                    <a:cs typeface="Times New Roman" panose="02020603050405020304" pitchFamily="18" charset="0"/>
                  </a:rPr>
                  <a:t>Porovnáváme naměřené rozdělní četnosti s teoretickými </a:t>
                </a:r>
              </a:p>
              <a:p>
                <a:pPr lvl="1"/>
                <a14:m>
                  <m:oMath xmlns:m="http://schemas.openxmlformats.org/officeDocument/2006/math">
                    <m:sSup>
                      <m:sSupPr>
                        <m:ctrlPr>
                          <a:rPr lang="cs-CZ" sz="1600" i="1" smtClean="0">
                            <a:solidFill>
                              <a:srgbClr val="655481"/>
                            </a:solidFill>
                            <a:latin typeface="Cambria Math" panose="02040503050406030204" pitchFamily="18" charset="0"/>
                            <a:cs typeface="Times New Roman" panose="02020603050405020304" pitchFamily="18" charset="0"/>
                          </a:rPr>
                        </m:ctrlPr>
                      </m:sSupPr>
                      <m:e>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𝜒</m:t>
                        </m:r>
                      </m:e>
                      <m:sup>
                        <m:r>
                          <a:rPr lang="cs-CZ" sz="1600" b="0" i="1" smtClean="0">
                            <a:solidFill>
                              <a:srgbClr val="655481"/>
                            </a:solidFill>
                            <a:latin typeface="Cambria Math" panose="02040503050406030204" pitchFamily="18" charset="0"/>
                            <a:cs typeface="Times New Roman" panose="02020603050405020304" pitchFamily="18" charset="0"/>
                          </a:rPr>
                          <m:t>2</m:t>
                        </m:r>
                      </m:sup>
                    </m:sSup>
                  </m:oMath>
                </a14:m>
                <a:r>
                  <a:rPr lang="cs-CZ" sz="1600" dirty="0">
                    <a:solidFill>
                      <a:srgbClr val="655481"/>
                    </a:solidFill>
                    <a:latin typeface="Times New Roman" panose="02020603050405020304" pitchFamily="18" charset="0"/>
                    <a:cs typeface="Times New Roman" panose="02020603050405020304" pitchFamily="18" charset="0"/>
                  </a:rPr>
                  <a:t>- test dobré shody</a:t>
                </a:r>
              </a:p>
              <a:p>
                <a:pPr lvl="1"/>
                <a:r>
                  <a:rPr lang="cs-CZ" sz="1600" dirty="0">
                    <a:solidFill>
                      <a:srgbClr val="655481"/>
                    </a:solidFill>
                    <a:latin typeface="Times New Roman" panose="02020603050405020304" pitchFamily="18" charset="0"/>
                    <a:cs typeface="Times New Roman" panose="02020603050405020304" pitchFamily="18" charset="0"/>
                  </a:rPr>
                  <a:t>H</a:t>
                </a:r>
                <a:r>
                  <a:rPr lang="cs-CZ" sz="1600" baseline="-25000" dirty="0">
                    <a:solidFill>
                      <a:srgbClr val="655481"/>
                    </a:solidFill>
                    <a:latin typeface="Times New Roman" panose="02020603050405020304" pitchFamily="18" charset="0"/>
                    <a:cs typeface="Times New Roman" panose="02020603050405020304" pitchFamily="18" charset="0"/>
                  </a:rPr>
                  <a:t>0</a:t>
                </a:r>
                <a:r>
                  <a:rPr lang="cs-CZ" sz="1600" dirty="0">
                    <a:solidFill>
                      <a:srgbClr val="655481"/>
                    </a:solidFill>
                    <a:latin typeface="Times New Roman" panose="02020603050405020304" pitchFamily="18" charset="0"/>
                    <a:cs typeface="Times New Roman" panose="02020603050405020304" pitchFamily="18" charset="0"/>
                  </a:rPr>
                  <a:t> – předpoklad, že základní souboru má rozdělení určitého typu</a:t>
                </a:r>
              </a:p>
              <a:p>
                <a:pPr lvl="1"/>
                <a:r>
                  <a:rPr lang="cs-CZ" sz="1600" dirty="0">
                    <a:solidFill>
                      <a:srgbClr val="655481"/>
                    </a:solidFill>
                    <a:latin typeface="Times New Roman" panose="02020603050405020304" pitchFamily="18" charset="0"/>
                    <a:cs typeface="Times New Roman" panose="02020603050405020304" pitchFamily="18" charset="0"/>
                  </a:rPr>
                  <a:t>Testovací kritérium</a:t>
                </a:r>
              </a:p>
              <a:p>
                <a:pPr marL="457200" lvl="1" indent="0" algn="ctr">
                  <a:buNone/>
                </a:pPr>
                <a14:m>
                  <m:oMath xmlns:m="http://schemas.openxmlformats.org/officeDocument/2006/math">
                    <m:r>
                      <a:rPr lang="cs-CZ" sz="1600" b="0" i="1" smtClean="0">
                        <a:solidFill>
                          <a:srgbClr val="655481"/>
                        </a:solidFill>
                        <a:latin typeface="Cambria Math" panose="02040503050406030204" pitchFamily="18" charset="0"/>
                        <a:cs typeface="Times New Roman" panose="02020603050405020304" pitchFamily="18" charset="0"/>
                      </a:rPr>
                      <m:t>𝐺</m:t>
                    </m:r>
                    <m:r>
                      <a:rPr lang="cs-CZ" sz="1600" b="0" i="1" smtClean="0">
                        <a:solidFill>
                          <a:srgbClr val="655481"/>
                        </a:solidFill>
                        <a:latin typeface="Cambria Math" panose="02040503050406030204" pitchFamily="18" charset="0"/>
                        <a:cs typeface="Times New Roman" panose="02020603050405020304" pitchFamily="18" charset="0"/>
                      </a:rPr>
                      <m:t>=</m:t>
                    </m:r>
                    <m:nary>
                      <m:naryPr>
                        <m:chr m:val="∑"/>
                        <m:ctrlPr>
                          <a:rPr lang="cs-CZ" sz="1600" b="0" i="1" smtClean="0">
                            <a:solidFill>
                              <a:srgbClr val="655481"/>
                            </a:solidFill>
                            <a:latin typeface="Cambria Math" panose="02040503050406030204" pitchFamily="18" charset="0"/>
                            <a:cs typeface="Times New Roman" panose="02020603050405020304" pitchFamily="18" charset="0"/>
                          </a:rPr>
                        </m:ctrlPr>
                      </m:naryPr>
                      <m:sub>
                        <m:r>
                          <m:rPr>
                            <m:brk m:alnAt="23"/>
                          </m:rPr>
                          <a:rPr lang="cs-CZ" sz="1600" b="0" i="1" smtClean="0">
                            <a:solidFill>
                              <a:srgbClr val="655481"/>
                            </a:solidFill>
                            <a:latin typeface="Cambria Math" panose="02040503050406030204" pitchFamily="18" charset="0"/>
                            <a:cs typeface="Times New Roman" panose="02020603050405020304" pitchFamily="18" charset="0"/>
                          </a:rPr>
                          <m:t>𝑗</m:t>
                        </m:r>
                        <m:r>
                          <a:rPr lang="cs-CZ" sz="1600" b="0" i="1" smtClean="0">
                            <a:solidFill>
                              <a:srgbClr val="655481"/>
                            </a:solidFill>
                            <a:latin typeface="Cambria Math" panose="02040503050406030204" pitchFamily="18" charset="0"/>
                            <a:cs typeface="Times New Roman" panose="02020603050405020304" pitchFamily="18" charset="0"/>
                          </a:rPr>
                          <m:t>=1</m:t>
                        </m:r>
                      </m:sub>
                      <m:sup>
                        <m:r>
                          <a:rPr lang="cs-CZ" sz="1600" b="0" i="1" smtClean="0">
                            <a:solidFill>
                              <a:srgbClr val="655481"/>
                            </a:solidFill>
                            <a:latin typeface="Cambria Math" panose="02040503050406030204" pitchFamily="18" charset="0"/>
                            <a:cs typeface="Times New Roman" panose="02020603050405020304" pitchFamily="18" charset="0"/>
                          </a:rPr>
                          <m:t>𝐽</m:t>
                        </m:r>
                      </m:sup>
                      <m:e>
                        <m:f>
                          <m:fPr>
                            <m:ctrlPr>
                              <a:rPr lang="cs-CZ" sz="1600" b="0" i="1" smtClean="0">
                                <a:solidFill>
                                  <a:srgbClr val="655481"/>
                                </a:solidFill>
                                <a:latin typeface="Cambria Math" panose="02040503050406030204" pitchFamily="18" charset="0"/>
                                <a:cs typeface="Times New Roman" panose="02020603050405020304" pitchFamily="18" charset="0"/>
                              </a:rPr>
                            </m:ctrlPr>
                          </m:fPr>
                          <m:num>
                            <m:sSup>
                              <m:sSupPr>
                                <m:ctrlPr>
                                  <a:rPr lang="cs-CZ" sz="1600" b="0" i="1" smtClean="0">
                                    <a:solidFill>
                                      <a:srgbClr val="655481"/>
                                    </a:solidFill>
                                    <a:latin typeface="Cambria Math" panose="02040503050406030204" pitchFamily="18" charset="0"/>
                                    <a:cs typeface="Times New Roman" panose="02020603050405020304" pitchFamily="18" charset="0"/>
                                  </a:rPr>
                                </m:ctrlPr>
                              </m:sSupPr>
                              <m:e>
                                <m:d>
                                  <m:dPr>
                                    <m:ctrlPr>
                                      <a:rPr lang="cs-CZ" sz="1600" b="0" i="1" smtClean="0">
                                        <a:solidFill>
                                          <a:srgbClr val="655481"/>
                                        </a:solidFill>
                                        <a:latin typeface="Cambria Math" panose="02040503050406030204" pitchFamily="18" charset="0"/>
                                        <a:cs typeface="Times New Roman" panose="02020603050405020304" pitchFamily="18" charset="0"/>
                                      </a:rPr>
                                    </m:ctrlPr>
                                  </m:dPr>
                                  <m:e>
                                    <m:sSub>
                                      <m:sSubPr>
                                        <m:ctrlPr>
                                          <a:rPr lang="cs-CZ" sz="1600" b="0" i="1" smtClean="0">
                                            <a:solidFill>
                                              <a:srgbClr val="655481"/>
                                            </a:solidFill>
                                            <a:latin typeface="Cambria Math" panose="02040503050406030204" pitchFamily="18" charset="0"/>
                                            <a:cs typeface="Times New Roman" panose="02020603050405020304" pitchFamily="18" charset="0"/>
                                          </a:rPr>
                                        </m:ctrlPr>
                                      </m:sSubPr>
                                      <m:e>
                                        <m:r>
                                          <a:rPr lang="cs-CZ" sz="1600" b="0" i="1" smtClean="0">
                                            <a:solidFill>
                                              <a:srgbClr val="655481"/>
                                            </a:solidFill>
                                            <a:latin typeface="Cambria Math" panose="02040503050406030204" pitchFamily="18" charset="0"/>
                                            <a:cs typeface="Times New Roman" panose="02020603050405020304" pitchFamily="18" charset="0"/>
                                          </a:rPr>
                                          <m:t>𝑛</m:t>
                                        </m:r>
                                      </m:e>
                                      <m:sub>
                                        <m:r>
                                          <a:rPr lang="cs-CZ" sz="1600" b="0" i="1" smtClean="0">
                                            <a:solidFill>
                                              <a:srgbClr val="655481"/>
                                            </a:solidFill>
                                            <a:latin typeface="Cambria Math" panose="02040503050406030204" pitchFamily="18" charset="0"/>
                                            <a:cs typeface="Times New Roman" panose="02020603050405020304" pitchFamily="18" charset="0"/>
                                          </a:rPr>
                                          <m:t>𝑗</m:t>
                                        </m:r>
                                      </m:sub>
                                    </m:sSub>
                                    <m:r>
                                      <a:rPr lang="cs-CZ" sz="1600" b="0" i="1" smtClean="0">
                                        <a:solidFill>
                                          <a:srgbClr val="655481"/>
                                        </a:solidFill>
                                        <a:latin typeface="Cambria Math" panose="02040503050406030204" pitchFamily="18" charset="0"/>
                                        <a:cs typeface="Times New Roman" panose="02020603050405020304" pitchFamily="18" charset="0"/>
                                      </a:rPr>
                                      <m:t>−</m:t>
                                    </m:r>
                                    <m:r>
                                      <a:rPr lang="cs-CZ" sz="1600" i="1">
                                        <a:solidFill>
                                          <a:srgbClr val="655481"/>
                                        </a:solidFill>
                                        <a:latin typeface="Cambria Math" panose="02040503050406030204" pitchFamily="18" charset="0"/>
                                        <a:cs typeface="Times New Roman" panose="02020603050405020304" pitchFamily="18" charset="0"/>
                                      </a:rPr>
                                      <m:t>𝑛</m:t>
                                    </m:r>
                                    <m:sSub>
                                      <m:sSubPr>
                                        <m:ctrlPr>
                                          <a:rPr lang="cs-CZ" sz="1600" i="1">
                                            <a:solidFill>
                                              <a:srgbClr val="655481"/>
                                            </a:solidFill>
                                            <a:latin typeface="Cambria Math" panose="02040503050406030204" pitchFamily="18" charset="0"/>
                                            <a:cs typeface="Times New Roman" panose="02020603050405020304" pitchFamily="18" charset="0"/>
                                          </a:rPr>
                                        </m:ctrlPr>
                                      </m:sSubPr>
                                      <m:e>
                                        <m:r>
                                          <a:rPr lang="cs-CZ" sz="1600" i="1">
                                            <a:solidFill>
                                              <a:srgbClr val="655481"/>
                                            </a:solidFill>
                                            <a:latin typeface="Cambria Math" panose="02040503050406030204" pitchFamily="18" charset="0"/>
                                            <a:cs typeface="Times New Roman" panose="02020603050405020304" pitchFamily="18" charset="0"/>
                                          </a:rPr>
                                          <m:t>𝑝</m:t>
                                        </m:r>
                                      </m:e>
                                      <m:sub>
                                        <m:r>
                                          <a:rPr lang="cs-CZ" sz="1600" i="1">
                                            <a:solidFill>
                                              <a:srgbClr val="655481"/>
                                            </a:solidFill>
                                            <a:latin typeface="Cambria Math" panose="02040503050406030204" pitchFamily="18" charset="0"/>
                                            <a:cs typeface="Times New Roman" panose="02020603050405020304" pitchFamily="18" charset="0"/>
                                          </a:rPr>
                                          <m:t>𝑗</m:t>
                                        </m:r>
                                      </m:sub>
                                    </m:sSub>
                                  </m:e>
                                </m:d>
                              </m:e>
                              <m:sup>
                                <m:r>
                                  <a:rPr lang="cs-CZ" sz="1600" b="0" i="1" smtClean="0">
                                    <a:solidFill>
                                      <a:srgbClr val="655481"/>
                                    </a:solidFill>
                                    <a:latin typeface="Cambria Math" panose="02040503050406030204" pitchFamily="18" charset="0"/>
                                    <a:cs typeface="Times New Roman" panose="02020603050405020304" pitchFamily="18" charset="0"/>
                                  </a:rPr>
                                  <m:t>2</m:t>
                                </m:r>
                              </m:sup>
                            </m:sSup>
                          </m:num>
                          <m:den>
                            <m:r>
                              <a:rPr lang="cs-CZ" sz="1600" b="0" i="1" smtClean="0">
                                <a:solidFill>
                                  <a:srgbClr val="655481"/>
                                </a:solidFill>
                                <a:latin typeface="Cambria Math" panose="02040503050406030204" pitchFamily="18" charset="0"/>
                                <a:cs typeface="Times New Roman" panose="02020603050405020304" pitchFamily="18" charset="0"/>
                              </a:rPr>
                              <m:t>𝑛</m:t>
                            </m:r>
                            <m:sSub>
                              <m:sSubPr>
                                <m:ctrlPr>
                                  <a:rPr lang="cs-CZ" sz="1600" b="0" i="1" smtClean="0">
                                    <a:solidFill>
                                      <a:srgbClr val="655481"/>
                                    </a:solidFill>
                                    <a:latin typeface="Cambria Math" panose="02040503050406030204" pitchFamily="18" charset="0"/>
                                    <a:cs typeface="Times New Roman" panose="02020603050405020304" pitchFamily="18" charset="0"/>
                                  </a:rPr>
                                </m:ctrlPr>
                              </m:sSubPr>
                              <m:e>
                                <m:r>
                                  <a:rPr lang="cs-CZ" sz="1600" b="0" i="1" smtClean="0">
                                    <a:solidFill>
                                      <a:srgbClr val="655481"/>
                                    </a:solidFill>
                                    <a:latin typeface="Cambria Math" panose="02040503050406030204" pitchFamily="18" charset="0"/>
                                    <a:cs typeface="Times New Roman" panose="02020603050405020304" pitchFamily="18" charset="0"/>
                                  </a:rPr>
                                  <m:t>𝑝</m:t>
                                </m:r>
                              </m:e>
                              <m:sub>
                                <m:r>
                                  <a:rPr lang="cs-CZ" sz="1600" b="0" i="1" smtClean="0">
                                    <a:solidFill>
                                      <a:srgbClr val="655481"/>
                                    </a:solidFill>
                                    <a:latin typeface="Cambria Math" panose="02040503050406030204" pitchFamily="18" charset="0"/>
                                    <a:cs typeface="Times New Roman" panose="02020603050405020304" pitchFamily="18" charset="0"/>
                                  </a:rPr>
                                  <m:t>𝑗</m:t>
                                </m:r>
                              </m:sub>
                            </m:sSub>
                          </m:den>
                        </m:f>
                      </m:e>
                    </m:nary>
                  </m:oMath>
                </a14:m>
                <a:r>
                  <a:rPr lang="cs-CZ" sz="1600" dirty="0">
                    <a:solidFill>
                      <a:srgbClr val="655481"/>
                    </a:solidFill>
                    <a:latin typeface="Times New Roman" panose="02020603050405020304" pitchFamily="18" charset="0"/>
                    <a:cs typeface="Times New Roman" panose="02020603050405020304" pitchFamily="18" charset="0"/>
                  </a:rPr>
                  <a:t> </a:t>
                </a:r>
              </a:p>
              <a:p>
                <a:pPr marL="457200" lvl="1" indent="0">
                  <a:buNone/>
                </a:pPr>
                <a:r>
                  <a:rPr lang="cs-CZ" sz="1400" i="1" dirty="0">
                    <a:solidFill>
                      <a:srgbClr val="655481"/>
                    </a:solidFill>
                    <a:latin typeface="Times New Roman" panose="02020603050405020304" pitchFamily="18" charset="0"/>
                    <a:cs typeface="Times New Roman" panose="02020603050405020304" pitchFamily="18" charset="0"/>
                  </a:rPr>
                  <a:t>	J – počet tříd/skupin výběrového souboru</a:t>
                </a:r>
              </a:p>
              <a:p>
                <a:pPr marL="457200" lvl="1" indent="0">
                  <a:buNone/>
                </a:pPr>
                <a:r>
                  <a:rPr lang="cs-CZ" sz="1400" i="1" dirty="0">
                    <a:solidFill>
                      <a:srgbClr val="655481"/>
                    </a:solidFill>
                    <a:latin typeface="Times New Roman" panose="02020603050405020304" pitchFamily="18" charset="0"/>
                    <a:cs typeface="Times New Roman" panose="02020603050405020304" pitchFamily="18" charset="0"/>
                  </a:rPr>
                  <a:t>	</a:t>
                </a:r>
                <a:r>
                  <a:rPr lang="cs-CZ" sz="1400" i="1" dirty="0" err="1">
                    <a:solidFill>
                      <a:srgbClr val="655481"/>
                    </a:solidFill>
                    <a:latin typeface="Times New Roman" panose="02020603050405020304" pitchFamily="18" charset="0"/>
                    <a:cs typeface="Times New Roman" panose="02020603050405020304" pitchFamily="18" charset="0"/>
                  </a:rPr>
                  <a:t>n</a:t>
                </a:r>
                <a:r>
                  <a:rPr lang="cs-CZ" sz="1400" i="1" baseline="-25000" dirty="0" err="1">
                    <a:solidFill>
                      <a:srgbClr val="655481"/>
                    </a:solidFill>
                    <a:latin typeface="Times New Roman" panose="02020603050405020304" pitchFamily="18" charset="0"/>
                    <a:cs typeface="Times New Roman" panose="02020603050405020304" pitchFamily="18" charset="0"/>
                  </a:rPr>
                  <a:t>j</a:t>
                </a:r>
                <a:r>
                  <a:rPr lang="cs-CZ" sz="1400" i="1" dirty="0">
                    <a:solidFill>
                      <a:srgbClr val="655481"/>
                    </a:solidFill>
                    <a:latin typeface="Times New Roman" panose="02020603050405020304" pitchFamily="18" charset="0"/>
                    <a:cs typeface="Times New Roman" panose="02020603050405020304" pitchFamily="18" charset="0"/>
                  </a:rPr>
                  <a:t> – empirická četnost v j-té třídě </a:t>
                </a:r>
              </a:p>
              <a:p>
                <a:pPr marL="457200" lvl="1" indent="0">
                  <a:buNone/>
                </a:pPr>
                <a:r>
                  <a:rPr lang="cs-CZ" sz="1400" i="1" dirty="0">
                    <a:solidFill>
                      <a:srgbClr val="655481"/>
                    </a:solidFill>
                    <a:latin typeface="Times New Roman" panose="02020603050405020304" pitchFamily="18" charset="0"/>
                    <a:cs typeface="Times New Roman" panose="02020603050405020304" pitchFamily="18" charset="0"/>
                  </a:rPr>
                  <a:t>	</a:t>
                </a:r>
                <a:r>
                  <a:rPr lang="cs-CZ" sz="1400" i="1" dirty="0" err="1">
                    <a:solidFill>
                      <a:srgbClr val="655481"/>
                    </a:solidFill>
                    <a:latin typeface="Times New Roman" panose="02020603050405020304" pitchFamily="18" charset="0"/>
                    <a:cs typeface="Times New Roman" panose="02020603050405020304" pitchFamily="18" charset="0"/>
                  </a:rPr>
                  <a:t>np</a:t>
                </a:r>
                <a:r>
                  <a:rPr lang="cs-CZ" sz="1400" i="1" baseline="-25000" dirty="0" err="1">
                    <a:solidFill>
                      <a:srgbClr val="655481"/>
                    </a:solidFill>
                    <a:latin typeface="Times New Roman" panose="02020603050405020304" pitchFamily="18" charset="0"/>
                    <a:cs typeface="Times New Roman" panose="02020603050405020304" pitchFamily="18" charset="0"/>
                  </a:rPr>
                  <a:t>j</a:t>
                </a:r>
                <a:r>
                  <a:rPr lang="cs-CZ" sz="1400" i="1" dirty="0">
                    <a:solidFill>
                      <a:srgbClr val="655481"/>
                    </a:solidFill>
                    <a:latin typeface="Times New Roman" panose="02020603050405020304" pitchFamily="18" charset="0"/>
                    <a:cs typeface="Times New Roman" panose="02020603050405020304" pitchFamily="18" charset="0"/>
                  </a:rPr>
                  <a:t> – teoretická četnost, </a:t>
                </a:r>
                <a:r>
                  <a:rPr lang="cs-CZ" sz="1400" i="1" dirty="0" err="1">
                    <a:solidFill>
                      <a:srgbClr val="655481"/>
                    </a:solidFill>
                    <a:latin typeface="Times New Roman" panose="02020603050405020304" pitchFamily="18" charset="0"/>
                    <a:cs typeface="Times New Roman" panose="02020603050405020304" pitchFamily="18" charset="0"/>
                  </a:rPr>
                  <a:t>p</a:t>
                </a:r>
                <a:r>
                  <a:rPr lang="cs-CZ" sz="1400" i="1" baseline="-25000" dirty="0" err="1">
                    <a:solidFill>
                      <a:srgbClr val="655481"/>
                    </a:solidFill>
                    <a:latin typeface="Times New Roman" panose="02020603050405020304" pitchFamily="18" charset="0"/>
                    <a:cs typeface="Times New Roman" panose="02020603050405020304" pitchFamily="18" charset="0"/>
                  </a:rPr>
                  <a:t>j</a:t>
                </a:r>
                <a:r>
                  <a:rPr lang="cs-CZ" sz="1400" i="1" dirty="0">
                    <a:solidFill>
                      <a:srgbClr val="655481"/>
                    </a:solidFill>
                    <a:latin typeface="Times New Roman" panose="02020603050405020304" pitchFamily="18" charset="0"/>
                    <a:cs typeface="Times New Roman" panose="02020603050405020304" pitchFamily="18" charset="0"/>
                  </a:rPr>
                  <a:t> příslušná pravděpodobnost v j-té skupině</a:t>
                </a:r>
              </a:p>
              <a:p>
                <a:pPr lvl="1"/>
                <a:r>
                  <a:rPr lang="cs-CZ" sz="1600" dirty="0">
                    <a:solidFill>
                      <a:srgbClr val="655481"/>
                    </a:solidFill>
                    <a:latin typeface="Times New Roman" panose="02020603050405020304" pitchFamily="18" charset="0"/>
                    <a:cs typeface="Times New Roman" panose="02020603050405020304" pitchFamily="18" charset="0"/>
                  </a:rPr>
                  <a:t>Podmínka </a:t>
                </a:r>
                <a:r>
                  <a:rPr lang="cs-CZ" sz="1600" i="1" dirty="0" err="1">
                    <a:solidFill>
                      <a:srgbClr val="655481"/>
                    </a:solidFill>
                    <a:latin typeface="Times New Roman" panose="02020603050405020304" pitchFamily="18" charset="0"/>
                    <a:cs typeface="Times New Roman" panose="02020603050405020304" pitchFamily="18" charset="0"/>
                  </a:rPr>
                  <a:t>np</a:t>
                </a:r>
                <a:r>
                  <a:rPr lang="cs-CZ" sz="1600" i="1" baseline="-25000" dirty="0" err="1">
                    <a:solidFill>
                      <a:srgbClr val="655481"/>
                    </a:solidFill>
                    <a:latin typeface="Times New Roman" panose="02020603050405020304" pitchFamily="18" charset="0"/>
                    <a:cs typeface="Times New Roman" panose="02020603050405020304" pitchFamily="18" charset="0"/>
                  </a:rPr>
                  <a:t>j</a:t>
                </a:r>
                <a:r>
                  <a:rPr lang="cs-CZ" sz="1600" i="1" baseline="-25000" dirty="0">
                    <a:solidFill>
                      <a:srgbClr val="655481"/>
                    </a:solidFill>
                    <a:latin typeface="Times New Roman" panose="02020603050405020304" pitchFamily="18" charset="0"/>
                    <a:cs typeface="Times New Roman" panose="02020603050405020304" pitchFamily="18" charset="0"/>
                  </a:rPr>
                  <a:t> </a:t>
                </a:r>
                <a:r>
                  <a:rPr lang="cs-CZ" sz="1600" i="1" dirty="0">
                    <a:solidFill>
                      <a:srgbClr val="655481"/>
                    </a:solidFill>
                    <a:latin typeface="Times New Roman" panose="02020603050405020304" pitchFamily="18" charset="0"/>
                    <a:cs typeface="Times New Roman" panose="02020603050405020304" pitchFamily="18" charset="0"/>
                  </a:rPr>
                  <a:t>&gt; 5</a:t>
                </a:r>
              </a:p>
              <a:p>
                <a:pPr lvl="1"/>
                <a:r>
                  <a:rPr lang="cs-CZ" sz="1600" dirty="0">
                    <a:solidFill>
                      <a:srgbClr val="655481"/>
                    </a:solidFill>
                    <a:latin typeface="Times New Roman" panose="02020603050405020304" pitchFamily="18" charset="0"/>
                    <a:cs typeface="Times New Roman" panose="02020603050405020304" pitchFamily="18" charset="0"/>
                  </a:rPr>
                  <a:t>Porovnání hodnot testového kritéria a 100(</a:t>
                </a:r>
                <a14:m>
                  <m:oMath xmlns:m="http://schemas.openxmlformats.org/officeDocument/2006/math">
                    <m:r>
                      <a:rPr lang="cs-CZ" sz="1600" b="0" i="0"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m:t>
                    </m:r>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cs-CZ" sz="1600" dirty="0">
                    <a:solidFill>
                      <a:srgbClr val="655481"/>
                    </a:solidFill>
                    <a:latin typeface="Times New Roman" panose="02020603050405020304" pitchFamily="18" charset="0"/>
                    <a:cs typeface="Times New Roman" panose="02020603050405020304" pitchFamily="18" charset="0"/>
                  </a:rPr>
                  <a:t>% kvantilem pro </a:t>
                </a:r>
                <a14:m>
                  <m:oMath xmlns:m="http://schemas.openxmlformats.org/officeDocument/2006/math">
                    <m:sSup>
                      <m:sSupPr>
                        <m:ctrlPr>
                          <a:rPr lang="cs-CZ" sz="1600" i="1" smtClean="0">
                            <a:solidFill>
                              <a:srgbClr val="655481"/>
                            </a:solidFill>
                            <a:latin typeface="Cambria Math" panose="02040503050406030204" pitchFamily="18" charset="0"/>
                            <a:cs typeface="Times New Roman" panose="02020603050405020304" pitchFamily="18" charset="0"/>
                          </a:rPr>
                        </m:ctrlPr>
                      </m:sSupPr>
                      <m:e>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𝜒</m:t>
                        </m:r>
                      </m:e>
                      <m:sup>
                        <m:r>
                          <a:rPr lang="cs-CZ" sz="1600" b="0" i="1" smtClean="0">
                            <a:solidFill>
                              <a:srgbClr val="655481"/>
                            </a:solidFill>
                            <a:latin typeface="Cambria Math" panose="02040503050406030204" pitchFamily="18" charset="0"/>
                            <a:cs typeface="Times New Roman" panose="02020603050405020304" pitchFamily="18" charset="0"/>
                          </a:rPr>
                          <m:t>2</m:t>
                        </m:r>
                      </m:sup>
                    </m:sSup>
                    <m:r>
                      <a:rPr lang="cs-CZ" sz="1600" b="0" i="1" smtClean="0">
                        <a:solidFill>
                          <a:srgbClr val="655481"/>
                        </a:solidFill>
                        <a:latin typeface="Cambria Math" panose="02040503050406030204" pitchFamily="18" charset="0"/>
                        <a:cs typeface="Times New Roman" panose="02020603050405020304" pitchFamily="18" charset="0"/>
                      </a:rPr>
                      <m:t>(</m:t>
                    </m:r>
                    <m:r>
                      <a:rPr lang="cs-CZ" sz="1600" b="0" i="1" smtClean="0">
                        <a:solidFill>
                          <a:srgbClr val="655481"/>
                        </a:solidFill>
                        <a:latin typeface="Cambria Math" panose="02040503050406030204" pitchFamily="18" charset="0"/>
                        <a:cs typeface="Times New Roman" panose="02020603050405020304" pitchFamily="18" charset="0"/>
                      </a:rPr>
                      <m:t>𝐽</m:t>
                    </m:r>
                    <m:r>
                      <a:rPr lang="cs-CZ" sz="1600" b="0" i="1" smtClean="0">
                        <a:solidFill>
                          <a:srgbClr val="655481"/>
                        </a:solidFill>
                        <a:latin typeface="Cambria Math" panose="02040503050406030204" pitchFamily="18" charset="0"/>
                        <a:cs typeface="Times New Roman" panose="02020603050405020304" pitchFamily="18" charset="0"/>
                      </a:rPr>
                      <m:t>−1)</m:t>
                    </m:r>
                  </m:oMath>
                </a14:m>
                <a:r>
                  <a:rPr lang="cs-CZ" sz="1600" dirty="0">
                    <a:solidFill>
                      <a:srgbClr val="655481"/>
                    </a:solidFill>
                    <a:latin typeface="Times New Roman" panose="02020603050405020304" pitchFamily="18" charset="0"/>
                    <a:cs typeface="Times New Roman" panose="02020603050405020304" pitchFamily="18" charset="0"/>
                  </a:rPr>
                  <a:t> rozdělení</a:t>
                </a:r>
              </a:p>
            </p:txBody>
          </p:sp>
        </mc:Choice>
        <mc:Fallback xmlns="">
          <p:sp>
            <p:nvSpPr>
              <p:cNvPr id="16" name="Zástupný symbol pro obsah 2"/>
              <p:cNvSpPr txBox="1">
                <a:spLocks noRot="1" noChangeAspect="1" noMove="1" noResize="1" noEditPoints="1" noAdjustHandles="1" noChangeArrowheads="1" noChangeShapeType="1" noTextEdit="1"/>
              </p:cNvSpPr>
              <p:nvPr/>
            </p:nvSpPr>
            <p:spPr>
              <a:xfrm>
                <a:off x="179512" y="703189"/>
                <a:ext cx="8856984" cy="4028801"/>
              </a:xfrm>
              <a:prstGeom prst="rect">
                <a:avLst/>
              </a:prstGeom>
              <a:blipFill>
                <a:blip r:embed="rId2"/>
                <a:stretch>
                  <a:fillRect l="-858" t="-940"/>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6336704" cy="507703"/>
          </a:xfrm>
        </p:spPr>
        <p:txBody>
          <a:bodyPr/>
          <a:lstStyle/>
          <a:p>
            <a:r>
              <a:rPr lang="cs-CZ" b="1" dirty="0"/>
              <a:t>Testování hypotéz – </a:t>
            </a:r>
            <a:r>
              <a:rPr lang="cs-CZ" b="1" dirty="0" err="1"/>
              <a:t>neparametrické</a:t>
            </a:r>
            <a:r>
              <a:rPr lang="cs-CZ" b="1" dirty="0"/>
              <a:t> testy</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210056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1" dirty="0">
                    <a:solidFill>
                      <a:srgbClr val="655481"/>
                    </a:solidFill>
                    <a:latin typeface="Times New Roman" panose="02020603050405020304" pitchFamily="18" charset="0"/>
                    <a:cs typeface="Times New Roman" panose="02020603050405020304" pitchFamily="18" charset="0"/>
                  </a:rPr>
                  <a:t>Testování nezávislosti kvalitativních znaků</a:t>
                </a:r>
              </a:p>
              <a:p>
                <a:r>
                  <a:rPr lang="cs-CZ" sz="2400" dirty="0">
                    <a:solidFill>
                      <a:srgbClr val="655481"/>
                    </a:solidFill>
                    <a:latin typeface="Times New Roman" panose="02020603050405020304" pitchFamily="18" charset="0"/>
                    <a:cs typeface="Times New Roman" panose="02020603050405020304" pitchFamily="18" charset="0"/>
                  </a:rPr>
                  <a:t>Dva nebo více kvalitativních znaků u </a:t>
                </a:r>
                <a:r>
                  <a:rPr lang="cs-CZ" sz="2400" i="1" dirty="0">
                    <a:solidFill>
                      <a:srgbClr val="655481"/>
                    </a:solidFill>
                    <a:latin typeface="Times New Roman" panose="02020603050405020304" pitchFamily="18" charset="0"/>
                    <a:cs typeface="Times New Roman" panose="02020603050405020304" pitchFamily="18" charset="0"/>
                  </a:rPr>
                  <a:t>n </a:t>
                </a:r>
                <a:r>
                  <a:rPr lang="cs-CZ" sz="2400" dirty="0">
                    <a:solidFill>
                      <a:srgbClr val="655481"/>
                    </a:solidFill>
                    <a:latin typeface="Times New Roman" panose="02020603050405020304" pitchFamily="18" charset="0"/>
                    <a:cs typeface="Times New Roman" panose="02020603050405020304" pitchFamily="18" charset="0"/>
                  </a:rPr>
                  <a:t>prvků souboru</a:t>
                </a:r>
              </a:p>
              <a:p>
                <a:r>
                  <a:rPr lang="cs-CZ" sz="2400" dirty="0">
                    <a:solidFill>
                      <a:srgbClr val="655481"/>
                    </a:solidFill>
                    <a:latin typeface="Times New Roman" panose="02020603050405020304" pitchFamily="18" charset="0"/>
                    <a:cs typeface="Times New Roman" panose="02020603050405020304" pitchFamily="18" charset="0"/>
                  </a:rPr>
                  <a:t>Kontingenční tabulka</a:t>
                </a:r>
              </a:p>
              <a:p>
                <a:pPr lvl="1"/>
                <a:r>
                  <a:rPr lang="cs-CZ" sz="2000" dirty="0">
                    <a:solidFill>
                      <a:srgbClr val="655481"/>
                    </a:solidFill>
                    <a:latin typeface="Times New Roman" panose="02020603050405020304" pitchFamily="18" charset="0"/>
                    <a:cs typeface="Times New Roman" panose="02020603050405020304" pitchFamily="18" charset="0"/>
                  </a:rPr>
                  <a:t>Znak A – </a:t>
                </a:r>
                <a:r>
                  <a:rPr lang="cs-CZ" sz="2000" i="1" dirty="0" err="1">
                    <a:solidFill>
                      <a:srgbClr val="655481"/>
                    </a:solidFill>
                    <a:latin typeface="Times New Roman" panose="02020603050405020304" pitchFamily="18" charset="0"/>
                    <a:cs typeface="Times New Roman" panose="02020603050405020304" pitchFamily="18" charset="0"/>
                  </a:rPr>
                  <a:t>r</a:t>
                </a:r>
                <a:r>
                  <a:rPr lang="cs-CZ" sz="2000" i="1" dirty="0">
                    <a:solidFill>
                      <a:srgbClr val="655481"/>
                    </a:solidFill>
                    <a:latin typeface="Times New Roman" panose="02020603050405020304" pitchFamily="18" charset="0"/>
                    <a:cs typeface="Times New Roman" panose="02020603050405020304" pitchFamily="18" charset="0"/>
                  </a:rPr>
                  <a:t> </a:t>
                </a:r>
                <a:r>
                  <a:rPr lang="cs-CZ" sz="2000" dirty="0">
                    <a:solidFill>
                      <a:srgbClr val="655481"/>
                    </a:solidFill>
                    <a:latin typeface="Times New Roman" panose="02020603050405020304" pitchFamily="18" charset="0"/>
                    <a:cs typeface="Times New Roman" panose="02020603050405020304" pitchFamily="18" charset="0"/>
                  </a:rPr>
                  <a:t>kategorií hodnot</a:t>
                </a:r>
              </a:p>
              <a:p>
                <a:pPr lvl="1"/>
                <a:r>
                  <a:rPr lang="cs-CZ" sz="2000" dirty="0">
                    <a:solidFill>
                      <a:srgbClr val="655481"/>
                    </a:solidFill>
                    <a:latin typeface="Times New Roman" panose="02020603050405020304" pitchFamily="18" charset="0"/>
                    <a:cs typeface="Times New Roman" panose="02020603050405020304" pitchFamily="18" charset="0"/>
                  </a:rPr>
                  <a:t>Znak B – </a:t>
                </a:r>
                <a:r>
                  <a:rPr lang="cs-CZ" sz="2000" i="1" dirty="0">
                    <a:solidFill>
                      <a:srgbClr val="655481"/>
                    </a:solidFill>
                    <a:latin typeface="Times New Roman" panose="02020603050405020304" pitchFamily="18" charset="0"/>
                    <a:cs typeface="Times New Roman" panose="02020603050405020304" pitchFamily="18" charset="0"/>
                  </a:rPr>
                  <a:t>s </a:t>
                </a:r>
                <a:r>
                  <a:rPr lang="cs-CZ" sz="2000" dirty="0">
                    <a:solidFill>
                      <a:srgbClr val="655481"/>
                    </a:solidFill>
                    <a:latin typeface="Times New Roman" panose="02020603050405020304" pitchFamily="18" charset="0"/>
                    <a:cs typeface="Times New Roman" panose="02020603050405020304" pitchFamily="18" charset="0"/>
                  </a:rPr>
                  <a:t>kategorií hodnot</a:t>
                </a:r>
              </a:p>
              <a:p>
                <a:pPr lvl="1"/>
                <a:r>
                  <a:rPr lang="cs-CZ" sz="2000" i="1" dirty="0" err="1">
                    <a:solidFill>
                      <a:srgbClr val="655481"/>
                    </a:solidFill>
                    <a:latin typeface="Times New Roman" panose="02020603050405020304" pitchFamily="18" charset="0"/>
                    <a:cs typeface="Times New Roman" panose="02020603050405020304" pitchFamily="18" charset="0"/>
                  </a:rPr>
                  <a:t>n</a:t>
                </a:r>
                <a:r>
                  <a:rPr lang="cs-CZ" sz="2000" i="1" baseline="-25000" dirty="0" err="1">
                    <a:solidFill>
                      <a:srgbClr val="655481"/>
                    </a:solidFill>
                    <a:latin typeface="Times New Roman" panose="02020603050405020304" pitchFamily="18" charset="0"/>
                    <a:cs typeface="Times New Roman" panose="02020603050405020304" pitchFamily="18" charset="0"/>
                  </a:rPr>
                  <a:t>ij</a:t>
                </a:r>
                <a:r>
                  <a:rPr lang="cs-CZ" sz="2000" i="1" dirty="0">
                    <a:solidFill>
                      <a:srgbClr val="655481"/>
                    </a:solidFill>
                    <a:latin typeface="Times New Roman" panose="02020603050405020304" pitchFamily="18" charset="0"/>
                    <a:cs typeface="Times New Roman" panose="02020603050405020304" pitchFamily="18" charset="0"/>
                  </a:rPr>
                  <a:t> – počet, A kat i, B kat j</a:t>
                </a:r>
              </a:p>
              <a:p>
                <a:pPr lvl="1"/>
                <a14:m>
                  <m:oMath xmlns:m="http://schemas.openxmlformats.org/officeDocument/2006/math">
                    <m:sSub>
                      <m:sSubPr>
                        <m:ctrlPr>
                          <a:rPr lang="cs-CZ" sz="2000" i="1" smtClean="0">
                            <a:solidFill>
                              <a:srgbClr val="655481"/>
                            </a:solidFill>
                            <a:latin typeface="Cambria Math" panose="02040503050406030204" pitchFamily="18" charset="0"/>
                            <a:cs typeface="Times New Roman" panose="02020603050405020304" pitchFamily="18" charset="0"/>
                          </a:rPr>
                        </m:ctrlPr>
                      </m:sSubPr>
                      <m:e>
                        <m:r>
                          <a:rPr lang="cs-CZ" sz="2000" b="0" i="1" smtClean="0">
                            <a:solidFill>
                              <a:srgbClr val="655481"/>
                            </a:solidFill>
                            <a:latin typeface="Cambria Math" panose="02040503050406030204" pitchFamily="18" charset="0"/>
                            <a:cs typeface="Times New Roman" panose="02020603050405020304" pitchFamily="18" charset="0"/>
                          </a:rPr>
                          <m:t>𝑛</m:t>
                        </m:r>
                      </m:e>
                      <m:sub>
                        <m:r>
                          <a:rPr lang="cs-CZ" sz="2000" b="0" i="1" smtClean="0">
                            <a:solidFill>
                              <a:srgbClr val="655481"/>
                            </a:solidFill>
                            <a:latin typeface="Cambria Math" panose="02040503050406030204" pitchFamily="18" charset="0"/>
                            <a:cs typeface="Times New Roman" panose="02020603050405020304" pitchFamily="18" charset="0"/>
                          </a:rPr>
                          <m:t>𝑖</m:t>
                        </m:r>
                        <m:r>
                          <a:rPr lang="cs-CZ" sz="2000" b="0" i="1" smtClean="0">
                            <a:solidFill>
                              <a:srgbClr val="655481"/>
                            </a:solidFill>
                            <a:latin typeface="Cambria Math" panose="02040503050406030204" pitchFamily="18" charset="0"/>
                            <a:cs typeface="Times New Roman" panose="02020603050405020304" pitchFamily="18" charset="0"/>
                          </a:rPr>
                          <m:t>.</m:t>
                        </m:r>
                      </m:sub>
                    </m:sSub>
                    <m:r>
                      <a:rPr lang="cs-CZ" sz="2000" b="0" i="1" smtClean="0">
                        <a:solidFill>
                          <a:srgbClr val="655481"/>
                        </a:solidFill>
                        <a:latin typeface="Cambria Math" panose="02040503050406030204" pitchFamily="18" charset="0"/>
                        <a:cs typeface="Times New Roman" panose="02020603050405020304" pitchFamily="18" charset="0"/>
                      </a:rPr>
                      <m:t>=</m:t>
                    </m:r>
                    <m:nary>
                      <m:naryPr>
                        <m:chr m:val="∑"/>
                        <m:ctrlPr>
                          <a:rPr lang="cs-CZ" sz="2000" b="0" i="1" smtClean="0">
                            <a:solidFill>
                              <a:srgbClr val="655481"/>
                            </a:solidFill>
                            <a:latin typeface="Cambria Math" panose="02040503050406030204" pitchFamily="18" charset="0"/>
                            <a:cs typeface="Times New Roman" panose="02020603050405020304" pitchFamily="18" charset="0"/>
                          </a:rPr>
                        </m:ctrlPr>
                      </m:naryPr>
                      <m:sub>
                        <m:r>
                          <m:rPr>
                            <m:brk m:alnAt="23"/>
                          </m:rPr>
                          <a:rPr lang="cs-CZ" sz="2000" b="0" i="1" smtClean="0">
                            <a:solidFill>
                              <a:srgbClr val="655481"/>
                            </a:solidFill>
                            <a:latin typeface="Cambria Math" panose="02040503050406030204" pitchFamily="18" charset="0"/>
                            <a:cs typeface="Times New Roman" panose="02020603050405020304" pitchFamily="18" charset="0"/>
                          </a:rPr>
                          <m:t>𝑗</m:t>
                        </m:r>
                        <m:r>
                          <a:rPr lang="cs-CZ" sz="2000" b="0" i="1" smtClean="0">
                            <a:solidFill>
                              <a:srgbClr val="655481"/>
                            </a:solidFill>
                            <a:latin typeface="Cambria Math" panose="02040503050406030204" pitchFamily="18" charset="0"/>
                            <a:cs typeface="Times New Roman" panose="02020603050405020304" pitchFamily="18" charset="0"/>
                          </a:rPr>
                          <m:t>=1</m:t>
                        </m:r>
                      </m:sub>
                      <m:sup>
                        <m:r>
                          <a:rPr lang="cs-CZ" sz="2000" b="0" i="1" smtClean="0">
                            <a:solidFill>
                              <a:srgbClr val="655481"/>
                            </a:solidFill>
                            <a:latin typeface="Cambria Math" panose="02040503050406030204" pitchFamily="18" charset="0"/>
                            <a:cs typeface="Times New Roman" panose="02020603050405020304" pitchFamily="18" charset="0"/>
                          </a:rPr>
                          <m:t>𝑠</m:t>
                        </m:r>
                      </m:sup>
                      <m:e>
                        <m:sSub>
                          <m:sSubPr>
                            <m:ctrlPr>
                              <a:rPr lang="cs-CZ" sz="2000" b="0" i="1" smtClean="0">
                                <a:solidFill>
                                  <a:srgbClr val="655481"/>
                                </a:solidFill>
                                <a:latin typeface="Cambria Math" panose="02040503050406030204" pitchFamily="18" charset="0"/>
                                <a:cs typeface="Times New Roman" panose="02020603050405020304" pitchFamily="18" charset="0"/>
                              </a:rPr>
                            </m:ctrlPr>
                          </m:sSubPr>
                          <m:e>
                            <m:r>
                              <a:rPr lang="cs-CZ" sz="2000" b="0" i="1" smtClean="0">
                                <a:solidFill>
                                  <a:srgbClr val="655481"/>
                                </a:solidFill>
                                <a:latin typeface="Cambria Math" panose="02040503050406030204" pitchFamily="18" charset="0"/>
                                <a:cs typeface="Times New Roman" panose="02020603050405020304" pitchFamily="18" charset="0"/>
                              </a:rPr>
                              <m:t>𝑛</m:t>
                            </m:r>
                          </m:e>
                          <m:sub>
                            <m:r>
                              <a:rPr lang="cs-CZ" sz="2000" b="0" i="1" smtClean="0">
                                <a:solidFill>
                                  <a:srgbClr val="655481"/>
                                </a:solidFill>
                                <a:latin typeface="Cambria Math" panose="02040503050406030204" pitchFamily="18" charset="0"/>
                                <a:cs typeface="Times New Roman" panose="02020603050405020304" pitchFamily="18" charset="0"/>
                              </a:rPr>
                              <m:t>𝑖𝑗</m:t>
                            </m:r>
                          </m:sub>
                        </m:sSub>
                      </m:e>
                    </m:nary>
                  </m:oMath>
                </a14:m>
                <a:r>
                  <a:rPr lang="cs-CZ" sz="2000" i="1" dirty="0">
                    <a:solidFill>
                      <a:srgbClr val="655481"/>
                    </a:solidFill>
                    <a:latin typeface="Times New Roman" panose="02020603050405020304" pitchFamily="18" charset="0"/>
                    <a:cs typeface="Times New Roman" panose="02020603050405020304" pitchFamily="18" charset="0"/>
                  </a:rPr>
                  <a:t> - počet i-té kat. zn. A</a:t>
                </a:r>
              </a:p>
              <a:p>
                <a:pPr lvl="1"/>
                <a14:m>
                  <m:oMath xmlns:m="http://schemas.openxmlformats.org/officeDocument/2006/math">
                    <m:sSub>
                      <m:sSubPr>
                        <m:ctrlPr>
                          <a:rPr lang="cs-CZ" sz="2000" i="1">
                            <a:solidFill>
                              <a:srgbClr val="655481"/>
                            </a:solidFill>
                            <a:latin typeface="Cambria Math" panose="02040503050406030204" pitchFamily="18" charset="0"/>
                            <a:cs typeface="Times New Roman" panose="02020603050405020304" pitchFamily="18" charset="0"/>
                          </a:rPr>
                        </m:ctrlPr>
                      </m:sSubPr>
                      <m:e>
                        <m:r>
                          <a:rPr lang="cs-CZ" sz="2000" i="1">
                            <a:solidFill>
                              <a:srgbClr val="655481"/>
                            </a:solidFill>
                            <a:latin typeface="Cambria Math" panose="02040503050406030204" pitchFamily="18" charset="0"/>
                            <a:cs typeface="Times New Roman" panose="02020603050405020304" pitchFamily="18" charset="0"/>
                          </a:rPr>
                          <m:t>𝑛</m:t>
                        </m:r>
                      </m:e>
                      <m:sub>
                        <m:r>
                          <a:rPr lang="cs-CZ" sz="2000" b="0" i="1" smtClean="0">
                            <a:solidFill>
                              <a:srgbClr val="655481"/>
                            </a:solidFill>
                            <a:latin typeface="Cambria Math" panose="02040503050406030204" pitchFamily="18" charset="0"/>
                            <a:cs typeface="Times New Roman" panose="02020603050405020304" pitchFamily="18" charset="0"/>
                          </a:rPr>
                          <m:t>.</m:t>
                        </m:r>
                        <m:r>
                          <a:rPr lang="cs-CZ" sz="2000" b="0" i="1" smtClean="0">
                            <a:solidFill>
                              <a:srgbClr val="655481"/>
                            </a:solidFill>
                            <a:latin typeface="Cambria Math" panose="02040503050406030204" pitchFamily="18" charset="0"/>
                            <a:cs typeface="Times New Roman" panose="02020603050405020304" pitchFamily="18" charset="0"/>
                          </a:rPr>
                          <m:t>𝑗</m:t>
                        </m:r>
                      </m:sub>
                    </m:sSub>
                    <m:r>
                      <a:rPr lang="cs-CZ" sz="2000" i="1">
                        <a:solidFill>
                          <a:srgbClr val="655481"/>
                        </a:solidFill>
                        <a:latin typeface="Cambria Math" panose="02040503050406030204" pitchFamily="18" charset="0"/>
                        <a:cs typeface="Times New Roman" panose="02020603050405020304" pitchFamily="18" charset="0"/>
                      </a:rPr>
                      <m:t>=</m:t>
                    </m:r>
                    <m:nary>
                      <m:naryPr>
                        <m:chr m:val="∑"/>
                        <m:ctrlPr>
                          <a:rPr lang="cs-CZ" sz="2000" i="1">
                            <a:solidFill>
                              <a:srgbClr val="655481"/>
                            </a:solidFill>
                            <a:latin typeface="Cambria Math" panose="02040503050406030204" pitchFamily="18" charset="0"/>
                            <a:cs typeface="Times New Roman" panose="02020603050405020304" pitchFamily="18" charset="0"/>
                          </a:rPr>
                        </m:ctrlPr>
                      </m:naryPr>
                      <m:sub>
                        <m:r>
                          <a:rPr lang="cs-CZ" sz="2000" b="0" i="1" smtClean="0">
                            <a:solidFill>
                              <a:srgbClr val="655481"/>
                            </a:solidFill>
                            <a:latin typeface="Cambria Math" panose="02040503050406030204" pitchFamily="18" charset="0"/>
                            <a:cs typeface="Times New Roman" panose="02020603050405020304" pitchFamily="18" charset="0"/>
                          </a:rPr>
                          <m:t>𝑖</m:t>
                        </m:r>
                        <m:r>
                          <a:rPr lang="cs-CZ" sz="2000" i="1">
                            <a:solidFill>
                              <a:srgbClr val="655481"/>
                            </a:solidFill>
                            <a:latin typeface="Cambria Math" panose="02040503050406030204" pitchFamily="18" charset="0"/>
                            <a:cs typeface="Times New Roman" panose="02020603050405020304" pitchFamily="18" charset="0"/>
                          </a:rPr>
                          <m:t>=1</m:t>
                        </m:r>
                      </m:sub>
                      <m:sup>
                        <m:r>
                          <a:rPr lang="cs-CZ" sz="2000" b="0" i="1" smtClean="0">
                            <a:solidFill>
                              <a:srgbClr val="655481"/>
                            </a:solidFill>
                            <a:latin typeface="Cambria Math" panose="02040503050406030204" pitchFamily="18" charset="0"/>
                            <a:cs typeface="Times New Roman" panose="02020603050405020304" pitchFamily="18" charset="0"/>
                          </a:rPr>
                          <m:t>𝑟</m:t>
                        </m:r>
                      </m:sup>
                      <m:e>
                        <m:sSub>
                          <m:sSubPr>
                            <m:ctrlPr>
                              <a:rPr lang="cs-CZ" sz="2000" i="1">
                                <a:solidFill>
                                  <a:srgbClr val="655481"/>
                                </a:solidFill>
                                <a:latin typeface="Cambria Math" panose="02040503050406030204" pitchFamily="18" charset="0"/>
                                <a:cs typeface="Times New Roman" panose="02020603050405020304" pitchFamily="18" charset="0"/>
                              </a:rPr>
                            </m:ctrlPr>
                          </m:sSubPr>
                          <m:e>
                            <m:r>
                              <a:rPr lang="cs-CZ" sz="2000" i="1">
                                <a:solidFill>
                                  <a:srgbClr val="655481"/>
                                </a:solidFill>
                                <a:latin typeface="Cambria Math" panose="02040503050406030204" pitchFamily="18" charset="0"/>
                                <a:cs typeface="Times New Roman" panose="02020603050405020304" pitchFamily="18" charset="0"/>
                              </a:rPr>
                              <m:t>𝑛</m:t>
                            </m:r>
                          </m:e>
                          <m:sub>
                            <m:r>
                              <a:rPr lang="cs-CZ" sz="2000" i="1">
                                <a:solidFill>
                                  <a:srgbClr val="655481"/>
                                </a:solidFill>
                                <a:latin typeface="Cambria Math" panose="02040503050406030204" pitchFamily="18" charset="0"/>
                                <a:cs typeface="Times New Roman" panose="02020603050405020304" pitchFamily="18" charset="0"/>
                              </a:rPr>
                              <m:t>𝑖𝑗</m:t>
                            </m:r>
                          </m:sub>
                        </m:sSub>
                      </m:e>
                    </m:nary>
                  </m:oMath>
                </a14:m>
                <a:r>
                  <a:rPr lang="cs-CZ" sz="2000" i="1" dirty="0">
                    <a:solidFill>
                      <a:srgbClr val="655481"/>
                    </a:solidFill>
                    <a:latin typeface="Times New Roman" panose="02020603050405020304" pitchFamily="18" charset="0"/>
                    <a:cs typeface="Times New Roman" panose="02020603050405020304" pitchFamily="18" charset="0"/>
                  </a:rPr>
                  <a:t> - počet j-té kat. zn. B</a:t>
                </a:r>
              </a:p>
            </p:txBody>
          </p:sp>
        </mc:Choice>
        <mc:Fallback xmlns="">
          <p:sp>
            <p:nvSpPr>
              <p:cNvPr id="16" name="Zástupný symbol pro obsah 2"/>
              <p:cNvSpPr txBox="1">
                <a:spLocks noRot="1" noChangeAspect="1" noMove="1" noResize="1" noEditPoints="1" noAdjustHandles="1" noChangeArrowheads="1" noChangeShapeType="1" noTextEdit="1"/>
              </p:cNvSpPr>
              <p:nvPr/>
            </p:nvSpPr>
            <p:spPr>
              <a:xfrm>
                <a:off x="179512" y="703189"/>
                <a:ext cx="8856984" cy="4028801"/>
              </a:xfrm>
              <a:prstGeom prst="rect">
                <a:avLst/>
              </a:prstGeom>
              <a:blipFill>
                <a:blip r:embed="rId2"/>
                <a:stretch>
                  <a:fillRect l="-858" t="-940"/>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544616" cy="507703"/>
          </a:xfrm>
        </p:spPr>
        <p:txBody>
          <a:bodyPr/>
          <a:lstStyle/>
          <a:p>
            <a:r>
              <a:rPr lang="cs-CZ" dirty="0"/>
              <a:t>Testování hypotéz – </a:t>
            </a:r>
            <a:r>
              <a:rPr lang="cs-CZ" dirty="0" err="1"/>
              <a:t>neparametrické</a:t>
            </a:r>
            <a:r>
              <a:rPr lang="cs-CZ" dirty="0"/>
              <a:t> testy</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pic>
        <p:nvPicPr>
          <p:cNvPr id="7" name="Obrázek 6">
            <a:extLst>
              <a:ext uri="{FF2B5EF4-FFF2-40B4-BE49-F238E27FC236}">
                <a16:creationId xmlns:a16="http://schemas.microsoft.com/office/drawing/2014/main" id="{9A701BC9-BAD5-BB46-8694-F60453B73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360" y="1635645"/>
            <a:ext cx="4273128" cy="2989135"/>
          </a:xfrm>
          <a:prstGeom prst="rect">
            <a:avLst/>
          </a:prstGeom>
        </p:spPr>
      </p:pic>
    </p:spTree>
    <p:extLst>
      <p:ext uri="{BB962C8B-B14F-4D97-AF65-F5344CB8AC3E}">
        <p14:creationId xmlns:p14="http://schemas.microsoft.com/office/powerpoint/2010/main" val="379795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655481"/>
                    </a:solidFill>
                    <a:latin typeface="Times New Roman" panose="02020603050405020304" pitchFamily="18" charset="0"/>
                    <a:cs typeface="Times New Roman" panose="02020603050405020304" pitchFamily="18" charset="0"/>
                  </a:rPr>
                  <a:t>Cílem rozboru je zjištění, zda znaky jsou nezávislé</a:t>
                </a:r>
              </a:p>
              <a:p>
                <a:r>
                  <a:rPr lang="cs-CZ" sz="2000" dirty="0">
                    <a:solidFill>
                      <a:srgbClr val="655481"/>
                    </a:solidFill>
                    <a:latin typeface="Times New Roman" panose="02020603050405020304" pitchFamily="18" charset="0"/>
                    <a:cs typeface="Times New Roman" panose="02020603050405020304" pitchFamily="18" charset="0"/>
                  </a:rPr>
                  <a:t>H</a:t>
                </a:r>
                <a:r>
                  <a:rPr lang="cs-CZ" sz="2000" baseline="-25000" dirty="0">
                    <a:solidFill>
                      <a:srgbClr val="655481"/>
                    </a:solidFill>
                    <a:latin typeface="Times New Roman" panose="02020603050405020304" pitchFamily="18" charset="0"/>
                    <a:cs typeface="Times New Roman" panose="02020603050405020304" pitchFamily="18" charset="0"/>
                  </a:rPr>
                  <a:t>0</a:t>
                </a:r>
                <a:r>
                  <a:rPr lang="cs-CZ" sz="2000" dirty="0">
                    <a:solidFill>
                      <a:srgbClr val="655481"/>
                    </a:solidFill>
                    <a:latin typeface="Times New Roman" panose="02020603050405020304" pitchFamily="18" charset="0"/>
                    <a:cs typeface="Times New Roman" panose="02020603050405020304" pitchFamily="18" charset="0"/>
                  </a:rPr>
                  <a:t>: znaky jsou nezávislé</a:t>
                </a:r>
              </a:p>
              <a:p>
                <a:r>
                  <a:rPr lang="cs-CZ" sz="2000" dirty="0">
                    <a:solidFill>
                      <a:srgbClr val="655481"/>
                    </a:solidFill>
                    <a:latin typeface="Times New Roman" panose="02020603050405020304" pitchFamily="18" charset="0"/>
                    <a:cs typeface="Times New Roman" panose="02020603050405020304" pitchFamily="18" charset="0"/>
                  </a:rPr>
                  <a:t>Testovací kritérium:</a:t>
                </a:r>
              </a:p>
              <a:p>
                <a:pPr marL="0" indent="0">
                  <a:buNone/>
                </a:pPr>
                <a14:m>
                  <m:oMathPara xmlns:m="http://schemas.openxmlformats.org/officeDocument/2006/math">
                    <m:oMathParaPr>
                      <m:jc m:val="centerGroup"/>
                    </m:oMathParaPr>
                    <m:oMath xmlns:m="http://schemas.openxmlformats.org/officeDocument/2006/math">
                      <m:r>
                        <a:rPr lang="cs-CZ" sz="2000" b="0" i="1" smtClean="0">
                          <a:solidFill>
                            <a:srgbClr val="655481"/>
                          </a:solidFill>
                          <a:latin typeface="Cambria Math" panose="02040503050406030204" pitchFamily="18" charset="0"/>
                          <a:cs typeface="Times New Roman" panose="02020603050405020304" pitchFamily="18" charset="0"/>
                        </a:rPr>
                        <m:t>𝐺</m:t>
                      </m:r>
                      <m:r>
                        <a:rPr lang="cs-CZ" sz="2000" b="0" i="1" smtClean="0">
                          <a:solidFill>
                            <a:srgbClr val="655481"/>
                          </a:solidFill>
                          <a:latin typeface="Cambria Math" panose="02040503050406030204" pitchFamily="18" charset="0"/>
                          <a:cs typeface="Times New Roman" panose="02020603050405020304" pitchFamily="18" charset="0"/>
                        </a:rPr>
                        <m:t>=</m:t>
                      </m:r>
                      <m:r>
                        <a:rPr lang="cs-CZ" sz="2000" b="0" i="1" smtClean="0">
                          <a:solidFill>
                            <a:srgbClr val="655481"/>
                          </a:solidFill>
                          <a:latin typeface="Cambria Math" panose="02040503050406030204" pitchFamily="18" charset="0"/>
                          <a:cs typeface="Times New Roman" panose="02020603050405020304" pitchFamily="18" charset="0"/>
                        </a:rPr>
                        <m:t>𝑛</m:t>
                      </m:r>
                      <m:d>
                        <m:dPr>
                          <m:ctrlPr>
                            <a:rPr lang="cs-CZ" sz="2000" b="0" i="1" smtClean="0">
                              <a:solidFill>
                                <a:srgbClr val="655481"/>
                              </a:solidFill>
                              <a:latin typeface="Cambria Math" panose="02040503050406030204" pitchFamily="18" charset="0"/>
                              <a:cs typeface="Times New Roman" panose="02020603050405020304" pitchFamily="18" charset="0"/>
                            </a:rPr>
                          </m:ctrlPr>
                        </m:dPr>
                        <m:e>
                          <m:nary>
                            <m:naryPr>
                              <m:chr m:val="∑"/>
                              <m:limLoc m:val="subSup"/>
                              <m:ctrlPr>
                                <a:rPr lang="cs-CZ" sz="2000" b="0" i="1" smtClean="0">
                                  <a:solidFill>
                                    <a:srgbClr val="655481"/>
                                  </a:solidFill>
                                  <a:latin typeface="Cambria Math" panose="02040503050406030204" pitchFamily="18" charset="0"/>
                                  <a:cs typeface="Times New Roman" panose="02020603050405020304" pitchFamily="18" charset="0"/>
                                </a:rPr>
                              </m:ctrlPr>
                            </m:naryPr>
                            <m:sub>
                              <m:r>
                                <m:rPr>
                                  <m:brk m:alnAt="25"/>
                                </m:rPr>
                                <a:rPr lang="cs-CZ" sz="2000" b="0" i="1" smtClean="0">
                                  <a:solidFill>
                                    <a:srgbClr val="655481"/>
                                  </a:solidFill>
                                  <a:latin typeface="Cambria Math" panose="02040503050406030204" pitchFamily="18" charset="0"/>
                                  <a:cs typeface="Times New Roman" panose="02020603050405020304" pitchFamily="18" charset="0"/>
                                </a:rPr>
                                <m:t>𝑖</m:t>
                              </m:r>
                              <m:r>
                                <a:rPr lang="cs-CZ" sz="2000" b="0" i="1" smtClean="0">
                                  <a:solidFill>
                                    <a:srgbClr val="655481"/>
                                  </a:solidFill>
                                  <a:latin typeface="Cambria Math" panose="02040503050406030204" pitchFamily="18" charset="0"/>
                                  <a:cs typeface="Times New Roman" panose="02020603050405020304" pitchFamily="18" charset="0"/>
                                </a:rPr>
                                <m:t>=1</m:t>
                              </m:r>
                            </m:sub>
                            <m:sup>
                              <m:r>
                                <a:rPr lang="cs-CZ" sz="2000" b="0" i="1" smtClean="0">
                                  <a:solidFill>
                                    <a:srgbClr val="655481"/>
                                  </a:solidFill>
                                  <a:latin typeface="Cambria Math" panose="02040503050406030204" pitchFamily="18" charset="0"/>
                                  <a:cs typeface="Times New Roman" panose="02020603050405020304" pitchFamily="18" charset="0"/>
                                </a:rPr>
                                <m:t>𝑟</m:t>
                              </m:r>
                            </m:sup>
                            <m:e>
                              <m:nary>
                                <m:naryPr>
                                  <m:chr m:val="∑"/>
                                  <m:limLoc m:val="subSup"/>
                                  <m:ctrlPr>
                                    <a:rPr lang="cs-CZ" sz="2000" b="0" i="1" smtClean="0">
                                      <a:solidFill>
                                        <a:srgbClr val="655481"/>
                                      </a:solidFill>
                                      <a:latin typeface="Cambria Math" panose="02040503050406030204" pitchFamily="18" charset="0"/>
                                      <a:cs typeface="Times New Roman" panose="02020603050405020304" pitchFamily="18" charset="0"/>
                                    </a:rPr>
                                  </m:ctrlPr>
                                </m:naryPr>
                                <m:sub>
                                  <m:r>
                                    <m:rPr>
                                      <m:brk m:alnAt="25"/>
                                    </m:rPr>
                                    <a:rPr lang="cs-CZ" sz="2000" b="0" i="1" smtClean="0">
                                      <a:solidFill>
                                        <a:srgbClr val="655481"/>
                                      </a:solidFill>
                                      <a:latin typeface="Cambria Math" panose="02040503050406030204" pitchFamily="18" charset="0"/>
                                      <a:cs typeface="Times New Roman" panose="02020603050405020304" pitchFamily="18" charset="0"/>
                                    </a:rPr>
                                    <m:t>𝑗</m:t>
                                  </m:r>
                                  <m:r>
                                    <a:rPr lang="cs-CZ" sz="2000" b="0" i="1" smtClean="0">
                                      <a:solidFill>
                                        <a:srgbClr val="655481"/>
                                      </a:solidFill>
                                      <a:latin typeface="Cambria Math" panose="02040503050406030204" pitchFamily="18" charset="0"/>
                                      <a:cs typeface="Times New Roman" panose="02020603050405020304" pitchFamily="18" charset="0"/>
                                    </a:rPr>
                                    <m:t>=1</m:t>
                                  </m:r>
                                </m:sub>
                                <m:sup>
                                  <m:r>
                                    <a:rPr lang="cs-CZ" sz="2000" b="0" i="1" smtClean="0">
                                      <a:solidFill>
                                        <a:srgbClr val="655481"/>
                                      </a:solidFill>
                                      <a:latin typeface="Cambria Math" panose="02040503050406030204" pitchFamily="18" charset="0"/>
                                      <a:cs typeface="Times New Roman" panose="02020603050405020304" pitchFamily="18" charset="0"/>
                                    </a:rPr>
                                    <m:t>𝑠</m:t>
                                  </m:r>
                                </m:sup>
                                <m:e>
                                  <m:f>
                                    <m:fPr>
                                      <m:ctrlPr>
                                        <a:rPr lang="cs-CZ" sz="2000" b="0" i="1" smtClean="0">
                                          <a:solidFill>
                                            <a:srgbClr val="655481"/>
                                          </a:solidFill>
                                          <a:latin typeface="Cambria Math" panose="02040503050406030204" pitchFamily="18" charset="0"/>
                                          <a:cs typeface="Times New Roman" panose="02020603050405020304" pitchFamily="18" charset="0"/>
                                        </a:rPr>
                                      </m:ctrlPr>
                                    </m:fPr>
                                    <m:num>
                                      <m:sSubSup>
                                        <m:sSubSupPr>
                                          <m:ctrlPr>
                                            <a:rPr lang="cs-CZ" sz="2000" b="0" i="1" smtClean="0">
                                              <a:solidFill>
                                                <a:srgbClr val="655481"/>
                                              </a:solidFill>
                                              <a:latin typeface="Cambria Math" panose="02040503050406030204" pitchFamily="18" charset="0"/>
                                              <a:cs typeface="Times New Roman" panose="02020603050405020304" pitchFamily="18" charset="0"/>
                                            </a:rPr>
                                          </m:ctrlPr>
                                        </m:sSubSupPr>
                                        <m:e>
                                          <m:r>
                                            <a:rPr lang="cs-CZ" sz="2000" b="0" i="1" smtClean="0">
                                              <a:solidFill>
                                                <a:srgbClr val="655481"/>
                                              </a:solidFill>
                                              <a:latin typeface="Cambria Math" panose="02040503050406030204" pitchFamily="18" charset="0"/>
                                              <a:cs typeface="Times New Roman" panose="02020603050405020304" pitchFamily="18" charset="0"/>
                                            </a:rPr>
                                            <m:t>𝑛</m:t>
                                          </m:r>
                                        </m:e>
                                        <m:sub>
                                          <m:r>
                                            <a:rPr lang="cs-CZ" sz="2000" b="0" i="1" smtClean="0">
                                              <a:solidFill>
                                                <a:srgbClr val="655481"/>
                                              </a:solidFill>
                                              <a:latin typeface="Cambria Math" panose="02040503050406030204" pitchFamily="18" charset="0"/>
                                              <a:cs typeface="Times New Roman" panose="02020603050405020304" pitchFamily="18" charset="0"/>
                                            </a:rPr>
                                            <m:t>𝑖𝑗</m:t>
                                          </m:r>
                                        </m:sub>
                                        <m:sup>
                                          <m:r>
                                            <a:rPr lang="cs-CZ" sz="2000" b="0" i="1" smtClean="0">
                                              <a:solidFill>
                                                <a:srgbClr val="655481"/>
                                              </a:solidFill>
                                              <a:latin typeface="Cambria Math" panose="02040503050406030204" pitchFamily="18" charset="0"/>
                                              <a:cs typeface="Times New Roman" panose="02020603050405020304" pitchFamily="18" charset="0"/>
                                            </a:rPr>
                                            <m:t>2</m:t>
                                          </m:r>
                                        </m:sup>
                                      </m:sSubSup>
                                    </m:num>
                                    <m:den>
                                      <m:sSub>
                                        <m:sSubPr>
                                          <m:ctrlPr>
                                            <a:rPr lang="cs-CZ" sz="2000" b="0" i="1" smtClean="0">
                                              <a:solidFill>
                                                <a:srgbClr val="655481"/>
                                              </a:solidFill>
                                              <a:latin typeface="Cambria Math" panose="02040503050406030204" pitchFamily="18" charset="0"/>
                                              <a:cs typeface="Times New Roman" panose="02020603050405020304" pitchFamily="18" charset="0"/>
                                            </a:rPr>
                                          </m:ctrlPr>
                                        </m:sSubPr>
                                        <m:e>
                                          <m:r>
                                            <a:rPr lang="cs-CZ" sz="2000" b="0" i="1" smtClean="0">
                                              <a:solidFill>
                                                <a:srgbClr val="655481"/>
                                              </a:solidFill>
                                              <a:latin typeface="Cambria Math" panose="02040503050406030204" pitchFamily="18" charset="0"/>
                                              <a:cs typeface="Times New Roman" panose="02020603050405020304" pitchFamily="18" charset="0"/>
                                            </a:rPr>
                                            <m:t>𝑛</m:t>
                                          </m:r>
                                        </m:e>
                                        <m:sub>
                                          <m:r>
                                            <a:rPr lang="cs-CZ" sz="2000" b="0" i="1" smtClean="0">
                                              <a:solidFill>
                                                <a:srgbClr val="655481"/>
                                              </a:solidFill>
                                              <a:latin typeface="Cambria Math" panose="02040503050406030204" pitchFamily="18" charset="0"/>
                                              <a:cs typeface="Times New Roman" panose="02020603050405020304" pitchFamily="18" charset="0"/>
                                            </a:rPr>
                                            <m:t>𝑖</m:t>
                                          </m:r>
                                          <m:r>
                                            <a:rPr lang="cs-CZ" sz="2000" b="0" i="1" smtClean="0">
                                              <a:solidFill>
                                                <a:srgbClr val="655481"/>
                                              </a:solidFill>
                                              <a:latin typeface="Cambria Math" panose="02040503050406030204" pitchFamily="18" charset="0"/>
                                              <a:cs typeface="Times New Roman" panose="02020603050405020304" pitchFamily="18" charset="0"/>
                                            </a:rPr>
                                            <m:t>.</m:t>
                                          </m:r>
                                        </m:sub>
                                      </m:sSub>
                                      <m:sSub>
                                        <m:sSubPr>
                                          <m:ctrlPr>
                                            <a:rPr lang="cs-CZ" sz="2000" b="0" i="1" smtClean="0">
                                              <a:solidFill>
                                                <a:srgbClr val="655481"/>
                                              </a:solidFill>
                                              <a:latin typeface="Cambria Math" panose="02040503050406030204" pitchFamily="18" charset="0"/>
                                              <a:cs typeface="Times New Roman" panose="02020603050405020304" pitchFamily="18" charset="0"/>
                                            </a:rPr>
                                          </m:ctrlPr>
                                        </m:sSubPr>
                                        <m:e>
                                          <m:r>
                                            <a:rPr lang="cs-CZ" sz="2000" b="0" i="1" smtClean="0">
                                              <a:solidFill>
                                                <a:srgbClr val="655481"/>
                                              </a:solidFill>
                                              <a:latin typeface="Cambria Math" panose="02040503050406030204" pitchFamily="18" charset="0"/>
                                              <a:cs typeface="Times New Roman" panose="02020603050405020304" pitchFamily="18" charset="0"/>
                                            </a:rPr>
                                            <m:t>𝑛</m:t>
                                          </m:r>
                                        </m:e>
                                        <m:sub>
                                          <m:r>
                                            <a:rPr lang="cs-CZ" sz="2000" b="0" i="1" smtClean="0">
                                              <a:solidFill>
                                                <a:srgbClr val="655481"/>
                                              </a:solidFill>
                                              <a:latin typeface="Cambria Math" panose="02040503050406030204" pitchFamily="18" charset="0"/>
                                              <a:cs typeface="Times New Roman" panose="02020603050405020304" pitchFamily="18" charset="0"/>
                                            </a:rPr>
                                            <m:t>𝑗</m:t>
                                          </m:r>
                                          <m:r>
                                            <a:rPr lang="cs-CZ" sz="2000" b="0" i="1" smtClean="0">
                                              <a:solidFill>
                                                <a:srgbClr val="655481"/>
                                              </a:solidFill>
                                              <a:latin typeface="Cambria Math" panose="02040503050406030204" pitchFamily="18" charset="0"/>
                                              <a:cs typeface="Times New Roman" panose="02020603050405020304" pitchFamily="18" charset="0"/>
                                            </a:rPr>
                                            <m:t>.</m:t>
                                          </m:r>
                                        </m:sub>
                                      </m:sSub>
                                    </m:den>
                                  </m:f>
                                  <m:r>
                                    <a:rPr lang="cs-CZ" sz="2000" b="0" i="1" smtClean="0">
                                      <a:solidFill>
                                        <a:srgbClr val="655481"/>
                                      </a:solidFill>
                                      <a:latin typeface="Cambria Math" panose="02040503050406030204" pitchFamily="18" charset="0"/>
                                      <a:cs typeface="Times New Roman" panose="02020603050405020304" pitchFamily="18" charset="0"/>
                                    </a:rPr>
                                    <m:t>−1</m:t>
                                  </m:r>
                                </m:e>
                              </m:nary>
                            </m:e>
                          </m:nary>
                        </m:e>
                      </m:d>
                    </m:oMath>
                  </m:oMathPara>
                </a14:m>
                <a:endParaRPr lang="cs-CZ" sz="2000" dirty="0">
                  <a:solidFill>
                    <a:srgbClr val="655481"/>
                  </a:solidFill>
                  <a:latin typeface="Times New Roman" panose="02020603050405020304" pitchFamily="18" charset="0"/>
                  <a:cs typeface="Times New Roman" panose="02020603050405020304" pitchFamily="18" charset="0"/>
                </a:endParaRPr>
              </a:p>
              <a:p>
                <a:r>
                  <a:rPr lang="cs-CZ" sz="2000" dirty="0" err="1">
                    <a:solidFill>
                      <a:srgbClr val="655481"/>
                    </a:solidFill>
                    <a:latin typeface="Times New Roman" panose="02020603050405020304" pitchFamily="18" charset="0"/>
                    <a:cs typeface="Times New Roman" panose="02020603050405020304" pitchFamily="18" charset="0"/>
                  </a:rPr>
                  <a:t>Chi</a:t>
                </a:r>
                <a:r>
                  <a:rPr lang="cs-CZ" sz="2000" dirty="0">
                    <a:solidFill>
                      <a:srgbClr val="655481"/>
                    </a:solidFill>
                    <a:latin typeface="Times New Roman" panose="02020603050405020304" pitchFamily="18" charset="0"/>
                    <a:cs typeface="Times New Roman" panose="02020603050405020304" pitchFamily="18" charset="0"/>
                  </a:rPr>
                  <a:t>-kvadrát rozdělení s </a:t>
                </a:r>
                <a:r>
                  <a:rPr lang="cs-CZ" sz="2000" i="1" dirty="0" err="1">
                    <a:solidFill>
                      <a:srgbClr val="655481"/>
                    </a:solidFill>
                    <a:latin typeface="Times New Roman" panose="02020603050405020304" pitchFamily="18" charset="0"/>
                    <a:cs typeface="Times New Roman" panose="02020603050405020304" pitchFamily="18" charset="0"/>
                  </a:rPr>
                  <a:t>df</a:t>
                </a:r>
                <a:r>
                  <a:rPr lang="cs-CZ" sz="2000" i="1" dirty="0">
                    <a:solidFill>
                      <a:srgbClr val="655481"/>
                    </a:solidFill>
                    <a:latin typeface="Times New Roman" panose="02020603050405020304" pitchFamily="18" charset="0"/>
                    <a:cs typeface="Times New Roman" panose="02020603050405020304" pitchFamily="18" charset="0"/>
                  </a:rPr>
                  <a:t> = (r-1)(s-1) </a:t>
                </a:r>
                <a:r>
                  <a:rPr lang="cs-CZ" sz="2000" dirty="0">
                    <a:solidFill>
                      <a:srgbClr val="655481"/>
                    </a:solidFill>
                    <a:latin typeface="Times New Roman" panose="02020603050405020304" pitchFamily="18" charset="0"/>
                    <a:cs typeface="Times New Roman" panose="02020603050405020304" pitchFamily="18" charset="0"/>
                  </a:rPr>
                  <a:t>stupni volnosti</a:t>
                </a:r>
              </a:p>
              <a:p>
                <a:r>
                  <a:rPr lang="cs-CZ" sz="2000" dirty="0">
                    <a:solidFill>
                      <a:srgbClr val="655481"/>
                    </a:solidFill>
                    <a:latin typeface="Times New Roman" panose="02020603050405020304" pitchFamily="18" charset="0"/>
                    <a:cs typeface="Times New Roman" panose="02020603050405020304" pitchFamily="18" charset="0"/>
                  </a:rPr>
                  <a:t>Jestliže hodnota </a:t>
                </a:r>
                <a:r>
                  <a:rPr lang="cs-CZ" sz="2000" i="1" dirty="0">
                    <a:solidFill>
                      <a:srgbClr val="655481"/>
                    </a:solidFill>
                    <a:latin typeface="Times New Roman" panose="02020603050405020304" pitchFamily="18" charset="0"/>
                    <a:cs typeface="Times New Roman" panose="02020603050405020304" pitchFamily="18" charset="0"/>
                  </a:rPr>
                  <a:t>G </a:t>
                </a:r>
                <a:r>
                  <a:rPr lang="cs-CZ" sz="2000" dirty="0">
                    <a:solidFill>
                      <a:srgbClr val="655481"/>
                    </a:solidFill>
                    <a:latin typeface="Times New Roman" panose="02020603050405020304" pitchFamily="18" charset="0"/>
                    <a:cs typeface="Times New Roman" panose="02020603050405020304" pitchFamily="18" charset="0"/>
                  </a:rPr>
                  <a:t>překročí hodnotu kvantilu pro </a:t>
                </a:r>
                <a14:m>
                  <m:oMath xmlns:m="http://schemas.openxmlformats.org/officeDocument/2006/math">
                    <m:sSup>
                      <m:sSupPr>
                        <m:ctrlPr>
                          <a:rPr lang="cs-CZ" sz="2000" i="1" smtClean="0">
                            <a:solidFill>
                              <a:srgbClr val="655481"/>
                            </a:solidFill>
                            <a:latin typeface="Cambria Math" panose="02040503050406030204" pitchFamily="18" charset="0"/>
                            <a:cs typeface="Times New Roman" panose="02020603050405020304" pitchFamily="18" charset="0"/>
                          </a:rPr>
                        </m:ctrlPr>
                      </m:sSupPr>
                      <m:e>
                        <m:r>
                          <a:rPr lang="cs-CZ" sz="20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𝜒</m:t>
                        </m:r>
                      </m:e>
                      <m:sup>
                        <m:r>
                          <a:rPr lang="cs-CZ" sz="2000" b="0" i="1" smtClean="0">
                            <a:solidFill>
                              <a:srgbClr val="655481"/>
                            </a:solidFill>
                            <a:latin typeface="Cambria Math" panose="02040503050406030204" pitchFamily="18" charset="0"/>
                            <a:cs typeface="Times New Roman" panose="02020603050405020304" pitchFamily="18" charset="0"/>
                          </a:rPr>
                          <m:t>2</m:t>
                        </m:r>
                      </m:sup>
                    </m:sSup>
                  </m:oMath>
                </a14:m>
                <a:r>
                  <a:rPr lang="cs-CZ" sz="2000" dirty="0">
                    <a:solidFill>
                      <a:srgbClr val="655481"/>
                    </a:solidFill>
                    <a:latin typeface="Times New Roman" panose="02020603050405020304" pitchFamily="18" charset="0"/>
                    <a:cs typeface="Times New Roman" panose="02020603050405020304" pitchFamily="18" charset="0"/>
                  </a:rPr>
                  <a:t> s </a:t>
                </a:r>
                <a:r>
                  <a:rPr lang="cs-CZ" sz="2000" i="1" dirty="0" err="1">
                    <a:solidFill>
                      <a:srgbClr val="655481"/>
                    </a:solidFill>
                    <a:latin typeface="Times New Roman" panose="02020603050405020304" pitchFamily="18" charset="0"/>
                    <a:cs typeface="Times New Roman" panose="02020603050405020304" pitchFamily="18" charset="0"/>
                  </a:rPr>
                  <a:t>df</a:t>
                </a:r>
                <a:r>
                  <a:rPr lang="cs-CZ" sz="2000" i="1" dirty="0">
                    <a:solidFill>
                      <a:srgbClr val="655481"/>
                    </a:solidFill>
                    <a:latin typeface="Times New Roman" panose="02020603050405020304" pitchFamily="18" charset="0"/>
                    <a:cs typeface="Times New Roman" panose="02020603050405020304" pitchFamily="18" charset="0"/>
                  </a:rPr>
                  <a:t> </a:t>
                </a:r>
                <a:r>
                  <a:rPr lang="cs-CZ" sz="2000" dirty="0">
                    <a:solidFill>
                      <a:srgbClr val="655481"/>
                    </a:solidFill>
                    <a:latin typeface="Times New Roman" panose="02020603050405020304" pitchFamily="18" charset="0"/>
                    <a:cs typeface="Times New Roman" panose="02020603050405020304" pitchFamily="18" charset="0"/>
                  </a:rPr>
                  <a:t>stupni volnosti pro zvolené </a:t>
                </a:r>
                <a14:m>
                  <m:oMath xmlns:m="http://schemas.openxmlformats.org/officeDocument/2006/math">
                    <m:r>
                      <a:rPr lang="cs-CZ" sz="20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cs-CZ" sz="2000" dirty="0">
                    <a:solidFill>
                      <a:srgbClr val="655481"/>
                    </a:solidFill>
                    <a:latin typeface="Times New Roman" panose="02020603050405020304" pitchFamily="18" charset="0"/>
                    <a:cs typeface="Times New Roman" panose="02020603050405020304" pitchFamily="18" charset="0"/>
                  </a:rPr>
                  <a:t>, pak H</a:t>
                </a:r>
                <a:r>
                  <a:rPr lang="cs-CZ" sz="2000" baseline="-25000" dirty="0">
                    <a:solidFill>
                      <a:srgbClr val="655481"/>
                    </a:solidFill>
                    <a:latin typeface="Times New Roman" panose="02020603050405020304" pitchFamily="18" charset="0"/>
                    <a:cs typeface="Times New Roman" panose="02020603050405020304" pitchFamily="18" charset="0"/>
                  </a:rPr>
                  <a:t>0</a:t>
                </a:r>
                <a:r>
                  <a:rPr lang="cs-CZ" sz="2000" dirty="0">
                    <a:solidFill>
                      <a:srgbClr val="655481"/>
                    </a:solidFill>
                    <a:latin typeface="Times New Roman" panose="02020603050405020304" pitchFamily="18" charset="0"/>
                    <a:cs typeface="Times New Roman" panose="02020603050405020304" pitchFamily="18" charset="0"/>
                  </a:rPr>
                  <a:t> zamítáme a považujeme závislost znaků za prokázanou.</a:t>
                </a:r>
                <a:endParaRPr lang="cs-CZ" sz="2400" dirty="0">
                  <a:solidFill>
                    <a:srgbClr val="655481"/>
                  </a:solidFill>
                  <a:latin typeface="Times New Roman" panose="02020603050405020304" pitchFamily="18" charset="0"/>
                  <a:cs typeface="Times New Roman" panose="02020603050405020304" pitchFamily="18" charset="0"/>
                </a:endParaRPr>
              </a:p>
            </p:txBody>
          </p:sp>
        </mc:Choice>
        <mc:Fallback>
          <p:sp>
            <p:nvSpPr>
              <p:cNvPr id="16" name="Zástupný symbol pro obsah 2"/>
              <p:cNvSpPr txBox="1">
                <a:spLocks noRot="1" noChangeAspect="1" noMove="1" noResize="1" noEditPoints="1" noAdjustHandles="1" noChangeArrowheads="1" noChangeShapeType="1" noTextEdit="1"/>
              </p:cNvSpPr>
              <p:nvPr/>
            </p:nvSpPr>
            <p:spPr>
              <a:xfrm>
                <a:off x="179512" y="703189"/>
                <a:ext cx="8856984" cy="4028801"/>
              </a:xfrm>
              <a:prstGeom prst="rect">
                <a:avLst/>
              </a:prstGeom>
              <a:blipFill>
                <a:blip r:embed="rId2"/>
                <a:stretch>
                  <a:fillRect l="-429" t="-943"/>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544616" cy="507703"/>
          </a:xfrm>
        </p:spPr>
        <p:txBody>
          <a:bodyPr/>
          <a:lstStyle/>
          <a:p>
            <a:r>
              <a:rPr lang="cs-CZ" dirty="0"/>
              <a:t>Testování hypotéz – </a:t>
            </a:r>
            <a:r>
              <a:rPr lang="cs-CZ" dirty="0" err="1"/>
              <a:t>neparametrické</a:t>
            </a:r>
            <a:r>
              <a:rPr lang="cs-CZ" dirty="0"/>
              <a:t> testy</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360480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Zástupný symbol pro obsah 2"/>
              <p:cNvSpPr txBox="1">
                <a:spLocks/>
              </p:cNvSpPr>
              <p:nvPr/>
            </p:nvSpPr>
            <p:spPr>
              <a:xfrm>
                <a:off x="179512" y="703189"/>
                <a:ext cx="7848872"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63" lvl="1" indent="0">
                  <a:buNone/>
                </a:pPr>
                <a:r>
                  <a:rPr lang="cs-CZ" sz="1800" dirty="0">
                    <a:solidFill>
                      <a:srgbClr val="655481"/>
                    </a:solidFill>
                    <a:latin typeface="Times New Roman" panose="02020603050405020304" pitchFamily="18" charset="0"/>
                    <a:cs typeface="Times New Roman" panose="02020603050405020304" pitchFamily="18" charset="0"/>
                  </a:rPr>
                  <a:t>Celkem 320 výrobků, zjišťujeme hmotnost a vzhled – dobrý nebo špatný. Výsledky viz tabulka, jsou tyto dva znaky nezávislé?</a:t>
                </a: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r>
                  <a:rPr lang="cs-CZ" sz="1800" dirty="0">
                    <a:solidFill>
                      <a:srgbClr val="655481"/>
                    </a:solidFill>
                    <a:latin typeface="Times New Roman" panose="02020603050405020304" pitchFamily="18" charset="0"/>
                    <a:cs typeface="Times New Roman" panose="02020603050405020304" pitchFamily="18" charset="0"/>
                  </a:rPr>
                  <a:t>H</a:t>
                </a:r>
                <a:r>
                  <a:rPr lang="cs-CZ" sz="1800" baseline="-25000" dirty="0">
                    <a:solidFill>
                      <a:srgbClr val="655481"/>
                    </a:solidFill>
                    <a:latin typeface="Times New Roman" panose="02020603050405020304" pitchFamily="18" charset="0"/>
                    <a:cs typeface="Times New Roman" panose="02020603050405020304" pitchFamily="18" charset="0"/>
                  </a:rPr>
                  <a:t>0</a:t>
                </a:r>
                <a:r>
                  <a:rPr lang="cs-CZ" sz="1800" dirty="0">
                    <a:solidFill>
                      <a:srgbClr val="655481"/>
                    </a:solidFill>
                    <a:latin typeface="Times New Roman" panose="02020603050405020304" pitchFamily="18" charset="0"/>
                    <a:cs typeface="Times New Roman" panose="02020603050405020304" pitchFamily="18" charset="0"/>
                  </a:rPr>
                  <a:t> – nezávislé, </a:t>
                </a:r>
                <a14:m>
                  <m:oMath xmlns:m="http://schemas.openxmlformats.org/officeDocument/2006/math">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=0,1</m:t>
                    </m:r>
                  </m:oMath>
                </a14:m>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sSup>
                        <m:sSupPr>
                          <m:ctrlPr>
                            <a:rPr lang="cs-CZ" sz="1800" i="1" smtClean="0">
                              <a:solidFill>
                                <a:srgbClr val="655481"/>
                              </a:solidFill>
                              <a:latin typeface="Cambria Math" panose="02040503050406030204" pitchFamily="18" charset="0"/>
                              <a:cs typeface="Times New Roman" panose="02020603050405020304" pitchFamily="18" charset="0"/>
                            </a:rPr>
                          </m:ctrlPr>
                        </m:sSupPr>
                        <m:e>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𝜒</m:t>
                          </m:r>
                        </m:e>
                        <m:sup>
                          <m:r>
                            <a:rPr lang="cs-CZ" sz="1800" b="0" i="1" smtClean="0">
                              <a:solidFill>
                                <a:srgbClr val="655481"/>
                              </a:solidFill>
                              <a:latin typeface="Cambria Math" panose="02040503050406030204" pitchFamily="18" charset="0"/>
                              <a:cs typeface="Times New Roman" panose="02020603050405020304" pitchFamily="18" charset="0"/>
                            </a:rPr>
                            <m:t>2</m:t>
                          </m:r>
                        </m:sup>
                      </m:sSup>
                      <m:r>
                        <a:rPr lang="cs-CZ" sz="1800" i="1">
                          <a:solidFill>
                            <a:srgbClr val="655481"/>
                          </a:solidFill>
                          <a:latin typeface="Cambria Math" panose="02040503050406030204" pitchFamily="18" charset="0"/>
                          <a:cs typeface="Times New Roman" panose="02020603050405020304" pitchFamily="18" charset="0"/>
                        </a:rPr>
                        <m:t>=</m:t>
                      </m:r>
                      <m:r>
                        <a:rPr lang="cs-CZ" sz="1800" b="0" i="1" smtClean="0">
                          <a:solidFill>
                            <a:srgbClr val="655481"/>
                          </a:solidFill>
                          <a:latin typeface="Cambria Math" panose="02040503050406030204" pitchFamily="18" charset="0"/>
                          <a:cs typeface="Times New Roman" panose="02020603050405020304" pitchFamily="18" charset="0"/>
                        </a:rPr>
                        <m:t>320</m:t>
                      </m:r>
                      <m:d>
                        <m:dPr>
                          <m:ctrlPr>
                            <a:rPr lang="cs-CZ" sz="1800" i="1">
                              <a:solidFill>
                                <a:srgbClr val="655481"/>
                              </a:solidFill>
                              <a:latin typeface="Cambria Math" panose="02040503050406030204" pitchFamily="18" charset="0"/>
                              <a:cs typeface="Times New Roman" panose="02020603050405020304" pitchFamily="18" charset="0"/>
                            </a:rPr>
                          </m:ctrlPr>
                        </m:dPr>
                        <m:e>
                          <m:f>
                            <m:fPr>
                              <m:ctrlPr>
                                <a:rPr lang="cs-CZ" sz="1800" i="1" smtClean="0">
                                  <a:solidFill>
                                    <a:srgbClr val="655481"/>
                                  </a:solidFill>
                                  <a:latin typeface="Cambria Math" panose="02040503050406030204" pitchFamily="18" charset="0"/>
                                  <a:cs typeface="Times New Roman" panose="02020603050405020304" pitchFamily="18" charset="0"/>
                                </a:rPr>
                              </m:ctrlPr>
                            </m:fPr>
                            <m:num>
                              <m:sSup>
                                <m:sSupPr>
                                  <m:ctrlPr>
                                    <a:rPr lang="cs-CZ" sz="1800" i="1" smtClean="0">
                                      <a:solidFill>
                                        <a:srgbClr val="655481"/>
                                      </a:solidFill>
                                      <a:latin typeface="Cambria Math" panose="02040503050406030204" pitchFamily="18" charset="0"/>
                                      <a:cs typeface="Times New Roman" panose="02020603050405020304" pitchFamily="18" charset="0"/>
                                    </a:rPr>
                                  </m:ctrlPr>
                                </m:sSupPr>
                                <m:e>
                                  <m:r>
                                    <a:rPr lang="cs-CZ" sz="1800" b="0" i="1" smtClean="0">
                                      <a:solidFill>
                                        <a:srgbClr val="655481"/>
                                      </a:solidFill>
                                      <a:latin typeface="Cambria Math" panose="02040503050406030204" pitchFamily="18" charset="0"/>
                                      <a:cs typeface="Times New Roman" panose="02020603050405020304" pitchFamily="18" charset="0"/>
                                    </a:rPr>
                                    <m:t>239</m:t>
                                  </m:r>
                                </m:e>
                                <m:sup>
                                  <m:r>
                                    <a:rPr lang="cs-CZ" sz="1800" i="1" smtClean="0">
                                      <a:solidFill>
                                        <a:srgbClr val="655481"/>
                                      </a:solidFill>
                                      <a:latin typeface="Cambria Math" panose="02040503050406030204" pitchFamily="18" charset="0"/>
                                      <a:cs typeface="Times New Roman" panose="02020603050405020304" pitchFamily="18" charset="0"/>
                                    </a:rPr>
                                    <m:t>2</m:t>
                                  </m:r>
                                </m:sup>
                              </m:sSup>
                            </m:num>
                            <m:den>
                              <m:r>
                                <a:rPr lang="cs-CZ" sz="1800" b="0" i="1" smtClean="0">
                                  <a:solidFill>
                                    <a:srgbClr val="655481"/>
                                  </a:solidFill>
                                  <a:latin typeface="Cambria Math" panose="02040503050406030204" pitchFamily="18" charset="0"/>
                                  <a:cs typeface="Times New Roman" panose="02020603050405020304" pitchFamily="18" charset="0"/>
                                </a:rPr>
                                <m:t>253</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×299</m:t>
                              </m:r>
                            </m:den>
                          </m:f>
                          <m:r>
                            <a:rPr lang="cs-CZ" sz="1800" b="0" i="1" smtClean="0">
                              <a:solidFill>
                                <a:srgbClr val="655481"/>
                              </a:solidFill>
                              <a:latin typeface="Cambria Math" panose="02040503050406030204" pitchFamily="18" charset="0"/>
                              <a:cs typeface="Times New Roman" panose="02020603050405020304" pitchFamily="18" charset="0"/>
                            </a:rPr>
                            <m:t>+</m:t>
                          </m:r>
                          <m:f>
                            <m:fPr>
                              <m:ctrlPr>
                                <a:rPr lang="cs-CZ" sz="1800" b="0" i="1" smtClean="0">
                                  <a:solidFill>
                                    <a:srgbClr val="655481"/>
                                  </a:solidFill>
                                  <a:latin typeface="Cambria Math" panose="02040503050406030204" pitchFamily="18" charset="0"/>
                                  <a:cs typeface="Times New Roman" panose="02020603050405020304" pitchFamily="18" charset="0"/>
                                </a:rPr>
                              </m:ctrlPr>
                            </m:fPr>
                            <m:num>
                              <m:sSup>
                                <m:sSupPr>
                                  <m:ctrlPr>
                                    <a:rPr lang="cs-CZ" sz="1800" i="1">
                                      <a:solidFill>
                                        <a:srgbClr val="655481"/>
                                      </a:solidFill>
                                      <a:latin typeface="Cambria Math" panose="02040503050406030204" pitchFamily="18" charset="0"/>
                                      <a:cs typeface="Times New Roman" panose="02020603050405020304" pitchFamily="18" charset="0"/>
                                    </a:rPr>
                                  </m:ctrlPr>
                                </m:sSupPr>
                                <m:e>
                                  <m:r>
                                    <a:rPr lang="cs-CZ" sz="1800" b="0" i="1" smtClean="0">
                                      <a:solidFill>
                                        <a:srgbClr val="655481"/>
                                      </a:solidFill>
                                      <a:latin typeface="Cambria Math" panose="02040503050406030204" pitchFamily="18" charset="0"/>
                                      <a:cs typeface="Times New Roman" panose="02020603050405020304" pitchFamily="18" charset="0"/>
                                    </a:rPr>
                                    <m:t>60</m:t>
                                  </m:r>
                                </m:e>
                                <m:sup>
                                  <m:r>
                                    <a:rPr lang="cs-CZ" sz="1800" i="1">
                                      <a:solidFill>
                                        <a:srgbClr val="655481"/>
                                      </a:solidFill>
                                      <a:latin typeface="Cambria Math" panose="02040503050406030204" pitchFamily="18" charset="0"/>
                                      <a:cs typeface="Times New Roman" panose="02020603050405020304" pitchFamily="18" charset="0"/>
                                    </a:rPr>
                                    <m:t>2</m:t>
                                  </m:r>
                                </m:sup>
                              </m:sSup>
                            </m:num>
                            <m:den>
                              <m:r>
                                <a:rPr lang="cs-CZ" sz="1800" b="0" i="1" smtClean="0">
                                  <a:solidFill>
                                    <a:srgbClr val="655481"/>
                                  </a:solidFill>
                                  <a:latin typeface="Cambria Math" panose="02040503050406030204" pitchFamily="18" charset="0"/>
                                  <a:cs typeface="Times New Roman" panose="02020603050405020304" pitchFamily="18" charset="0"/>
                                </a:rPr>
                                <m:t>67</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×299</m:t>
                              </m:r>
                            </m:den>
                          </m:f>
                          <m:r>
                            <a:rPr lang="cs-CZ" sz="1800" b="0" i="1" smtClean="0">
                              <a:solidFill>
                                <a:srgbClr val="655481"/>
                              </a:solidFill>
                              <a:latin typeface="Cambria Math" panose="02040503050406030204" pitchFamily="18" charset="0"/>
                              <a:cs typeface="Times New Roman" panose="02020603050405020304" pitchFamily="18" charset="0"/>
                            </a:rPr>
                            <m:t>+</m:t>
                          </m:r>
                          <m:f>
                            <m:fPr>
                              <m:ctrlPr>
                                <a:rPr lang="cs-CZ" sz="1800" b="0" i="1" smtClean="0">
                                  <a:solidFill>
                                    <a:srgbClr val="655481"/>
                                  </a:solidFill>
                                  <a:latin typeface="Cambria Math" panose="02040503050406030204" pitchFamily="18" charset="0"/>
                                  <a:cs typeface="Times New Roman" panose="02020603050405020304" pitchFamily="18" charset="0"/>
                                </a:rPr>
                              </m:ctrlPr>
                            </m:fPr>
                            <m:num>
                              <m:sSup>
                                <m:sSupPr>
                                  <m:ctrlPr>
                                    <a:rPr lang="cs-CZ" sz="1800" i="1">
                                      <a:solidFill>
                                        <a:srgbClr val="655481"/>
                                      </a:solidFill>
                                      <a:latin typeface="Cambria Math" panose="02040503050406030204" pitchFamily="18" charset="0"/>
                                      <a:cs typeface="Times New Roman" panose="02020603050405020304" pitchFamily="18" charset="0"/>
                                    </a:rPr>
                                  </m:ctrlPr>
                                </m:sSupPr>
                                <m:e>
                                  <m:r>
                                    <a:rPr lang="cs-CZ" sz="1800" b="0" i="1" smtClean="0">
                                      <a:solidFill>
                                        <a:srgbClr val="655481"/>
                                      </a:solidFill>
                                      <a:latin typeface="Cambria Math" panose="02040503050406030204" pitchFamily="18" charset="0"/>
                                      <a:cs typeface="Times New Roman" panose="02020603050405020304" pitchFamily="18" charset="0"/>
                                    </a:rPr>
                                    <m:t>14</m:t>
                                  </m:r>
                                </m:e>
                                <m:sup>
                                  <m:r>
                                    <a:rPr lang="cs-CZ" sz="1800" i="1">
                                      <a:solidFill>
                                        <a:srgbClr val="655481"/>
                                      </a:solidFill>
                                      <a:latin typeface="Cambria Math" panose="02040503050406030204" pitchFamily="18" charset="0"/>
                                      <a:cs typeface="Times New Roman" panose="02020603050405020304" pitchFamily="18" charset="0"/>
                                    </a:rPr>
                                    <m:t>2</m:t>
                                  </m:r>
                                </m:sup>
                              </m:sSup>
                            </m:num>
                            <m:den>
                              <m:r>
                                <a:rPr lang="cs-CZ" sz="1800" b="0" i="1" smtClean="0">
                                  <a:solidFill>
                                    <a:srgbClr val="655481"/>
                                  </a:solidFill>
                                  <a:latin typeface="Cambria Math" panose="02040503050406030204" pitchFamily="18" charset="0"/>
                                  <a:cs typeface="Times New Roman" panose="02020603050405020304" pitchFamily="18" charset="0"/>
                                </a:rPr>
                                <m:t>253</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×21</m:t>
                              </m:r>
                            </m:den>
                          </m:f>
                          <m:r>
                            <a:rPr lang="cs-CZ" sz="1800" b="0" i="1" smtClean="0">
                              <a:solidFill>
                                <a:srgbClr val="655481"/>
                              </a:solidFill>
                              <a:latin typeface="Cambria Math" panose="02040503050406030204" pitchFamily="18" charset="0"/>
                              <a:cs typeface="Times New Roman" panose="02020603050405020304" pitchFamily="18" charset="0"/>
                            </a:rPr>
                            <m:t>+</m:t>
                          </m:r>
                          <m:f>
                            <m:fPr>
                              <m:ctrlPr>
                                <a:rPr lang="cs-CZ" sz="1800" b="0" i="1" smtClean="0">
                                  <a:solidFill>
                                    <a:srgbClr val="655481"/>
                                  </a:solidFill>
                                  <a:latin typeface="Cambria Math" panose="02040503050406030204" pitchFamily="18" charset="0"/>
                                  <a:cs typeface="Times New Roman" panose="02020603050405020304" pitchFamily="18" charset="0"/>
                                </a:rPr>
                              </m:ctrlPr>
                            </m:fPr>
                            <m:num>
                              <m:sSup>
                                <m:sSupPr>
                                  <m:ctrlPr>
                                    <a:rPr lang="cs-CZ" sz="1800" i="1">
                                      <a:solidFill>
                                        <a:srgbClr val="655481"/>
                                      </a:solidFill>
                                      <a:latin typeface="Cambria Math" panose="02040503050406030204" pitchFamily="18" charset="0"/>
                                      <a:cs typeface="Times New Roman" panose="02020603050405020304" pitchFamily="18" charset="0"/>
                                    </a:rPr>
                                  </m:ctrlPr>
                                </m:sSupPr>
                                <m:e>
                                  <m:r>
                                    <a:rPr lang="cs-CZ" sz="1800" b="0" i="1" smtClean="0">
                                      <a:solidFill>
                                        <a:srgbClr val="655481"/>
                                      </a:solidFill>
                                      <a:latin typeface="Cambria Math" panose="02040503050406030204" pitchFamily="18" charset="0"/>
                                      <a:cs typeface="Times New Roman" panose="02020603050405020304" pitchFamily="18" charset="0"/>
                                    </a:rPr>
                                    <m:t>17</m:t>
                                  </m:r>
                                </m:e>
                                <m:sup>
                                  <m:r>
                                    <a:rPr lang="cs-CZ" sz="1800" i="1">
                                      <a:solidFill>
                                        <a:srgbClr val="655481"/>
                                      </a:solidFill>
                                      <a:latin typeface="Cambria Math" panose="02040503050406030204" pitchFamily="18" charset="0"/>
                                      <a:cs typeface="Times New Roman" panose="02020603050405020304" pitchFamily="18" charset="0"/>
                                    </a:rPr>
                                    <m:t>2</m:t>
                                  </m:r>
                                </m:sup>
                              </m:sSup>
                            </m:num>
                            <m:den>
                              <m:r>
                                <a:rPr lang="cs-CZ" sz="1800" b="0" i="1" smtClean="0">
                                  <a:solidFill>
                                    <a:srgbClr val="655481"/>
                                  </a:solidFill>
                                  <a:latin typeface="Cambria Math" panose="02040503050406030204" pitchFamily="18" charset="0"/>
                                  <a:cs typeface="Times New Roman" panose="02020603050405020304" pitchFamily="18" charset="0"/>
                                </a:rPr>
                                <m:t>67</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×21</m:t>
                              </m:r>
                            </m:den>
                          </m:f>
                          <m:r>
                            <a:rPr lang="cs-CZ" sz="1800" b="0" i="1" smtClean="0">
                              <a:solidFill>
                                <a:srgbClr val="655481"/>
                              </a:solidFill>
                              <a:latin typeface="Cambria Math" panose="02040503050406030204" pitchFamily="18" charset="0"/>
                              <a:cs typeface="Times New Roman" panose="02020603050405020304" pitchFamily="18" charset="0"/>
                            </a:rPr>
                            <m:t>−1</m:t>
                          </m:r>
                        </m:e>
                      </m:d>
                      <m:r>
                        <a:rPr lang="cs-CZ" sz="1800" b="0" i="1" smtClean="0">
                          <a:solidFill>
                            <a:srgbClr val="655481"/>
                          </a:solidFill>
                          <a:latin typeface="Cambria Math" panose="02040503050406030204" pitchFamily="18" charset="0"/>
                          <a:cs typeface="Times New Roman" panose="02020603050405020304" pitchFamily="18" charset="0"/>
                        </a:rPr>
                        <m:t>=2,086</m:t>
                      </m:r>
                    </m:oMath>
                  </m:oMathPara>
                </a14:m>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14:m>
                  <m:oMath xmlns:m="http://schemas.openxmlformats.org/officeDocument/2006/math">
                    <m:sSubSup>
                      <m:sSubSupPr>
                        <m:ctrlPr>
                          <a:rPr lang="cs-CZ" sz="1800" i="1" smtClean="0">
                            <a:solidFill>
                              <a:srgbClr val="655481"/>
                            </a:solidFill>
                            <a:latin typeface="Cambria Math" panose="02040503050406030204" pitchFamily="18" charset="0"/>
                            <a:cs typeface="Times New Roman" panose="02020603050405020304" pitchFamily="18" charset="0"/>
                          </a:rPr>
                        </m:ctrlPr>
                      </m:sSubSupPr>
                      <m:e>
                        <m: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𝜒</m:t>
                        </m:r>
                      </m:e>
                      <m:sub>
                        <m:r>
                          <a:rPr lang="cs-CZ" sz="1800" b="0" i="1" smtClean="0">
                            <a:solidFill>
                              <a:srgbClr val="655481"/>
                            </a:solidFill>
                            <a:latin typeface="Cambria Math" panose="02040503050406030204" pitchFamily="18" charset="0"/>
                            <a:cs typeface="Times New Roman" panose="02020603050405020304" pitchFamily="18" charset="0"/>
                          </a:rPr>
                          <m:t>0,9</m:t>
                        </m:r>
                      </m:sub>
                      <m:sup>
                        <m:r>
                          <a:rPr lang="cs-CZ" sz="1800" b="0" i="1" smtClean="0">
                            <a:solidFill>
                              <a:srgbClr val="655481"/>
                            </a:solidFill>
                            <a:latin typeface="Cambria Math" panose="02040503050406030204" pitchFamily="18" charset="0"/>
                            <a:cs typeface="Times New Roman" panose="02020603050405020304" pitchFamily="18" charset="0"/>
                          </a:rPr>
                          <m:t>2</m:t>
                        </m:r>
                      </m:sup>
                    </m:sSubSup>
                    <m:d>
                      <m:dPr>
                        <m:ctrlPr>
                          <a:rPr lang="cs-CZ" sz="1800" b="0" i="1" smtClean="0">
                            <a:solidFill>
                              <a:srgbClr val="655481"/>
                            </a:solidFill>
                            <a:latin typeface="Cambria Math" panose="02040503050406030204" pitchFamily="18" charset="0"/>
                            <a:cs typeface="Times New Roman" panose="02020603050405020304" pitchFamily="18" charset="0"/>
                          </a:rPr>
                        </m:ctrlPr>
                      </m:dPr>
                      <m:e>
                        <m:r>
                          <a:rPr lang="cs-CZ" sz="1800" b="0" i="1" smtClean="0">
                            <a:solidFill>
                              <a:srgbClr val="655481"/>
                            </a:solidFill>
                            <a:latin typeface="Cambria Math" panose="02040503050406030204" pitchFamily="18" charset="0"/>
                            <a:cs typeface="Times New Roman" panose="02020603050405020304" pitchFamily="18" charset="0"/>
                          </a:rPr>
                          <m:t>1</m:t>
                        </m:r>
                      </m:e>
                    </m:d>
                    <m:r>
                      <a:rPr lang="cs-CZ" sz="1800" b="0" i="1" smtClean="0">
                        <a:solidFill>
                          <a:srgbClr val="655481"/>
                        </a:solidFill>
                        <a:latin typeface="Cambria Math" panose="02040503050406030204" pitchFamily="18" charset="0"/>
                        <a:cs typeface="Times New Roman" panose="02020603050405020304" pitchFamily="18" charset="0"/>
                      </a:rPr>
                      <m:t>=2,705</m:t>
                    </m:r>
                  </m:oMath>
                </a14:m>
                <a:r>
                  <a:rPr lang="cs-CZ" sz="1800" dirty="0">
                    <a:solidFill>
                      <a:srgbClr val="655481"/>
                    </a:solidFill>
                    <a:latin typeface="Times New Roman" panose="02020603050405020304" pitchFamily="18" charset="0"/>
                    <a:cs typeface="Times New Roman" panose="02020603050405020304" pitchFamily="18" charset="0"/>
                  </a:rPr>
                  <a:t>,      2,086 &lt; 2,705  – H</a:t>
                </a:r>
                <a:r>
                  <a:rPr lang="cs-CZ" sz="1800" baseline="-25000" dirty="0">
                    <a:solidFill>
                      <a:srgbClr val="655481"/>
                    </a:solidFill>
                    <a:latin typeface="Times New Roman" panose="02020603050405020304" pitchFamily="18" charset="0"/>
                    <a:cs typeface="Times New Roman" panose="02020603050405020304" pitchFamily="18" charset="0"/>
                  </a:rPr>
                  <a:t>0</a:t>
                </a:r>
                <a:r>
                  <a:rPr lang="cs-CZ" sz="1800" dirty="0">
                    <a:solidFill>
                      <a:srgbClr val="655481"/>
                    </a:solidFill>
                    <a:latin typeface="Times New Roman" panose="02020603050405020304" pitchFamily="18" charset="0"/>
                    <a:cs typeface="Times New Roman" panose="02020603050405020304" pitchFamily="18" charset="0"/>
                  </a:rPr>
                  <a:t> nezamítáme</a:t>
                </a: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p:txBody>
          </p:sp>
        </mc:Choice>
        <mc:Fallback>
          <p:sp>
            <p:nvSpPr>
              <p:cNvPr id="16" name="Zástupný symbol pro obsah 2"/>
              <p:cNvSpPr txBox="1">
                <a:spLocks noRot="1" noChangeAspect="1" noMove="1" noResize="1" noEditPoints="1" noAdjustHandles="1" noChangeArrowheads="1" noChangeShapeType="1" noTextEdit="1"/>
              </p:cNvSpPr>
              <p:nvPr/>
            </p:nvSpPr>
            <p:spPr>
              <a:xfrm>
                <a:off x="179512" y="703189"/>
                <a:ext cx="7848872" cy="4028801"/>
              </a:xfrm>
              <a:prstGeom prst="rect">
                <a:avLst/>
              </a:prstGeom>
              <a:blipFill>
                <a:blip r:embed="rId2"/>
                <a:stretch>
                  <a:fillRect l="-484" t="-629" r="-1290"/>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544616" cy="507703"/>
          </a:xfrm>
        </p:spPr>
        <p:txBody>
          <a:bodyPr/>
          <a:lstStyle/>
          <a:p>
            <a:r>
              <a:rPr lang="cs-CZ" dirty="0"/>
              <a:t>Testování hypotéz – </a:t>
            </a:r>
            <a:r>
              <a:rPr lang="cs-CZ" dirty="0" err="1"/>
              <a:t>neparametrické</a:t>
            </a:r>
            <a:r>
              <a:rPr lang="cs-CZ" dirty="0"/>
              <a:t> testy</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graphicFrame>
        <p:nvGraphicFramePr>
          <p:cNvPr id="2" name="Tabulka 5">
            <a:extLst>
              <a:ext uri="{FF2B5EF4-FFF2-40B4-BE49-F238E27FC236}">
                <a16:creationId xmlns:a16="http://schemas.microsoft.com/office/drawing/2014/main" id="{85E10E16-C55F-984E-BBA6-B7AC5EC5124A}"/>
              </a:ext>
            </a:extLst>
          </p:cNvPr>
          <p:cNvGraphicFramePr>
            <a:graphicFrameLocks noGrp="1"/>
          </p:cNvGraphicFramePr>
          <p:nvPr>
            <p:extLst>
              <p:ext uri="{D42A27DB-BD31-4B8C-83A1-F6EECF244321}">
                <p14:modId xmlns:p14="http://schemas.microsoft.com/office/powerpoint/2010/main" val="513540720"/>
              </p:ext>
            </p:extLst>
          </p:nvPr>
        </p:nvGraphicFramePr>
        <p:xfrm>
          <a:off x="1331640" y="1362509"/>
          <a:ext cx="6096000" cy="169164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3734051667"/>
                    </a:ext>
                  </a:extLst>
                </a:gridCol>
                <a:gridCol w="1524000">
                  <a:extLst>
                    <a:ext uri="{9D8B030D-6E8A-4147-A177-3AD203B41FA5}">
                      <a16:colId xmlns:a16="http://schemas.microsoft.com/office/drawing/2014/main" val="1095181938"/>
                    </a:ext>
                  </a:extLst>
                </a:gridCol>
                <a:gridCol w="1524000">
                  <a:extLst>
                    <a:ext uri="{9D8B030D-6E8A-4147-A177-3AD203B41FA5}">
                      <a16:colId xmlns:a16="http://schemas.microsoft.com/office/drawing/2014/main" val="3755743423"/>
                    </a:ext>
                  </a:extLst>
                </a:gridCol>
                <a:gridCol w="1524000">
                  <a:extLst>
                    <a:ext uri="{9D8B030D-6E8A-4147-A177-3AD203B41FA5}">
                      <a16:colId xmlns:a16="http://schemas.microsoft.com/office/drawing/2014/main" val="2240087773"/>
                    </a:ext>
                  </a:extLst>
                </a:gridCol>
              </a:tblGrid>
              <a:tr h="370840">
                <a:tc>
                  <a:txBody>
                    <a:bodyPr/>
                    <a:lstStyle/>
                    <a:p>
                      <a:pPr algn="r"/>
                      <a:r>
                        <a:rPr lang="cs-CZ" sz="1600" dirty="0"/>
                        <a:t>Vzhled</a:t>
                      </a:r>
                    </a:p>
                    <a:p>
                      <a:r>
                        <a:rPr lang="cs-CZ" sz="1600" dirty="0"/>
                        <a:t>Hmotnost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dobrý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špatný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212952"/>
                  </a:ext>
                </a:extLst>
              </a:tr>
              <a:tr h="370840">
                <a:tc>
                  <a:txBody>
                    <a:bodyPr/>
                    <a:lstStyle/>
                    <a:p>
                      <a:pPr algn="ctr"/>
                      <a:r>
                        <a:rPr lang="cs-CZ" sz="1600" dirty="0"/>
                        <a:t>dobrá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536859"/>
                  </a:ext>
                </a:extLst>
              </a:tr>
              <a:tr h="370840">
                <a:tc>
                  <a:txBody>
                    <a:bodyPr/>
                    <a:lstStyle/>
                    <a:p>
                      <a:pPr algn="ctr"/>
                      <a:r>
                        <a:rPr lang="cs-CZ" sz="1600" dirty="0"/>
                        <a:t>špatná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198859"/>
                  </a:ext>
                </a:extLst>
              </a:tr>
              <a:tr h="370840">
                <a:tc>
                  <a:txBody>
                    <a:bodyPr/>
                    <a:lstStyle/>
                    <a:p>
                      <a:pPr algn="ctr"/>
                      <a:r>
                        <a:rPr lang="cs-CZ" sz="1600" dirty="0"/>
                        <a:t>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253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018974"/>
                  </a:ext>
                </a:extLst>
              </a:tr>
            </a:tbl>
          </a:graphicData>
        </a:graphic>
      </p:graphicFrame>
    </p:spTree>
    <p:extLst>
      <p:ext uri="{BB962C8B-B14F-4D97-AF65-F5344CB8AC3E}">
        <p14:creationId xmlns:p14="http://schemas.microsoft.com/office/powerpoint/2010/main" val="166076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8568952"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200" dirty="0">
                <a:solidFill>
                  <a:srgbClr val="655481"/>
                </a:solidFill>
                <a:latin typeface="Times New Roman" panose="02020603050405020304" pitchFamily="18" charset="0"/>
                <a:cs typeface="Times New Roman" panose="02020603050405020304" pitchFamily="18" charset="0"/>
              </a:rPr>
              <a:t>Analýza rozptylu (ANOVA)</a:t>
            </a:r>
          </a:p>
          <a:p>
            <a:pPr lvl="1"/>
            <a:r>
              <a:rPr lang="cs-CZ" sz="1800" dirty="0">
                <a:solidFill>
                  <a:srgbClr val="655481"/>
                </a:solidFill>
                <a:latin typeface="Times New Roman" panose="02020603050405020304" pitchFamily="18" charset="0"/>
                <a:cs typeface="Times New Roman" panose="02020603050405020304" pitchFamily="18" charset="0"/>
              </a:rPr>
              <a:t>Jsou někteří pracovníci pomalejší než ostatní?</a:t>
            </a:r>
          </a:p>
          <a:p>
            <a:pPr lvl="1"/>
            <a:r>
              <a:rPr lang="cs-CZ" sz="1800" dirty="0">
                <a:solidFill>
                  <a:srgbClr val="655481"/>
                </a:solidFill>
                <a:latin typeface="Times New Roman" panose="02020603050405020304" pitchFamily="18" charset="0"/>
                <a:cs typeface="Times New Roman" panose="02020603050405020304" pitchFamily="18" charset="0"/>
              </a:rPr>
              <a:t>Jsou zůstatky peněz v bankomatech všude stejné?</a:t>
            </a:r>
          </a:p>
          <a:p>
            <a:pPr lvl="1"/>
            <a:r>
              <a:rPr lang="cs-CZ" sz="1800" dirty="0">
                <a:solidFill>
                  <a:srgbClr val="655481"/>
                </a:solidFill>
                <a:latin typeface="Times New Roman" panose="02020603050405020304" pitchFamily="18" charset="0"/>
                <a:cs typeface="Times New Roman" panose="02020603050405020304" pitchFamily="18" charset="0"/>
              </a:rPr>
              <a:t>Jsou časy vyřizování zakázek na všech pobočkách stejné?</a:t>
            </a:r>
          </a:p>
          <a:p>
            <a:r>
              <a:rPr lang="cs-CZ" sz="2200" dirty="0">
                <a:solidFill>
                  <a:srgbClr val="655481"/>
                </a:solidFill>
                <a:latin typeface="Times New Roman" panose="02020603050405020304" pitchFamily="18" charset="0"/>
                <a:cs typeface="Times New Roman" panose="02020603050405020304" pitchFamily="18" charset="0"/>
              </a:rPr>
              <a:t>Porovnání středních hodnot skupin dat</a:t>
            </a:r>
          </a:p>
          <a:p>
            <a:r>
              <a:rPr lang="cs-CZ" sz="2200" dirty="0">
                <a:solidFill>
                  <a:srgbClr val="655481"/>
                </a:solidFill>
                <a:latin typeface="Times New Roman" panose="02020603050405020304" pitchFamily="18" charset="0"/>
                <a:cs typeface="Times New Roman" panose="02020603050405020304" pitchFamily="18" charset="0"/>
              </a:rPr>
              <a:t>Nulová hypotéza – střední hodnoty ve vybraných skupinách se rovnají.</a:t>
            </a:r>
          </a:p>
          <a:p>
            <a:pPr lvl="1"/>
            <a:r>
              <a:rPr lang="cs-CZ" sz="1800" dirty="0">
                <a:solidFill>
                  <a:srgbClr val="655481"/>
                </a:solidFill>
                <a:latin typeface="Times New Roman" panose="02020603050405020304" pitchFamily="18" charset="0"/>
                <a:cs typeface="Times New Roman" panose="02020603050405020304" pitchFamily="18" charset="0"/>
              </a:rPr>
              <a:t>Kolísání </a:t>
            </a:r>
            <a:r>
              <a:rPr lang="cs-CZ" sz="1800" dirty="0" err="1">
                <a:solidFill>
                  <a:srgbClr val="655481"/>
                </a:solidFill>
                <a:latin typeface="Times New Roman" panose="02020603050405020304" pitchFamily="18" charset="0"/>
                <a:cs typeface="Times New Roman" panose="02020603050405020304" pitchFamily="18" charset="0"/>
              </a:rPr>
              <a:t>stř</a:t>
            </a:r>
            <a:r>
              <a:rPr lang="cs-CZ" sz="1800" dirty="0">
                <a:solidFill>
                  <a:srgbClr val="655481"/>
                </a:solidFill>
                <a:latin typeface="Times New Roman" panose="02020603050405020304" pitchFamily="18" charset="0"/>
                <a:cs typeface="Times New Roman" panose="02020603050405020304" pitchFamily="18" charset="0"/>
              </a:rPr>
              <a:t>. hodnoty ve skupinách</a:t>
            </a:r>
          </a:p>
          <a:p>
            <a:pPr lvl="1"/>
            <a:r>
              <a:rPr lang="cs-CZ" sz="1800" dirty="0">
                <a:solidFill>
                  <a:srgbClr val="655481"/>
                </a:solidFill>
                <a:latin typeface="Times New Roman" panose="02020603050405020304" pitchFamily="18" charset="0"/>
                <a:cs typeface="Times New Roman" panose="02020603050405020304" pitchFamily="18" charset="0"/>
              </a:rPr>
              <a:t>Kolísání středních hodnot mezi skupinami.</a:t>
            </a:r>
          </a:p>
          <a:p>
            <a:pPr lvl="1"/>
            <a:r>
              <a:rPr lang="cs-CZ" sz="1800" dirty="0">
                <a:solidFill>
                  <a:srgbClr val="655481"/>
                </a:solidFill>
                <a:latin typeface="Times New Roman" panose="02020603050405020304" pitchFamily="18" charset="0"/>
                <a:cs typeface="Times New Roman" panose="02020603050405020304" pitchFamily="18" charset="0"/>
              </a:rPr>
              <a:t>Pokud je kolísání mezi skupinami větší než uvnitř skupin zamítáme H</a:t>
            </a:r>
            <a:r>
              <a:rPr lang="cs-CZ" sz="1800" baseline="-25000" dirty="0">
                <a:solidFill>
                  <a:srgbClr val="655481"/>
                </a:solidFill>
                <a:latin typeface="Times New Roman" panose="02020603050405020304" pitchFamily="18" charset="0"/>
                <a:cs typeface="Times New Roman" panose="02020603050405020304" pitchFamily="18" charset="0"/>
              </a:rPr>
              <a:t>0</a:t>
            </a: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p:txBody>
      </p:sp>
      <p:sp>
        <p:nvSpPr>
          <p:cNvPr id="3" name="Nadpis 2"/>
          <p:cNvSpPr>
            <a:spLocks noGrp="1"/>
          </p:cNvSpPr>
          <p:nvPr>
            <p:ph type="title"/>
          </p:nvPr>
        </p:nvSpPr>
        <p:spPr>
          <a:xfrm>
            <a:off x="251520" y="195486"/>
            <a:ext cx="5544616" cy="507703"/>
          </a:xfrm>
        </p:spPr>
        <p:txBody>
          <a:bodyPr/>
          <a:lstStyle/>
          <a:p>
            <a:r>
              <a:rPr lang="cs-CZ" dirty="0"/>
              <a:t>Testování hypotéz – analýza rozptylu</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388166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Zástupný symbol pro obsah 2"/>
              <p:cNvSpPr txBox="1">
                <a:spLocks/>
              </p:cNvSpPr>
              <p:nvPr/>
            </p:nvSpPr>
            <p:spPr>
              <a:xfrm>
                <a:off x="251520" y="703189"/>
                <a:ext cx="8568952"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200" dirty="0">
                    <a:solidFill>
                      <a:srgbClr val="655481"/>
                    </a:solidFill>
                    <a:latin typeface="Times New Roman" panose="02020603050405020304" pitchFamily="18" charset="0"/>
                    <a:cs typeface="Times New Roman" panose="02020603050405020304" pitchFamily="18" charset="0"/>
                  </a:rPr>
                  <a:t>Analýza rozptylu (ANOVA) - Příklad</a:t>
                </a:r>
              </a:p>
              <a:p>
                <a:pPr marL="457200" lvl="1" indent="0">
                  <a:buNone/>
                </a:pPr>
                <a:r>
                  <a:rPr lang="cs-CZ" sz="1800" dirty="0">
                    <a:solidFill>
                      <a:srgbClr val="655481"/>
                    </a:solidFill>
                    <a:latin typeface="Times New Roman" panose="02020603050405020304" pitchFamily="18" charset="0"/>
                    <a:cs typeface="Times New Roman" panose="02020603050405020304" pitchFamily="18" charset="0"/>
                  </a:rPr>
                  <a:t>K dispozici data ze sedmi poboček o objemu nesplacených úvěrů. Existují rozdíly mezi pobočkami? Která pobočka je pro firmu nejhorší?</a:t>
                </a: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18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a:p>
                <a:pPr marL="457200" lvl="1" indent="0">
                  <a:buNone/>
                </a:pPr>
                <a14:m>
                  <m:oMathPara xmlns:m="http://schemas.openxmlformats.org/officeDocument/2006/math">
                    <m:oMathParaPr>
                      <m:jc m:val="left"/>
                    </m:oMathParaPr>
                    <m:oMath xmlns:m="http://schemas.openxmlformats.org/officeDocument/2006/math">
                      <m:r>
                        <a:rPr lang="cs-CZ" sz="20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r>
                        <a:rPr lang="cs-CZ" sz="20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=0,05</m:t>
                      </m:r>
                    </m:oMath>
                  </m:oMathPara>
                </a14:m>
                <a:endParaRPr lang="cs-CZ" sz="2000" dirty="0">
                  <a:solidFill>
                    <a:srgbClr val="655481"/>
                  </a:solidFill>
                  <a:latin typeface="Times New Roman" panose="02020603050405020304" pitchFamily="18" charset="0"/>
                  <a:cs typeface="Times New Roman" panose="02020603050405020304" pitchFamily="18" charset="0"/>
                </a:endParaRPr>
              </a:p>
              <a:p>
                <a:pPr marL="457200" lvl="1" indent="0">
                  <a:buNone/>
                </a:pPr>
                <a:r>
                  <a:rPr lang="cs-CZ" sz="2000" dirty="0">
                    <a:solidFill>
                      <a:srgbClr val="655481"/>
                    </a:solidFill>
                    <a:latin typeface="Times New Roman" panose="02020603050405020304" pitchFamily="18" charset="0"/>
                    <a:cs typeface="Times New Roman" panose="02020603050405020304" pitchFamily="18" charset="0"/>
                  </a:rPr>
                  <a:t>p-hodnota = 0,044 </a:t>
                </a:r>
                <a14:m>
                  <m:oMath xmlns:m="http://schemas.openxmlformats.org/officeDocument/2006/math">
                    <m:r>
                      <a:rPr lang="cs-CZ" sz="20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cs-CZ" sz="2000" dirty="0">
                    <a:solidFill>
                      <a:srgbClr val="65548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cs-CZ" sz="2000" b="0" i="0"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p</m:t>
                    </m:r>
                    <m:r>
                      <a:rPr lang="cs-CZ" sz="20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&lt;</m:t>
                    </m:r>
                    <m:r>
                      <a:rPr lang="cs-CZ" sz="20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cs-CZ" sz="2000" dirty="0">
                    <a:solidFill>
                      <a:srgbClr val="655481"/>
                    </a:solidFill>
                    <a:latin typeface="Times New Roman" panose="02020603050405020304" pitchFamily="18" charset="0"/>
                    <a:cs typeface="Times New Roman" panose="02020603050405020304" pitchFamily="18" charset="0"/>
                  </a:rPr>
                  <a:t> – H</a:t>
                </a:r>
                <a:r>
                  <a:rPr lang="cs-CZ" sz="2000" baseline="-25000" dirty="0">
                    <a:solidFill>
                      <a:srgbClr val="655481"/>
                    </a:solidFill>
                    <a:latin typeface="Times New Roman" panose="02020603050405020304" pitchFamily="18" charset="0"/>
                    <a:cs typeface="Times New Roman" panose="02020603050405020304" pitchFamily="18" charset="0"/>
                  </a:rPr>
                  <a:t>0</a:t>
                </a:r>
                <a:r>
                  <a:rPr lang="cs-CZ" sz="2000" dirty="0">
                    <a:solidFill>
                      <a:srgbClr val="655481"/>
                    </a:solidFill>
                    <a:latin typeface="Times New Roman" panose="02020603050405020304" pitchFamily="18" charset="0"/>
                    <a:cs typeface="Times New Roman" panose="02020603050405020304" pitchFamily="18" charset="0"/>
                  </a:rPr>
                  <a:t> zamítáme tzn. mezi pobočkami jsou rozdíly, párovým porovnáním pak zjistíme které pobočky se liší</a:t>
                </a: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a:p>
                <a:pPr marL="457200" lvl="1" indent="0">
                  <a:buNone/>
                </a:pPr>
                <a:endParaRPr lang="cs-CZ" sz="2000" dirty="0">
                  <a:solidFill>
                    <a:srgbClr val="655481"/>
                  </a:solidFill>
                  <a:latin typeface="Times New Roman" panose="02020603050405020304" pitchFamily="18" charset="0"/>
                  <a:cs typeface="Times New Roman" panose="02020603050405020304" pitchFamily="18" charset="0"/>
                </a:endParaRPr>
              </a:p>
            </p:txBody>
          </p:sp>
        </mc:Choice>
        <mc:Fallback>
          <p:sp>
            <p:nvSpPr>
              <p:cNvPr id="16" name="Zástupný symbol pro obsah 2"/>
              <p:cNvSpPr txBox="1">
                <a:spLocks noRot="1" noChangeAspect="1" noMove="1" noResize="1" noEditPoints="1" noAdjustHandles="1" noChangeArrowheads="1" noChangeShapeType="1" noTextEdit="1"/>
              </p:cNvSpPr>
              <p:nvPr/>
            </p:nvSpPr>
            <p:spPr>
              <a:xfrm>
                <a:off x="251520" y="703189"/>
                <a:ext cx="8568952" cy="4028801"/>
              </a:xfrm>
              <a:prstGeom prst="rect">
                <a:avLst/>
              </a:prstGeom>
              <a:blipFill>
                <a:blip r:embed="rId2"/>
                <a:stretch>
                  <a:fillRect l="-740" t="-943" b="-2516"/>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544616" cy="507703"/>
          </a:xfrm>
        </p:spPr>
        <p:txBody>
          <a:bodyPr/>
          <a:lstStyle/>
          <a:p>
            <a:r>
              <a:rPr lang="cs-CZ" dirty="0"/>
              <a:t>Testování hypotéz – analýza rozptylu</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graphicFrame>
        <p:nvGraphicFramePr>
          <p:cNvPr id="2" name="Tabulka 1">
            <a:extLst>
              <a:ext uri="{FF2B5EF4-FFF2-40B4-BE49-F238E27FC236}">
                <a16:creationId xmlns:a16="http://schemas.microsoft.com/office/drawing/2014/main" id="{EE9A82D1-B01F-5345-B865-73949FCFFA94}"/>
              </a:ext>
            </a:extLst>
          </p:cNvPr>
          <p:cNvGraphicFramePr>
            <a:graphicFrameLocks noGrp="1"/>
          </p:cNvGraphicFramePr>
          <p:nvPr>
            <p:extLst>
              <p:ext uri="{D42A27DB-BD31-4B8C-83A1-F6EECF244321}">
                <p14:modId xmlns:p14="http://schemas.microsoft.com/office/powerpoint/2010/main" val="2885411328"/>
              </p:ext>
            </p:extLst>
          </p:nvPr>
        </p:nvGraphicFramePr>
        <p:xfrm>
          <a:off x="1907704" y="1727200"/>
          <a:ext cx="5778500" cy="2032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404279610"/>
                    </a:ext>
                  </a:extLst>
                </a:gridCol>
                <a:gridCol w="825500">
                  <a:extLst>
                    <a:ext uri="{9D8B030D-6E8A-4147-A177-3AD203B41FA5}">
                      <a16:colId xmlns:a16="http://schemas.microsoft.com/office/drawing/2014/main" val="809288088"/>
                    </a:ext>
                  </a:extLst>
                </a:gridCol>
                <a:gridCol w="825500">
                  <a:extLst>
                    <a:ext uri="{9D8B030D-6E8A-4147-A177-3AD203B41FA5}">
                      <a16:colId xmlns:a16="http://schemas.microsoft.com/office/drawing/2014/main" val="2554260357"/>
                    </a:ext>
                  </a:extLst>
                </a:gridCol>
                <a:gridCol w="825500">
                  <a:extLst>
                    <a:ext uri="{9D8B030D-6E8A-4147-A177-3AD203B41FA5}">
                      <a16:colId xmlns:a16="http://schemas.microsoft.com/office/drawing/2014/main" val="3183499418"/>
                    </a:ext>
                  </a:extLst>
                </a:gridCol>
                <a:gridCol w="825500">
                  <a:extLst>
                    <a:ext uri="{9D8B030D-6E8A-4147-A177-3AD203B41FA5}">
                      <a16:colId xmlns:a16="http://schemas.microsoft.com/office/drawing/2014/main" val="1853561813"/>
                    </a:ext>
                  </a:extLst>
                </a:gridCol>
                <a:gridCol w="825500">
                  <a:extLst>
                    <a:ext uri="{9D8B030D-6E8A-4147-A177-3AD203B41FA5}">
                      <a16:colId xmlns:a16="http://schemas.microsoft.com/office/drawing/2014/main" val="3853853822"/>
                    </a:ext>
                  </a:extLst>
                </a:gridCol>
                <a:gridCol w="825500">
                  <a:extLst>
                    <a:ext uri="{9D8B030D-6E8A-4147-A177-3AD203B41FA5}">
                      <a16:colId xmlns:a16="http://schemas.microsoft.com/office/drawing/2014/main" val="1074117631"/>
                    </a:ext>
                  </a:extLst>
                </a:gridCol>
              </a:tblGrid>
              <a:tr h="203200">
                <a:tc>
                  <a:txBody>
                    <a:bodyPr/>
                    <a:lstStyle/>
                    <a:p>
                      <a:pPr algn="ctr" fontAlgn="b"/>
                      <a:r>
                        <a:rPr lang="cs-CZ" sz="1200" b="0" i="0" u="none" strike="noStrike" dirty="0">
                          <a:solidFill>
                            <a:srgbClr val="000000"/>
                          </a:solidFill>
                          <a:effectLst/>
                          <a:latin typeface="Calibri" panose="020F0502020204030204" pitchFamily="34" charset="0"/>
                        </a:rPr>
                        <a:t>Pobočka 1</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Pobočka 2</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Pobočka 3</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Pobočka 4</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Pobočka 5</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Pobočka 6</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Pobočka 7</a:t>
                      </a:r>
                    </a:p>
                  </a:txBody>
                  <a:tcPr marL="9525" marR="9525" marT="9525" marB="0" anchor="b"/>
                </a:tc>
                <a:extLst>
                  <a:ext uri="{0D108BD9-81ED-4DB2-BD59-A6C34878D82A}">
                    <a16:rowId xmlns:a16="http://schemas.microsoft.com/office/drawing/2014/main" val="3394467833"/>
                  </a:ext>
                </a:extLst>
              </a:tr>
              <a:tr h="203200">
                <a:tc>
                  <a:txBody>
                    <a:bodyPr/>
                    <a:lstStyle/>
                    <a:p>
                      <a:pPr algn="r" fontAlgn="b"/>
                      <a:r>
                        <a:rPr lang="cs-CZ" sz="1200" u="none" strike="noStrike">
                          <a:effectLst/>
                        </a:rPr>
                        <a:t>173,3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154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94,7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112,7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54,9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136,6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192,3</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2333348"/>
                  </a:ext>
                </a:extLst>
              </a:tr>
              <a:tr h="203200">
                <a:tc>
                  <a:txBody>
                    <a:bodyPr/>
                    <a:lstStyle/>
                    <a:p>
                      <a:pPr algn="r" fontAlgn="b"/>
                      <a:r>
                        <a:rPr lang="cs-CZ" sz="1200" u="none" strike="noStrike">
                          <a:effectLst/>
                        </a:rPr>
                        <a:t>151,5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123,3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102,8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114,9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112,9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77,2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177,5</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8266792"/>
                  </a:ext>
                </a:extLst>
              </a:tr>
              <a:tr h="203200">
                <a:tc>
                  <a:txBody>
                    <a:bodyPr/>
                    <a:lstStyle/>
                    <a:p>
                      <a:pPr algn="r" fontAlgn="b"/>
                      <a:r>
                        <a:rPr lang="cs-CZ" sz="1200" u="none" strike="noStrike">
                          <a:effectLst/>
                        </a:rPr>
                        <a:t>144,3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147,7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107,9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117,4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140,6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133,9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168,2</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1892912"/>
                  </a:ext>
                </a:extLst>
              </a:tr>
              <a:tr h="203200">
                <a:tc>
                  <a:txBody>
                    <a:bodyPr/>
                    <a:lstStyle/>
                    <a:p>
                      <a:pPr algn="r" fontAlgn="b"/>
                      <a:r>
                        <a:rPr lang="cs-CZ" sz="1200" u="none" strike="noStrike">
                          <a:effectLst/>
                        </a:rPr>
                        <a:t>102,3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136,2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126,2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141,9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119,9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124,7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100,7</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051681"/>
                  </a:ext>
                </a:extLst>
              </a:tr>
              <a:tr h="203200">
                <a:tc>
                  <a:txBody>
                    <a:bodyPr/>
                    <a:lstStyle/>
                    <a:p>
                      <a:pPr algn="r" fontAlgn="b"/>
                      <a:r>
                        <a:rPr lang="cs-CZ" sz="1200" u="none" strike="noStrike">
                          <a:effectLst/>
                        </a:rPr>
                        <a:t>179,8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128,2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151,2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95,1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95</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930273"/>
                  </a:ext>
                </a:extLst>
              </a:tr>
              <a:tr h="203200">
                <a:tc>
                  <a:txBody>
                    <a:bodyPr/>
                    <a:lstStyle/>
                    <a:p>
                      <a:pPr algn="r" fontAlgn="b"/>
                      <a:r>
                        <a:rPr lang="cs-CZ" sz="1200" u="none" strike="noStrike">
                          <a:effectLst/>
                        </a:rPr>
                        <a:t>115,8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92,2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169,2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112,4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122,6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184,6</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0602575"/>
                  </a:ext>
                </a:extLst>
              </a:tr>
              <a:tr h="203200">
                <a:tc>
                  <a:txBody>
                    <a:bodyPr/>
                    <a:lstStyle/>
                    <a:p>
                      <a:pPr algn="r" fontAlgn="b"/>
                      <a:r>
                        <a:rPr lang="cs-CZ" sz="1200" u="none" strike="noStrike">
                          <a:effectLst/>
                        </a:rPr>
                        <a:t>174,6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160,2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146,7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141,6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83,6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105,4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172,8</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1191754"/>
                  </a:ext>
                </a:extLst>
              </a:tr>
              <a:tr h="203200">
                <a:tc>
                  <a:txBody>
                    <a:bodyPr/>
                    <a:lstStyle/>
                    <a:p>
                      <a:pPr algn="r" fontAlgn="b"/>
                      <a:r>
                        <a:rPr lang="cs-CZ" sz="1200" u="none" strike="noStrike">
                          <a:effectLst/>
                        </a:rPr>
                        <a:t>115,2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115,2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116,7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148,5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198,6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116,8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176,9</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0374592"/>
                  </a:ext>
                </a:extLst>
              </a:tr>
              <a:tr h="203200">
                <a:tc>
                  <a:txBody>
                    <a:bodyPr/>
                    <a:lstStyle/>
                    <a:p>
                      <a:pPr algn="r" fontAlgn="b"/>
                      <a:r>
                        <a:rPr lang="cs-CZ" sz="1200" u="none" strike="noStrike" dirty="0">
                          <a:effectLst/>
                        </a:rPr>
                        <a:t>188,1</a:t>
                      </a:r>
                      <a:endParaRPr lang="cs-CZ"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154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46,1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121,8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90,1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113,7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105,7</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716168"/>
                  </a:ext>
                </a:extLst>
              </a:tr>
            </a:tbl>
          </a:graphicData>
        </a:graphic>
      </p:graphicFrame>
    </p:spTree>
    <p:extLst>
      <p:ext uri="{BB962C8B-B14F-4D97-AF65-F5344CB8AC3E}">
        <p14:creationId xmlns:p14="http://schemas.microsoft.com/office/powerpoint/2010/main" val="164102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6B104-38B7-0349-93D3-B072557021DE}"/>
              </a:ext>
            </a:extLst>
          </p:cNvPr>
          <p:cNvSpPr>
            <a:spLocks noGrp="1"/>
          </p:cNvSpPr>
          <p:nvPr>
            <p:ph type="title"/>
          </p:nvPr>
        </p:nvSpPr>
        <p:spPr/>
        <p:txBody>
          <a:bodyPr/>
          <a:lstStyle/>
          <a:p>
            <a:r>
              <a:rPr lang="cs-CZ" dirty="0"/>
              <a:t>Testování hypotéz</a:t>
            </a:r>
          </a:p>
        </p:txBody>
      </p:sp>
      <p:sp>
        <p:nvSpPr>
          <p:cNvPr id="3" name="TextovéPole 2">
            <a:extLst>
              <a:ext uri="{FF2B5EF4-FFF2-40B4-BE49-F238E27FC236}">
                <a16:creationId xmlns:a16="http://schemas.microsoft.com/office/drawing/2014/main" id="{A6F0ED6C-7E0A-FC40-BD0C-244FF21A0A62}"/>
              </a:ext>
            </a:extLst>
          </p:cNvPr>
          <p:cNvSpPr txBox="1"/>
          <p:nvPr/>
        </p:nvSpPr>
        <p:spPr>
          <a:xfrm>
            <a:off x="251520" y="915566"/>
            <a:ext cx="7704856" cy="4524315"/>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655481"/>
                </a:solidFill>
                <a:latin typeface="Times New Roman" panose="02020603050405020304" pitchFamily="18" charset="0"/>
                <a:cs typeface="Times New Roman" panose="02020603050405020304" pitchFamily="18" charset="0"/>
              </a:rPr>
              <a:t>Výrobce žárovek garantuje životnost 1000 hodin. Útvar kontroly vybral 50 žárovek, průměrná doba životnosti je 950 hodin, směrodatná odchylka je 100 hodin. Je rozdíl v životnosti náhoda, nebo nekvalita produkce?</a:t>
            </a:r>
          </a:p>
          <a:p>
            <a:pPr marL="285750" indent="-285750">
              <a:buFont typeface="Arial" panose="020B0604020202020204" pitchFamily="34" charset="0"/>
              <a:buChar char="•"/>
            </a:pPr>
            <a:r>
              <a:rPr lang="cs-CZ" dirty="0"/>
              <a:t>Rozhodněte zda průměrná spotřeba benzinu na 100 km u všech vozů stanové značky se liší od spotřeby udávané výrobcem.</a:t>
            </a:r>
          </a:p>
          <a:p>
            <a:pPr marL="285750" indent="-285750">
              <a:buFont typeface="Arial" panose="020B0604020202020204" pitchFamily="34" charset="0"/>
              <a:buChar char="•"/>
            </a:pPr>
            <a:r>
              <a:rPr lang="cs-CZ" dirty="0"/>
              <a:t>Odběratel s dodavatelem uzavřeli smlouvu o dodávce pytlů brambor. Rozptyl plnícího stroje je 0,1, střední hodnota hmotnosti pytlů tedy musí být 10 kg. Pro ověření bylo náhodně vybráno 40 pytlů, průměr výběru je 9,8 kg. Rozhodněte na 5% hladině významnosti, zda hmotnost dodávaných pytlů je 10 kg. </a:t>
            </a:r>
          </a:p>
          <a:p>
            <a:pPr marL="285750" indent="-285750">
              <a:buFont typeface="Arial" panose="020B0604020202020204" pitchFamily="34" charset="0"/>
              <a:buChar char="•"/>
            </a:pPr>
            <a:r>
              <a:rPr lang="cs-CZ" dirty="0"/>
              <a:t>U výrobku se zjišťuje hmotnost a vzhled a pro oba tyto znaky se výrobek označí jako dobrý nebo špatný, rozhodněte zda tato dva znaky jsou nezávislé či nikoliv.</a:t>
            </a:r>
          </a:p>
          <a:p>
            <a:pPr marL="285750" indent="-285750">
              <a:buFont typeface="Arial" panose="020B0604020202020204" pitchFamily="34" charset="0"/>
              <a:buChar char="•"/>
            </a:pPr>
            <a:endParaRPr lang="cs-CZ" dirty="0"/>
          </a:p>
          <a:p>
            <a:br>
              <a:rPr lang="cs-CZ" dirty="0"/>
            </a:br>
            <a:endParaRPr lang="cs-CZ" dirty="0"/>
          </a:p>
          <a:p>
            <a:pPr marL="285750" indent="-285750">
              <a:buFont typeface="Arial" panose="020B0604020202020204" pitchFamily="34" charset="0"/>
              <a:buChar char="•"/>
            </a:pPr>
            <a:endParaRPr lang="cs-CZ" dirty="0">
              <a:solidFill>
                <a:srgbClr val="6554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0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3" name="Nadpis 2"/>
          <p:cNvSpPr>
            <a:spLocks noGrp="1"/>
          </p:cNvSpPr>
          <p:nvPr>
            <p:ph type="title"/>
          </p:nvPr>
        </p:nvSpPr>
        <p:spPr/>
        <p:txBody>
          <a:bodyPr/>
          <a:lstStyle/>
          <a:p>
            <a:r>
              <a:rPr lang="cs-CZ" dirty="0"/>
              <a:t>Testování hypotéz</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graphicFrame>
        <p:nvGraphicFramePr>
          <p:cNvPr id="2" name="Diagram 1">
            <a:extLst>
              <a:ext uri="{FF2B5EF4-FFF2-40B4-BE49-F238E27FC236}">
                <a16:creationId xmlns:a16="http://schemas.microsoft.com/office/drawing/2014/main" id="{C0E17813-E955-3F4D-9F12-FFE4282438C1}"/>
              </a:ext>
            </a:extLst>
          </p:cNvPr>
          <p:cNvGraphicFramePr/>
          <p:nvPr>
            <p:extLst>
              <p:ext uri="{D42A27DB-BD31-4B8C-83A1-F6EECF244321}">
                <p14:modId xmlns:p14="http://schemas.microsoft.com/office/powerpoint/2010/main" val="2949669833"/>
              </p:ext>
            </p:extLst>
          </p:nvPr>
        </p:nvGraphicFramePr>
        <p:xfrm>
          <a:off x="251520" y="703188"/>
          <a:ext cx="7632848" cy="390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84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1" dirty="0">
                    <a:solidFill>
                      <a:srgbClr val="655481"/>
                    </a:solidFill>
                    <a:latin typeface="Times New Roman" panose="02020603050405020304" pitchFamily="18" charset="0"/>
                    <a:cs typeface="Times New Roman" panose="02020603050405020304" pitchFamily="18" charset="0"/>
                  </a:rPr>
                  <a:t>Statistická hypotéza</a:t>
                </a:r>
              </a:p>
              <a:p>
                <a:pPr lvl="1"/>
                <a:r>
                  <a:rPr lang="cs-CZ" sz="1800" dirty="0">
                    <a:solidFill>
                      <a:srgbClr val="655481"/>
                    </a:solidFill>
                    <a:latin typeface="Times New Roman" panose="02020603050405020304" pitchFamily="18" charset="0"/>
                    <a:cs typeface="Times New Roman" panose="02020603050405020304" pitchFamily="18" charset="0"/>
                  </a:rPr>
                  <a:t>Předpoklad o parametrech či tvaru rozdělení zkoumaného znaku, např. průměr</a:t>
                </a:r>
              </a:p>
              <a:p>
                <a:pPr lvl="1"/>
                <a:r>
                  <a:rPr lang="cs-CZ" sz="1800" dirty="0">
                    <a:solidFill>
                      <a:srgbClr val="655481"/>
                    </a:solidFill>
                    <a:latin typeface="Times New Roman" panose="02020603050405020304" pitchFamily="18" charset="0"/>
                    <a:cs typeface="Times New Roman" panose="02020603050405020304" pitchFamily="18" charset="0"/>
                  </a:rPr>
                  <a:t>Ověření – vyčerpávající šetření, nebo </a:t>
                </a:r>
                <a:r>
                  <a:rPr lang="cs-CZ" sz="1800" b="1" dirty="0">
                    <a:solidFill>
                      <a:srgbClr val="655481"/>
                    </a:solidFill>
                    <a:latin typeface="Times New Roman" panose="02020603050405020304" pitchFamily="18" charset="0"/>
                    <a:cs typeface="Times New Roman" panose="02020603050405020304" pitchFamily="18" charset="0"/>
                  </a:rPr>
                  <a:t>výběrový soubor</a:t>
                </a:r>
              </a:p>
              <a:p>
                <a:pPr lvl="1"/>
                <a:r>
                  <a:rPr lang="cs-CZ" sz="1800" dirty="0">
                    <a:solidFill>
                      <a:srgbClr val="655481"/>
                    </a:solidFill>
                    <a:latin typeface="Times New Roman" panose="02020603050405020304" pitchFamily="18" charset="0"/>
                    <a:cs typeface="Times New Roman" panose="02020603050405020304" pitchFamily="18" charset="0"/>
                  </a:rPr>
                  <a:t>Vyslovený předpoklad – </a:t>
                </a:r>
                <a:r>
                  <a:rPr lang="cs-CZ" sz="1800" b="1" dirty="0">
                    <a:solidFill>
                      <a:srgbClr val="655481"/>
                    </a:solidFill>
                    <a:latin typeface="Times New Roman" panose="02020603050405020304" pitchFamily="18" charset="0"/>
                    <a:cs typeface="Times New Roman" panose="02020603050405020304" pitchFamily="18" charset="0"/>
                  </a:rPr>
                  <a:t>nulová hypotéza H</a:t>
                </a:r>
                <a:r>
                  <a:rPr lang="cs-CZ" sz="1800" b="1" baseline="-25000" dirty="0">
                    <a:solidFill>
                      <a:srgbClr val="655481"/>
                    </a:solidFill>
                    <a:latin typeface="Times New Roman" panose="02020603050405020304" pitchFamily="18" charset="0"/>
                    <a:cs typeface="Times New Roman" panose="02020603050405020304" pitchFamily="18" charset="0"/>
                  </a:rPr>
                  <a:t>0</a:t>
                </a:r>
                <a:endParaRPr lang="cs-CZ" sz="1800" b="1" dirty="0">
                  <a:solidFill>
                    <a:srgbClr val="655481"/>
                  </a:solidFill>
                  <a:latin typeface="Times New Roman" panose="02020603050405020304" pitchFamily="18" charset="0"/>
                  <a:cs typeface="Times New Roman" panose="02020603050405020304" pitchFamily="18" charset="0"/>
                </a:endParaRPr>
              </a:p>
              <a:p>
                <a:pPr lvl="1"/>
                <a:r>
                  <a:rPr lang="cs-CZ" sz="1800" dirty="0">
                    <a:solidFill>
                      <a:srgbClr val="655481"/>
                    </a:solidFill>
                    <a:latin typeface="Times New Roman" panose="02020603050405020304" pitchFamily="18" charset="0"/>
                    <a:cs typeface="Times New Roman" panose="02020603050405020304" pitchFamily="18" charset="0"/>
                  </a:rPr>
                  <a:t>Proti stavíme </a:t>
                </a:r>
                <a:r>
                  <a:rPr lang="cs-CZ" sz="1800" b="1" dirty="0">
                    <a:solidFill>
                      <a:srgbClr val="655481"/>
                    </a:solidFill>
                    <a:latin typeface="Times New Roman" panose="02020603050405020304" pitchFamily="18" charset="0"/>
                    <a:cs typeface="Times New Roman" panose="02020603050405020304" pitchFamily="18" charset="0"/>
                  </a:rPr>
                  <a:t>Alternativní hypotézu H</a:t>
                </a:r>
                <a:r>
                  <a:rPr lang="cs-CZ" sz="1800" b="1" baseline="-25000" dirty="0">
                    <a:solidFill>
                      <a:srgbClr val="655481"/>
                    </a:solidFill>
                    <a:latin typeface="Times New Roman" panose="02020603050405020304" pitchFamily="18" charset="0"/>
                    <a:cs typeface="Times New Roman" panose="02020603050405020304" pitchFamily="18" charset="0"/>
                  </a:rPr>
                  <a:t>1</a:t>
                </a:r>
                <a:endParaRPr lang="cs-CZ" sz="1800" b="1" dirty="0">
                  <a:solidFill>
                    <a:srgbClr val="655481"/>
                  </a:solidFill>
                  <a:latin typeface="Times New Roman" panose="02020603050405020304" pitchFamily="18" charset="0"/>
                  <a:cs typeface="Times New Roman" panose="02020603050405020304" pitchFamily="18" charset="0"/>
                </a:endParaRPr>
              </a:p>
              <a:p>
                <a:pPr marL="1314450" lvl="2" indent="-457200">
                  <a:buFont typeface="+mj-lt"/>
                  <a:buAutoNum type="alphaLcParenR"/>
                </a:pPr>
                <a:r>
                  <a:rPr lang="cs-CZ" sz="1800" dirty="0">
                    <a:solidFill>
                      <a:srgbClr val="655481"/>
                    </a:solidFill>
                    <a:latin typeface="Times New Roman" panose="02020603050405020304" pitchFamily="18" charset="0"/>
                    <a:cs typeface="Times New Roman" panose="02020603050405020304" pitchFamily="18" charset="0"/>
                  </a:rPr>
                  <a:t>H</a:t>
                </a:r>
                <a:r>
                  <a:rPr lang="cs-CZ" sz="1800" baseline="-25000" dirty="0">
                    <a:solidFill>
                      <a:srgbClr val="655481"/>
                    </a:solidFill>
                    <a:latin typeface="Times New Roman" panose="02020603050405020304" pitchFamily="18" charset="0"/>
                    <a:cs typeface="Times New Roman" panose="02020603050405020304" pitchFamily="18" charset="0"/>
                  </a:rPr>
                  <a:t>1</a:t>
                </a:r>
                <a:r>
                  <a:rPr lang="cs-CZ" sz="1800" dirty="0">
                    <a:solidFill>
                      <a:srgbClr val="655481"/>
                    </a:solidFill>
                    <a:latin typeface="Times New Roman" panose="02020603050405020304" pitchFamily="18" charset="0"/>
                    <a:cs typeface="Times New Roman" panose="02020603050405020304" pitchFamily="18" charset="0"/>
                  </a:rPr>
                  <a:t>: </a:t>
                </a:r>
                <a14:m>
                  <m:oMath xmlns:m="http://schemas.openxmlformats.org/officeDocument/2006/math">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e>
                      <m:sub>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m:t>
                        </m:r>
                      </m:sub>
                    </m:sSub>
                  </m:oMath>
                </a14:m>
                <a:r>
                  <a:rPr lang="cs-CZ" sz="18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 dvoustranná hypotéza</a:t>
                </a:r>
              </a:p>
              <a:p>
                <a:pPr marL="1314450" lvl="2" indent="-457200">
                  <a:buFont typeface="+mj-lt"/>
                  <a:buAutoNum type="alphaLcParenR"/>
                </a:pPr>
                <a:r>
                  <a:rPr lang="cs-CZ" sz="1800" dirty="0">
                    <a:solidFill>
                      <a:srgbClr val="655481"/>
                    </a:solidFill>
                    <a:latin typeface="Times New Roman" panose="02020603050405020304" pitchFamily="18" charset="0"/>
                    <a:cs typeface="Times New Roman" panose="02020603050405020304" pitchFamily="18" charset="0"/>
                  </a:rPr>
                  <a:t>H</a:t>
                </a:r>
                <a:r>
                  <a:rPr lang="cs-CZ" sz="1800" baseline="-25000" dirty="0">
                    <a:solidFill>
                      <a:srgbClr val="655481"/>
                    </a:solidFill>
                    <a:latin typeface="Times New Roman" panose="02020603050405020304" pitchFamily="18" charset="0"/>
                    <a:cs typeface="Times New Roman" panose="02020603050405020304" pitchFamily="18" charset="0"/>
                  </a:rPr>
                  <a:t>1</a:t>
                </a:r>
                <a:r>
                  <a:rPr lang="cs-CZ" sz="1800" dirty="0">
                    <a:solidFill>
                      <a:srgbClr val="655481"/>
                    </a:solidFill>
                    <a:latin typeface="Times New Roman" panose="02020603050405020304" pitchFamily="18" charset="0"/>
                    <a:cs typeface="Times New Roman" panose="02020603050405020304" pitchFamily="18" charset="0"/>
                  </a:rPr>
                  <a:t>: </a:t>
                </a:r>
                <a14:m>
                  <m:oMath xmlns:m="http://schemas.openxmlformats.org/officeDocument/2006/math">
                    <m: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&gt;</m:t>
                    </m:r>
                    <m:sSub>
                      <m:sSubPr>
                        <m:ctrlP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e>
                      <m:sub>
                        <m: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m:t>
                        </m:r>
                      </m:sub>
                    </m:sSub>
                  </m:oMath>
                </a14:m>
                <a:r>
                  <a:rPr lang="cs-CZ" sz="18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 pravostranná hypotéza</a:t>
                </a:r>
              </a:p>
              <a:p>
                <a:pPr marL="1314450" lvl="2" indent="-457200">
                  <a:buFont typeface="+mj-lt"/>
                  <a:buAutoNum type="alphaLcParenR"/>
                </a:pPr>
                <a:r>
                  <a:rPr lang="cs-CZ" sz="1800" dirty="0">
                    <a:solidFill>
                      <a:srgbClr val="655481"/>
                    </a:solidFill>
                    <a:latin typeface="Times New Roman" panose="02020603050405020304" pitchFamily="18" charset="0"/>
                    <a:cs typeface="Times New Roman" panose="02020603050405020304" pitchFamily="18" charset="0"/>
                  </a:rPr>
                  <a:t>H</a:t>
                </a:r>
                <a:r>
                  <a:rPr lang="cs-CZ" sz="1800" baseline="-25000" dirty="0">
                    <a:solidFill>
                      <a:srgbClr val="655481"/>
                    </a:solidFill>
                    <a:latin typeface="Times New Roman" panose="02020603050405020304" pitchFamily="18" charset="0"/>
                    <a:cs typeface="Times New Roman" panose="02020603050405020304" pitchFamily="18" charset="0"/>
                  </a:rPr>
                  <a:t>1</a:t>
                </a:r>
                <a:r>
                  <a:rPr lang="cs-CZ" sz="1800" dirty="0">
                    <a:solidFill>
                      <a:srgbClr val="655481"/>
                    </a:solidFill>
                    <a:latin typeface="Times New Roman" panose="02020603050405020304" pitchFamily="18" charset="0"/>
                    <a:cs typeface="Times New Roman" panose="02020603050405020304" pitchFamily="18" charset="0"/>
                  </a:rPr>
                  <a:t>: </a:t>
                </a:r>
                <a14:m>
                  <m:oMath xmlns:m="http://schemas.openxmlformats.org/officeDocument/2006/math">
                    <m: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𝜇</m:t>
                        </m:r>
                      </m:e>
                      <m:sub>
                        <m:r>
                          <a:rPr lang="cs-CZ" sz="18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m:t>
                        </m:r>
                      </m:sub>
                    </m:sSub>
                  </m:oMath>
                </a14:m>
                <a:r>
                  <a:rPr lang="cs-CZ" sz="18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 levostranná hypotéza</a:t>
                </a:r>
              </a:p>
              <a:p>
                <a:pPr lvl="1"/>
                <a:endPar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16" name="Zástupný symbol pro obsah 2"/>
              <p:cNvSpPr txBox="1">
                <a:spLocks noRot="1" noChangeAspect="1" noMove="1" noResize="1" noEditPoints="1" noAdjustHandles="1" noChangeArrowheads="1" noChangeShapeType="1" noTextEdit="1"/>
              </p:cNvSpPr>
              <p:nvPr/>
            </p:nvSpPr>
            <p:spPr>
              <a:xfrm>
                <a:off x="179512" y="703189"/>
                <a:ext cx="8856984" cy="4028801"/>
              </a:xfrm>
              <a:prstGeom prst="rect">
                <a:avLst/>
              </a:prstGeom>
              <a:blipFill>
                <a:blip r:embed="rId2"/>
                <a:stretch>
                  <a:fillRect l="-858" t="-1258"/>
                </a:stretch>
              </a:blipFill>
            </p:spPr>
            <p:txBody>
              <a:bodyPr/>
              <a:lstStyle/>
              <a:p>
                <a:r>
                  <a:rPr lang="cs-CZ">
                    <a:noFill/>
                  </a:rPr>
                  <a:t> </a:t>
                </a:r>
              </a:p>
            </p:txBody>
          </p:sp>
        </mc:Fallback>
      </mc:AlternateContent>
      <p:sp>
        <p:nvSpPr>
          <p:cNvPr id="3" name="Nadpis 2"/>
          <p:cNvSpPr>
            <a:spLocks noGrp="1"/>
          </p:cNvSpPr>
          <p:nvPr>
            <p:ph type="title"/>
          </p:nvPr>
        </p:nvSpPr>
        <p:spPr/>
        <p:txBody>
          <a:bodyPr/>
          <a:lstStyle/>
          <a:p>
            <a:r>
              <a:rPr lang="cs-CZ" dirty="0"/>
              <a:t>Testování hypotéz</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84308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Zástupný symbol pro obsah 2"/>
              <p:cNvSpPr txBox="1">
                <a:spLocks/>
              </p:cNvSpPr>
              <p:nvPr/>
            </p:nvSpPr>
            <p:spPr>
              <a:xfrm>
                <a:off x="107504" y="627535"/>
                <a:ext cx="8928992" cy="198741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Statistická hypotéza – </a:t>
                </a: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chybné závěry</a:t>
                </a: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Chyba I. druhu: zamítneme H</a:t>
                </a:r>
                <a:r>
                  <a:rPr lang="cs-CZ" sz="20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0</a:t>
                </a: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ačkoliv platí, pravděpodobnost </a:t>
                </a:r>
                <a14:m>
                  <m:oMath xmlns:m="http://schemas.openxmlformats.org/officeDocument/2006/math">
                    <m:r>
                      <a:rPr lang="cs-CZ" sz="20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a14:m>
                <a:endPar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Chyba II. druhu: přijmeme H</a:t>
                </a:r>
                <a:r>
                  <a:rPr lang="cs-CZ" sz="20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0</a:t>
                </a: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ačkoliv platí H</a:t>
                </a:r>
                <a:r>
                  <a:rPr lang="cs-CZ" sz="20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1</a:t>
                </a: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pravděpodobnost </a:t>
                </a:r>
                <a14:m>
                  <m:oMath xmlns:m="http://schemas.openxmlformats.org/officeDocument/2006/math">
                    <m:r>
                      <a:rPr lang="cs-CZ" sz="20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𝛽</m:t>
                    </m:r>
                  </m:oMath>
                </a14:m>
                <a:endPar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Minimalizace chyb: standardně </a:t>
                </a:r>
                <a14:m>
                  <m:oMath xmlns:m="http://schemas.openxmlformats.org/officeDocument/2006/math">
                    <m:r>
                      <a:rPr lang="cs-CZ" sz="20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r>
                      <a:rPr lang="cs-CZ" sz="20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=0,05</m:t>
                    </m:r>
                  </m:oMath>
                </a14:m>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snižováním rizika I. se zvyšuje II.</a:t>
                </a:r>
              </a:p>
              <a:p>
                <a:pPr lvl="1"/>
                <a:r>
                  <a:rPr lang="cs-CZ" sz="2000" b="1"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Síla testu: </a:t>
                </a: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pravděpodobnost </a:t>
                </a:r>
                <a14:m>
                  <m:oMath xmlns:m="http://schemas.openxmlformats.org/officeDocument/2006/math">
                    <m:r>
                      <a:rPr lang="cs-CZ" sz="200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m:t>
                    </m:r>
                    <m:r>
                      <a:rPr lang="cs-CZ" sz="20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𝛽</m:t>
                    </m:r>
                  </m:oMath>
                </a14:m>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že se nedopustíme chyby II. druhu</a:t>
                </a:r>
                <a:endParaRPr lang="cs-CZ" b="1" dirty="0">
                  <a:solidFill>
                    <a:srgbClr val="655481"/>
                  </a:solidFill>
                  <a:latin typeface="Times New Roman" panose="02020603050405020304" pitchFamily="18" charset="0"/>
                  <a:cs typeface="Times New Roman" panose="02020603050405020304" pitchFamily="18" charset="0"/>
                </a:endParaRPr>
              </a:p>
            </p:txBody>
          </p:sp>
        </mc:Choice>
        <mc:Fallback>
          <p:sp>
            <p:nvSpPr>
              <p:cNvPr id="16" name="Zástupný symbol pro obsah 2"/>
              <p:cNvSpPr txBox="1">
                <a:spLocks noRot="1" noChangeAspect="1" noMove="1" noResize="1" noEditPoints="1" noAdjustHandles="1" noChangeArrowheads="1" noChangeShapeType="1" noTextEdit="1"/>
              </p:cNvSpPr>
              <p:nvPr/>
            </p:nvSpPr>
            <p:spPr>
              <a:xfrm>
                <a:off x="107504" y="627535"/>
                <a:ext cx="8928992" cy="1987416"/>
              </a:xfrm>
              <a:prstGeom prst="rect">
                <a:avLst/>
              </a:prstGeom>
              <a:blipFill>
                <a:blip r:embed="rId2"/>
                <a:stretch>
                  <a:fillRect l="-994" t="-2548" b="-2548"/>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688632" cy="507703"/>
          </a:xfrm>
        </p:spPr>
        <p:txBody>
          <a:bodyPr/>
          <a:lstStyle/>
          <a:p>
            <a:r>
              <a:rPr lang="cs-CZ" dirty="0"/>
              <a:t>Testování hypotéz</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mc:AlternateContent xmlns:mc="http://schemas.openxmlformats.org/markup-compatibility/2006">
        <mc:Choice xmlns:a14="http://schemas.microsoft.com/office/drawing/2010/main" Requires="a14">
          <p:graphicFrame>
            <p:nvGraphicFramePr>
              <p:cNvPr id="2" name="Tabulka 5">
                <a:extLst>
                  <a:ext uri="{FF2B5EF4-FFF2-40B4-BE49-F238E27FC236}">
                    <a16:creationId xmlns:a16="http://schemas.microsoft.com/office/drawing/2014/main" id="{8F781B8F-2A4D-B848-B4D5-8845A537F9CC}"/>
                  </a:ext>
                </a:extLst>
              </p:cNvPr>
              <p:cNvGraphicFramePr>
                <a:graphicFrameLocks noGrp="1"/>
              </p:cNvGraphicFramePr>
              <p:nvPr>
                <p:extLst>
                  <p:ext uri="{D42A27DB-BD31-4B8C-83A1-F6EECF244321}">
                    <p14:modId xmlns:p14="http://schemas.microsoft.com/office/powerpoint/2010/main" val="607391049"/>
                  </p:ext>
                </p:extLst>
              </p:nvPr>
            </p:nvGraphicFramePr>
            <p:xfrm>
              <a:off x="323528" y="2715766"/>
              <a:ext cx="8280920" cy="1987416"/>
            </p:xfrm>
            <a:graphic>
              <a:graphicData uri="http://schemas.openxmlformats.org/drawingml/2006/table">
                <a:tbl>
                  <a:tblPr firstRow="1" bandRow="1">
                    <a:tableStyleId>{2D5ABB26-0587-4C30-8999-92F81FD0307C}</a:tableStyleId>
                  </a:tblPr>
                  <a:tblGrid>
                    <a:gridCol w="1742594">
                      <a:extLst>
                        <a:ext uri="{9D8B030D-6E8A-4147-A177-3AD203B41FA5}">
                          <a16:colId xmlns:a16="http://schemas.microsoft.com/office/drawing/2014/main" val="2439897775"/>
                        </a:ext>
                      </a:extLst>
                    </a:gridCol>
                    <a:gridCol w="1353750">
                      <a:extLst>
                        <a:ext uri="{9D8B030D-6E8A-4147-A177-3AD203B41FA5}">
                          <a16:colId xmlns:a16="http://schemas.microsoft.com/office/drawing/2014/main" val="1365231442"/>
                        </a:ext>
                      </a:extLst>
                    </a:gridCol>
                    <a:gridCol w="1872208">
                      <a:extLst>
                        <a:ext uri="{9D8B030D-6E8A-4147-A177-3AD203B41FA5}">
                          <a16:colId xmlns:a16="http://schemas.microsoft.com/office/drawing/2014/main" val="361353463"/>
                        </a:ext>
                      </a:extLst>
                    </a:gridCol>
                    <a:gridCol w="1512168">
                      <a:extLst>
                        <a:ext uri="{9D8B030D-6E8A-4147-A177-3AD203B41FA5}">
                          <a16:colId xmlns:a16="http://schemas.microsoft.com/office/drawing/2014/main" val="320432254"/>
                        </a:ext>
                      </a:extLst>
                    </a:gridCol>
                    <a:gridCol w="1800200">
                      <a:extLst>
                        <a:ext uri="{9D8B030D-6E8A-4147-A177-3AD203B41FA5}">
                          <a16:colId xmlns:a16="http://schemas.microsoft.com/office/drawing/2014/main" val="985725610"/>
                        </a:ext>
                      </a:extLst>
                    </a:gridCol>
                  </a:tblGrid>
                  <a:tr h="357664">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cs-CZ" sz="1600" dirty="0"/>
                            <a:t>Rozhodnutí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813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dirty="0"/>
                            <a:t>Skutečnost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cs-CZ" sz="1600" dirty="0"/>
                            <a:t>H</a:t>
                          </a:r>
                          <a:r>
                            <a:rPr lang="cs-CZ" sz="1600" baseline="-25000" dirty="0"/>
                            <a:t>0</a:t>
                          </a:r>
                          <a:r>
                            <a:rPr lang="cs-CZ" sz="1600" baseline="0" dirty="0"/>
                            <a:t> se nezamítá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cs-CZ" sz="1600" dirty="0"/>
                            <a:t>H</a:t>
                          </a:r>
                          <a:r>
                            <a:rPr lang="cs-CZ" sz="1600" baseline="-25000" dirty="0"/>
                            <a:t>0</a:t>
                          </a:r>
                          <a:r>
                            <a:rPr lang="cs-CZ" sz="1600" baseline="0" dirty="0"/>
                            <a:t> je nepravdivá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155152"/>
                      </a:ext>
                    </a:extLst>
                  </a:tr>
                  <a:tr h="440040">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Pravděpodobnost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Pravděpodobnost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698319"/>
                      </a:ext>
                    </a:extLst>
                  </a:tr>
                  <a:tr h="448032">
                    <a:tc>
                      <a:txBody>
                        <a:bodyPr/>
                        <a:lstStyle/>
                        <a:p>
                          <a:pPr algn="ctr"/>
                          <a:r>
                            <a:rPr lang="cs-CZ" sz="1600" dirty="0"/>
                            <a:t>H</a:t>
                          </a:r>
                          <a:r>
                            <a:rPr lang="cs-CZ" sz="1600" baseline="-25000" dirty="0"/>
                            <a:t>0 </a:t>
                          </a:r>
                          <a:r>
                            <a:rPr lang="cs-CZ" sz="1600" baseline="0" dirty="0"/>
                            <a:t>je pravdivá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Správně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cs-CZ" sz="1600" b="0" i="0"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m:t>
                                </m:r>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m:oMathPara>
                          </a14:m>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Chyba I.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m:oMathPara>
                          </a14:m>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621471"/>
                      </a:ext>
                    </a:extLst>
                  </a:tr>
                  <a:tr h="370840">
                    <a:tc>
                      <a:txBody>
                        <a:bodyPr/>
                        <a:lstStyle/>
                        <a:p>
                          <a:pPr algn="ctr"/>
                          <a:r>
                            <a:rPr lang="cs-CZ" sz="1600" dirty="0"/>
                            <a:t>H</a:t>
                          </a:r>
                          <a:r>
                            <a:rPr lang="cs-CZ" sz="1600" baseline="-25000" dirty="0"/>
                            <a:t>0</a:t>
                          </a:r>
                          <a:r>
                            <a:rPr lang="cs-CZ" sz="1600" baseline="0" dirty="0"/>
                            <a:t> je nepravdivá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Chyba II.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𝛽</m:t>
                                </m:r>
                              </m:oMath>
                            </m:oMathPara>
                          </a14:m>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Správně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cs-CZ" sz="16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m:t>
                                </m:r>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𝛽</m:t>
                                </m:r>
                              </m:oMath>
                            </m:oMathPara>
                          </a14:m>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845647"/>
                      </a:ext>
                    </a:extLst>
                  </a:tr>
                </a:tbl>
              </a:graphicData>
            </a:graphic>
          </p:graphicFrame>
        </mc:Choice>
        <mc:Fallback>
          <p:graphicFrame>
            <p:nvGraphicFramePr>
              <p:cNvPr id="2" name="Tabulka 5">
                <a:extLst>
                  <a:ext uri="{FF2B5EF4-FFF2-40B4-BE49-F238E27FC236}">
                    <a16:creationId xmlns:a16="http://schemas.microsoft.com/office/drawing/2014/main" id="{8F781B8F-2A4D-B848-B4D5-8845A537F9CC}"/>
                  </a:ext>
                </a:extLst>
              </p:cNvPr>
              <p:cNvGraphicFramePr>
                <a:graphicFrameLocks noGrp="1"/>
              </p:cNvGraphicFramePr>
              <p:nvPr>
                <p:extLst>
                  <p:ext uri="{D42A27DB-BD31-4B8C-83A1-F6EECF244321}">
                    <p14:modId xmlns:p14="http://schemas.microsoft.com/office/powerpoint/2010/main" val="607391049"/>
                  </p:ext>
                </p:extLst>
              </p:nvPr>
            </p:nvGraphicFramePr>
            <p:xfrm>
              <a:off x="323528" y="2715766"/>
              <a:ext cx="8280920" cy="1987416"/>
            </p:xfrm>
            <a:graphic>
              <a:graphicData uri="http://schemas.openxmlformats.org/drawingml/2006/table">
                <a:tbl>
                  <a:tblPr firstRow="1" bandRow="1">
                    <a:tableStyleId>{2D5ABB26-0587-4C30-8999-92F81FD0307C}</a:tableStyleId>
                  </a:tblPr>
                  <a:tblGrid>
                    <a:gridCol w="1742594">
                      <a:extLst>
                        <a:ext uri="{9D8B030D-6E8A-4147-A177-3AD203B41FA5}">
                          <a16:colId xmlns:a16="http://schemas.microsoft.com/office/drawing/2014/main" val="2439897775"/>
                        </a:ext>
                      </a:extLst>
                    </a:gridCol>
                    <a:gridCol w="1353750">
                      <a:extLst>
                        <a:ext uri="{9D8B030D-6E8A-4147-A177-3AD203B41FA5}">
                          <a16:colId xmlns:a16="http://schemas.microsoft.com/office/drawing/2014/main" val="1365231442"/>
                        </a:ext>
                      </a:extLst>
                    </a:gridCol>
                    <a:gridCol w="1872208">
                      <a:extLst>
                        <a:ext uri="{9D8B030D-6E8A-4147-A177-3AD203B41FA5}">
                          <a16:colId xmlns:a16="http://schemas.microsoft.com/office/drawing/2014/main" val="361353463"/>
                        </a:ext>
                      </a:extLst>
                    </a:gridCol>
                    <a:gridCol w="1512168">
                      <a:extLst>
                        <a:ext uri="{9D8B030D-6E8A-4147-A177-3AD203B41FA5}">
                          <a16:colId xmlns:a16="http://schemas.microsoft.com/office/drawing/2014/main" val="320432254"/>
                        </a:ext>
                      </a:extLst>
                    </a:gridCol>
                    <a:gridCol w="1800200">
                      <a:extLst>
                        <a:ext uri="{9D8B030D-6E8A-4147-A177-3AD203B41FA5}">
                          <a16:colId xmlns:a16="http://schemas.microsoft.com/office/drawing/2014/main" val="985725610"/>
                        </a:ext>
                      </a:extLst>
                    </a:gridCol>
                  </a:tblGrid>
                  <a:tr h="357664">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cs-CZ" sz="1600" dirty="0"/>
                            <a:t>Rozhodnutí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813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dirty="0"/>
                            <a:t>Skutečnost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cs-CZ" sz="1600" dirty="0"/>
                            <a:t>H</a:t>
                          </a:r>
                          <a:r>
                            <a:rPr lang="cs-CZ" sz="1600" baseline="-25000" dirty="0"/>
                            <a:t>0</a:t>
                          </a:r>
                          <a:r>
                            <a:rPr lang="cs-CZ" sz="1600" baseline="0" dirty="0"/>
                            <a:t> se nezamítá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cs-CZ" sz="1600" dirty="0"/>
                            <a:t>H</a:t>
                          </a:r>
                          <a:r>
                            <a:rPr lang="cs-CZ" sz="1600" baseline="-25000" dirty="0"/>
                            <a:t>0</a:t>
                          </a:r>
                          <a:r>
                            <a:rPr lang="cs-CZ" sz="1600" baseline="0" dirty="0"/>
                            <a:t> je nepravdivá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155152"/>
                      </a:ext>
                    </a:extLst>
                  </a:tr>
                  <a:tr h="440040">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Pravděpodobnost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Pravděpodobnost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698319"/>
                      </a:ext>
                    </a:extLst>
                  </a:tr>
                  <a:tr h="448032">
                    <a:tc>
                      <a:txBody>
                        <a:bodyPr/>
                        <a:lstStyle/>
                        <a:p>
                          <a:pPr algn="ctr"/>
                          <a:r>
                            <a:rPr lang="cs-CZ" sz="1600" dirty="0"/>
                            <a:t>H</a:t>
                          </a:r>
                          <a:r>
                            <a:rPr lang="cs-CZ" sz="1600" baseline="-25000" dirty="0"/>
                            <a:t>0 </a:t>
                          </a:r>
                          <a:r>
                            <a:rPr lang="cs-CZ" sz="1600" baseline="0" dirty="0"/>
                            <a:t>je pravdivá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Správně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5541" t="-258333" r="-177027" b="-91667"/>
                          </a:stretch>
                        </a:blipFill>
                      </a:tcPr>
                    </a:tc>
                    <a:tc>
                      <a:txBody>
                        <a:bodyPr/>
                        <a:lstStyle/>
                        <a:p>
                          <a:pPr algn="ctr"/>
                          <a:r>
                            <a:rPr lang="cs-CZ" sz="1600" dirty="0"/>
                            <a:t>Chyba I.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60563" t="-258333" r="-704" b="-91667"/>
                          </a:stretch>
                        </a:blipFill>
                      </a:tcPr>
                    </a:tc>
                    <a:extLst>
                      <a:ext uri="{0D108BD9-81ED-4DB2-BD59-A6C34878D82A}">
                        <a16:rowId xmlns:a16="http://schemas.microsoft.com/office/drawing/2014/main" val="3771621471"/>
                      </a:ext>
                    </a:extLst>
                  </a:tr>
                  <a:tr h="370840">
                    <a:tc>
                      <a:txBody>
                        <a:bodyPr/>
                        <a:lstStyle/>
                        <a:p>
                          <a:pPr algn="ctr"/>
                          <a:r>
                            <a:rPr lang="cs-CZ" sz="1600" dirty="0"/>
                            <a:t>H</a:t>
                          </a:r>
                          <a:r>
                            <a:rPr lang="cs-CZ" sz="1600" baseline="-25000" dirty="0"/>
                            <a:t>0</a:t>
                          </a:r>
                          <a:r>
                            <a:rPr lang="cs-CZ" sz="1600" baseline="0" dirty="0"/>
                            <a:t> je nepravdivá</a:t>
                          </a:r>
                          <a:endParaRPr lang="cs-CZ"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1600" dirty="0"/>
                            <a:t>Chyba II.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5541" t="-444828" r="-177027" b="-13793"/>
                          </a:stretch>
                        </a:blipFill>
                      </a:tcPr>
                    </a:tc>
                    <a:tc>
                      <a:txBody>
                        <a:bodyPr/>
                        <a:lstStyle/>
                        <a:p>
                          <a:pPr algn="ctr"/>
                          <a:r>
                            <a:rPr lang="cs-CZ" sz="1600" dirty="0"/>
                            <a:t>Správně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60563" t="-444828" r="-704" b="-13793"/>
                          </a:stretch>
                        </a:blipFill>
                      </a:tcPr>
                    </a:tc>
                    <a:extLst>
                      <a:ext uri="{0D108BD9-81ED-4DB2-BD59-A6C34878D82A}">
                        <a16:rowId xmlns:a16="http://schemas.microsoft.com/office/drawing/2014/main" val="2760845647"/>
                      </a:ext>
                    </a:extLst>
                  </a:tr>
                </a:tbl>
              </a:graphicData>
            </a:graphic>
          </p:graphicFrame>
        </mc:Fallback>
      </mc:AlternateContent>
    </p:spTree>
    <p:extLst>
      <p:ext uri="{BB962C8B-B14F-4D97-AF65-F5344CB8AC3E}">
        <p14:creationId xmlns:p14="http://schemas.microsoft.com/office/powerpoint/2010/main" val="290016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a:buFont typeface="+mj-lt"/>
                  <a:buAutoNum type="arabicPeriod"/>
                </a:pP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Formulace hypotézy</a:t>
                </a:r>
              </a:p>
              <a:p>
                <a:pPr marL="400050">
                  <a:buFont typeface="+mj-lt"/>
                  <a:buAutoNum type="arabicPeriod"/>
                </a:pP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Výběr vhodného testu</a:t>
                </a:r>
              </a:p>
              <a:p>
                <a:pPr marL="400050">
                  <a:buFont typeface="+mj-lt"/>
                  <a:buAutoNum type="arabicPeriod"/>
                </a:pP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Vymezení kritického oboru</a:t>
                </a:r>
              </a:p>
              <a:p>
                <a:pPr marL="800100" lvl="1" indent="-342900"/>
                <a:r>
                  <a:rPr lang="cs-CZ" sz="18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Velikost C tak aby zajišťovala chybu I. druhu pouze ve 100</a:t>
                </a:r>
                <a14:m>
                  <m:oMath xmlns:m="http://schemas.openxmlformats.org/officeDocument/2006/math">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cs-CZ" sz="18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 případů</a:t>
                </a:r>
              </a:p>
              <a:p>
                <a:pPr marL="800100" lvl="1" indent="-342900"/>
                <a14:m>
                  <m:oMath xmlns:m="http://schemas.openxmlformats.org/officeDocument/2006/math">
                    <m:r>
                      <a:rPr lang="cs-CZ" sz="18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𝑃</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𝐶</m:t>
                    </m:r>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𝐻</m:t>
                        </m:r>
                      </m:e>
                      <m:sub>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0</m:t>
                        </m:r>
                      </m:sub>
                    </m:sSub>
                    <m:r>
                      <a:rPr lang="cs-CZ" sz="18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cs-CZ" sz="18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pravděpodobnost, že hodnota testového kritéria při nulové hypotéze leží v kritickém oboru je rovna předem zvolené hladině významnosti</a:t>
                </a:r>
              </a:p>
              <a:p>
                <a:pPr marL="800100" lvl="1" indent="-342900"/>
                <a:r>
                  <a:rPr lang="cs-CZ" sz="18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Možnosti:</a:t>
                </a:r>
              </a:p>
              <a:p>
                <a:pPr marL="1200150" lvl="2" indent="-342900">
                  <a:buFont typeface="+mj-lt"/>
                  <a:buAutoNum type="alphaLcParenR"/>
                </a:pPr>
                <a:r>
                  <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Ve prospěch H</a:t>
                </a:r>
                <a:r>
                  <a:rPr lang="cs-CZ" sz="14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1</a:t>
                </a:r>
                <a:r>
                  <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svědčí nízké hodnoty kritéria pak </a:t>
                </a:r>
                <a14:m>
                  <m:oMath xmlns:m="http://schemas.openxmlformats.org/officeDocument/2006/math">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𝐶</m:t>
                    </m:r>
                    <m: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𝑚𝑖𝑛</m:t>
                        </m:r>
                      </m:sub>
                    </m:s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 </m:t>
                    </m:r>
                    <m:d>
                      <m:dPr>
                        <m:begChr m:val=""/>
                        <m:endChr m:val="⟩"/>
                        <m:ctrlP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sub>
                        </m:sSub>
                      </m:e>
                    </m:d>
                  </m:oMath>
                </a14:m>
                <a:r>
                  <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a:t>
                </a:r>
              </a:p>
              <a:p>
                <a:pPr marL="1200150" lvl="2" indent="-342900">
                  <a:buFont typeface="+mj-lt"/>
                  <a:buAutoNum type="alphaLcParenR"/>
                </a:pPr>
                <a:r>
                  <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Ve prospěch H</a:t>
                </a:r>
                <a:r>
                  <a:rPr lang="cs-CZ" sz="14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1</a:t>
                </a:r>
                <a:r>
                  <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svědčí vysoké hodnoty kritéria pak </a:t>
                </a:r>
                <a14:m>
                  <m:oMath xmlns:m="http://schemas.openxmlformats.org/officeDocument/2006/math">
                    <m: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𝐶</m:t>
                    </m:r>
                    <m: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m:t>
                            </m:r>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sub>
                        </m:s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 </m:t>
                        </m:r>
                        <m:d>
                          <m:dPr>
                            <m:begChr m:val=""/>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𝑚𝑎𝑥</m:t>
                                </m:r>
                              </m:sub>
                            </m:sSub>
                          </m:e>
                        </m:d>
                      </m:e>
                    </m:d>
                  </m:oMath>
                </a14:m>
                <a:endPar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a:p>
                <a:pPr marL="1200150" lvl="2" indent="-342900">
                  <a:buFont typeface="+mj-lt"/>
                  <a:buAutoNum type="alphaLcParenR"/>
                </a:pPr>
                <a:r>
                  <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Ve prospěch H</a:t>
                </a:r>
                <a:r>
                  <a:rPr lang="cs-CZ" sz="14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1</a:t>
                </a:r>
                <a:r>
                  <a:rPr lang="cs-CZ" sz="1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svědčí nízké nebo vysoké hodnoty kritéria pak </a:t>
                </a:r>
                <a14:m>
                  <m:oMath xmlns:m="http://schemas.openxmlformats.org/officeDocument/2006/math">
                    <m: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𝐶</m:t>
                    </m:r>
                    <m: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d>
                      <m:dPr>
                        <m:endChr m:val=""/>
                        <m:ctrlP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cs-CZ" sz="14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𝑚𝑖𝑛</m:t>
                            </m:r>
                          </m:sub>
                        </m:s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f>
                                  <m:fPr>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fPr>
                                  <m:num>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2</m:t>
                                    </m:r>
                                  </m:den>
                                </m:f>
                              </m:sub>
                            </m:sSub>
                          </m:e>
                        </m:d>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1−</m:t>
                                </m:r>
                                <m:f>
                                  <m:fPr>
                                    <m:ctrlP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fPr>
                                  <m:num>
                                    <m: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cs-CZ" sz="14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2</m:t>
                                    </m:r>
                                  </m:den>
                                </m:f>
                              </m:sub>
                            </m:sSub>
                          </m:e>
                        </m:d>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d>
                          <m:dPr>
                            <m:begChr m:val=""/>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𝑚𝑎𝑥</m:t>
                                </m:r>
                              </m:sub>
                            </m:sSub>
                          </m:e>
                        </m:d>
                        <m:r>
                          <a:rPr lang="cs-CZ" sz="1400" b="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   </m:t>
                        </m:r>
                      </m:e>
                    </m:d>
                  </m:oMath>
                </a14:m>
                <a:endParaRPr lang="cs-CZ" sz="12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a:p>
                <a:pPr marL="400050">
                  <a:buFont typeface="+mj-lt"/>
                  <a:buAutoNum type="arabicPeriod"/>
                </a:pP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Výpočet kritéria / výpočet p-hodnoty</a:t>
                </a:r>
              </a:p>
              <a:p>
                <a:pPr marL="400050">
                  <a:buFont typeface="+mj-lt"/>
                  <a:buAutoNum type="arabicPeriod"/>
                </a:pPr>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Formulace závěrů</a:t>
                </a:r>
                <a:endParaRPr lang="cs-CZ" sz="24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16" name="Zástupný symbol pro obsah 2"/>
              <p:cNvSpPr txBox="1">
                <a:spLocks noRot="1" noChangeAspect="1" noMove="1" noResize="1" noEditPoints="1" noAdjustHandles="1" noChangeArrowheads="1" noChangeShapeType="1" noTextEdit="1"/>
              </p:cNvSpPr>
              <p:nvPr/>
            </p:nvSpPr>
            <p:spPr>
              <a:xfrm>
                <a:off x="179512" y="703189"/>
                <a:ext cx="8856984" cy="4028801"/>
              </a:xfrm>
              <a:prstGeom prst="rect">
                <a:avLst/>
              </a:prstGeom>
              <a:blipFill>
                <a:blip r:embed="rId2"/>
                <a:stretch>
                  <a:fillRect t="-943" b="-11950"/>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040560" cy="507703"/>
          </a:xfrm>
        </p:spPr>
        <p:txBody>
          <a:bodyPr/>
          <a:lstStyle/>
          <a:p>
            <a:r>
              <a:rPr lang="cs-CZ" b="1" dirty="0"/>
              <a:t>Testování hypotéz – postup</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414341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P-hodnota	</a:t>
                </a:r>
              </a:p>
              <a:p>
                <a:pPr marL="800100" lvl="1"/>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Pozorovaná hladina významnosti</a:t>
                </a:r>
              </a:p>
              <a:p>
                <a:pPr marL="800100" lvl="1"/>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Statistický SW</a:t>
                </a:r>
              </a:p>
              <a:p>
                <a:pPr marL="800100" lvl="1"/>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Nejmenší hladina významnosti, na které je nulová hypotéza zamítnuta</a:t>
                </a:r>
              </a:p>
              <a:p>
                <a:pPr marL="800100" lvl="1"/>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Pokud je p-hodnota </a:t>
                </a:r>
                <a14:m>
                  <m:oMath xmlns:m="http://schemas.openxmlformats.org/officeDocument/2006/math">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 pak zamítáme H</a:t>
                </a:r>
                <a:r>
                  <a:rPr lang="cs-CZ" sz="16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0</a:t>
                </a:r>
              </a:p>
              <a:p>
                <a:pPr marL="800100"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Postup:</a:t>
                </a:r>
              </a:p>
              <a:p>
                <a:pPr marL="1314450" lvl="2" indent="-292100">
                  <a:buFont typeface="+mj-lt"/>
                  <a:buAutoNum type="arabicPeriod"/>
                </a:pPr>
                <a:r>
                  <a:rPr lang="cs-CZ" sz="1600" dirty="0">
                    <a:latin typeface="Times New Roman" panose="02020603050405020304" pitchFamily="18" charset="0"/>
                    <a:cs typeface="Times New Roman" panose="02020603050405020304" pitchFamily="18" charset="0"/>
                  </a:rPr>
                  <a:t>Formulace hypotézy</a:t>
                </a:r>
              </a:p>
              <a:p>
                <a:pPr marL="1314450" lvl="2" indent="-292100">
                  <a:buFont typeface="+mj-lt"/>
                  <a:buAutoNum type="arabicPeriod"/>
                </a:pPr>
                <a:r>
                  <a:rPr lang="cs-CZ" sz="1600" dirty="0">
                    <a:latin typeface="Times New Roman" panose="02020603050405020304" pitchFamily="18" charset="0"/>
                    <a:cs typeface="Times New Roman" panose="02020603050405020304" pitchFamily="18" charset="0"/>
                  </a:rPr>
                  <a:t>Volba hladiny významnosti </a:t>
                </a:r>
                <a:r>
                  <a:rPr lang="el-GR" sz="1600" dirty="0">
                    <a:latin typeface="Times New Roman" panose="02020603050405020304" pitchFamily="18" charset="0"/>
                    <a:cs typeface="Times New Roman" panose="02020603050405020304" pitchFamily="18" charset="0"/>
                  </a:rPr>
                  <a:t>α</a:t>
                </a:r>
                <a:endParaRPr lang="cs-CZ" sz="1600" dirty="0">
                  <a:latin typeface="Times New Roman" panose="02020603050405020304" pitchFamily="18" charset="0"/>
                  <a:cs typeface="Times New Roman" panose="02020603050405020304" pitchFamily="18" charset="0"/>
                </a:endParaRPr>
              </a:p>
              <a:p>
                <a:pPr marL="1314450" lvl="2" indent="-292100">
                  <a:buFont typeface="+mj-lt"/>
                  <a:buAutoNum type="arabicPeriod"/>
                </a:pPr>
                <a:r>
                  <a:rPr lang="cs-CZ" sz="1600" dirty="0">
                    <a:latin typeface="Times New Roman" panose="02020603050405020304" pitchFamily="18" charset="0"/>
                    <a:cs typeface="Times New Roman" panose="02020603050405020304" pitchFamily="18" charset="0"/>
                  </a:rPr>
                  <a:t>Výpočet kritéria</a:t>
                </a:r>
              </a:p>
              <a:p>
                <a:pPr marL="1314450" lvl="2" indent="-292100">
                  <a:buFont typeface="+mj-lt"/>
                  <a:buAutoNum type="arabicPeriod"/>
                </a:pPr>
                <a:r>
                  <a:rPr lang="cs-CZ" sz="1600" dirty="0">
                    <a:latin typeface="Times New Roman" panose="02020603050405020304" pitchFamily="18" charset="0"/>
                    <a:cs typeface="Times New Roman" panose="02020603050405020304" pitchFamily="18" charset="0"/>
                  </a:rPr>
                  <a:t>Určení p-hodnoty</a:t>
                </a:r>
              </a:p>
              <a:p>
                <a:pPr marL="1314450" lvl="2" indent="-292100">
                  <a:buFont typeface="+mj-lt"/>
                  <a:buAutoNum type="arabicPeriod"/>
                </a:pPr>
                <a14:m>
                  <m:oMath xmlns:m="http://schemas.openxmlformats.org/officeDocument/2006/math">
                    <m:r>
                      <m:rPr>
                        <m:sty m:val="p"/>
                      </m:rPr>
                      <a:rPr lang="cs-CZ" sz="1600" b="0" i="0"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p</m:t>
                    </m:r>
                    <m:r>
                      <a:rPr lang="cs-CZ" sz="1600" i="1" smtClean="0">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m:t>
                    </m:r>
                    <m:r>
                      <a:rPr lang="cs-CZ" sz="1600" i="1">
                        <a:solidFill>
                          <a:srgbClr val="655481"/>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l-GR" sz="1600" dirty="0">
                    <a:latin typeface="Times New Roman" panose="02020603050405020304" pitchFamily="18" charset="0"/>
                    <a:cs typeface="Times New Roman" panose="02020603050405020304" pitchFamily="18" charset="0"/>
                  </a:rPr>
                  <a:t> </a:t>
                </a:r>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zamítáme H</a:t>
                </a:r>
                <a:r>
                  <a:rPr lang="cs-CZ" sz="16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0 </a:t>
                </a:r>
                <a:endParaRPr lang="cs-CZ" sz="1600" dirty="0">
                  <a:latin typeface="Times New Roman" panose="02020603050405020304" pitchFamily="18" charset="0"/>
                  <a:cs typeface="Times New Roman" panose="02020603050405020304" pitchFamily="18" charset="0"/>
                </a:endParaRPr>
              </a:p>
              <a:p>
                <a:pPr marL="1314450" lvl="2" indent="-292100">
                  <a:buFont typeface="+mj-lt"/>
                  <a:buAutoNum type="arabicPeriod"/>
                </a:pPr>
                <a:r>
                  <a:rPr lang="cs-CZ" sz="1600" dirty="0">
                    <a:latin typeface="Times New Roman" panose="02020603050405020304" pitchFamily="18" charset="0"/>
                    <a:cs typeface="Times New Roman" panose="02020603050405020304" pitchFamily="18" charset="0"/>
                  </a:rPr>
                  <a:t>Formulace závěrů</a:t>
                </a:r>
                <a:endPar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16" name="Zástupný symbol pro obsah 2"/>
              <p:cNvSpPr txBox="1">
                <a:spLocks noRot="1" noChangeAspect="1" noMove="1" noResize="1" noEditPoints="1" noAdjustHandles="1" noChangeArrowheads="1" noChangeShapeType="1" noTextEdit="1"/>
              </p:cNvSpPr>
              <p:nvPr/>
            </p:nvSpPr>
            <p:spPr>
              <a:xfrm>
                <a:off x="179512" y="703189"/>
                <a:ext cx="8856984" cy="4028801"/>
              </a:xfrm>
              <a:prstGeom prst="rect">
                <a:avLst/>
              </a:prstGeom>
              <a:blipFill>
                <a:blip r:embed="rId2"/>
                <a:stretch>
                  <a:fillRect t="-943"/>
                </a:stretch>
              </a:blipFill>
            </p:spPr>
            <p:txBody>
              <a:bodyPr/>
              <a:lstStyle/>
              <a:p>
                <a:r>
                  <a:rPr lang="cs-CZ">
                    <a:noFill/>
                  </a:rPr>
                  <a:t> </a:t>
                </a:r>
              </a:p>
            </p:txBody>
          </p:sp>
        </mc:Fallback>
      </mc:AlternateContent>
      <p:sp>
        <p:nvSpPr>
          <p:cNvPr id="3" name="Nadpis 2"/>
          <p:cNvSpPr>
            <a:spLocks noGrp="1"/>
          </p:cNvSpPr>
          <p:nvPr>
            <p:ph type="title"/>
          </p:nvPr>
        </p:nvSpPr>
        <p:spPr>
          <a:xfrm>
            <a:off x="251520" y="195486"/>
            <a:ext cx="5040560" cy="507703"/>
          </a:xfrm>
        </p:spPr>
        <p:txBody>
          <a:bodyPr/>
          <a:lstStyle/>
          <a:p>
            <a:r>
              <a:rPr lang="cs-CZ" b="1" dirty="0"/>
              <a:t>Testování hypotéz – postup</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128573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1" dirty="0">
                <a:solidFill>
                  <a:srgbClr val="655481"/>
                </a:solidFill>
                <a:latin typeface="Times New Roman" panose="02020603050405020304" pitchFamily="18" charset="0"/>
                <a:cs typeface="Times New Roman" panose="02020603050405020304" pitchFamily="18" charset="0"/>
              </a:rPr>
              <a:t>Parametrické testy</a:t>
            </a:r>
          </a:p>
          <a:p>
            <a:pPr lvl="1"/>
            <a:r>
              <a:rPr lang="cs-CZ" sz="2000" dirty="0">
                <a:solidFill>
                  <a:srgbClr val="655481"/>
                </a:solidFill>
                <a:latin typeface="Times New Roman" panose="02020603050405020304" pitchFamily="18" charset="0"/>
                <a:cs typeface="Times New Roman" panose="02020603050405020304" pitchFamily="18" charset="0"/>
              </a:rPr>
              <a:t>Zkoumáme parametry rozdělení (střední hodnota, rozptyl, podíl)</a:t>
            </a:r>
          </a:p>
          <a:p>
            <a:r>
              <a:rPr lang="cs-CZ" sz="2400" b="1" dirty="0" err="1">
                <a:solidFill>
                  <a:srgbClr val="655481"/>
                </a:solidFill>
                <a:latin typeface="Times New Roman" panose="02020603050405020304" pitchFamily="18" charset="0"/>
                <a:cs typeface="Times New Roman" panose="02020603050405020304" pitchFamily="18" charset="0"/>
              </a:rPr>
              <a:t>Neparametrické</a:t>
            </a:r>
            <a:r>
              <a:rPr lang="cs-CZ" sz="2400" b="1" dirty="0">
                <a:solidFill>
                  <a:srgbClr val="655481"/>
                </a:solidFill>
                <a:latin typeface="Times New Roman" panose="02020603050405020304" pitchFamily="18" charset="0"/>
                <a:cs typeface="Times New Roman" panose="02020603050405020304" pitchFamily="18" charset="0"/>
              </a:rPr>
              <a:t> testy</a:t>
            </a: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Zkoumáme typ rozdělení</a:t>
            </a: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Ověření parametrických testů</a:t>
            </a:r>
          </a:p>
          <a:p>
            <a:r>
              <a:rPr lang="cs-CZ" sz="2400" b="1"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Analýza rozptylu (ANOVA)</a:t>
            </a: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Srovnání dvou skupin</a:t>
            </a:r>
          </a:p>
        </p:txBody>
      </p:sp>
      <p:sp>
        <p:nvSpPr>
          <p:cNvPr id="3" name="Nadpis 2"/>
          <p:cNvSpPr>
            <a:spLocks noGrp="1"/>
          </p:cNvSpPr>
          <p:nvPr>
            <p:ph type="title"/>
          </p:nvPr>
        </p:nvSpPr>
        <p:spPr>
          <a:xfrm>
            <a:off x="251520" y="195486"/>
            <a:ext cx="5256584" cy="507703"/>
          </a:xfrm>
        </p:spPr>
        <p:txBody>
          <a:bodyPr/>
          <a:lstStyle/>
          <a:p>
            <a:r>
              <a:rPr lang="cs-CZ" b="1" dirty="0"/>
              <a:t>Testování hypotéz</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39321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8856984" cy="402880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1" dirty="0">
                <a:solidFill>
                  <a:srgbClr val="655481"/>
                </a:solidFill>
                <a:latin typeface="Times New Roman" panose="02020603050405020304" pitchFamily="18" charset="0"/>
                <a:cs typeface="Times New Roman" panose="02020603050405020304" pitchFamily="18" charset="0"/>
              </a:rPr>
              <a:t>Statistická hypotéza</a:t>
            </a: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Testové kritérium T</a:t>
            </a:r>
          </a:p>
          <a:p>
            <a:pPr lvl="1"/>
            <a:r>
              <a:rPr lang="cs-CZ" sz="2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Množina hodnot V</a:t>
            </a:r>
          </a:p>
          <a:p>
            <a:pPr lvl="2"/>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Obor přijetí A (přijímáme H</a:t>
            </a:r>
            <a:r>
              <a:rPr lang="cs-CZ" sz="16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0</a:t>
            </a:r>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a:t>
            </a:r>
          </a:p>
          <a:p>
            <a:pPr lvl="2"/>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Kritický obor C (přijímáme H</a:t>
            </a:r>
            <a:r>
              <a:rPr lang="cs-CZ" sz="1600" baseline="-250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1</a:t>
            </a:r>
            <a:r>
              <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rPr>
              <a:t>)</a:t>
            </a:r>
          </a:p>
          <a:p>
            <a:pPr lvl="2"/>
            <a:endParaRPr lang="cs-CZ" sz="1600" dirty="0">
              <a:solidFill>
                <a:srgbClr val="65548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3" name="Nadpis 2"/>
          <p:cNvSpPr>
            <a:spLocks noGrp="1"/>
          </p:cNvSpPr>
          <p:nvPr>
            <p:ph type="title"/>
          </p:nvPr>
        </p:nvSpPr>
        <p:spPr>
          <a:xfrm>
            <a:off x="251520" y="195486"/>
            <a:ext cx="5256584" cy="507703"/>
          </a:xfrm>
        </p:spPr>
        <p:txBody>
          <a:bodyPr/>
          <a:lstStyle/>
          <a:p>
            <a:r>
              <a:rPr lang="cs-CZ" dirty="0"/>
              <a:t>Testování hypotéz – parametrické testy</a:t>
            </a:r>
          </a:p>
        </p:txBody>
      </p:sp>
      <p:sp>
        <p:nvSpPr>
          <p:cNvPr id="4" name="TextovéPole 3">
            <a:extLst>
              <a:ext uri="{FF2B5EF4-FFF2-40B4-BE49-F238E27FC236}">
                <a16:creationId xmlns:a16="http://schemas.microsoft.com/office/drawing/2014/main" id="{94621B27-B1D1-0446-9162-EA235EDF47A1}"/>
              </a:ext>
            </a:extLst>
          </p:cNvPr>
          <p:cNvSpPr txBox="1"/>
          <p:nvPr/>
        </p:nvSpPr>
        <p:spPr>
          <a:xfrm>
            <a:off x="6332220" y="2743200"/>
            <a:ext cx="184731" cy="369332"/>
          </a:xfrm>
          <a:prstGeom prst="rect">
            <a:avLst/>
          </a:prstGeom>
          <a:noFill/>
        </p:spPr>
        <p:txBody>
          <a:bodyPr wrap="none" rtlCol="0">
            <a:spAutoFit/>
          </a:bodyPr>
          <a:lstStyle/>
          <a:p>
            <a:endParaRPr lang="cs-CZ" dirty="0"/>
          </a:p>
        </p:txBody>
      </p:sp>
      <p:sp>
        <p:nvSpPr>
          <p:cNvPr id="5" name="TextovéPole 4">
            <a:extLst>
              <a:ext uri="{FF2B5EF4-FFF2-40B4-BE49-F238E27FC236}">
                <a16:creationId xmlns:a16="http://schemas.microsoft.com/office/drawing/2014/main" id="{9E709A24-7BD0-8142-A0A8-2431BBC9F3F8}"/>
              </a:ext>
            </a:extLst>
          </p:cNvPr>
          <p:cNvSpPr txBox="1"/>
          <p:nvPr/>
        </p:nvSpPr>
        <p:spPr>
          <a:xfrm>
            <a:off x="6206490" y="2743200"/>
            <a:ext cx="184731" cy="369332"/>
          </a:xfrm>
          <a:prstGeom prst="rect">
            <a:avLst/>
          </a:prstGeom>
          <a:noFill/>
        </p:spPr>
        <p:txBody>
          <a:bodyPr wrap="none" rtlCol="0">
            <a:spAutoFit/>
          </a:bodyPr>
          <a:lstStyle/>
          <a:p>
            <a:endParaRPr lang="cs-CZ" dirty="0"/>
          </a:p>
        </p:txBody>
      </p:sp>
      <p:pic>
        <p:nvPicPr>
          <p:cNvPr id="6" name="Obrázek 5" descr="Obsah obrázku text, účtenka&#10;&#10;&#10;&#10;Popis se vygeneroval automaticky.">
            <a:extLst>
              <a:ext uri="{FF2B5EF4-FFF2-40B4-BE49-F238E27FC236}">
                <a16:creationId xmlns:a16="http://schemas.microsoft.com/office/drawing/2014/main" id="{545178A1-609C-764D-86C6-6D193009B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598" y="665869"/>
            <a:ext cx="4691890" cy="4103442"/>
          </a:xfrm>
          <a:prstGeom prst="rect">
            <a:avLst/>
          </a:prstGeom>
        </p:spPr>
      </p:pic>
    </p:spTree>
    <p:extLst>
      <p:ext uri="{BB962C8B-B14F-4D97-AF65-F5344CB8AC3E}">
        <p14:creationId xmlns:p14="http://schemas.microsoft.com/office/powerpoint/2010/main" val="931227531"/>
      </p:ext>
    </p:extLst>
  </p:cSld>
  <p:clrMapOvr>
    <a:masterClrMapping/>
  </p:clrMapOvr>
</p:sld>
</file>

<file path=ppt/theme/theme1.xml><?xml version="1.0" encoding="utf-8"?>
<a:theme xmlns:a="http://schemas.openxmlformats.org/drawingml/2006/main" name="SLU">
  <a:themeElements>
    <a:clrScheme name="FVP">
      <a:dk1>
        <a:srgbClr val="65548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13905</TotalTime>
  <Words>1199</Words>
  <Application>Microsoft Macintosh PowerPoint</Application>
  <PresentationFormat>Předvádění na obrazovce (16:9)</PresentationFormat>
  <Paragraphs>256</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Cambria Math</vt:lpstr>
      <vt:lpstr>Times New Roman</vt:lpstr>
      <vt:lpstr>SLU</vt:lpstr>
      <vt:lpstr>Základy statistiky</vt:lpstr>
      <vt:lpstr>Testování hypotéz</vt:lpstr>
      <vt:lpstr>Testování hypotéz</vt:lpstr>
      <vt:lpstr>Testování hypotéz</vt:lpstr>
      <vt:lpstr>Testování hypotéz</vt:lpstr>
      <vt:lpstr>Testování hypotéz – postup</vt:lpstr>
      <vt:lpstr>Testování hypotéz – postup</vt:lpstr>
      <vt:lpstr>Testování hypotéz</vt:lpstr>
      <vt:lpstr>Testování hypotéz – parametrické testy</vt:lpstr>
      <vt:lpstr>Testování hypotéz – parametrické testy</vt:lpstr>
      <vt:lpstr>Testování hypotéz – neparametrické testy</vt:lpstr>
      <vt:lpstr>Testování hypotéz – neparametrické testy</vt:lpstr>
      <vt:lpstr>Testování hypotéz – neparametrické testy</vt:lpstr>
      <vt:lpstr>Testování hypotéz – neparametrické testy</vt:lpstr>
      <vt:lpstr>Testování hypotéz – neparametrické testy</vt:lpstr>
      <vt:lpstr>Testování hypotéz – analýza rozptylu</vt:lpstr>
      <vt:lpstr>Testování hypotéz – analýza rozptylu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Josef Vícha</cp:lastModifiedBy>
  <cp:revision>192</cp:revision>
  <dcterms:created xsi:type="dcterms:W3CDTF">2016-07-06T15:42:34Z</dcterms:created>
  <dcterms:modified xsi:type="dcterms:W3CDTF">2020-11-09T19:17:47Z</dcterms:modified>
</cp:coreProperties>
</file>